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82" autoAdjust="0"/>
  </p:normalViewPr>
  <p:slideViewPr>
    <p:cSldViewPr snapToGrid="0">
      <p:cViewPr varScale="1">
        <p:scale>
          <a:sx n="144" d="100"/>
          <a:sy n="144" d="100"/>
        </p:scale>
        <p:origin x="9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D3615-763D-4C17-8B87-E55A3A814DA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3C0AC-8C7C-4FFA-9C97-48B22ECC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9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altLang="zh-CN" dirty="0"/>
              <a:t>-1</a:t>
            </a:r>
            <a:r>
              <a:rPr lang="zh-CN" altLang="en-US" dirty="0"/>
              <a:t>变量决策变量是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94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x3=1</a:t>
            </a:r>
            <a:r>
              <a:rPr lang="zh-CN" altLang="en-US" dirty="0"/>
              <a:t>的分支找到可行解 并且该可行解满足当前分支最优条件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节点</a:t>
            </a:r>
            <a:r>
              <a:rPr lang="en-US" altLang="zh-CN" dirty="0"/>
              <a:t>3</a:t>
            </a:r>
            <a:r>
              <a:rPr lang="zh-CN" altLang="en-US" dirty="0"/>
              <a:t>是</a:t>
            </a:r>
            <a:r>
              <a:rPr lang="en-US" altLang="zh-CN" dirty="0"/>
              <a:t>x3=0 </a:t>
            </a:r>
            <a:r>
              <a:rPr lang="zh-CN" altLang="en-US" dirty="0"/>
              <a:t>节点</a:t>
            </a:r>
            <a:r>
              <a:rPr lang="en-US" altLang="zh-CN" dirty="0"/>
              <a:t>2</a:t>
            </a:r>
            <a:r>
              <a:rPr lang="zh-CN" altLang="en-US" dirty="0"/>
              <a:t>是</a:t>
            </a:r>
            <a:r>
              <a:rPr lang="en-US" altLang="zh-CN" dirty="0"/>
              <a:t>x3=1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0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弄好分支上的固定的点 和自由变量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30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5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独立</a:t>
            </a:r>
            <a:r>
              <a:rPr lang="en-US" altLang="zh-CN" dirty="0"/>
              <a:t>0</a:t>
            </a:r>
            <a:r>
              <a:rPr lang="zh-CN" altLang="en-US" dirty="0"/>
              <a:t>元素是不同行 不同列的</a:t>
            </a:r>
            <a:r>
              <a:rPr lang="en-US" altLang="zh-CN" dirty="0"/>
              <a:t>0</a:t>
            </a:r>
            <a:r>
              <a:rPr lang="zh-CN" altLang="en-US" dirty="0"/>
              <a:t>元素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3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49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先验证是不是画满了独立</a:t>
            </a:r>
            <a:r>
              <a:rPr lang="en-US" altLang="zh-CN" dirty="0"/>
              <a:t>0</a:t>
            </a:r>
            <a:r>
              <a:rPr lang="zh-CN" altLang="en-US" dirty="0"/>
              <a:t>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22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SzPct val="85000"/>
              <a:buFontTx/>
              <a:buAutoNum type="circleNumDbPlain"/>
            </a:pPr>
            <a:r>
              <a:rPr kumimoji="1" lang="en-US" altLang="zh-CN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对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没有◎的行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打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AutoNum type="circleNumDbPlain"/>
            </a:pP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对已打</a:t>
            </a:r>
            <a:r>
              <a:rPr kumimoji="1" lang="zh-CN" altLang="en-US" sz="1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1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的行中所有含</a:t>
            </a:r>
            <a:r>
              <a:rPr kumimoji="1" lang="en-US" altLang="zh-CN" sz="1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Ø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元素的列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打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1200" b="1" dirty="0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AutoNum type="circleNumDbPlain"/>
            </a:pP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再对打有</a:t>
            </a:r>
            <a:r>
              <a:rPr kumimoji="1" lang="zh-CN" altLang="en-US" sz="1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1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的列中含◎ 元素的行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打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1200" b="1" dirty="0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  <a:endParaRPr kumimoji="1" lang="en-US" altLang="zh-CN" sz="1200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buSzPct val="85000"/>
              <a:buFontTx/>
              <a:buAutoNum type="circleNumDbPlain"/>
            </a:pPr>
            <a:endParaRPr kumimoji="1" lang="en-US" altLang="zh-CN" sz="1200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对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没有打√号的行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画横线，有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打√号的列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画纵线，这就得到覆盖所有</a:t>
            </a:r>
            <a:r>
              <a:rPr kumimoji="1" lang="en-US" altLang="zh-CN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0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元素的最少直线数 </a:t>
            </a:r>
            <a:r>
              <a:rPr kumimoji="1" lang="en-US" altLang="zh-CN" sz="12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l</a:t>
            </a:r>
            <a:r>
              <a:rPr kumimoji="1" lang="en-US" altLang="zh-CN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43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12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没有被直线通过的所有元素中找出最小值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，没有被直线通过的所有元素</a:t>
            </a:r>
            <a:r>
              <a:rPr lang="zh-CN" altLang="en-US" sz="12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减去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这个最小元素；</a:t>
            </a:r>
            <a:r>
              <a:rPr lang="zh-CN" altLang="en-US" sz="12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直线交点处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</a:t>
            </a:r>
            <a:r>
              <a:rPr lang="zh-CN" altLang="en-US" sz="12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加上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这个最小值。新系数矩阵的最优解和原问题仍相同。转回第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6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SzPct val="85000"/>
              <a:buFontTx/>
              <a:buAutoNum type="circleNumDbPlain"/>
            </a:pPr>
            <a:r>
              <a:rPr kumimoji="1" lang="en-US" altLang="zh-CN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对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没有◎的行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打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AutoNum type="circleNumDbPlain"/>
            </a:pP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对已打</a:t>
            </a:r>
            <a:r>
              <a:rPr kumimoji="1" lang="zh-CN" altLang="en-US" sz="1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1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的行中所有含</a:t>
            </a:r>
            <a:r>
              <a:rPr kumimoji="1" lang="en-US" altLang="zh-CN" sz="1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Ø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元素的列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打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1200" b="1" dirty="0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AutoNum type="circleNumDbPlain"/>
            </a:pP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再对打有</a:t>
            </a:r>
            <a:r>
              <a:rPr kumimoji="1" lang="zh-CN" altLang="en-US" sz="1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1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的列中含◎ 元素的行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打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1200" b="1" dirty="0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  <a:endParaRPr kumimoji="1" lang="en-US" altLang="zh-CN" sz="1200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buSzPct val="85000"/>
              <a:buFontTx/>
              <a:buAutoNum type="circleNumDbPlain"/>
            </a:pPr>
            <a:endParaRPr kumimoji="1" lang="en-US" altLang="zh-CN" sz="1200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对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没有打√号的行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画横线，有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打√号的列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画纵线，这就得到覆盖所有</a:t>
            </a:r>
            <a:r>
              <a:rPr kumimoji="1" lang="en-US" altLang="zh-CN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0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元素的最少直线数 </a:t>
            </a:r>
            <a:r>
              <a:rPr kumimoji="1" lang="en-US" altLang="zh-CN" sz="12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l</a:t>
            </a:r>
            <a:r>
              <a:rPr kumimoji="1" lang="en-US" altLang="zh-CN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4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SzPct val="85000"/>
              <a:buFontTx/>
              <a:buAutoNum type="circleNumDbPlain"/>
            </a:pPr>
            <a:r>
              <a:rPr kumimoji="1" lang="en-US" altLang="zh-CN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对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没有◎的行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打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AutoNum type="circleNumDbPlain"/>
            </a:pP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对已打</a:t>
            </a:r>
            <a:r>
              <a:rPr kumimoji="1" lang="zh-CN" altLang="en-US" sz="1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1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的行中所有含</a:t>
            </a:r>
            <a:r>
              <a:rPr kumimoji="1" lang="en-US" altLang="zh-CN" sz="1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Ø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元素的列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打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1200" b="1" dirty="0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AutoNum type="circleNumDbPlain"/>
            </a:pP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再对打有</a:t>
            </a:r>
            <a:r>
              <a:rPr kumimoji="1" lang="zh-CN" altLang="en-US" sz="1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1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的列中含◎ 元素的行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打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1200" b="1" dirty="0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  <a:endParaRPr kumimoji="1" lang="en-US" altLang="zh-CN" sz="1200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buSzPct val="85000"/>
              <a:buFontTx/>
              <a:buAutoNum type="circleNumDbPlain"/>
            </a:pPr>
            <a:endParaRPr kumimoji="1" lang="en-US" altLang="zh-CN" sz="1200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对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没有打√号的行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画横线，有</a:t>
            </a:r>
            <a:r>
              <a:rPr kumimoji="1" lang="zh-CN" altLang="en-US" sz="1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打√号的列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画纵线，这就得到覆盖所有</a:t>
            </a:r>
            <a:r>
              <a:rPr kumimoji="1" lang="en-US" altLang="zh-CN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0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元素的最少直线数 </a:t>
            </a:r>
            <a:r>
              <a:rPr kumimoji="1" lang="en-US" altLang="zh-CN" sz="12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l</a:t>
            </a:r>
            <a:r>
              <a:rPr kumimoji="1" lang="en-US" altLang="zh-CN" sz="1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1200" b="1"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</a:p>
          <a:p>
            <a:endParaRPr lang="en-US" altLang="zh-CN"/>
          </a:p>
          <a:p>
            <a:r>
              <a:rPr lang="zh-CN" altLang="en-US" dirty="0"/>
              <a:t>这里变换了两次矩阵才试指派成功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8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有人没干活</a:t>
            </a:r>
            <a:endParaRPr lang="en-US" altLang="zh-CN" dirty="0"/>
          </a:p>
          <a:p>
            <a:r>
              <a:rPr lang="zh-CN" altLang="en-US" dirty="0"/>
              <a:t>有多余工作没人做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处理绝对值约束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2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只有满足目标值下界的组合才会算是否满足约束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70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先化分支隐枚举法标准型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3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确定初始节点：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目标值最小的点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试探问题是不是无解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确定了有可行解后 开始类似分支定界计算 先探讨从哪个解开始分支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C0AC-8C7C-4FFA-9C97-48B22ECC1C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8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0BACD-40FA-4AD5-8404-85A6FEFDA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DAAC7C-9D1A-4B20-8D6B-A05763A0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0C4BC-1617-4C80-9E51-C73410E2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650-C7A3-4F1E-A1FD-15661F510AF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55F71-8D67-4CE9-9B07-58E2AFD1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7DCC2-E57E-449C-8E66-5B3FF477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5744-2B3E-4697-9665-555EB7818B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55B855-9395-4D63-8284-574D104A6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9" y="23813"/>
            <a:ext cx="5853200" cy="9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8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EC993-2E3D-4C1E-A049-A74029F6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E888B-112D-461C-9D04-32D1E7E0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916EF-D0A2-4430-96CD-72FA619F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650-C7A3-4F1E-A1FD-15661F510AF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953DF-7718-42F0-9E8F-D72BC74C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ADAD6-10DF-4174-AA21-9268EC71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5744-2B3E-4697-9665-555EB781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4CA93-A1D1-4B9E-8B20-BF94F43F0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8F4F1-571A-4879-88AF-C534EEBA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10745-4972-4DA2-A327-DA9BA357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650-C7A3-4F1E-A1FD-15661F510AF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9C5F1-7473-4FC7-9BE3-18BB684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C7B43-2034-4263-AE56-B285003E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5744-2B3E-4697-9665-555EB781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0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29306-126F-455B-BB26-65531089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428"/>
            <a:ext cx="10515600" cy="854260"/>
          </a:xfrm>
        </p:spPr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7DF09-6191-4721-8C62-88A0A371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5CC9F-6D31-4CA4-8AA9-5680062C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650-C7A3-4F1E-A1FD-15661F510AF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7B116-34B4-4CAA-8F93-62A2B2B8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75AC7-7A8C-4C2E-8823-73E8CBF6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5744-2B3E-4697-9665-555EB7818B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4EA279-09EC-427E-8275-28BB60498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0" y="-32082"/>
            <a:ext cx="5853200" cy="9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5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0607F-0F2D-4BC5-A862-54262D08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E1D22-B37B-4A04-9A7C-BACB290D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DD707-8BD1-4EF5-9913-AE5F500F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650-C7A3-4F1E-A1FD-15661F510AF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6F00A-8917-4316-855F-999820BD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4F3EA-43C9-4625-9921-B2EB271A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5744-2B3E-4697-9665-555EB781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6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69C58-4BBC-4801-931B-5C0BC066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9573E-60BF-4917-B99E-91FCBE3F1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14F06-0D5F-4E1B-B948-BD2E5019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376C4-5A6D-4ED5-AF52-1AEC8B73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650-C7A3-4F1E-A1FD-15661F510AF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07252-D961-4DD7-95C3-87FF2452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CDC18-BA37-47A0-BA72-A7148DC8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5744-2B3E-4697-9665-555EB781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1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763C0-390E-497A-BF1A-716DF4C3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5E320-C918-49F1-BB32-D4DB4D98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9EDBB2-806E-4707-9F68-E6510D893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CF084C-8FEF-4F08-A2CF-C31B60AD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81BEB-6E15-478D-A1F2-FD6DE0384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13A41D-BE07-4FFC-A7AB-24FC467D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650-C7A3-4F1E-A1FD-15661F510AF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C34861-7DB4-4E8B-A047-49E6D0F7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898C92-F0A9-4914-BA9D-F61A7471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5744-2B3E-4697-9665-555EB781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D3848-3C19-4B7B-8CD7-0316C088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4ADBF8-A9C0-4F2E-BF7A-12C1C6DC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650-C7A3-4F1E-A1FD-15661F510AF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DD5559-A1AC-40B7-AF47-184B30BF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A743EB-600C-4080-8EB2-68D0B86C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5744-2B3E-4697-9665-555EB781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888A5A-C638-46BE-846E-14CAAE57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650-C7A3-4F1E-A1FD-15661F510AF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DA839E-85CC-40DA-A5F9-1DC7275A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BE9B15-8B97-4C44-8E83-D99FB2A8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5744-2B3E-4697-9665-555EB781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3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27AE8-837C-43DD-955C-791A17B5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2447C-C72E-4A6C-B658-B236C952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E0D19-F050-4A4B-BB3B-BB497FAFB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CF5B0-383C-478C-B79D-EF9155F9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650-C7A3-4F1E-A1FD-15661F510AF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A0B90-8769-4FF2-97B4-F5C996CF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A7B11-A6C4-4085-B74D-4A842DA2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5744-2B3E-4697-9665-555EB781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D54D-1AE9-41F9-94CB-0E79CD7F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FF7A9-1C84-43F0-8240-9DAEAEF89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CF0D7-1A95-420F-B195-B22C401B4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6123D-FCB7-4526-B784-78874B7F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650-C7A3-4F1E-A1FD-15661F510AF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C9F85-7C33-41E6-8A39-073FE6B4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4900D-D9C7-4DB3-A412-7531450F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5744-2B3E-4697-9665-555EB781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FF8D7B-5313-49F2-B292-41E0FA9D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411D7-5CAC-45F2-9980-79D01B087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493F0-FFFC-4A9A-9B37-15DB8AE69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8650-C7A3-4F1E-A1FD-15661F510AF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E5F3F-DBEC-4E00-921F-5A51A0CCB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EA4B6-79E9-4824-83CA-1A5360572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05744-2B3E-4697-9665-555EB781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8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5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8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8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5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5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7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1E380-29DF-41D1-B8D8-B6EB6626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altLang="zh-CN" dirty="0"/>
              <a:t>-1</a:t>
            </a:r>
            <a:r>
              <a:rPr lang="zh-CN" altLang="en-US" dirty="0"/>
              <a:t>规划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50C44A-D4B2-4A1C-B018-65F7EB438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1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2B94FB-639F-44EB-AA49-4D93E89CC8D2}"/>
              </a:ext>
            </a:extLst>
          </p:cNvPr>
          <p:cNvSpPr txBox="1">
            <a:spLocks noChangeArrowheads="1"/>
          </p:cNvSpPr>
          <p:nvPr/>
        </p:nvSpPr>
        <p:spPr>
          <a:xfrm>
            <a:off x="1576387" y="1641088"/>
            <a:ext cx="8305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algn="just">
              <a:lnSpc>
                <a:spcPct val="80000"/>
              </a:lnSpc>
              <a:buFontTx/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algn="just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5" name="Group 48">
            <a:extLst>
              <a:ext uri="{FF2B5EF4-FFF2-40B4-BE49-F238E27FC236}">
                <a16:creationId xmlns:a16="http://schemas.microsoft.com/office/drawing/2014/main" id="{C7128028-4BAE-4718-9944-12ABF849A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09379"/>
              </p:ext>
            </p:extLst>
          </p:nvPr>
        </p:nvGraphicFramePr>
        <p:xfrm>
          <a:off x="2590800" y="1661726"/>
          <a:ext cx="7010400" cy="4284662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9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组合点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条件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满足约束吗？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0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① 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② 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③ 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④ 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(0,0,0)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(0,0,1)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(0,1,0)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(0,1,1)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(1,0,0)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(1,0,1)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(1,1,0)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(1,1,1)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5E5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5E5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5E5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05">
            <a:extLst>
              <a:ext uri="{FF2B5EF4-FFF2-40B4-BE49-F238E27FC236}">
                <a16:creationId xmlns:a16="http://schemas.microsoft.com/office/drawing/2014/main" id="{358CBA0B-1EC9-48A3-BBCC-EEDC17E1E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118388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tx1"/>
                </a:solidFill>
                <a:ea typeface="宋体" panose="02010600030101010101" pitchFamily="2" charset="-122"/>
              </a:rPr>
              <a:t>表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6-1</a:t>
            </a:r>
            <a:r>
              <a:rPr lang="en-US" altLang="zh-CN" sz="2400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894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4F0BD2C9-BB20-43DA-8D76-B5AFDCE4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517" y="1150086"/>
            <a:ext cx="9744965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过滤条件可以改进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，表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6-1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中，对于目标下界取为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，凡是大于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的组合全进行约束检验。实际可在运算中加以修改，应以到目前为止出现的最大可行解目标值作为以后运算的过滤条件。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4)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由于对每个组合首先计算目标值以验证过滤条件，故应</a:t>
            </a:r>
            <a:r>
              <a:rPr lang="zh-CN" altLang="en-US" sz="2800" b="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优先计算目标值</a:t>
            </a:r>
            <a:r>
              <a:rPr lang="en-US" altLang="zh-CN" sz="2800" b="0" i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800" b="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大的组合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，这样可提前</a:t>
            </a:r>
            <a:r>
              <a:rPr lang="zh-CN" altLang="en-US" sz="2800" b="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抬高过滤门槛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，以减少计算量。于是组合变量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在采用表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6-1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形式时，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排列顺序应按系数递增顺序排列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，即为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改进后的计算见表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6-2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71238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8E3765-0519-4008-ABC1-228508BA1514}"/>
              </a:ext>
            </a:extLst>
          </p:cNvPr>
          <p:cNvSpPr txBox="1">
            <a:spLocks noChangeArrowheads="1"/>
          </p:cNvSpPr>
          <p:nvPr/>
        </p:nvSpPr>
        <p:spPr>
          <a:xfrm>
            <a:off x="1113264" y="1291683"/>
            <a:ext cx="8305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algn="just">
              <a:lnSpc>
                <a:spcPct val="80000"/>
              </a:lnSpc>
              <a:buFontTx/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algn="just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5" name="Group 48">
            <a:extLst>
              <a:ext uri="{FF2B5EF4-FFF2-40B4-BE49-F238E27FC236}">
                <a16:creationId xmlns:a16="http://schemas.microsoft.com/office/drawing/2014/main" id="{1C99E588-D850-4913-B9A0-DD0A1A08E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26424"/>
              </p:ext>
            </p:extLst>
          </p:nvPr>
        </p:nvGraphicFramePr>
        <p:xfrm>
          <a:off x="2713464" y="1312321"/>
          <a:ext cx="6705600" cy="4165599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3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条件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满足约束吗？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0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① 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② 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③ 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④ 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42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5E5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95000"/>
                        <a:defRPr sz="2800" b="1">
                          <a:solidFill>
                            <a:srgbClr val="005E5C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D9F1F"/>
                        </a:buClr>
                        <a:defRPr sz="2400" b="1" i="1">
                          <a:solidFill>
                            <a:srgbClr val="4055F2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000" b="1">
                          <a:solidFill>
                            <a:srgbClr val="005E5C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667B0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b="1">
                          <a:solidFill>
                            <a:srgbClr val="005E5C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5E5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5E5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45">
            <a:extLst>
              <a:ext uri="{FF2B5EF4-FFF2-40B4-BE49-F238E27FC236}">
                <a16:creationId xmlns:a16="http://schemas.microsoft.com/office/drawing/2014/main" id="{1316EF8D-5F38-4AE2-B27E-5369ECDBE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539" y="880521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6-2</a:t>
            </a: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用改进过滤法求解例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6-8</a:t>
            </a:r>
            <a:r>
              <a:rPr lang="en-US" altLang="zh-CN" sz="2400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" name="Text Box 56">
            <a:extLst>
              <a:ext uri="{FF2B5EF4-FFF2-40B4-BE49-F238E27FC236}">
                <a16:creationId xmlns:a16="http://schemas.microsoft.com/office/drawing/2014/main" id="{ADA44A12-12D2-40BE-9F5F-3D1AEF492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852" y="1815558"/>
            <a:ext cx="10668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┇</a:t>
            </a:r>
            <a:endParaRPr lang="en-US" altLang="zh-CN" sz="18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┇</a:t>
            </a:r>
            <a:endParaRPr lang="en-US" altLang="zh-CN" sz="18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┇</a:t>
            </a:r>
            <a:endParaRPr lang="en-US" altLang="zh-CN" sz="18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┇</a:t>
            </a:r>
            <a:endParaRPr lang="en-US" altLang="zh-CN" sz="18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┇</a:t>
            </a:r>
            <a:endParaRPr lang="en-US" altLang="zh-CN" sz="1800" b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D8C2BE45-7EAB-4E15-87F4-8F8CFCE3C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47" y="5512380"/>
            <a:ext cx="1098023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从表</a:t>
            </a:r>
            <a:r>
              <a:rPr lang="en-US" altLang="zh-CN" sz="24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6-2</a:t>
            </a:r>
            <a:r>
              <a:rPr lang="zh-CN" altLang="en-US" sz="24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中看出，经过改进的过滤隐枚举法只需计算</a:t>
            </a:r>
            <a:r>
              <a:rPr lang="en-US" altLang="zh-CN" sz="24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24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次即可。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过滤隐枚举法</a:t>
            </a:r>
            <a:r>
              <a:rPr lang="zh-CN" altLang="en-US" sz="24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简单实用，但在变量数很大时，计算量仍很大。为此，下面将介绍另一种方法，即</a:t>
            </a:r>
            <a:r>
              <a:rPr lang="zh-CN" altLang="en-US" sz="2400" b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分枝隐枚举法</a:t>
            </a:r>
            <a:r>
              <a:rPr lang="zh-CN" altLang="en-US" sz="24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7336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6DD40-F53A-49EE-A20C-C7F85448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0-1</a:t>
            </a:r>
            <a:r>
              <a:rPr lang="zh-CN" altLang="en-US" dirty="0"/>
              <a:t>规划求解法之二</a:t>
            </a:r>
            <a:r>
              <a:rPr lang="en-US" altLang="zh-CN" dirty="0"/>
              <a:t>: </a:t>
            </a:r>
            <a:r>
              <a:rPr lang="zh-CN" altLang="en-US" dirty="0"/>
              <a:t>分枝隐枚举法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82FDF-14F2-4AF2-8560-55997DA1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基本思路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：把原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规划问题化成标准形（分枝隐枚举法的标准形），然后从可能获得最佳目标函数的组合进行检查（不一定可行），直到找出可行解为止。为了清楚，下面将结合例题阐述其步骤。</a:t>
            </a:r>
          </a:p>
          <a:p>
            <a:endParaRPr lang="en-US" dirty="0"/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CC33F220-6857-4D60-8467-CF4A05538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093" y="3527386"/>
            <a:ext cx="10573215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已知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整数规划模型为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目标函数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 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4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+3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约束条件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+3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≤4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4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+3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≥3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≥1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所有   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585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A35402F6-1B2E-4FAB-835F-22533BC56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407" y="955173"/>
            <a:ext cx="10153186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）分枝隐枚举法的标准形为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目标函数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 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约束条件  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            ≥0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0" i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≥0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对于任意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规划化为标准形问题将在后面详细讨论。对于本例，可化为标准形式如下：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目标函数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4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+3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约束条件  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=4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+5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≥0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=-3+4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+3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≥0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=-1+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≥0            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          </a:t>
            </a:r>
          </a:p>
        </p:txBody>
      </p:sp>
      <p:graphicFrame>
        <p:nvGraphicFramePr>
          <p:cNvPr id="5" name="Object 0">
            <a:extLst>
              <a:ext uri="{FF2B5EF4-FFF2-40B4-BE49-F238E27FC236}">
                <a16:creationId xmlns:a16="http://schemas.microsoft.com/office/drawing/2014/main" id="{7EC307AF-7EDD-465F-BBFE-3F8BD77F1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98480"/>
              </p:ext>
            </p:extLst>
          </p:nvPr>
        </p:nvGraphicFramePr>
        <p:xfrm>
          <a:off x="3769112" y="1251027"/>
          <a:ext cx="11430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r:id="rId4" imgW="501828" imgH="438081" progId="Equation.3">
                  <p:embed/>
                </p:oleObj>
              </mc:Choice>
              <mc:Fallback>
                <p:oleObj r:id="rId4" imgW="501828" imgH="438081" progId="Equation.3">
                  <p:embed/>
                  <p:pic>
                    <p:nvPicPr>
                      <p:cNvPr id="36880" name="Object 0">
                        <a:extLst>
                          <a:ext uri="{FF2B5EF4-FFF2-40B4-BE49-F238E27FC236}">
                            <a16:creationId xmlns:a16="http://schemas.microsoft.com/office/drawing/2014/main" id="{A6590360-0308-45FA-8E3C-848A3F437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9112" y="1251027"/>
                        <a:ext cx="11430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7">
            <a:extLst>
              <a:ext uri="{FF2B5EF4-FFF2-40B4-BE49-F238E27FC236}">
                <a16:creationId xmlns:a16="http://schemas.microsoft.com/office/drawing/2014/main" id="{E4399179-58FA-41CE-81CA-50CBDDEF9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344429"/>
              </p:ext>
            </p:extLst>
          </p:nvPr>
        </p:nvGraphicFramePr>
        <p:xfrm>
          <a:off x="3921512" y="2419389"/>
          <a:ext cx="9906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r:id="rId6" imgW="514311" imgH="438081" progId="Equation.3">
                  <p:embed/>
                </p:oleObj>
              </mc:Choice>
              <mc:Fallback>
                <p:oleObj r:id="rId6" imgW="514311" imgH="438081" progId="Equation.3">
                  <p:embed/>
                  <p:pic>
                    <p:nvPicPr>
                      <p:cNvPr id="37905" name="Object 17">
                        <a:extLst>
                          <a:ext uri="{FF2B5EF4-FFF2-40B4-BE49-F238E27FC236}">
                            <a16:creationId xmlns:a16="http://schemas.microsoft.com/office/drawing/2014/main" id="{86F6FE78-9EEE-4B80-A3EA-B7C3AECD1E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512" y="2419389"/>
                        <a:ext cx="9906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340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61910515-6EF0-4D11-B619-99E964923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14" y="940420"/>
            <a:ext cx="10324171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）首先检查目标值最小的点，显然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时，目标值最小（因为目标系数全为非负数），此时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，然后检查是否满足约束条件，即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？将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代入后得：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=4≥0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=-3&lt;0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=-1&lt;0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可见，这不是可行解。于是，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都是未确定值，称为自由变量。即为整个分支初始节点①。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30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54C4390C-735C-4DCD-B12A-541A5F71F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722" y="941620"/>
            <a:ext cx="10266556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）判断当前节点①能否引出可行解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这一步的目的是在令自由变量全为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的情况下不可行，那么变为其它值是否有可行解呢？若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此时自由变量等于任何值都不可行，就说明，该节点引出的解不可行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检验方法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是：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在不满足的约束</a:t>
            </a:r>
            <a:r>
              <a:rPr lang="en-US" altLang="zh-CN" sz="24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0" i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令带正系数的变量由</a:t>
            </a:r>
            <a:r>
              <a:rPr lang="en-US" altLang="zh-CN" sz="2400" b="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变为</a:t>
            </a:r>
            <a:r>
              <a:rPr lang="en-US" altLang="zh-CN" sz="2400" b="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（这样有可能使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&lt;0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变为≥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）。令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全为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得          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=-3+4+1+3=5&gt;0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=-1+1+1=1&gt;0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原来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≥0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，现仍≥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0,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可见从节点①有可能引出可行解：转下一步。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060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C6E30F17-DCBA-4406-ABD3-0BD3EDDD0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566" y="870183"/>
            <a:ext cx="1022686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）节点分枝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从给定节点上，每次选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个变量与已有规定值的变量进行组合，形成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个分枝。究竟选哪个自由变量来分枝呢？通常采用</a:t>
            </a:r>
            <a:r>
              <a:rPr lang="zh-CN" altLang="en-US" sz="2400" b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试探法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，其中比较有效的方法是“</a:t>
            </a:r>
            <a:r>
              <a:rPr lang="zh-CN" altLang="en-US" sz="2400" b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可行距离法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”。设候选自由变量集合为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3}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，则该法的选取规则为，从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中选取某变量之值为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时，能使得不满足约束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值离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点之间距离和最小（满足约束的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，认为离可行点距离为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31709C3A-52F5-42A8-A096-A909436CD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566" y="3494828"/>
            <a:ext cx="10125307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对于节点①的分枝试探：对变量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时（其余为零）离可行距离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=4-2=2≥0(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满足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   0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=-3+4=1≥0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（满足）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=-1&lt;0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（不满足）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        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三个距离相加：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总距离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=1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同理，对变量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=1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时，总距离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=2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对变量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时，总距离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95090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8930AD47-F8A3-45A7-B17B-2832C3386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71" y="910683"/>
            <a:ext cx="1066985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于是，取总距离最小的变量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来分枝，从节点①引出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个分枝。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）在节点②，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为规定值，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为自由变量，先令其全为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。此时，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=1,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于是得，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=4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+3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=2,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然后检验可行性，将此解代入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个约束条件：   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=4-3=1≥0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Q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=-3+3=0≥0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Q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=-1+1=0≥0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故知是可行解，且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令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0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，这是迄今为止的最好目标解值。 </a:t>
            </a:r>
          </a:p>
        </p:txBody>
      </p:sp>
    </p:spTree>
    <p:extLst>
      <p:ext uri="{BB962C8B-B14F-4D97-AF65-F5344CB8AC3E}">
        <p14:creationId xmlns:p14="http://schemas.microsoft.com/office/powerpoint/2010/main" val="56860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4A241334-F4E2-42BF-9742-3A95AF0B9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92" y="880946"/>
            <a:ext cx="1049701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）分析节点③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该节点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为规定值，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为自由变量，先令自由变量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全为零，由前分析，不可行。于是需判断从节点③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是否可进一步分枝及如何分枝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为可作为进一步分枝的自由变量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之集合，则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变量之</a:t>
            </a:r>
            <a:r>
              <a:rPr lang="zh-CN" altLang="en-US" sz="2400" b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目标系数</a:t>
            </a:r>
            <a:r>
              <a:rPr lang="en-US" altLang="zh-CN" sz="2400" b="0" i="1" dirty="0" err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0" i="1" baseline="-30000" dirty="0" err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及在当前不满足的约束条件</a:t>
            </a:r>
            <a:r>
              <a:rPr lang="en-US" altLang="zh-CN" sz="2400" b="0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i="1" baseline="-30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中的系数</a:t>
            </a:r>
            <a:r>
              <a:rPr lang="en-US" altLang="zh-CN" sz="2400" b="0" i="1" dirty="0" err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0" i="1" baseline="-30000" dirty="0" err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应同时符合下述两个条件：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   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其中，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自由变量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的目标系数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迄今为止已获得的最好目标值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该节点中已取值为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的规定变量的目标系数和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否则，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，只会使新解费用超过已获得的最好目标值，这称为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保证最优性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25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12E60-CB90-49A1-9149-480DFC79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－</a:t>
            </a:r>
            <a:r>
              <a:rPr lang="en-US" altLang="zh-CN" dirty="0"/>
              <a:t>1</a:t>
            </a:r>
            <a:r>
              <a:rPr lang="zh-CN" altLang="en-US" dirty="0"/>
              <a:t>变量及其应用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82D1C-3FBC-4129-BF65-7B0B51B3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变量常被用来表示系统是否处于某个特定状态，或者决策时是否取某个特定方案。例如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当问题有多项要素，每项要素皆有两种选择时，可用一组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变量来描述。设问题有有限项要素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，┉，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其中每项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有两种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和不选择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j=1,2,┉,n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则令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14">
            <a:extLst>
              <a:ext uri="{FF2B5EF4-FFF2-40B4-BE49-F238E27FC236}">
                <a16:creationId xmlns:a16="http://schemas.microsoft.com/office/drawing/2014/main" id="{AF53750B-D802-4A37-8531-CD51F59DF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433903"/>
              </p:ext>
            </p:extLst>
          </p:nvPr>
        </p:nvGraphicFramePr>
        <p:xfrm>
          <a:off x="3425825" y="5477996"/>
          <a:ext cx="53403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2489200" imgH="533400" progId="Equation.DSMT4">
                  <p:embed/>
                </p:oleObj>
              </mc:Choice>
              <mc:Fallback>
                <p:oleObj name="Equation" r:id="rId4" imgW="2489200" imgH="533400" progId="Equation.DSMT4">
                  <p:embed/>
                  <p:pic>
                    <p:nvPicPr>
                      <p:cNvPr id="392198" name="Object 14">
                        <a:extLst>
                          <a:ext uri="{FF2B5EF4-FFF2-40B4-BE49-F238E27FC236}">
                            <a16:creationId xmlns:a16="http://schemas.microsoft.com/office/drawing/2014/main" id="{2E904C4E-0CF7-4C91-B3AF-6878162E96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5477996"/>
                        <a:ext cx="53403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 descr="Ricebk">
            <a:extLst>
              <a:ext uri="{FF2B5EF4-FFF2-40B4-BE49-F238E27FC236}">
                <a16:creationId xmlns:a16="http://schemas.microsoft.com/office/drawing/2014/main" id="{27FF8F27-292F-4165-A84D-278D36105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517631"/>
              </p:ext>
            </p:extLst>
          </p:nvPr>
        </p:nvGraphicFramePr>
        <p:xfrm>
          <a:off x="3425825" y="2941638"/>
          <a:ext cx="41957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6" imgW="1955800" imgH="469900" progId="Equation.DSMT4">
                  <p:embed/>
                </p:oleObj>
              </mc:Choice>
              <mc:Fallback>
                <p:oleObj name="Equation" r:id="rId6" imgW="1955800" imgH="469900" progId="Equation.DSMT4">
                  <p:embed/>
                  <p:pic>
                    <p:nvPicPr>
                      <p:cNvPr id="392196" name="Object 11" descr="Ricebk">
                        <a:extLst>
                          <a:ext uri="{FF2B5EF4-FFF2-40B4-BE49-F238E27FC236}">
                            <a16:creationId xmlns:a16="http://schemas.microsoft.com/office/drawing/2014/main" id="{2FA5F8B6-36D5-4172-8CE6-C804948A5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2941638"/>
                        <a:ext cx="41957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943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001C00C8-8064-4F5E-B501-6703F4113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37" y="858644"/>
            <a:ext cx="1068472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(ii)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存在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，使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 0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即，在不满足的约束条件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中，至少有一个约束方程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系数为正。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否则，在不满足约束中，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系数全为非正，则令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，不会使不满足的约束逼近可行，甚至变坏，这称为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保证可行性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71733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4F2884F5-8B01-4F49-A797-C2DA04DE9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98" y="2442117"/>
            <a:ext cx="61331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对于本例，要求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min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0=2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系数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分别为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。故都不属于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集，因此，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（空集）。这说明，从节点③分枝，找不到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&lt;2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的可行解。从而，可知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必是本例最优解。 </a:t>
            </a:r>
          </a:p>
        </p:txBody>
      </p:sp>
      <p:grpSp>
        <p:nvGrpSpPr>
          <p:cNvPr id="5" name="Group 31">
            <a:extLst>
              <a:ext uri="{FF2B5EF4-FFF2-40B4-BE49-F238E27FC236}">
                <a16:creationId xmlns:a16="http://schemas.microsoft.com/office/drawing/2014/main" id="{E0928139-13F1-4121-9EB7-BA90A57FB361}"/>
              </a:ext>
            </a:extLst>
          </p:cNvPr>
          <p:cNvGrpSpPr>
            <a:grpSpLocks/>
          </p:cNvGrpSpPr>
          <p:nvPr/>
        </p:nvGrpSpPr>
        <p:grpSpPr bwMode="auto">
          <a:xfrm>
            <a:off x="7253869" y="1143000"/>
            <a:ext cx="3886200" cy="4572000"/>
            <a:chOff x="3216" y="816"/>
            <a:chExt cx="2448" cy="2880"/>
          </a:xfrm>
        </p:grpSpPr>
        <p:sp>
          <p:nvSpPr>
            <p:cNvPr id="6" name="Oval 19">
              <a:extLst>
                <a:ext uri="{FF2B5EF4-FFF2-40B4-BE49-F238E27FC236}">
                  <a16:creationId xmlns:a16="http://schemas.microsoft.com/office/drawing/2014/main" id="{75D355D9-8CA3-4200-ACDA-7A940A477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816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9900"/>
                </a:buClr>
                <a:buSzPct val="95000"/>
                <a:buChar char="•"/>
                <a:defRPr sz="3200" b="1">
                  <a:solidFill>
                    <a:srgbClr val="005E5C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D9F1F"/>
                </a:buClr>
                <a:buChar char="•"/>
                <a:defRPr sz="2800" b="1" i="1">
                  <a:solidFill>
                    <a:srgbClr val="4055F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sz="2400" b="1">
                  <a:solidFill>
                    <a:srgbClr val="005E5C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667B0"/>
                </a:buClr>
                <a:buChar char="•"/>
                <a:defRPr sz="2000" b="1">
                  <a:solidFill>
                    <a:srgbClr val="005E5C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rgbClr val="005E5C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rgbClr val="005E5C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rgbClr val="005E5C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rgbClr val="005E5C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rgbClr val="005E5C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grpSp>
          <p:nvGrpSpPr>
            <p:cNvPr id="7" name="Group 30">
              <a:extLst>
                <a:ext uri="{FF2B5EF4-FFF2-40B4-BE49-F238E27FC236}">
                  <a16:creationId xmlns:a16="http://schemas.microsoft.com/office/drawing/2014/main" id="{50C5251F-83E1-41DC-934A-6B2C321B4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104"/>
              <a:ext cx="2448" cy="2592"/>
              <a:chOff x="3216" y="1104"/>
              <a:chExt cx="2448" cy="2592"/>
            </a:xfrm>
          </p:grpSpPr>
          <p:sp>
            <p:nvSpPr>
              <p:cNvPr id="8" name="Oval 18">
                <a:extLst>
                  <a:ext uri="{FF2B5EF4-FFF2-40B4-BE49-F238E27FC236}">
                    <a16:creationId xmlns:a16="http://schemas.microsoft.com/office/drawing/2014/main" id="{7A1A869F-D001-4C73-BDB4-8DBF5E0A6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9900"/>
                  </a:buClr>
                  <a:buSzPct val="95000"/>
                  <a:buChar char="•"/>
                  <a:defRPr sz="32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3D9F1F"/>
                  </a:buClr>
                  <a:buChar char="•"/>
                  <a:defRPr sz="2800" b="1" i="1">
                    <a:solidFill>
                      <a:srgbClr val="4055F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4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667B0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9" name="Oval 20">
                <a:extLst>
                  <a:ext uri="{FF2B5EF4-FFF2-40B4-BE49-F238E27FC236}">
                    <a16:creationId xmlns:a16="http://schemas.microsoft.com/office/drawing/2014/main" id="{A8FB3BA4-F9CA-4D24-916C-BD1F0289B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448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9900"/>
                  </a:buClr>
                  <a:buSzPct val="95000"/>
                  <a:buChar char="•"/>
                  <a:defRPr sz="32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3D9F1F"/>
                  </a:buClr>
                  <a:buChar char="•"/>
                  <a:defRPr sz="2800" b="1" i="1">
                    <a:solidFill>
                      <a:srgbClr val="4055F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4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667B0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0" name="Line 21">
                <a:extLst>
                  <a:ext uri="{FF2B5EF4-FFF2-40B4-BE49-F238E27FC236}">
                    <a16:creationId xmlns:a16="http://schemas.microsoft.com/office/drawing/2014/main" id="{D4474075-5D14-431B-9C15-EF2D6CF48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104"/>
                <a:ext cx="100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22">
                <a:extLst>
                  <a:ext uri="{FF2B5EF4-FFF2-40B4-BE49-F238E27FC236}">
                    <a16:creationId xmlns:a16="http://schemas.microsoft.com/office/drawing/2014/main" id="{C770D5A0-37FE-4FD2-B7A9-56AE0560F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968"/>
                <a:ext cx="91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23">
                <a:extLst>
                  <a:ext uri="{FF2B5EF4-FFF2-40B4-BE49-F238E27FC236}">
                    <a16:creationId xmlns:a16="http://schemas.microsoft.com/office/drawing/2014/main" id="{344859EC-D5CE-4252-92C7-4DCD639A7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968"/>
                <a:ext cx="672" cy="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9900"/>
                  </a:buClr>
                  <a:buSzPct val="95000"/>
                  <a:buChar char="•"/>
                  <a:defRPr sz="32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3D9F1F"/>
                  </a:buClr>
                  <a:buChar char="•"/>
                  <a:defRPr sz="2800" b="1" i="1">
                    <a:solidFill>
                      <a:srgbClr val="4055F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4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667B0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自由变量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＝</a:t>
                </a: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{1,2,3}</a:t>
                </a:r>
              </a:p>
            </p:txBody>
          </p:sp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70C8B42F-56FA-4BD6-AFA4-B022C3814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152"/>
                <a:ext cx="1008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9900"/>
                  </a:buClr>
                  <a:buSzPct val="95000"/>
                  <a:buChar char="•"/>
                  <a:defRPr sz="32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3D9F1F"/>
                  </a:buClr>
                  <a:buChar char="•"/>
                  <a:defRPr sz="2800" b="1" i="1">
                    <a:solidFill>
                      <a:srgbClr val="4055F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4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667B0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baseline="-3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" name="Rectangle 25">
                <a:extLst>
                  <a:ext uri="{FF2B5EF4-FFF2-40B4-BE49-F238E27FC236}">
                    <a16:creationId xmlns:a16="http://schemas.microsoft.com/office/drawing/2014/main" id="{9810D834-DBB5-4D29-B85F-23ACCDE62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100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9900"/>
                  </a:buClr>
                  <a:buSzPct val="95000"/>
                  <a:buChar char="•"/>
                  <a:defRPr sz="32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3D9F1F"/>
                  </a:buClr>
                  <a:buChar char="•"/>
                  <a:defRPr sz="2800" b="1" i="1">
                    <a:solidFill>
                      <a:srgbClr val="4055F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4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667B0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baseline="-3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=0</a:t>
                </a:r>
                <a:r>
                  <a:rPr lang="en-US" altLang="zh-CN" sz="2400" b="0">
                    <a:solidFill>
                      <a:schemeClr val="tx1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5" name="Rectangle 26">
                <a:extLst>
                  <a:ext uri="{FF2B5EF4-FFF2-40B4-BE49-F238E27FC236}">
                    <a16:creationId xmlns:a16="http://schemas.microsoft.com/office/drawing/2014/main" id="{BCC29C42-3943-42EA-AD92-2555438B9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248"/>
                <a:ext cx="672" cy="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9900"/>
                  </a:buClr>
                  <a:buSzPct val="95000"/>
                  <a:buChar char="•"/>
                  <a:defRPr sz="32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3D9F1F"/>
                  </a:buClr>
                  <a:buChar char="•"/>
                  <a:defRPr sz="2800" b="1" i="1">
                    <a:solidFill>
                      <a:srgbClr val="4055F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4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667B0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自由变量＝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{1,2}</a:t>
                </a:r>
                <a:r>
                  <a:rPr lang="en-US" altLang="zh-CN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可行解</a:t>
                </a:r>
                <a:r>
                  <a:rPr lang="en-US" altLang="zh-CN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 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="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 </a:t>
                </a:r>
                <a:r>
                  <a:rPr lang="en-US" altLang="zh-CN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="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=0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="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=1</a:t>
                </a:r>
              </a:p>
            </p:txBody>
          </p:sp>
          <p:sp>
            <p:nvSpPr>
              <p:cNvPr id="16" name="Rectangle 27">
                <a:extLst>
                  <a:ext uri="{FF2B5EF4-FFF2-40B4-BE49-F238E27FC236}">
                    <a16:creationId xmlns:a16="http://schemas.microsoft.com/office/drawing/2014/main" id="{84C40DA3-E592-4B38-8E83-D987AE5E4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8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9900"/>
                  </a:buClr>
                  <a:buSzPct val="95000"/>
                  <a:buChar char="•"/>
                  <a:defRPr sz="32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3D9F1F"/>
                  </a:buClr>
                  <a:buChar char="•"/>
                  <a:defRPr sz="2800" b="1" i="1">
                    <a:solidFill>
                      <a:srgbClr val="4055F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4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667B0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自由变量＝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{1,2}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没有</a:t>
                </a:r>
                <a:r>
                  <a:rPr lang="en-US" altLang="zh-CN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&lt;0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的可行解</a:t>
                </a:r>
              </a:p>
            </p:txBody>
          </p:sp>
          <p:sp>
            <p:nvSpPr>
              <p:cNvPr id="17" name="Text Box 28">
                <a:extLst>
                  <a:ext uri="{FF2B5EF4-FFF2-40B4-BE49-F238E27FC236}">
                    <a16:creationId xmlns:a16="http://schemas.microsoft.com/office/drawing/2014/main" id="{42A002E6-1113-44CB-9376-CA9435FB9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3408"/>
                <a:ext cx="21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9900"/>
                  </a:buClr>
                  <a:buSzPct val="95000"/>
                  <a:buChar char="•"/>
                  <a:defRPr sz="32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3D9F1F"/>
                  </a:buClr>
                  <a:buChar char="•"/>
                  <a:defRPr sz="2800" b="1" i="1">
                    <a:solidFill>
                      <a:srgbClr val="4055F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4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667B0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000" b="1">
                    <a:solidFill>
                      <a:srgbClr val="005E5C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图</a:t>
                </a: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6-7   </a:t>
                </a:r>
                <a:r>
                  <a:rPr lang="zh-CN" altLang="en-US" sz="24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部分解的树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6027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E1F82-7623-462B-BDB2-77053A07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如何将一般</a:t>
            </a:r>
            <a:r>
              <a:rPr lang="en-US" altLang="zh-CN" dirty="0"/>
              <a:t>0 - 1</a:t>
            </a:r>
            <a:r>
              <a:rPr lang="zh-CN" altLang="en-US" dirty="0"/>
              <a:t>规划化为标准形式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2BDBA-6362-469E-A571-9690C1CFC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标准形式为</a:t>
            </a:r>
            <a:endParaRPr lang="en-US" dirty="0"/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42B3490B-C9FB-4ADB-A776-943C8EC23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137" y="2385467"/>
            <a:ext cx="10303726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目标函数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min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 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约束条件  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=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      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=1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    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j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j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若目标函数为求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max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，只需令                  ，即可变为求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min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，即令 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②若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为负，令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400" b="0" i="1" baseline="-30000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7">
            <a:extLst>
              <a:ext uri="{FF2B5EF4-FFF2-40B4-BE49-F238E27FC236}">
                <a16:creationId xmlns:a16="http://schemas.microsoft.com/office/drawing/2014/main" id="{CC5D8006-4300-4564-B9E1-EC4E04DA5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142899"/>
              </p:ext>
            </p:extLst>
          </p:nvPr>
        </p:nvGraphicFramePr>
        <p:xfrm>
          <a:off x="3437363" y="2200796"/>
          <a:ext cx="990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r:id="rId4" imgW="501828" imgH="438081" progId="Equation.3">
                  <p:embed/>
                </p:oleObj>
              </mc:Choice>
              <mc:Fallback>
                <p:oleObj r:id="rId4" imgW="501828" imgH="438081" progId="Equation.3">
                  <p:embed/>
                  <p:pic>
                    <p:nvPicPr>
                      <p:cNvPr id="47122" name="Object 17">
                        <a:extLst>
                          <a:ext uri="{FF2B5EF4-FFF2-40B4-BE49-F238E27FC236}">
                            <a16:creationId xmlns:a16="http://schemas.microsoft.com/office/drawing/2014/main" id="{43D37E69-BEBF-4677-B547-DF84E6342E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363" y="2200796"/>
                        <a:ext cx="990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>
            <a:extLst>
              <a:ext uri="{FF2B5EF4-FFF2-40B4-BE49-F238E27FC236}">
                <a16:creationId xmlns:a16="http://schemas.microsoft.com/office/drawing/2014/main" id="{9A135DD5-9B92-4973-9201-CB45BAF55F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859410"/>
              </p:ext>
            </p:extLst>
          </p:nvPr>
        </p:nvGraphicFramePr>
        <p:xfrm>
          <a:off x="3815576" y="2728888"/>
          <a:ext cx="1066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r:id="rId6" imgW="514311" imgH="438081" progId="Equation.3">
                  <p:embed/>
                </p:oleObj>
              </mc:Choice>
              <mc:Fallback>
                <p:oleObj r:id="rId6" imgW="514311" imgH="438081" progId="Equation.3">
                  <p:embed/>
                  <p:pic>
                    <p:nvPicPr>
                      <p:cNvPr id="47123" name="Object 19">
                        <a:extLst>
                          <a:ext uri="{FF2B5EF4-FFF2-40B4-BE49-F238E27FC236}">
                            <a16:creationId xmlns:a16="http://schemas.microsoft.com/office/drawing/2014/main" id="{0B2D6D56-9D58-4A41-97A4-54D7CE002C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5576" y="2728888"/>
                        <a:ext cx="1066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1">
            <a:extLst>
              <a:ext uri="{FF2B5EF4-FFF2-40B4-BE49-F238E27FC236}">
                <a16:creationId xmlns:a16="http://schemas.microsoft.com/office/drawing/2014/main" id="{7E7A879E-A830-4572-AAF9-CE9C229F04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138538"/>
              </p:ext>
            </p:extLst>
          </p:nvPr>
        </p:nvGraphicFramePr>
        <p:xfrm>
          <a:off x="5319693" y="4511714"/>
          <a:ext cx="12366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8" imgW="527210" imgH="234835" progId="Equation.3">
                  <p:embed/>
                </p:oleObj>
              </mc:Choice>
              <mc:Fallback>
                <p:oleObj name="Equation" r:id="rId8" imgW="527210" imgH="234835" progId="Equation.3">
                  <p:embed/>
                  <p:pic>
                    <p:nvPicPr>
                      <p:cNvPr id="47125" name="Object 21">
                        <a:extLst>
                          <a:ext uri="{FF2B5EF4-FFF2-40B4-BE49-F238E27FC236}">
                            <a16:creationId xmlns:a16="http://schemas.microsoft.com/office/drawing/2014/main" id="{6006AE6E-DC44-4746-BD99-F75D0099EE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693" y="4511714"/>
                        <a:ext cx="123666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3">
            <a:extLst>
              <a:ext uri="{FF2B5EF4-FFF2-40B4-BE49-F238E27FC236}">
                <a16:creationId xmlns:a16="http://schemas.microsoft.com/office/drawing/2014/main" id="{9CFE2662-F059-46D0-BA11-E910850607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370164"/>
              </p:ext>
            </p:extLst>
          </p:nvPr>
        </p:nvGraphicFramePr>
        <p:xfrm>
          <a:off x="9770328" y="4601737"/>
          <a:ext cx="2362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r:id="rId10" imgW="1098528" imgH="234835" progId="Equation.3">
                  <p:embed/>
                </p:oleObj>
              </mc:Choice>
              <mc:Fallback>
                <p:oleObj r:id="rId10" imgW="1098528" imgH="234835" progId="Equation.3">
                  <p:embed/>
                  <p:pic>
                    <p:nvPicPr>
                      <p:cNvPr id="47127" name="Object 23">
                        <a:extLst>
                          <a:ext uri="{FF2B5EF4-FFF2-40B4-BE49-F238E27FC236}">
                            <a16:creationId xmlns:a16="http://schemas.microsoft.com/office/drawing/2014/main" id="{F4D85A72-8BDB-40AA-A240-E76B7851C1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0328" y="4601737"/>
                        <a:ext cx="2362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32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9BCBFC-E7F6-4A56-8B59-384A00B4224C}"/>
              </a:ext>
            </a:extLst>
          </p:cNvPr>
          <p:cNvSpPr txBox="1">
            <a:spLocks noChangeArrowheads="1"/>
          </p:cNvSpPr>
          <p:nvPr/>
        </p:nvSpPr>
        <p:spPr>
          <a:xfrm>
            <a:off x="295507" y="1150434"/>
            <a:ext cx="8305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algn="just">
              <a:lnSpc>
                <a:spcPct val="80000"/>
              </a:lnSpc>
              <a:buFontTx/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algn="just">
              <a:lnSpc>
                <a:spcPct val="80000"/>
              </a:lnSpc>
              <a:buFontTx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C8C4DF34-FFD9-4943-ACAB-859C0EFFF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07" y="1074234"/>
            <a:ext cx="7620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1475" indent="-371475"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zh-CN" altLang="en-US" sz="24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约束方程变换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       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          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AutoNum type="romanLcParenBoth" startAt="2"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      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AutoNum type="romanLcParenBoth" startAt="2"/>
            </a:pPr>
            <a:endParaRPr lang="en-US" altLang="zh-CN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(iii)                =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0">
            <a:extLst>
              <a:ext uri="{FF2B5EF4-FFF2-40B4-BE49-F238E27FC236}">
                <a16:creationId xmlns:a16="http://schemas.microsoft.com/office/drawing/2014/main" id="{6FDD39E3-E04D-477B-88E9-E4CDD2207E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122147"/>
              </p:ext>
            </p:extLst>
          </p:nvPr>
        </p:nvGraphicFramePr>
        <p:xfrm>
          <a:off x="1590907" y="1458409"/>
          <a:ext cx="1066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r:id="rId3" imgW="514311" imgH="438081" progId="Equation.3">
                  <p:embed/>
                </p:oleObj>
              </mc:Choice>
              <mc:Fallback>
                <p:oleObj r:id="rId3" imgW="514311" imgH="438081" progId="Equation.3">
                  <p:embed/>
                  <p:pic>
                    <p:nvPicPr>
                      <p:cNvPr id="48140" name="Object 0">
                        <a:extLst>
                          <a:ext uri="{FF2B5EF4-FFF2-40B4-BE49-F238E27FC236}">
                            <a16:creationId xmlns:a16="http://schemas.microsoft.com/office/drawing/2014/main" id="{AD69DD91-9B9E-4446-AF7F-2B970A1FA3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907" y="1458409"/>
                        <a:ext cx="1066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DD4F5D26-5E51-4874-9A11-651943CF9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585853"/>
              </p:ext>
            </p:extLst>
          </p:nvPr>
        </p:nvGraphicFramePr>
        <p:xfrm>
          <a:off x="4715107" y="1458409"/>
          <a:ext cx="1066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r:id="rId5" imgW="514311" imgH="438081" progId="Equation.3">
                  <p:embed/>
                </p:oleObj>
              </mc:Choice>
              <mc:Fallback>
                <p:oleObj r:id="rId5" imgW="514311" imgH="438081" progId="Equation.3">
                  <p:embed/>
                  <p:pic>
                    <p:nvPicPr>
                      <p:cNvPr id="48141" name="Object 1">
                        <a:extLst>
                          <a:ext uri="{FF2B5EF4-FFF2-40B4-BE49-F238E27FC236}">
                            <a16:creationId xmlns:a16="http://schemas.microsoft.com/office/drawing/2014/main" id="{111357AD-80B1-4ABE-9DCE-A508AA2DE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107" y="1458409"/>
                        <a:ext cx="1066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E4556083-2D2A-4B7B-8B89-D3D975310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50713"/>
              </p:ext>
            </p:extLst>
          </p:nvPr>
        </p:nvGraphicFramePr>
        <p:xfrm>
          <a:off x="1667107" y="2217234"/>
          <a:ext cx="1066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r:id="rId7" imgW="514311" imgH="438081" progId="Equation.3">
                  <p:embed/>
                </p:oleObj>
              </mc:Choice>
              <mc:Fallback>
                <p:oleObj r:id="rId7" imgW="514311" imgH="438081" progId="Equation.3">
                  <p:embed/>
                  <p:pic>
                    <p:nvPicPr>
                      <p:cNvPr id="48142" name="Object 2">
                        <a:extLst>
                          <a:ext uri="{FF2B5EF4-FFF2-40B4-BE49-F238E27FC236}">
                            <a16:creationId xmlns:a16="http://schemas.microsoft.com/office/drawing/2014/main" id="{E50FE4B3-5BBF-4343-80B1-B3BB93D713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107" y="2217234"/>
                        <a:ext cx="1066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69C0E310-EC49-4F0B-B28F-337319FFD9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69453"/>
              </p:ext>
            </p:extLst>
          </p:nvPr>
        </p:nvGraphicFramePr>
        <p:xfrm>
          <a:off x="4715107" y="2296609"/>
          <a:ext cx="1066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r:id="rId9" imgW="514311" imgH="438081" progId="Equation.3">
                  <p:embed/>
                </p:oleObj>
              </mc:Choice>
              <mc:Fallback>
                <p:oleObj r:id="rId9" imgW="514311" imgH="438081" progId="Equation.3">
                  <p:embed/>
                  <p:pic>
                    <p:nvPicPr>
                      <p:cNvPr id="48143" name="Object 3">
                        <a:extLst>
                          <a:ext uri="{FF2B5EF4-FFF2-40B4-BE49-F238E27FC236}">
                            <a16:creationId xmlns:a16="http://schemas.microsoft.com/office/drawing/2014/main" id="{4BA00D33-2E6F-45C3-899D-DA927C17D2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107" y="2296609"/>
                        <a:ext cx="1066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274CCF74-F2D5-4CEF-A9C0-94091C681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805645"/>
              </p:ext>
            </p:extLst>
          </p:nvPr>
        </p:nvGraphicFramePr>
        <p:xfrm>
          <a:off x="1667107" y="3665034"/>
          <a:ext cx="1066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r:id="rId11" imgW="514311" imgH="438081" progId="Equation.3">
                  <p:embed/>
                </p:oleObj>
              </mc:Choice>
              <mc:Fallback>
                <p:oleObj r:id="rId11" imgW="514311" imgH="438081" progId="Equation.3">
                  <p:embed/>
                  <p:pic>
                    <p:nvPicPr>
                      <p:cNvPr id="48144" name="Object 4">
                        <a:extLst>
                          <a:ext uri="{FF2B5EF4-FFF2-40B4-BE49-F238E27FC236}">
                            <a16:creationId xmlns:a16="http://schemas.microsoft.com/office/drawing/2014/main" id="{1E3A51D9-16B7-4022-97FF-BBD985FFB4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107" y="3665034"/>
                        <a:ext cx="1066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776A75A-837D-4DEA-BA1A-2591FBC224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033654"/>
              </p:ext>
            </p:extLst>
          </p:nvPr>
        </p:nvGraphicFramePr>
        <p:xfrm>
          <a:off x="3724507" y="3284034"/>
          <a:ext cx="2971800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r:id="rId13" imgW="1492168" imgH="933519" progId="Equation.3">
                  <p:embed/>
                </p:oleObj>
              </mc:Choice>
              <mc:Fallback>
                <p:oleObj r:id="rId13" imgW="1492168" imgH="933519" progId="Equation.3">
                  <p:embed/>
                  <p:pic>
                    <p:nvPicPr>
                      <p:cNvPr id="48146" name="Object 5">
                        <a:extLst>
                          <a:ext uri="{FF2B5EF4-FFF2-40B4-BE49-F238E27FC236}">
                            <a16:creationId xmlns:a16="http://schemas.microsoft.com/office/drawing/2014/main" id="{BB163D33-5348-4E5F-922E-74F7BEF94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507" y="3284034"/>
                        <a:ext cx="2971800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780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49C178-6D45-4B1B-BE52-ED303D1DA36D}"/>
              </a:ext>
            </a:extLst>
          </p:cNvPr>
          <p:cNvSpPr txBox="1">
            <a:spLocks noChangeArrowheads="1"/>
          </p:cNvSpPr>
          <p:nvPr/>
        </p:nvSpPr>
        <p:spPr>
          <a:xfrm>
            <a:off x="295508" y="1131093"/>
            <a:ext cx="8305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algn="just">
              <a:lnSpc>
                <a:spcPct val="80000"/>
              </a:lnSpc>
              <a:buFontTx/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algn="just">
              <a:lnSpc>
                <a:spcPct val="80000"/>
              </a:lnSpc>
              <a:buFontTx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60949A8-81EF-42EA-92AA-9850C90C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396" y="2613818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CFEB5AF-6D33-4B4A-83A7-672D7B856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646" y="2509043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6F063EB1-C4E3-4404-9286-F63913F32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07" y="1054893"/>
            <a:ext cx="10439399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若有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个等式，可只写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个不等式： 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                          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=1,2,…,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200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     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实际上，隐枚举法不仅可求解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规划，而且可求解非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规划，但需预先估出变量取值范围。若变量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之间，则可把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表示成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变量关系式：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en-US" altLang="zh-CN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</a:t>
            </a:r>
            <a:r>
              <a:rPr lang="en-US" altLang="zh-CN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</a:t>
            </a:r>
            <a:r>
              <a:rPr lang="en-US" altLang="zh-CN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+3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=0,…,3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24">
            <a:extLst>
              <a:ext uri="{FF2B5EF4-FFF2-40B4-BE49-F238E27FC236}">
                <a16:creationId xmlns:a16="http://schemas.microsoft.com/office/drawing/2014/main" id="{598B8E7A-8284-40AE-9054-C3F3B9454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407318"/>
              </p:ext>
            </p:extLst>
          </p:nvPr>
        </p:nvGraphicFramePr>
        <p:xfrm>
          <a:off x="2200508" y="1359693"/>
          <a:ext cx="16002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r:id="rId3" imgW="755654" imgH="438081" progId="Equation.3">
                  <p:embed/>
                </p:oleObj>
              </mc:Choice>
              <mc:Fallback>
                <p:oleObj r:id="rId3" imgW="755654" imgH="438081" progId="Equation.3">
                  <p:embed/>
                  <p:pic>
                    <p:nvPicPr>
                      <p:cNvPr id="49164" name="Object 24">
                        <a:extLst>
                          <a:ext uri="{FF2B5EF4-FFF2-40B4-BE49-F238E27FC236}">
                            <a16:creationId xmlns:a16="http://schemas.microsoft.com/office/drawing/2014/main" id="{A705231F-B052-4984-94E3-9377FE244A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508" y="1359693"/>
                        <a:ext cx="16002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6">
            <a:extLst>
              <a:ext uri="{FF2B5EF4-FFF2-40B4-BE49-F238E27FC236}">
                <a16:creationId xmlns:a16="http://schemas.microsoft.com/office/drawing/2014/main" id="{D20E46CD-F724-47E7-B199-2537ED74A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970558"/>
              </p:ext>
            </p:extLst>
          </p:nvPr>
        </p:nvGraphicFramePr>
        <p:xfrm>
          <a:off x="1819508" y="2197893"/>
          <a:ext cx="6969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5" imgW="336632" imgH="438081" progId="Equation.3">
                  <p:embed/>
                </p:oleObj>
              </mc:Choice>
              <mc:Fallback>
                <p:oleObj r:id="rId5" imgW="336632" imgH="438081" progId="Equation.3">
                  <p:embed/>
                  <p:pic>
                    <p:nvPicPr>
                      <p:cNvPr id="49165" name="Object 26">
                        <a:extLst>
                          <a:ext uri="{FF2B5EF4-FFF2-40B4-BE49-F238E27FC236}">
                            <a16:creationId xmlns:a16="http://schemas.microsoft.com/office/drawing/2014/main" id="{26D6FF51-A004-4E65-8913-D1F515912B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508" y="2197893"/>
                        <a:ext cx="69691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>
            <a:extLst>
              <a:ext uri="{FF2B5EF4-FFF2-40B4-BE49-F238E27FC236}">
                <a16:creationId xmlns:a16="http://schemas.microsoft.com/office/drawing/2014/main" id="{AC924C31-9DB1-43F4-AF10-DDBE54DDC2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764495"/>
              </p:ext>
            </p:extLst>
          </p:nvPr>
        </p:nvGraphicFramePr>
        <p:xfrm>
          <a:off x="2810108" y="2197893"/>
          <a:ext cx="19812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r:id="rId7" imgW="1009481" imgH="438081" progId="Equation.3">
                  <p:embed/>
                </p:oleObj>
              </mc:Choice>
              <mc:Fallback>
                <p:oleObj r:id="rId7" imgW="1009481" imgH="438081" progId="Equation.3">
                  <p:embed/>
                  <p:pic>
                    <p:nvPicPr>
                      <p:cNvPr id="49166" name="Object 28">
                        <a:extLst>
                          <a:ext uri="{FF2B5EF4-FFF2-40B4-BE49-F238E27FC236}">
                            <a16:creationId xmlns:a16="http://schemas.microsoft.com/office/drawing/2014/main" id="{51102F2F-6A08-4341-BAD6-C438F7E79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108" y="2197893"/>
                        <a:ext cx="19812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28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EFB49D1A-2640-44B7-ABB3-24AC45E27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02" y="1111405"/>
            <a:ext cx="10409663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若变量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之间取任意整数，则可表示为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=2</a:t>
            </a:r>
            <a:r>
              <a:rPr lang="en-US" altLang="zh-CN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+2</a:t>
            </a:r>
            <a:r>
              <a:rPr lang="en-US" altLang="zh-CN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+…+2</a:t>
            </a:r>
            <a:r>
              <a:rPr lang="en-US" altLang="zh-CN" sz="2400" b="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   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其中，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为满足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的最小整数。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   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=0,1,…,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当整数变量取值范围很大时，采用上述变换，会使得新设变量数目剧增，从而限制了隐枚举法的使用。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15">
            <a:extLst>
              <a:ext uri="{FF2B5EF4-FFF2-40B4-BE49-F238E27FC236}">
                <a16:creationId xmlns:a16="http://schemas.microsoft.com/office/drawing/2014/main" id="{24C08020-C086-4CD0-9306-EBCBA6CC7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62544"/>
              </p:ext>
            </p:extLst>
          </p:nvPr>
        </p:nvGraphicFramePr>
        <p:xfrm>
          <a:off x="4899103" y="1416205"/>
          <a:ext cx="7778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3" imgW="374498" imgH="438081" progId="Equation.3">
                  <p:embed/>
                </p:oleObj>
              </mc:Choice>
              <mc:Fallback>
                <p:oleObj r:id="rId3" imgW="374498" imgH="438081" progId="Equation.3">
                  <p:embed/>
                  <p:pic>
                    <p:nvPicPr>
                      <p:cNvPr id="50189" name="Object 15">
                        <a:extLst>
                          <a:ext uri="{FF2B5EF4-FFF2-40B4-BE49-F238E27FC236}">
                            <a16:creationId xmlns:a16="http://schemas.microsoft.com/office/drawing/2014/main" id="{6CEEC471-D034-4F70-BD9D-62B70E5D1F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103" y="1416205"/>
                        <a:ext cx="7778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918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E1F82-7623-462B-BDB2-77053A07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指派问题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BB5B0-737A-4430-8243-0782BC84889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557338"/>
            <a:ext cx="10515600" cy="187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指派问题或分配问题。人事部门欲安排四人到四个不同岗位工作，每个岗位一个人。经考核四人在不同岗位的成绩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百分制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如表所示，如何安排他们的工作使总成绩最好。</a:t>
            </a:r>
          </a:p>
        </p:txBody>
      </p:sp>
      <p:graphicFrame>
        <p:nvGraphicFramePr>
          <p:cNvPr id="5" name="Group 53">
            <a:extLst>
              <a:ext uri="{FF2B5EF4-FFF2-40B4-BE49-F238E27FC236}">
                <a16:creationId xmlns:a16="http://schemas.microsoft.com/office/drawing/2014/main" id="{E1E2FF37-57DF-4CAD-93BD-D691F5ABA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05773"/>
              </p:ext>
            </p:extLst>
          </p:nvPr>
        </p:nvGraphicFramePr>
        <p:xfrm>
          <a:off x="2687637" y="3526650"/>
          <a:ext cx="6816725" cy="2951163"/>
        </p:xfrm>
        <a:graphic>
          <a:graphicData uri="http://schemas.openxmlformats.org/drawingml/2006/table">
            <a:tbl>
              <a:tblPr/>
              <a:tblGrid>
                <a:gridCol w="136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9763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工作人员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A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B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C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D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747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甲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85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92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73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90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15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乙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95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87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78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95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747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丙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82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83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79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90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747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丁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86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90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80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defRPr kumimoji="1" sz="2000" b="1">
                          <a:solidFill>
                            <a:schemeClr val="bg2"/>
                          </a:solidFill>
                          <a:latin typeface="Times New Roman" pitchFamily="18" charset="0"/>
                          <a:ea typeface="华文细黑" pitchFamily="2" charset="-122"/>
                        </a:defRPr>
                      </a:lvl1pPr>
                      <a:lvl2pPr marL="54451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华文细黑" pitchFamily="2" charset="-122"/>
                        </a:defRPr>
                      </a:lvl3pPr>
                      <a:lvl4pPr marL="1417638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88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2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BB26FBF6-A862-450B-B89B-D429B907C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81" y="1257620"/>
            <a:ext cx="7191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dirty="0">
              <a:latin typeface="华文细黑" panose="0201060004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4FFFC5FA-A084-4E87-BFBA-DF1A4B45D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331963"/>
              </p:ext>
            </p:extLst>
          </p:nvPr>
        </p:nvGraphicFramePr>
        <p:xfrm>
          <a:off x="2963069" y="848789"/>
          <a:ext cx="6265862" cy="129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公式" r:id="rId3" imgW="1838404" imgH="380895" progId="Equation.3">
                  <p:embed/>
                </p:oleObj>
              </mc:Choice>
              <mc:Fallback>
                <p:oleObj name="公式" r:id="rId3" imgW="1838404" imgH="380895" progId="Equation.3">
                  <p:embed/>
                  <p:pic>
                    <p:nvPicPr>
                      <p:cNvPr id="71684" name="Object 6">
                        <a:extLst>
                          <a:ext uri="{FF2B5EF4-FFF2-40B4-BE49-F238E27FC236}">
                            <a16:creationId xmlns:a16="http://schemas.microsoft.com/office/drawing/2014/main" id="{E7D90158-4A73-4DD7-A3E5-417033047D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069" y="848789"/>
                        <a:ext cx="6265862" cy="1291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E5D196DF-3A9C-47D8-B0CE-DBD86E61C1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396856"/>
              </p:ext>
            </p:extLst>
          </p:nvPr>
        </p:nvGraphicFramePr>
        <p:xfrm>
          <a:off x="2880518" y="2540465"/>
          <a:ext cx="6430963" cy="1226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公式" r:id="rId5" imgW="2904981" imgH="552424" progId="Equation.3">
                  <p:embed/>
                </p:oleObj>
              </mc:Choice>
              <mc:Fallback>
                <p:oleObj name="公式" r:id="rId5" imgW="2904981" imgH="552424" progId="Equation.3">
                  <p:embed/>
                  <p:pic>
                    <p:nvPicPr>
                      <p:cNvPr id="71686" name="Object 8">
                        <a:extLst>
                          <a:ext uri="{FF2B5EF4-FFF2-40B4-BE49-F238E27FC236}">
                            <a16:creationId xmlns:a16="http://schemas.microsoft.com/office/drawing/2014/main" id="{ACB0CC37-3109-47FD-9331-81D6FD244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518" y="2540465"/>
                        <a:ext cx="6430963" cy="1226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>
            <a:extLst>
              <a:ext uri="{FF2B5EF4-FFF2-40B4-BE49-F238E27FC236}">
                <a16:creationId xmlns:a16="http://schemas.microsoft.com/office/drawing/2014/main" id="{5E51847F-07A4-4C5C-A61B-F468ED8E3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3830638"/>
            <a:ext cx="5929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要求每人做一项工作，约束条件为：</a:t>
            </a:r>
          </a:p>
        </p:txBody>
      </p:sp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372A2B1F-8BE7-4928-AF59-31EEF3930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231038"/>
              </p:ext>
            </p:extLst>
          </p:nvPr>
        </p:nvGraphicFramePr>
        <p:xfrm>
          <a:off x="2880518" y="4588649"/>
          <a:ext cx="284956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公式" r:id="rId7" imgW="1295400" imgH="800100" progId="Equation.3">
                  <p:embed/>
                </p:oleObj>
              </mc:Choice>
              <mc:Fallback>
                <p:oleObj name="公式" r:id="rId7" imgW="1295400" imgH="800100" progId="Equation.3">
                  <p:embed/>
                  <p:pic>
                    <p:nvPicPr>
                      <p:cNvPr id="71688" name="Object 10">
                        <a:extLst>
                          <a:ext uri="{FF2B5EF4-FFF2-40B4-BE49-F238E27FC236}">
                            <a16:creationId xmlns:a16="http://schemas.microsoft.com/office/drawing/2014/main" id="{0BF39344-413C-4624-9B1C-153E02DDE1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518" y="4588649"/>
                        <a:ext cx="284956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965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F8F2E9-CBBD-46AD-8A3E-C6239096A8BB}"/>
              </a:ext>
            </a:extLst>
          </p:cNvPr>
          <p:cNvSpPr txBox="1">
            <a:spLocks noChangeArrowheads="1"/>
          </p:cNvSpPr>
          <p:nvPr/>
        </p:nvSpPr>
        <p:spPr>
          <a:xfrm>
            <a:off x="1061147" y="1080934"/>
            <a:ext cx="8135938" cy="5032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/>
              <a:t>每项工作只能安排一人，约束条件为：</a:t>
            </a:r>
            <a:endParaRPr lang="zh-CN" alt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49D2037-5AB7-4451-853B-BB69BE188A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074507"/>
              </p:ext>
            </p:extLst>
          </p:nvPr>
        </p:nvGraphicFramePr>
        <p:xfrm>
          <a:off x="3150297" y="1584171"/>
          <a:ext cx="2808288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公式" r:id="rId3" imgW="1295400" imgH="800100" progId="Equation.3">
                  <p:embed/>
                </p:oleObj>
              </mc:Choice>
              <mc:Fallback>
                <p:oleObj name="公式" r:id="rId3" imgW="1295400" imgH="800100" progId="Equation.3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:a16="http://schemas.microsoft.com/office/drawing/2014/main" id="{CB42CF4F-BE63-426D-9CE4-BF18A7C7F0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297" y="1584171"/>
                        <a:ext cx="2808288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DB8E91B-FE24-416F-87DA-BB938C67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222" y="3168496"/>
            <a:ext cx="2169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0-1</a:t>
            </a:r>
            <a:r>
              <a:rPr lang="zh-CN" altLang="en-US" sz="2400" dirty="0">
                <a:ea typeface="宋体" panose="02010600030101010101" pitchFamily="2" charset="-122"/>
              </a:rPr>
              <a:t>变量约束：</a:t>
            </a:r>
          </a:p>
        </p:txBody>
      </p:sp>
      <p:graphicFrame>
        <p:nvGraphicFramePr>
          <p:cNvPr id="7" name="对象 1">
            <a:extLst>
              <a:ext uri="{FF2B5EF4-FFF2-40B4-BE49-F238E27FC236}">
                <a16:creationId xmlns:a16="http://schemas.microsoft.com/office/drawing/2014/main" id="{EEBB9BD9-13B1-488B-B019-87404DC23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717933"/>
              </p:ext>
            </p:extLst>
          </p:nvPr>
        </p:nvGraphicFramePr>
        <p:xfrm>
          <a:off x="2510535" y="3897159"/>
          <a:ext cx="38084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公式" r:id="rId5" imgW="1304905" imgH="161859" progId="Equation.3">
                  <p:embed/>
                </p:oleObj>
              </mc:Choice>
              <mc:Fallback>
                <p:oleObj name="公式" r:id="rId5" imgW="1304905" imgH="161859" progId="Equation.3">
                  <p:embed/>
                  <p:pic>
                    <p:nvPicPr>
                      <p:cNvPr id="72710" name="对象 1">
                        <a:extLst>
                          <a:ext uri="{FF2B5EF4-FFF2-40B4-BE49-F238E27FC236}">
                            <a16:creationId xmlns:a16="http://schemas.microsoft.com/office/drawing/2014/main" id="{92AEB6C8-68B5-4150-8617-A52886A0D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535" y="3897159"/>
                        <a:ext cx="380841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E2799BAD-B65D-446B-884A-72BF8FFF2E2E}"/>
              </a:ext>
            </a:extLst>
          </p:cNvPr>
          <p:cNvGrpSpPr>
            <a:grpSpLocks/>
          </p:cNvGrpSpPr>
          <p:nvPr/>
        </p:nvGrpSpPr>
        <p:grpSpPr bwMode="auto">
          <a:xfrm>
            <a:off x="1781872" y="4536921"/>
            <a:ext cx="4968875" cy="2016125"/>
            <a:chOff x="971600" y="4581128"/>
            <a:chExt cx="4968552" cy="2016224"/>
          </a:xfrm>
        </p:grpSpPr>
        <p:graphicFrame>
          <p:nvGraphicFramePr>
            <p:cNvPr id="9" name="对象 2">
              <a:extLst>
                <a:ext uri="{FF2B5EF4-FFF2-40B4-BE49-F238E27FC236}">
                  <a16:creationId xmlns:a16="http://schemas.microsoft.com/office/drawing/2014/main" id="{0508CB78-48EC-4086-B57E-6186D93B85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5856" y="4581128"/>
            <a:ext cx="2664296" cy="2016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" name="Equation" r:id="rId7" imgW="1180588" imgH="812447" progId="Equation.DSMT4">
                    <p:embed/>
                  </p:oleObj>
                </mc:Choice>
                <mc:Fallback>
                  <p:oleObj name="Equation" r:id="rId7" imgW="1180588" imgH="812447" progId="Equation.DSMT4">
                    <p:embed/>
                    <p:pic>
                      <p:nvPicPr>
                        <p:cNvPr id="72712" name="对象 2">
                          <a:extLst>
                            <a:ext uri="{FF2B5EF4-FFF2-40B4-BE49-F238E27FC236}">
                              <a16:creationId xmlns:a16="http://schemas.microsoft.com/office/drawing/2014/main" id="{86A5D7DA-3F22-4FC0-8FE0-8F51C39A34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4581128"/>
                          <a:ext cx="2664296" cy="2016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3">
              <a:extLst>
                <a:ext uri="{FF2B5EF4-FFF2-40B4-BE49-F238E27FC236}">
                  <a16:creationId xmlns:a16="http://schemas.microsoft.com/office/drawing/2014/main" id="{08A8743B-4E2F-4EEA-A65C-324BF263B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00" y="5388024"/>
              <a:ext cx="1872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宋体" panose="02010600030101010101" pitchFamily="2" charset="-122"/>
                </a:rPr>
                <a:t>一个可行解</a:t>
              </a:r>
              <a:endParaRPr lang="en-US" altLang="en-US" sz="24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68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A7A3DF-3FAE-4CA8-843A-CFCC89027927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940594"/>
            <a:ext cx="813593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指派问题的数学模型的标准形式：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B8BA7EB-F2A3-4CEF-8F99-34BD91691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923" y="1588294"/>
            <a:ext cx="11372153" cy="138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6207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620713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620713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620713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620713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620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620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620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620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1"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	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个人被分配去做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件工作，</a:t>
            </a:r>
            <a:r>
              <a:rPr kumimoji="1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规定每个人只做一件工作，每件工作只有一个人去做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。已知第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个人去做第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件工作的效率（或时间、费用）为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2…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=1.2…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并假设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ij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问应如何分配才能使总效率（或时间、费用最小）最高？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209EF-CAB6-47DA-AEF9-D9816DF70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216934"/>
            <a:ext cx="2136543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设决策变量</a:t>
            </a:r>
            <a:r>
              <a:rPr kumimoji="1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0B184005-E3D3-4879-9542-D22467E6D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690272"/>
              </p:ext>
            </p:extLst>
          </p:nvPr>
        </p:nvGraphicFramePr>
        <p:xfrm>
          <a:off x="2076644" y="3972234"/>
          <a:ext cx="6400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6400800" imgH="863600" progId="Equation.DSMT4">
                  <p:embed/>
                </p:oleObj>
              </mc:Choice>
              <mc:Fallback>
                <p:oleObj name="Equation" r:id="rId3" imgW="6400800" imgH="863600" progId="Equation.DSMT4">
                  <p:embed/>
                  <p:pic>
                    <p:nvPicPr>
                      <p:cNvPr id="800778" name="Object 10">
                        <a:extLst>
                          <a:ext uri="{FF2B5EF4-FFF2-40B4-BE49-F238E27FC236}">
                            <a16:creationId xmlns:a16="http://schemas.microsoft.com/office/drawing/2014/main" id="{A463ACCF-EC66-488C-A2F5-3ECB88828F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2076644" y="3972234"/>
                        <a:ext cx="6400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6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82D1C-3FBC-4129-BF65-7B0B51B3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1834"/>
            <a:ext cx="10515600" cy="52551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变量还可以描述含有相互排斥的约束条件的问题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1732C0-6086-41EC-9BB8-48594C307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5698"/>
            <a:ext cx="6934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/>
              <a:t>例：下面</a:t>
            </a:r>
            <a:r>
              <a:rPr kumimoji="1" lang="zh-CN" altLang="en-US" sz="2400" dirty="0">
                <a:latin typeface="华文细黑" panose="02010600040101010101" pitchFamily="2" charset="-122"/>
              </a:rPr>
              <a:t>两个约束中，只有一个起作用。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i="1" dirty="0"/>
              <a:t>                a</a:t>
            </a:r>
            <a:r>
              <a:rPr kumimoji="1" lang="en-US" altLang="zh-CN" sz="2400" baseline="-25000" dirty="0"/>
              <a:t>11</a:t>
            </a:r>
            <a:r>
              <a:rPr kumimoji="1" lang="en-US" altLang="zh-CN" sz="2400" i="1" dirty="0"/>
              <a:t>x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i="1" dirty="0"/>
              <a:t>+a</a:t>
            </a:r>
            <a:r>
              <a:rPr kumimoji="1" lang="en-US" altLang="zh-CN" sz="2400" baseline="-25000" dirty="0"/>
              <a:t>12</a:t>
            </a:r>
            <a:r>
              <a:rPr kumimoji="1" lang="en-US" altLang="zh-CN" sz="2400" i="1" dirty="0"/>
              <a:t>x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i="1" dirty="0"/>
              <a:t>&lt;B</a:t>
            </a:r>
            <a:r>
              <a:rPr kumimoji="1" lang="en-US" altLang="zh-CN" sz="2400" baseline="-25000" dirty="0"/>
              <a:t>1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i="1" dirty="0"/>
              <a:t>                a</a:t>
            </a:r>
            <a:r>
              <a:rPr kumimoji="1" lang="en-US" altLang="zh-CN" sz="2400" baseline="-25000" dirty="0"/>
              <a:t>21</a:t>
            </a:r>
            <a:r>
              <a:rPr kumimoji="1" lang="en-US" altLang="zh-CN" sz="2400" i="1" dirty="0"/>
              <a:t>x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i="1" dirty="0"/>
              <a:t>+a</a:t>
            </a:r>
            <a:r>
              <a:rPr kumimoji="1" lang="en-US" altLang="zh-CN" sz="2400" baseline="-25000" dirty="0"/>
              <a:t>22</a:t>
            </a:r>
            <a:r>
              <a:rPr kumimoji="1" lang="en-US" altLang="zh-CN" sz="2400" i="1" dirty="0"/>
              <a:t>x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i="1" dirty="0"/>
              <a:t>&lt;B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 </a:t>
            </a:r>
            <a:r>
              <a:rPr kumimoji="1" lang="en-US" altLang="zh-CN" sz="2400" i="1" dirty="0"/>
              <a:t>                </a:t>
            </a:r>
            <a:endParaRPr kumimoji="1" lang="en-US" altLang="zh-CN" sz="2400" dirty="0"/>
          </a:p>
        </p:txBody>
      </p:sp>
      <p:sp>
        <p:nvSpPr>
          <p:cNvPr id="5" name="Rectangle 6" descr="Ricebk">
            <a:extLst>
              <a:ext uri="{FF2B5EF4-FFF2-40B4-BE49-F238E27FC236}">
                <a16:creationId xmlns:a16="http://schemas.microsoft.com/office/drawing/2014/main" id="{571DD07E-87E2-407C-ABA7-AF5BEE8F7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464242"/>
            <a:ext cx="66960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830263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6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238250" indent="-228600">
              <a:spcBef>
                <a:spcPct val="20000"/>
              </a:spcBef>
              <a:buSzPct val="70000"/>
              <a:buFont typeface="Wingdings" panose="05000000000000000000" pitchFamily="2" charset="2"/>
              <a:defRPr kumimoji="1" sz="24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46238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</a:pPr>
            <a:r>
              <a:rPr lang="zh-CN" altLang="en-US" dirty="0">
                <a:solidFill>
                  <a:srgbClr val="000000"/>
                </a:solidFill>
              </a:rPr>
              <a:t>解：引入</a:t>
            </a:r>
            <a:r>
              <a:rPr lang="en-US" altLang="zh-CN" dirty="0">
                <a:solidFill>
                  <a:srgbClr val="000000"/>
                </a:solidFill>
              </a:rPr>
              <a:t>0-1</a:t>
            </a:r>
            <a:r>
              <a:rPr lang="zh-CN" altLang="en-US" dirty="0">
                <a:solidFill>
                  <a:srgbClr val="000000"/>
                </a:solidFill>
              </a:rPr>
              <a:t>变量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, Y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和足够大的正数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</a:rPr>
              <a:t>，则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51C59E0-2978-4F76-8C9C-25EE2EB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4076700"/>
            <a:ext cx="6934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i="1" dirty="0"/>
              <a:t>               a</a:t>
            </a:r>
            <a:r>
              <a:rPr kumimoji="1" lang="en-US" altLang="zh-CN" sz="2400" baseline="-25000" dirty="0"/>
              <a:t>11</a:t>
            </a:r>
            <a:r>
              <a:rPr kumimoji="1" lang="en-US" altLang="zh-CN" sz="2400" i="1" dirty="0"/>
              <a:t>x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i="1" dirty="0"/>
              <a:t>+a</a:t>
            </a:r>
            <a:r>
              <a:rPr kumimoji="1" lang="en-US" altLang="zh-CN" sz="2400" baseline="-25000" dirty="0"/>
              <a:t>12</a:t>
            </a:r>
            <a:r>
              <a:rPr kumimoji="1" lang="en-US" altLang="zh-CN" sz="2400" i="1" dirty="0"/>
              <a:t>x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i="1" dirty="0"/>
              <a:t>&lt;B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i="1" dirty="0"/>
              <a:t>+M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i="1" dirty="0"/>
              <a:t>Y</a:t>
            </a:r>
            <a:r>
              <a:rPr kumimoji="1" lang="en-US" altLang="zh-CN" sz="2400" i="1" baseline="-25000" dirty="0"/>
              <a:t>1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i="1" dirty="0"/>
              <a:t>                a</a:t>
            </a:r>
            <a:r>
              <a:rPr kumimoji="1" lang="en-US" altLang="zh-CN" sz="2400" baseline="-25000" dirty="0"/>
              <a:t>21</a:t>
            </a:r>
            <a:r>
              <a:rPr kumimoji="1" lang="en-US" altLang="zh-CN" sz="2400" i="1" dirty="0"/>
              <a:t>x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i="1" dirty="0"/>
              <a:t>+a</a:t>
            </a:r>
            <a:r>
              <a:rPr kumimoji="1" lang="en-US" altLang="zh-CN" sz="2400" baseline="-25000" dirty="0"/>
              <a:t>22</a:t>
            </a:r>
            <a:r>
              <a:rPr kumimoji="1" lang="en-US" altLang="zh-CN" sz="2400" i="1" dirty="0"/>
              <a:t>x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i="1" dirty="0"/>
              <a:t>&lt;B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i="1" dirty="0"/>
              <a:t>+M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i="1" dirty="0"/>
              <a:t>Y</a:t>
            </a:r>
            <a:r>
              <a:rPr kumimoji="1" lang="en-US" altLang="zh-CN" sz="2400" baseline="-25000" dirty="0"/>
              <a:t>2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i="1" dirty="0"/>
              <a:t>                Y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i="1" dirty="0"/>
              <a:t>+Y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i="1" dirty="0"/>
              <a:t>=</a:t>
            </a:r>
            <a:r>
              <a:rPr kumimoji="1" lang="en-US" altLang="zh-CN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3203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60ACC5-7640-4475-AE96-042831D1F5D3}"/>
              </a:ext>
            </a:extLst>
          </p:cNvPr>
          <p:cNvSpPr txBox="1">
            <a:spLocks noChangeArrowheads="1"/>
          </p:cNvSpPr>
          <p:nvPr/>
        </p:nvSpPr>
        <p:spPr>
          <a:xfrm>
            <a:off x="880133" y="985256"/>
            <a:ext cx="4968875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指派问题的数学模型为：</a:t>
            </a:r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90E9780D-3097-4C5E-93E4-AADD7F339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716674"/>
              </p:ext>
            </p:extLst>
          </p:nvPr>
        </p:nvGraphicFramePr>
        <p:xfrm>
          <a:off x="4172608" y="1915106"/>
          <a:ext cx="3352800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3352800" imgH="3670300" progId="Equation.DSMT4">
                  <p:embed/>
                </p:oleObj>
              </mc:Choice>
              <mc:Fallback>
                <p:oleObj name="Equation" r:id="rId3" imgW="3352800" imgH="3670300" progId="Equation.DSMT4">
                  <p:embed/>
                  <p:pic>
                    <p:nvPicPr>
                      <p:cNvPr id="74756" name="Object 10">
                        <a:extLst>
                          <a:ext uri="{FF2B5EF4-FFF2-40B4-BE49-F238E27FC236}">
                            <a16:creationId xmlns:a16="http://schemas.microsoft.com/office/drawing/2014/main" id="{FF9BB5D3-5CDC-4BC8-862F-C640579D00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4172608" y="1915106"/>
                        <a:ext cx="3352800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054B7632-6810-4301-8BB4-BB463EF67902}"/>
              </a:ext>
            </a:extLst>
          </p:cNvPr>
          <p:cNvGrpSpPr>
            <a:grpSpLocks/>
          </p:cNvGrpSpPr>
          <p:nvPr/>
        </p:nvGrpSpPr>
        <p:grpSpPr bwMode="auto">
          <a:xfrm>
            <a:off x="6044270" y="1194381"/>
            <a:ext cx="4105275" cy="936625"/>
            <a:chOff x="4788024" y="1484784"/>
            <a:chExt cx="4104456" cy="936104"/>
          </a:xfrm>
        </p:grpSpPr>
        <p:cxnSp>
          <p:nvCxnSpPr>
            <p:cNvPr id="7" name="直接箭头连接符 2">
              <a:extLst>
                <a:ext uri="{FF2B5EF4-FFF2-40B4-BE49-F238E27FC236}">
                  <a16:creationId xmlns:a16="http://schemas.microsoft.com/office/drawing/2014/main" id="{8D7AA27F-749E-46F0-8FA1-7D87E0A5A4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88024" y="1700808"/>
              <a:ext cx="576064" cy="72008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948BB473-F426-4B15-9641-B1D98C79B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080" y="1484784"/>
              <a:ext cx="3600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ea typeface="宋体" panose="02010600030101010101" pitchFamily="2" charset="-122"/>
                </a:rPr>
                <a:t>[c</a:t>
              </a:r>
              <a:r>
                <a:rPr lang="en-US" altLang="en-US" sz="2400" baseline="-25000">
                  <a:ea typeface="宋体" panose="02010600030101010101" pitchFamily="2" charset="-122"/>
                </a:rPr>
                <a:t>ij</a:t>
              </a:r>
              <a:r>
                <a:rPr lang="en-US" altLang="en-US" sz="2400">
                  <a:ea typeface="宋体" panose="02010600030101010101" pitchFamily="2" charset="-122"/>
                </a:rPr>
                <a:t>]</a:t>
              </a:r>
              <a:r>
                <a:rPr lang="zh-CN" altLang="en-US" sz="2400">
                  <a:ea typeface="宋体" panose="02010600030101010101" pitchFamily="2" charset="-122"/>
                </a:rPr>
                <a:t>效率矩阵</a:t>
              </a:r>
              <a:r>
                <a:rPr lang="en-US" altLang="zh-CN" sz="2400">
                  <a:ea typeface="宋体" panose="02010600030101010101" pitchFamily="2" charset="-122"/>
                </a:rPr>
                <a:t>/</a:t>
              </a:r>
              <a:r>
                <a:rPr lang="zh-CN" altLang="en-US" sz="2400">
                  <a:ea typeface="宋体" panose="02010600030101010101" pitchFamily="2" charset="-122"/>
                </a:rPr>
                <a:t>系数矩阵</a:t>
              </a:r>
              <a:endParaRPr lang="en-US" altLang="en-US" sz="2400"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B6BB573-BFF8-44ED-9BE9-1D7E077FD68F}"/>
              </a:ext>
            </a:extLst>
          </p:cNvPr>
          <p:cNvGrpSpPr>
            <a:grpSpLocks/>
          </p:cNvGrpSpPr>
          <p:nvPr/>
        </p:nvGrpSpPr>
        <p:grpSpPr bwMode="auto">
          <a:xfrm>
            <a:off x="7484133" y="3469268"/>
            <a:ext cx="1512887" cy="1325563"/>
            <a:chOff x="6228184" y="3759423"/>
            <a:chExt cx="1512168" cy="1325761"/>
          </a:xfrm>
        </p:grpSpPr>
        <p:cxnSp>
          <p:nvCxnSpPr>
            <p:cNvPr id="10" name="直接箭头连接符 5">
              <a:extLst>
                <a:ext uri="{FF2B5EF4-FFF2-40B4-BE49-F238E27FC236}">
                  <a16:creationId xmlns:a16="http://schemas.microsoft.com/office/drawing/2014/main" id="{6883F4DD-ECB5-4864-B370-430F8F1D0C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28184" y="4077072"/>
              <a:ext cx="432048" cy="1008112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C9F4738B-E731-497C-95C4-C318189B7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8224" y="3759423"/>
              <a:ext cx="11521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宋体" panose="02010600030101010101" pitchFamily="2" charset="-122"/>
                </a:rPr>
                <a:t>解矩阵</a:t>
              </a:r>
              <a:endParaRPr lang="en-US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9">
            <a:extLst>
              <a:ext uri="{FF2B5EF4-FFF2-40B4-BE49-F238E27FC236}">
                <a16:creationId xmlns:a16="http://schemas.microsoft.com/office/drawing/2014/main" id="{C7AB700A-ABF6-4D4C-BD4D-6DBB6B9DD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668" y="5674855"/>
            <a:ext cx="85506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标准的指派问题是一类特殊的整数规划问题，又是特殊的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0-1</a:t>
            </a:r>
            <a:r>
              <a:rPr kumimoji="1"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规划问题和特殊的运输问题。</a:t>
            </a:r>
            <a:endParaRPr lang="en-US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82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C326B-AAA3-4309-A226-BB0E54A7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匈牙利法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D403C2D-79D1-462E-BE55-A963359E0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98" y="1479550"/>
            <a:ext cx="10759301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1955</a:t>
            </a: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W. W. Kuhn</a:t>
            </a: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利用匈牙利数学家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D. </a:t>
            </a:r>
            <a:r>
              <a:rPr lang="en-US" altLang="zh-CN" sz="24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Konig</a:t>
            </a: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关于矩阵中独立零元素的定理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提出了解指派问题的一种算法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习惯上称之为匈牙利解法。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匈牙利解法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   匈牙利解法的关键是</a:t>
            </a:r>
            <a:r>
              <a:rPr lang="zh-CN" altLang="en-US" sz="2400" dirty="0">
                <a:solidFill>
                  <a:schemeClr val="accent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指派问题最优解的以下性质</a:t>
            </a: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若从指派问题的系数矩阵</a:t>
            </a:r>
            <a:r>
              <a:rPr lang="en-US" altLang="zh-CN" sz="2400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C=(</a:t>
            </a:r>
            <a:r>
              <a:rPr lang="en-US" altLang="zh-CN" sz="2400" b="1" dirty="0" err="1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 err="1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的某行</a:t>
            </a:r>
            <a:r>
              <a:rPr lang="en-US" altLang="zh-CN" sz="2400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或某列</a:t>
            </a:r>
            <a:r>
              <a:rPr lang="en-US" altLang="zh-CN" sz="2400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各元素分别减去一个常数</a:t>
            </a:r>
            <a:r>
              <a:rPr lang="en-US" altLang="zh-CN" sz="2400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，得到一个新的矩阵</a:t>
            </a:r>
            <a:r>
              <a:rPr lang="en-US" altLang="zh-CN" sz="2400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C’=(</a:t>
            </a:r>
            <a:r>
              <a:rPr lang="en-US" altLang="zh-CN" sz="2400" b="1" dirty="0" err="1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30000" dirty="0" err="1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400" b="1" baseline="-25000" dirty="0" err="1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，则以</a:t>
            </a:r>
            <a:r>
              <a:rPr lang="en-US" altLang="zh-CN" sz="2400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C’</a:t>
            </a:r>
            <a:r>
              <a:rPr lang="zh-CN" altLang="en-US" sz="2400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为系数矩阵的两个指派问题有相同的最优解</a:t>
            </a:r>
            <a:r>
              <a:rPr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这种变化不影响约束方程组，而只是使目标函数值减少了常数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，所以，最优解并不改变。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 dirty="0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   </a:t>
            </a:r>
            <a:endParaRPr lang="en-US" altLang="zh-CN" sz="2400" dirty="0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对于指派问题，由于系数矩阵均非负，故若能在在系数矩阵中找到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个位于不同行和不同列的零元素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u="sng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独立的</a:t>
            </a:r>
            <a:r>
              <a:rPr lang="en-US" altLang="zh-CN" sz="2400" u="sng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u="sng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元素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，则对应的指派方案总费用为零，从而一定是最优的</a:t>
            </a:r>
            <a:r>
              <a:rPr lang="zh-CN" altLang="en-US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2F6E72E-F3D4-48AC-B898-5772BCD0A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823493"/>
              </p:ext>
            </p:extLst>
          </p:nvPr>
        </p:nvGraphicFramePr>
        <p:xfrm>
          <a:off x="4731524" y="4521200"/>
          <a:ext cx="12616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3" imgW="126835" imgH="253670" progId="Equation.3">
                  <p:embed/>
                </p:oleObj>
              </mc:Choice>
              <mc:Fallback>
                <p:oleObj name="公式" r:id="rId3" imgW="126835" imgH="253670" progId="Equation.3">
                  <p:embed/>
                  <p:pic>
                    <p:nvPicPr>
                      <p:cNvPr id="3076" name="Object 4">
                        <a:extLst>
                          <a:ext uri="{FF2B5EF4-FFF2-40B4-BE49-F238E27FC236}">
                            <a16:creationId xmlns:a16="http://schemas.microsoft.com/office/drawing/2014/main" id="{55F2D863-F1F0-4A7A-BA36-5C4C15ECEE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524" y="4521200"/>
                        <a:ext cx="12616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8">
            <a:extLst>
              <a:ext uri="{FF2B5EF4-FFF2-40B4-BE49-F238E27FC236}">
                <a16:creationId xmlns:a16="http://schemas.microsoft.com/office/drawing/2014/main" id="{00E8F4E2-199E-4086-B1B3-E416AD69E4FC}"/>
              </a:ext>
            </a:extLst>
          </p:cNvPr>
          <p:cNvGrpSpPr>
            <a:grpSpLocks/>
          </p:cNvGrpSpPr>
          <p:nvPr/>
        </p:nvGrpSpPr>
        <p:grpSpPr bwMode="auto">
          <a:xfrm>
            <a:off x="5334812" y="4392613"/>
            <a:ext cx="4599295" cy="985837"/>
            <a:chOff x="2592" y="3104"/>
            <a:chExt cx="2880" cy="304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ABFA55D6-5B0B-4A06-B846-E7FB7AEFC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120"/>
              <a:ext cx="384" cy="28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429E42DA-E900-4899-BB20-3EF8312A8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104"/>
              <a:ext cx="2160" cy="240"/>
            </a:xfrm>
            <a:prstGeom prst="wedgeRoundRectCallout">
              <a:avLst>
                <a:gd name="adj1" fmla="val -65880"/>
                <a:gd name="adj2" fmla="val 7666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bg1"/>
                  </a:solidFill>
                </a:rPr>
                <a:t>作变换，其不变性是最优解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76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067359-010C-4017-B228-708A816F9A23}"/>
              </a:ext>
            </a:extLst>
          </p:cNvPr>
          <p:cNvSpPr txBox="1">
            <a:spLocks noChangeArrowheads="1"/>
          </p:cNvSpPr>
          <p:nvPr/>
        </p:nvSpPr>
        <p:spPr>
          <a:xfrm>
            <a:off x="457839" y="985528"/>
            <a:ext cx="11276322" cy="252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defRPr/>
            </a:pPr>
            <a:r>
              <a:rPr lang="zh-CN" alt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克尼格定理</a:t>
            </a:r>
            <a:r>
              <a:rPr lang="zh-CN" alt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:</a:t>
            </a:r>
          </a:p>
          <a:p>
            <a:pPr defTabSz="604838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如果从分配问题效率矩阵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的每一行元素中分别减去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或加上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一个常数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，从每一列中分别减去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或加上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一个常数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，得到一个新的效率矩阵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，则以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为效率矩阵的分配问题与以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为效率矩阵的分配问题具有相同的最优解。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45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4CA90905-A692-46D9-8054-B2145204398F}"/>
              </a:ext>
            </a:extLst>
          </p:cNvPr>
          <p:cNvSpPr txBox="1">
            <a:spLocks noChangeArrowheads="1"/>
          </p:cNvSpPr>
          <p:nvPr/>
        </p:nvSpPr>
        <p:spPr>
          <a:xfrm>
            <a:off x="431800" y="950022"/>
            <a:ext cx="8135937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指派问题的求解步骤：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ADAA5BD-88C9-458C-B73A-118E4860D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66399"/>
            <a:ext cx="11115985" cy="230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-271463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变换指派问题的系数矩阵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i="1" baseline="-30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i="1" baseline="-30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，使在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i="1" baseline="-30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的各行各列中都出现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元素，即</a:t>
            </a:r>
          </a:p>
          <a:p>
            <a:pPr lvl="1" algn="just"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从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i="1" baseline="-300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的每行元素都减去该行的最小元素；</a:t>
            </a:r>
          </a:p>
          <a:p>
            <a:pPr lvl="1" algn="just"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再从所得新系数矩阵的每列元素中减去该列的最小元素。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097819B-E7B4-4BCE-AC2C-9A0F3D181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87597"/>
            <a:ext cx="11115984" cy="221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进行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试指派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，以寻求最优解。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在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i="1" baseline="-300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中找尽可能多的独立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元素，若能</a:t>
            </a:r>
            <a:r>
              <a:rPr kumimoji="1" lang="zh-CN" altLang="en-US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找出</a:t>
            </a:r>
            <a:r>
              <a:rPr kumimoji="1" lang="en-US" altLang="zh-CN" i="1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个独立</a:t>
            </a:r>
            <a:r>
              <a:rPr kumimoji="1" lang="en-US" altLang="zh-CN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元素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，就以这</a:t>
            </a:r>
            <a:r>
              <a:rPr kumimoji="1"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个独立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元素对应解矩阵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300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中的元素为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，其余为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，这就得到最优解。</a:t>
            </a:r>
          </a:p>
        </p:txBody>
      </p:sp>
    </p:spTree>
    <p:extLst>
      <p:ext uri="{BB962C8B-B14F-4D97-AF65-F5344CB8AC3E}">
        <p14:creationId xmlns:p14="http://schemas.microsoft.com/office/powerpoint/2010/main" val="282855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B93415-7C21-4B5A-A4BF-15EF557E20A0}"/>
              </a:ext>
            </a:extLst>
          </p:cNvPr>
          <p:cNvSpPr txBox="1">
            <a:spLocks noChangeArrowheads="1"/>
          </p:cNvSpPr>
          <p:nvPr/>
        </p:nvSpPr>
        <p:spPr>
          <a:xfrm>
            <a:off x="513925" y="866660"/>
            <a:ext cx="5472112" cy="503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dirty="0">
                <a:solidFill>
                  <a:srgbClr val="3333CC"/>
                </a:solidFill>
              </a:rPr>
              <a:t>找独立</a:t>
            </a:r>
            <a:r>
              <a:rPr lang="en-US" altLang="zh-CN" sz="2800" dirty="0">
                <a:solidFill>
                  <a:srgbClr val="3333CC"/>
                </a:solidFill>
              </a:rPr>
              <a:t>0</a:t>
            </a:r>
            <a:r>
              <a:rPr lang="zh-CN" altLang="en-US" sz="2800" dirty="0">
                <a:solidFill>
                  <a:srgbClr val="3333CC"/>
                </a:solidFill>
              </a:rPr>
              <a:t>元素，常用的步骤为：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B9EA557-52D0-402A-B985-F6944583F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" y="1536787"/>
            <a:ext cx="10721975" cy="445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85000"/>
              <a:buFontTx/>
              <a:buBlip>
                <a:blip r:embed="rId2"/>
              </a:buBlip>
            </a:pP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从</a:t>
            </a:r>
            <a:r>
              <a:rPr kumimoji="1" lang="zh-CN" altLang="en-US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只有一个</a:t>
            </a:r>
            <a:r>
              <a:rPr kumimoji="1" lang="en-US" altLang="zh-CN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元素的行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开始，给该行中的</a:t>
            </a:r>
            <a:r>
              <a:rPr kumimoji="1" lang="en-US" altLang="zh-CN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元素加圈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，记作◎ 。然后</a:t>
            </a:r>
            <a:r>
              <a:rPr kumimoji="1" lang="zh-CN" altLang="en-US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划去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◎ </a:t>
            </a:r>
            <a:r>
              <a:rPr kumimoji="1" lang="zh-CN" altLang="en-US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所在列的其它</a:t>
            </a:r>
            <a:r>
              <a:rPr kumimoji="1" lang="en-US" altLang="zh-CN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元素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，记作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Ø 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；这表示该列所代表的任务已指派完，不必再考虑别人了。依次进行到最后一行。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SzPct val="85000"/>
              <a:buFontTx/>
              <a:buBlip>
                <a:blip r:embed="rId2"/>
              </a:buBlip>
            </a:pPr>
            <a:endParaRPr kumimoji="1" lang="en-US" altLang="zh-CN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SzPct val="85000"/>
              <a:buNone/>
            </a:pPr>
            <a:endParaRPr kumimoji="1" lang="zh-CN" altLang="en-US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SzPct val="85000"/>
              <a:buFontTx/>
              <a:buBlip>
                <a:blip r:embed="rId2"/>
              </a:buBlip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从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只有一个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元素的列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开始（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画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Ø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的不计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在内），给该列中的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元素加圈，记作◎；然后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划去◎ 所在行的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元素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，记作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Ø 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，表示此人已有任务，不再为其指派其他任务了。依次进行到最后一列。</a:t>
            </a:r>
          </a:p>
        </p:txBody>
      </p:sp>
    </p:spTree>
    <p:extLst>
      <p:ext uri="{BB962C8B-B14F-4D97-AF65-F5344CB8AC3E}">
        <p14:creationId xmlns:p14="http://schemas.microsoft.com/office/powerpoint/2010/main" val="33497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BCB7AA-2016-48EE-8B6B-E0D1AFB9FB81}"/>
              </a:ext>
            </a:extLst>
          </p:cNvPr>
          <p:cNvSpPr txBox="1">
            <a:spLocks noChangeArrowheads="1"/>
          </p:cNvSpPr>
          <p:nvPr/>
        </p:nvSpPr>
        <p:spPr>
          <a:xfrm>
            <a:off x="735012" y="888478"/>
            <a:ext cx="10721975" cy="2376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SzPct val="85000"/>
              <a:buFontTx/>
              <a:buBlip>
                <a:blip r:embed="rId3"/>
              </a:buBlip>
            </a:pP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若仍有没有划圈的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元素，且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同行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元素至少有两个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这行各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元素所在列中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元素的数目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，选择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元素少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加圈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表示选择性多的要“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礼让”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选择性少的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。然后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划掉</a:t>
            </a:r>
            <a:r>
              <a:rPr kumimoji="1" lang="zh-CN" altLang="en-US" sz="28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同行同列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的其它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。可反复进行，</a:t>
            </a:r>
            <a:r>
              <a:rPr kumimoji="1"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直到所有</a:t>
            </a:r>
            <a:r>
              <a:rPr kumimoji="1"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元素都已圈出和划掉为止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D13021-5FFA-4899-BDD3-B5F1622FD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" y="3741235"/>
            <a:ext cx="10693274" cy="109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  <a:buFontTx/>
              <a:buBlip>
                <a:blip r:embed="rId3"/>
              </a:buBlip>
            </a:pP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若◎元素的数目</a:t>
            </a:r>
            <a:r>
              <a:rPr kumimoji="1"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等于矩阵的阶数</a:t>
            </a:r>
            <a:r>
              <a:rPr kumimoji="1"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n(</a:t>
            </a:r>
            <a:r>
              <a:rPr kumimoji="1" lang="zh-CN" altLang="en-US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即：</a:t>
            </a:r>
            <a:r>
              <a:rPr kumimoji="1" lang="en-US" altLang="zh-CN" i="1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i="1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i="1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，那么这指派问题的</a:t>
            </a:r>
            <a:r>
              <a:rPr kumimoji="1" lang="zh-CN" altLang="en-US" dirty="0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最优解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已得到。若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则转入下一步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469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658F5B-E81D-415B-86D6-59EE0E322124}"/>
              </a:ext>
            </a:extLst>
          </p:cNvPr>
          <p:cNvSpPr txBox="1">
            <a:spLocks noChangeArrowheads="1"/>
          </p:cNvSpPr>
          <p:nvPr/>
        </p:nvSpPr>
        <p:spPr>
          <a:xfrm>
            <a:off x="1039638" y="909948"/>
            <a:ext cx="10112723" cy="1008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800" dirty="0">
                <a:solidFill>
                  <a:schemeClr val="accent1"/>
                </a:solidFill>
              </a:rPr>
              <a:t>可以通过试指派找到最优解的例子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已知四人分别完成四项工作所需时间如下表，求最优分配方案。</a:t>
            </a: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4D67AC3B-6291-426B-ADAA-10F59B14C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37884"/>
              </p:ext>
            </p:extLst>
          </p:nvPr>
        </p:nvGraphicFramePr>
        <p:xfrm>
          <a:off x="2603499" y="2275468"/>
          <a:ext cx="6985000" cy="3527426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36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任务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人员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102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90B9FF0-0943-474C-A815-CC6DC4ED7A5D}"/>
              </a:ext>
            </a:extLst>
          </p:cNvPr>
          <p:cNvSpPr txBox="1">
            <a:spLocks noChangeArrowheads="1"/>
          </p:cNvSpPr>
          <p:nvPr/>
        </p:nvSpPr>
        <p:spPr>
          <a:xfrm>
            <a:off x="652269" y="948435"/>
            <a:ext cx="5113338" cy="59213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）变换系数矩阵，增加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CBF51D1E-AEDD-4433-BEA6-C923DB71DA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451027"/>
              </p:ext>
            </p:extLst>
          </p:nvPr>
        </p:nvGraphicFramePr>
        <p:xfrm>
          <a:off x="869757" y="1669160"/>
          <a:ext cx="2447925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公式" r:id="rId3" imgW="1168400" imgH="787400" progId="Equation.3">
                  <p:embed/>
                </p:oleObj>
              </mc:Choice>
              <mc:Fallback>
                <p:oleObj name="公式" r:id="rId3" imgW="1168400" imgH="787400" progId="Equation.3">
                  <p:embed/>
                  <p:pic>
                    <p:nvPicPr>
                      <p:cNvPr id="838659" name="Object 3">
                        <a:extLst>
                          <a:ext uri="{FF2B5EF4-FFF2-40B4-BE49-F238E27FC236}">
                            <a16:creationId xmlns:a16="http://schemas.microsoft.com/office/drawing/2014/main" id="{04327CA9-D3EC-4E82-9CC1-79E877B58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757" y="1669160"/>
                        <a:ext cx="2447925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A11453CE-34A8-4E3C-9DC2-C30B611C1C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064595"/>
              </p:ext>
            </p:extLst>
          </p:nvPr>
        </p:nvGraphicFramePr>
        <p:xfrm>
          <a:off x="4853538" y="1669160"/>
          <a:ext cx="2233613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公式" r:id="rId5" imgW="939800" imgH="977900" progId="Equation.3">
                  <p:embed/>
                </p:oleObj>
              </mc:Choice>
              <mc:Fallback>
                <p:oleObj name="公式" r:id="rId5" imgW="939800" imgH="977900" progId="Equation.3">
                  <p:embed/>
                  <p:pic>
                    <p:nvPicPr>
                      <p:cNvPr id="838660" name="Object 4">
                        <a:extLst>
                          <a:ext uri="{FF2B5EF4-FFF2-40B4-BE49-F238E27FC236}">
                            <a16:creationId xmlns:a16="http://schemas.microsoft.com/office/drawing/2014/main" id="{E02BF090-D3A0-4E7F-B6D5-9F959ED192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538" y="1669160"/>
                        <a:ext cx="2233613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BEAB12FF-5E83-48BE-8FD6-E62A995F4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845773"/>
              </p:ext>
            </p:extLst>
          </p:nvPr>
        </p:nvGraphicFramePr>
        <p:xfrm>
          <a:off x="8746932" y="1669160"/>
          <a:ext cx="1871662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公式" r:id="rId7" imgW="825500" imgH="787400" progId="Equation.3">
                  <p:embed/>
                </p:oleObj>
              </mc:Choice>
              <mc:Fallback>
                <p:oleObj name="公式" r:id="rId7" imgW="825500" imgH="787400" progId="Equation.3">
                  <p:embed/>
                  <p:pic>
                    <p:nvPicPr>
                      <p:cNvPr id="838661" name="Object 5">
                        <a:extLst>
                          <a:ext uri="{FF2B5EF4-FFF2-40B4-BE49-F238E27FC236}">
                            <a16:creationId xmlns:a16="http://schemas.microsoft.com/office/drawing/2014/main" id="{F2F8799D-4E1E-4059-927F-925EB7F5D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6932" y="1669160"/>
                        <a:ext cx="1871662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6">
            <a:extLst>
              <a:ext uri="{FF2B5EF4-FFF2-40B4-BE49-F238E27FC236}">
                <a16:creationId xmlns:a16="http://schemas.microsoft.com/office/drawing/2014/main" id="{0DCADD70-8FC9-47E7-80A5-5B313574C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057" y="2563193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DFDCDBD-8093-48BF-8C78-109AEF786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241" y="2562128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FA966A19-FB4B-486B-AABF-B33AC5EBF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554790"/>
              </p:ext>
            </p:extLst>
          </p:nvPr>
        </p:nvGraphicFramePr>
        <p:xfrm>
          <a:off x="1588894" y="4188522"/>
          <a:ext cx="2541588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公式" r:id="rId9" imgW="825500" imgH="787400" progId="Equation.3">
                  <p:embed/>
                </p:oleObj>
              </mc:Choice>
              <mc:Fallback>
                <p:oleObj name="公式" r:id="rId9" imgW="825500" imgH="787400" progId="Equation.3">
                  <p:embed/>
                  <p:pic>
                    <p:nvPicPr>
                      <p:cNvPr id="838664" name="Object 8">
                        <a:extLst>
                          <a:ext uri="{FF2B5EF4-FFF2-40B4-BE49-F238E27FC236}">
                            <a16:creationId xmlns:a16="http://schemas.microsoft.com/office/drawing/2014/main" id="{6C69AF7E-B5CE-4317-B6DE-ADFAFF4B9F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894" y="4188522"/>
                        <a:ext cx="2541588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>
            <a:extLst>
              <a:ext uri="{FF2B5EF4-FFF2-40B4-BE49-F238E27FC236}">
                <a16:creationId xmlns:a16="http://schemas.microsoft.com/office/drawing/2014/main" id="{DF51CFDE-5072-4FAF-B106-0CED02813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619" y="4882260"/>
            <a:ext cx="533400" cy="457200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246BF20-E570-48D9-AEC6-92BCD852D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219" y="4331397"/>
            <a:ext cx="533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E6888BFD-CD4D-4812-9EE4-052D838C6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882" y="6060185"/>
            <a:ext cx="533400" cy="457200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32642F2B-7BC9-4FEF-9067-789CA598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219" y="6060185"/>
            <a:ext cx="533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9FA26A50-799F-4839-A247-4646C6976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982" y="6060185"/>
            <a:ext cx="533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C752B9D7-594A-476D-9216-F8C7A8FBD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219" y="5483922"/>
            <a:ext cx="533400" cy="457200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7A4CA9EC-9A76-4A71-B95A-7B2B77799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982" y="4305997"/>
            <a:ext cx="533400" cy="457200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4A8F216A-B820-4CB0-A320-2BCF1919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69" y="3586860"/>
            <a:ext cx="41703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）试指派（找独立</a:t>
            </a:r>
            <a:r>
              <a:rPr kumimoji="1"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元素）</a:t>
            </a:r>
            <a:r>
              <a:rPr kumimoji="1"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593664A-14C4-4314-ABAE-20AD3EA9C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631" y="4354222"/>
            <a:ext cx="6847778" cy="19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独立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元素的个数为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=4 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m=n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=4.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最优指派方案即为甲负责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工作，乙负责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工作，丙负责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工作，丁负责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工作。总的工作时间最少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4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4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9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28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106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 animBg="1"/>
      <p:bldP spid="11" grpId="0" animBg="1" autoUpdateAnimBg="0"/>
      <p:bldP spid="12" grpId="0" animBg="1" autoUpdateAnimBg="0"/>
      <p:bldP spid="13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114E67DC-5F5F-480D-9693-B765007B7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96" y="910411"/>
            <a:ext cx="8644668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 </a:t>
            </a:r>
            <a:r>
              <a:rPr kumimoji="1"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用最少的直线通过所有</a:t>
            </a:r>
            <a:r>
              <a:rPr kumimoji="1"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元素。其方法：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3DCD442-5176-4018-BB03-5478F78CB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71" y="1659942"/>
            <a:ext cx="11325457" cy="235891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3525" indent="-263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85000"/>
              <a:buFontTx/>
              <a:buAutoNum type="circleNumDbPlain"/>
            </a:pPr>
            <a:r>
              <a:rPr kumimoji="1" lang="en-US" altLang="zh-CN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对</a:t>
            </a:r>
            <a:r>
              <a:rPr kumimoji="1"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没有◎的行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打</a:t>
            </a:r>
            <a:r>
              <a:rPr kumimoji="1" lang="zh-CN" altLang="en-US" sz="2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2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AutoNum type="circleNumDbPlain"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对已打</a:t>
            </a:r>
            <a:r>
              <a:rPr kumimoji="1" lang="zh-CN" altLang="en-US" sz="2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2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的行中所有含</a:t>
            </a:r>
            <a:r>
              <a:rPr kumimoji="1" lang="en-US" altLang="zh-CN" sz="2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Ø</a:t>
            </a:r>
            <a:r>
              <a:rPr kumimoji="1"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元素的列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打</a:t>
            </a:r>
            <a:r>
              <a:rPr kumimoji="1" lang="zh-CN" altLang="en-US" sz="2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2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2200" b="1" dirty="0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AutoNum type="circleNumDbPlain"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再对打有</a:t>
            </a:r>
            <a:r>
              <a:rPr kumimoji="1" lang="zh-CN" altLang="en-US" sz="2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2200" b="1" dirty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的列中含◎ 元素的行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打</a:t>
            </a:r>
            <a:r>
              <a:rPr kumimoji="1" lang="zh-CN" altLang="en-US" sz="2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√</a:t>
            </a:r>
            <a:r>
              <a:rPr kumimoji="1" lang="zh-CN" altLang="en-US" sz="2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kumimoji="1" lang="zh-CN" altLang="en-US" sz="2200" b="1" dirty="0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AutoNum type="circleNumDbPlain"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重复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①、②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直到</a:t>
            </a:r>
            <a:r>
              <a:rPr kumimoji="1"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得不出新的打√号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的行、列为止；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AutoNum type="circleNumDbPlain"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对</a:t>
            </a:r>
            <a:r>
              <a:rPr kumimoji="1"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没有打√号的行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画横线，有</a:t>
            </a:r>
            <a:r>
              <a:rPr kumimoji="1"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打√号的列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画纵线，这就得到覆盖所有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0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元素的最少直线数 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l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E8524AF-013A-4B3F-AC06-60D573DC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71" y="4386231"/>
            <a:ext cx="11283843" cy="219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15000"/>
              </a:spcBef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注：</a:t>
            </a:r>
            <a:r>
              <a:rPr kumimoji="1"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应等于</a:t>
            </a:r>
            <a:r>
              <a:rPr kumimoji="1"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，若不相等，说明试指派过程有误，回到第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步，另行试指派；</a:t>
            </a:r>
          </a:p>
          <a:p>
            <a:pPr algn="just" eaLnBrk="1" hangingPunct="1">
              <a:lnSpc>
                <a:spcPct val="120000"/>
              </a:lnSpc>
              <a:spcBef>
                <a:spcPct val="15000"/>
              </a:spcBef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，表示还不能确定最优指派方案，须再变换当前的系数矩阵，以找到</a:t>
            </a:r>
            <a:r>
              <a:rPr kumimoji="1"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个独立的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元素，为此转第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步。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E86925-B70A-4465-84AE-43350E1D69DE}"/>
              </a:ext>
            </a:extLst>
          </p:cNvPr>
          <p:cNvSpPr txBox="1"/>
          <p:nvPr/>
        </p:nvSpPr>
        <p:spPr>
          <a:xfrm>
            <a:off x="7523355" y="279374"/>
            <a:ext cx="2592376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m&lt;n</a:t>
            </a:r>
            <a:r>
              <a:rPr lang="zh-CN" altLang="en-US" sz="2400" dirty="0">
                <a:solidFill>
                  <a:schemeClr val="bg1"/>
                </a:solidFill>
              </a:rPr>
              <a:t>额外处理方法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2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BE97EB6C-17EE-45D8-88FB-D51CA93431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71037"/>
              </p:ext>
            </p:extLst>
          </p:nvPr>
        </p:nvGraphicFramePr>
        <p:xfrm>
          <a:off x="4266232" y="3123407"/>
          <a:ext cx="3063875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公式" r:id="rId3" imgW="914400" imgH="838200" progId="Equation.3">
                  <p:embed/>
                </p:oleObj>
              </mc:Choice>
              <mc:Fallback>
                <p:oleObj name="公式" r:id="rId3" imgW="914400" imgH="838200" progId="Equation.3">
                  <p:embed/>
                  <p:pic>
                    <p:nvPicPr>
                      <p:cNvPr id="83970" name="Object 9">
                        <a:extLst>
                          <a:ext uri="{FF2B5EF4-FFF2-40B4-BE49-F238E27FC236}">
                            <a16:creationId xmlns:a16="http://schemas.microsoft.com/office/drawing/2014/main" id="{2E6D8886-204C-4737-BC94-75F86C14FB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6232" y="3123407"/>
                        <a:ext cx="3063875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EDD35741-3FEE-4AA8-B821-B7C6D041D92C}"/>
              </a:ext>
            </a:extLst>
          </p:cNvPr>
          <p:cNvSpPr txBox="1">
            <a:spLocks noChangeArrowheads="1"/>
          </p:cNvSpPr>
          <p:nvPr/>
        </p:nvSpPr>
        <p:spPr>
          <a:xfrm>
            <a:off x="524746" y="1035845"/>
            <a:ext cx="11142507" cy="2087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设矩阵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中含有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元素，那么划去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中所有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元素所需的最少直线数等于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中独立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元素的个数。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例 下列矩阵中，最少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条直线覆盖了所有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元素，因此可判定矩阵有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个独立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元素。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1B2F512B-A9F3-460D-A356-85B91844C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4219" y="3271044"/>
            <a:ext cx="0" cy="25146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C29759C4-4604-42AA-A268-23A7AE9D6C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7532" y="4185444"/>
            <a:ext cx="2592387" cy="17463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2F01E809-9177-40E6-9452-6AC552EC7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7532" y="5480844"/>
            <a:ext cx="2590800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7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82D1C-3FBC-4129-BF65-7B0B51B3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927"/>
            <a:ext cx="10515600" cy="532203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个互相排斥的多个约束中，只有一个起作用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AF6E0317-ED8E-4519-ADC9-3308F090FE28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000715"/>
            <a:ext cx="5256212" cy="1735138"/>
            <a:chOff x="1056" y="1200"/>
            <a:chExt cx="3001" cy="1093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46E86D5-E88B-4831-A39D-AF0564A9F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200"/>
              <a:ext cx="2857" cy="1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algn="ctr"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algn="ctr"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algn="ctr"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algn="ctr"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en-US" altLang="zh-CN" sz="2400" i="1" dirty="0"/>
                <a:t>a</a:t>
              </a:r>
              <a:r>
                <a:rPr lang="en-US" altLang="zh-CN" sz="2400" i="1" baseline="-25000" dirty="0"/>
                <a:t>i1</a:t>
              </a:r>
              <a:r>
                <a:rPr lang="en-US" altLang="zh-CN" sz="2400" i="1" dirty="0"/>
                <a:t>x</a:t>
              </a:r>
              <a:r>
                <a:rPr lang="en-US" altLang="zh-CN" sz="2400" i="1" baseline="-25000" dirty="0"/>
                <a:t>1</a:t>
              </a:r>
              <a:r>
                <a:rPr lang="en-US" altLang="zh-CN" sz="2400" dirty="0"/>
                <a:t>+…+</a:t>
              </a:r>
              <a:r>
                <a:rPr lang="en-US" altLang="zh-CN" sz="2400" i="1" dirty="0" err="1"/>
                <a:t>a</a:t>
              </a:r>
              <a:r>
                <a:rPr lang="en-US" altLang="zh-CN" sz="2400" i="1" baseline="-25000" dirty="0" err="1"/>
                <a:t>in</a:t>
              </a:r>
              <a:r>
                <a:rPr lang="en-US" altLang="zh-CN" sz="2400" i="1" dirty="0" err="1"/>
                <a:t>x</a:t>
              </a:r>
              <a:r>
                <a:rPr lang="en-US" altLang="zh-CN" sz="2400" i="1" baseline="-25000" dirty="0" err="1"/>
                <a:t>n</a:t>
              </a:r>
              <a:r>
                <a:rPr lang="en-US" altLang="zh-CN" sz="2400" baseline="-25000" dirty="0"/>
                <a:t> </a:t>
              </a:r>
              <a:r>
                <a:rPr lang="en-US" altLang="zh-CN" sz="2400" i="1" dirty="0">
                  <a:sym typeface="Symbol" panose="05050102010706020507" pitchFamily="18" charset="2"/>
                </a:rPr>
                <a:t></a:t>
              </a:r>
              <a:r>
                <a:rPr lang="en-US" altLang="zh-CN" sz="2400" i="1" dirty="0"/>
                <a:t> </a:t>
              </a:r>
              <a:r>
                <a:rPr lang="en-US" altLang="zh-CN" sz="2400" i="1" dirty="0" err="1">
                  <a:sym typeface="Symbol" panose="05050102010706020507" pitchFamily="18" charset="2"/>
                </a:rPr>
                <a:t>b</a:t>
              </a:r>
              <a:r>
                <a:rPr lang="en-US" altLang="zh-CN" sz="2400" i="1" baseline="-25000" dirty="0" err="1">
                  <a:sym typeface="Symbol" panose="05050102010706020507" pitchFamily="18" charset="2"/>
                </a:rPr>
                <a:t>i</a:t>
              </a:r>
              <a:r>
                <a:rPr lang="en-US" altLang="zh-CN" sz="2400" dirty="0" err="1"/>
                <a:t>+</a:t>
              </a:r>
              <a:r>
                <a:rPr lang="en-US" altLang="zh-CN" sz="2400" i="1" dirty="0" err="1"/>
                <a:t>y</a:t>
              </a:r>
              <a:r>
                <a:rPr lang="en-US" altLang="zh-CN" sz="2400" i="1" baseline="-25000" dirty="0" err="1"/>
                <a:t>i</a:t>
              </a:r>
              <a:r>
                <a:rPr lang="en-US" altLang="zh-CN" sz="2400" i="1" baseline="-25000" dirty="0"/>
                <a:t> </a:t>
              </a:r>
              <a:r>
                <a:rPr lang="en-US" altLang="zh-CN" sz="2400" i="1" dirty="0"/>
                <a:t>M</a:t>
              </a:r>
              <a:r>
                <a:rPr lang="en-US" altLang="zh-CN" sz="2400" i="1" baseline="-25000" dirty="0">
                  <a:sym typeface="Symbol" panose="05050102010706020507" pitchFamily="18" charset="2"/>
                </a:rPr>
                <a:t> </a:t>
              </a:r>
              <a:r>
                <a:rPr lang="en-US" altLang="zh-CN" sz="2400" i="1" dirty="0">
                  <a:sym typeface="Symbol" panose="05050102010706020507" pitchFamily="18" charset="2"/>
                </a:rPr>
                <a:t>(</a:t>
              </a:r>
              <a:r>
                <a:rPr lang="en-US" altLang="zh-CN" sz="2400" i="1" dirty="0" err="1"/>
                <a:t>i</a:t>
              </a:r>
              <a:r>
                <a:rPr lang="en-US" altLang="zh-CN" sz="2400" i="1" dirty="0"/>
                <a:t>=1,…,m</a:t>
              </a:r>
              <a:r>
                <a:rPr lang="en-US" altLang="zh-CN" sz="2400" i="1" dirty="0">
                  <a:sym typeface="Symbol" panose="05050102010706020507" pitchFamily="18" charset="2"/>
                </a:rPr>
                <a:t>)</a:t>
              </a:r>
            </a:p>
            <a:p>
              <a:pPr algn="l" eaLnBrk="1" hangingPunct="1">
                <a:lnSpc>
                  <a:spcPct val="150000"/>
                </a:lnSpc>
              </a:pPr>
              <a:r>
                <a:rPr lang="en-US" altLang="zh-CN" sz="2400" i="1" dirty="0"/>
                <a:t>y</a:t>
              </a:r>
              <a:r>
                <a:rPr lang="en-US" altLang="zh-CN" sz="2400" i="1" baseline="-25000" dirty="0"/>
                <a:t>1 </a:t>
              </a:r>
              <a:r>
                <a:rPr lang="en-US" altLang="zh-CN" sz="2400" dirty="0"/>
                <a:t>+…+ </a:t>
              </a:r>
              <a:r>
                <a:rPr lang="en-US" altLang="zh-CN" sz="2400" i="1" dirty="0" err="1"/>
                <a:t>y</a:t>
              </a:r>
              <a:r>
                <a:rPr lang="en-US" altLang="zh-CN" sz="2400" i="1" baseline="-25000" dirty="0" err="1"/>
                <a:t>m</a:t>
              </a:r>
              <a:r>
                <a:rPr lang="en-US" altLang="zh-CN" sz="2400" i="1" baseline="-25000" dirty="0"/>
                <a:t> </a:t>
              </a:r>
              <a:r>
                <a:rPr lang="en-US" altLang="zh-CN" sz="2400" i="1" dirty="0"/>
                <a:t>=m-1</a:t>
              </a:r>
            </a:p>
            <a:p>
              <a:pPr algn="l" eaLnBrk="1" hangingPunct="1">
                <a:lnSpc>
                  <a:spcPct val="150000"/>
                </a:lnSpc>
              </a:pPr>
              <a:r>
                <a:rPr lang="en-US" altLang="zh-CN" sz="2400" i="1" dirty="0" err="1"/>
                <a:t>y</a:t>
              </a:r>
              <a:r>
                <a:rPr lang="en-US" altLang="zh-CN" sz="2400" i="1" baseline="-25000" dirty="0" err="1"/>
                <a:t>i</a:t>
              </a:r>
              <a:r>
                <a:rPr kumimoji="1" lang="zh-CN" altLang="en-US" sz="2400" dirty="0"/>
                <a:t>为</a:t>
              </a:r>
              <a:r>
                <a:rPr kumimoji="1" lang="en-US" altLang="zh-CN" sz="2400" dirty="0"/>
                <a:t>0</a:t>
              </a:r>
              <a:r>
                <a:rPr kumimoji="1" lang="zh-CN" altLang="en-US" sz="2400" dirty="0"/>
                <a:t>或</a:t>
              </a:r>
              <a:r>
                <a:rPr kumimoji="1" lang="en-US" altLang="zh-CN" sz="2400" dirty="0"/>
                <a:t>1         M</a:t>
              </a:r>
              <a:r>
                <a:rPr lang="en-US" altLang="zh-CN" sz="2400" i="1" dirty="0"/>
                <a:t>&gt;0</a:t>
              </a:r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D3E63400-AF67-45CE-884D-1E6D4F7CF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1440"/>
              <a:ext cx="144" cy="735"/>
            </a:xfrm>
            <a:prstGeom prst="leftBrace">
              <a:avLst>
                <a:gd name="adj1" fmla="val 42535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algn="ctr"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algn="ctr"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algn="ctr"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algn="ctr"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" name="Rectangle 9">
            <a:extLst>
              <a:ext uri="{FF2B5EF4-FFF2-40B4-BE49-F238E27FC236}">
                <a16:creationId xmlns:a16="http://schemas.microsoft.com/office/drawing/2014/main" id="{5C5B1131-F2BE-472C-9D31-ADD4E8FDF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96" y="4361081"/>
            <a:ext cx="880075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      若</a:t>
            </a:r>
            <a:r>
              <a:rPr kumimoji="1" lang="en-US" altLang="zh-CN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个约束条件中只能有</a:t>
            </a:r>
            <a:r>
              <a:rPr kumimoji="1" lang="en-US" altLang="zh-CN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个起作用。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      则令</a:t>
            </a:r>
            <a:r>
              <a:rPr kumimoji="1" lang="en-US" altLang="zh-CN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kumimoji="1" lang="en-US" altLang="zh-CN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变量之和为</a:t>
            </a:r>
            <a:r>
              <a:rPr kumimoji="1" lang="en-US" altLang="zh-CN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m-b</a:t>
            </a: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      注意：可用统一</a:t>
            </a:r>
            <a:r>
              <a:rPr kumimoji="1" lang="en-US" altLang="zh-CN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，但</a:t>
            </a:r>
            <a:r>
              <a:rPr kumimoji="1" lang="en-US" altLang="zh-CN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的取值必须足够的大。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5FF2F868-A4FB-43CF-8B09-44B01F0AF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476492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/>
              <a:t>a</a:t>
            </a:r>
            <a:r>
              <a:rPr lang="en-US" altLang="zh-CN" sz="2400" i="1" baseline="-25000" dirty="0"/>
              <a:t>i1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1</a:t>
            </a:r>
            <a:r>
              <a:rPr lang="en-US" altLang="zh-CN" sz="2400" dirty="0"/>
              <a:t>+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i2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2 </a:t>
            </a:r>
            <a:r>
              <a:rPr lang="en-US" altLang="zh-CN" sz="2400" dirty="0"/>
              <a:t>+…+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in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n</a:t>
            </a:r>
            <a:r>
              <a:rPr lang="en-US" altLang="zh-CN" sz="2400" baseline="-250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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b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i </a:t>
            </a:r>
            <a:r>
              <a:rPr lang="en-US" altLang="zh-CN" sz="2400" i="1" dirty="0">
                <a:sym typeface="Symbol" panose="05050102010706020507" pitchFamily="18" charset="2"/>
              </a:rPr>
              <a:t>(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=1,…,m</a:t>
            </a:r>
            <a:r>
              <a:rPr lang="en-US" altLang="zh-CN" sz="2400" i="1" dirty="0">
                <a:sym typeface="Symbol" panose="05050102010706020507" pitchFamily="18" charset="2"/>
              </a:rPr>
              <a:t>)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663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47F91B-F26C-4756-9A01-02BA63EE82F4}"/>
              </a:ext>
            </a:extLst>
          </p:cNvPr>
          <p:cNvSpPr txBox="1">
            <a:spLocks noChangeArrowheads="1"/>
          </p:cNvSpPr>
          <p:nvPr/>
        </p:nvSpPr>
        <p:spPr>
          <a:xfrm>
            <a:off x="569351" y="990407"/>
            <a:ext cx="11053297" cy="295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  <a:tabLst>
                <a:tab pos="357188" algn="l"/>
              </a:tabLst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变换矩阵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以增加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</a:p>
          <a:p>
            <a:pPr marL="0" indent="0">
              <a:lnSpc>
                <a:spcPct val="120000"/>
              </a:lnSpc>
              <a:buFontTx/>
              <a:buNone/>
              <a:tabLst>
                <a:tab pos="357188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没有被直线通过的所有元素中找出最小值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，没有被直线通过的所有元素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这个最小元素；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直线交点处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加上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这个最小值。新系数矩阵的最优解和原问题仍相同。转回第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步。</a:t>
            </a:r>
          </a:p>
        </p:txBody>
      </p:sp>
    </p:spTree>
    <p:extLst>
      <p:ext uri="{BB962C8B-B14F-4D97-AF65-F5344CB8AC3E}">
        <p14:creationId xmlns:p14="http://schemas.microsoft.com/office/powerpoint/2010/main" val="4225053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DCAD0B-B862-4AE2-9B81-25ED4455348F}"/>
              </a:ext>
            </a:extLst>
          </p:cNvPr>
          <p:cNvSpPr txBox="1">
            <a:spLocks noChangeArrowheads="1"/>
          </p:cNvSpPr>
          <p:nvPr/>
        </p:nvSpPr>
        <p:spPr>
          <a:xfrm>
            <a:off x="576127" y="924274"/>
            <a:ext cx="11039746" cy="194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有一份中文说明书，需译成英、日、德、俄四种文字，分别记作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。现有甲、乙、丙、丁四人，他们将中文说明书译成不同语种的说明书所需时间如下表所示，问如何分派任务，可使总时间最少？</a:t>
            </a:r>
          </a:p>
        </p:txBody>
      </p:sp>
      <p:graphicFrame>
        <p:nvGraphicFramePr>
          <p:cNvPr id="5" name="Group 50">
            <a:extLst>
              <a:ext uri="{FF2B5EF4-FFF2-40B4-BE49-F238E27FC236}">
                <a16:creationId xmlns:a16="http://schemas.microsoft.com/office/drawing/2014/main" id="{7FCEE271-17FF-4544-B917-A015B4B60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17073"/>
              </p:ext>
            </p:extLst>
          </p:nvPr>
        </p:nvGraphicFramePr>
        <p:xfrm>
          <a:off x="2747168" y="2946478"/>
          <a:ext cx="6697663" cy="3140076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任务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人员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丙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丁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885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350A60-A9B4-40B9-AFC4-1928C26E9378}"/>
              </a:ext>
            </a:extLst>
          </p:cNvPr>
          <p:cNvSpPr txBox="1">
            <a:spLocks noChangeArrowheads="1"/>
          </p:cNvSpPr>
          <p:nvPr/>
        </p:nvSpPr>
        <p:spPr>
          <a:xfrm>
            <a:off x="937671" y="1141412"/>
            <a:ext cx="5113337" cy="503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）变换系数矩阵，增加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3BA6243-6689-4F6E-9B14-9A957DC36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42954"/>
              </p:ext>
            </p:extLst>
          </p:nvPr>
        </p:nvGraphicFramePr>
        <p:xfrm>
          <a:off x="1298033" y="1717675"/>
          <a:ext cx="295275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公式" r:id="rId3" imgW="1346200" imgH="787400" progId="Equation.3">
                  <p:embed/>
                </p:oleObj>
              </mc:Choice>
              <mc:Fallback>
                <p:oleObj name="公式" r:id="rId3" imgW="1346200" imgH="787400" progId="Equation.3">
                  <p:embed/>
                  <p:pic>
                    <p:nvPicPr>
                      <p:cNvPr id="808964" name="Object 4">
                        <a:extLst>
                          <a:ext uri="{FF2B5EF4-FFF2-40B4-BE49-F238E27FC236}">
                            <a16:creationId xmlns:a16="http://schemas.microsoft.com/office/drawing/2014/main" id="{91EC8FD5-4071-4C7D-81DD-789C927250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033" y="1717675"/>
                        <a:ext cx="295275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C5BEE96-225E-4EB5-BD06-4B15E4C79D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489903"/>
              </p:ext>
            </p:extLst>
          </p:nvPr>
        </p:nvGraphicFramePr>
        <p:xfrm>
          <a:off x="5191626" y="1722437"/>
          <a:ext cx="1677987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公式" r:id="rId5" imgW="774364" imgH="787058" progId="Equation.3">
                  <p:embed/>
                </p:oleObj>
              </mc:Choice>
              <mc:Fallback>
                <p:oleObj name="公式" r:id="rId5" imgW="774364" imgH="787058" progId="Equation.3">
                  <p:embed/>
                  <p:pic>
                    <p:nvPicPr>
                      <p:cNvPr id="808965" name="Object 5">
                        <a:extLst>
                          <a:ext uri="{FF2B5EF4-FFF2-40B4-BE49-F238E27FC236}">
                            <a16:creationId xmlns:a16="http://schemas.microsoft.com/office/drawing/2014/main" id="{AE4D8F13-6B0A-485B-9EE8-356CD8A962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626" y="1722437"/>
                        <a:ext cx="1677987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>
            <a:extLst>
              <a:ext uri="{FF2B5EF4-FFF2-40B4-BE49-F238E27FC236}">
                <a16:creationId xmlns:a16="http://schemas.microsoft.com/office/drawing/2014/main" id="{B24699C0-C94E-413C-AF2F-02DF5D30E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023" y="2500312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ACE944-BE0C-4581-BC97-2A6332284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166" y="2500312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9D91243D-A3F3-40B5-9B70-9EECD4475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763" y="3406775"/>
            <a:ext cx="739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029B435-ED33-4D3D-9333-F8715D7B5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917221"/>
              </p:ext>
            </p:extLst>
          </p:nvPr>
        </p:nvGraphicFramePr>
        <p:xfrm>
          <a:off x="7788231" y="1730375"/>
          <a:ext cx="1614487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公式" r:id="rId7" imgW="774364" imgH="787058" progId="Equation.3">
                  <p:embed/>
                </p:oleObj>
              </mc:Choice>
              <mc:Fallback>
                <p:oleObj name="公式" r:id="rId7" imgW="774364" imgH="787058" progId="Equation.3">
                  <p:embed/>
                  <p:pic>
                    <p:nvPicPr>
                      <p:cNvPr id="808969" name="Object 9">
                        <a:extLst>
                          <a:ext uri="{FF2B5EF4-FFF2-40B4-BE49-F238E27FC236}">
                            <a16:creationId xmlns:a16="http://schemas.microsoft.com/office/drawing/2014/main" id="{38F61423-7061-4B75-AAA5-AEB685280A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231" y="1730375"/>
                        <a:ext cx="1614487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148A778-96E4-455C-8939-744AAA36C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08" y="3587750"/>
            <a:ext cx="40925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）试指派（找独立</a:t>
            </a:r>
            <a:r>
              <a:rPr kumimoji="1"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元素）</a:t>
            </a:r>
            <a:r>
              <a:rPr kumimoji="1"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en-US" altLang="zh-CN" sz="2400" b="1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47D6B7B-2303-44A7-B68D-581D954A6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260084"/>
              </p:ext>
            </p:extLst>
          </p:nvPr>
        </p:nvGraphicFramePr>
        <p:xfrm>
          <a:off x="3169696" y="4021137"/>
          <a:ext cx="2286000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9" imgW="914400" imgH="927100" progId="Equation.3">
                  <p:embed/>
                </p:oleObj>
              </mc:Choice>
              <mc:Fallback>
                <p:oleObj name="Equation" r:id="rId9" imgW="914400" imgH="927100" progId="Equation.3">
                  <p:embed/>
                  <p:pic>
                    <p:nvPicPr>
                      <p:cNvPr id="808971" name="Object 11">
                        <a:extLst>
                          <a:ext uri="{FF2B5EF4-FFF2-40B4-BE49-F238E27FC236}">
                            <a16:creationId xmlns:a16="http://schemas.microsoft.com/office/drawing/2014/main" id="{0B0A0C57-298C-40C9-87A9-25CF42E29F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696" y="4021137"/>
                        <a:ext cx="2286000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A8332CE-41FA-47BF-9921-444D2CF2C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096" y="40354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9A3C81-E60B-4195-BE91-AA8C5ED79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896" y="45688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D08421-3B54-4AA7-B2AE-B9FD76CCC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6" y="5100637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62F01C-4F2E-4A37-AC65-57C965110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746" y="46196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sz="2400" b="1">
              <a:solidFill>
                <a:srgbClr val="00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58A96E-3E74-4F4E-9ADB-6E58E6AFA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096" y="56356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sz="2400" b="1">
              <a:solidFill>
                <a:srgbClr val="00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4EC81C46-D070-41FF-AC19-B56B69844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833" y="4668837"/>
            <a:ext cx="33528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找到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3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个独立零元素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但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m = 3 </a:t>
            </a:r>
            <a:r>
              <a:rPr kumimoji="1"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&lt;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n =</a:t>
            </a:r>
            <a:r>
              <a:rPr kumimoji="1"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2803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  <p:bldP spid="9" grpId="0" autoUpdateAnimBg="0"/>
      <p:bldP spid="11" grpId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D76AA7-E790-40A8-A596-006140150010}"/>
              </a:ext>
            </a:extLst>
          </p:cNvPr>
          <p:cNvSpPr txBox="1">
            <a:spLocks noChangeArrowheads="1"/>
          </p:cNvSpPr>
          <p:nvPr/>
        </p:nvSpPr>
        <p:spPr>
          <a:xfrm>
            <a:off x="722081" y="994627"/>
            <a:ext cx="5400675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）作最少的直线覆盖所有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D3227B8-2C77-4C82-B16F-9EE130D0F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975016"/>
              </p:ext>
            </p:extLst>
          </p:nvPr>
        </p:nvGraphicFramePr>
        <p:xfrm>
          <a:off x="2242906" y="1569302"/>
          <a:ext cx="2286000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4" imgW="914400" imgH="927100" progId="Equation.3">
                  <p:embed/>
                </p:oleObj>
              </mc:Choice>
              <mc:Fallback>
                <p:oleObj name="Equation" r:id="rId4" imgW="914400" imgH="927100" progId="Equation.3">
                  <p:embed/>
                  <p:pic>
                    <p:nvPicPr>
                      <p:cNvPr id="88067" name="Object 4">
                        <a:extLst>
                          <a:ext uri="{FF2B5EF4-FFF2-40B4-BE49-F238E27FC236}">
                            <a16:creationId xmlns:a16="http://schemas.microsoft.com/office/drawing/2014/main" id="{6C1D4FAB-7FE8-4B74-A588-9F3863F1FE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906" y="1569302"/>
                        <a:ext cx="2286000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C91FA5-E5D9-4734-9AFD-39696F132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256" y="160899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64F70-40BA-485D-8A85-60D16973A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056" y="214239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60526D-BA79-4E42-A51B-6E41322C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456" y="267579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6CACEE-4A3F-439D-90FA-D549BDB12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906" y="211699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sz="2400" b="1">
              <a:solidFill>
                <a:srgbClr val="00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DA55F9-C0C5-491B-A951-1F8B8BECA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306" y="318379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sz="2400" b="1">
              <a:solidFill>
                <a:srgbClr val="00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4EB8A-F825-4EE5-B46B-EC1E0ACAD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706" y="1583590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7DF18F-A526-4049-8B87-6BFD713A4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706" y="3107590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59FA6-D2DE-4204-B8D3-8B66CA42A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106" y="3640990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763709CC-582B-49DA-B8FA-DD8C1BD95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0506" y="2345590"/>
            <a:ext cx="26670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530F3B79-118F-4CEF-97F6-4D6449919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0506" y="2878990"/>
            <a:ext cx="26670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3C755574-F27A-432E-AB14-81F7E6468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5206" y="1569302"/>
            <a:ext cx="0" cy="23622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262419-9005-4783-8BC6-21F8212A1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693" y="2074127"/>
            <a:ext cx="38163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独立零元素的个数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m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等于最少直线数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l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，即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l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＝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m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=3&lt;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=4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2FFEA04F-6480-440F-A0F3-48DEE8420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080" y="4098190"/>
            <a:ext cx="10570387" cy="138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4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）没有被直线通过的元素中选择最小值为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，变换系数矩阵，将没有被直线通过的所有元素减去这个最小元素；直线交点处的元素加上这个最小值。得到新的矩阵，重复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）步进行试指派</a:t>
            </a:r>
          </a:p>
        </p:txBody>
      </p:sp>
    </p:spTree>
    <p:extLst>
      <p:ext uri="{BB962C8B-B14F-4D97-AF65-F5344CB8AC3E}">
        <p14:creationId xmlns:p14="http://schemas.microsoft.com/office/powerpoint/2010/main" val="40533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utoUpdateAnimBg="0"/>
      <p:bldP spid="12" grpId="0" autoUpdateAnimBg="0"/>
      <p:bldP spid="13" grpId="0" autoUpdateAnimBg="0"/>
      <p:bldP spid="17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C969B7-9805-47C9-BD3C-22FE9C4C7358}"/>
              </a:ext>
            </a:extLst>
          </p:cNvPr>
          <p:cNvGrpSpPr>
            <a:grpSpLocks/>
          </p:cNvGrpSpPr>
          <p:nvPr/>
        </p:nvGrpSpPr>
        <p:grpSpPr bwMode="auto">
          <a:xfrm>
            <a:off x="1117988" y="1268412"/>
            <a:ext cx="2286000" cy="2168525"/>
            <a:chOff x="4176" y="576"/>
            <a:chExt cx="1440" cy="1366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157A524F-AA56-4B93-8BB5-9AA9C65EC8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576"/>
            <a:ext cx="1440" cy="1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4" name="Equation" r:id="rId4" imgW="914400" imgH="927100" progId="Equation.3">
                    <p:embed/>
                  </p:oleObj>
                </mc:Choice>
                <mc:Fallback>
                  <p:oleObj name="Equation" r:id="rId4" imgW="914400" imgH="927100" progId="Equation.3">
                    <p:embed/>
                    <p:pic>
                      <p:nvPicPr>
                        <p:cNvPr id="89105" name="Object 4">
                          <a:extLst>
                            <a:ext uri="{FF2B5EF4-FFF2-40B4-BE49-F238E27FC236}">
                              <a16:creationId xmlns:a16="http://schemas.microsoft.com/office/drawing/2014/main" id="{8ECFF50F-67A1-4F11-A99F-96D29F6837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576"/>
                          <a:ext cx="1440" cy="1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3B3877-8A42-4C29-97BA-21151E456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60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697A75-22DE-48D6-A131-E5C98BA96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94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38CA02-8726-406E-9CC2-6539A6D4C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127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B8AE1F-5108-49F5-8225-7A5E0EA7E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91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  <a:endParaRPr kumimoji="1"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0C6480-2738-4D24-8207-AEF3C2270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4" y="1584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1C49C8-2551-403D-841D-87BF9B393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59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2" name="AutoShape 11">
            <a:extLst>
              <a:ext uri="{FF2B5EF4-FFF2-40B4-BE49-F238E27FC236}">
                <a16:creationId xmlns:a16="http://schemas.microsoft.com/office/drawing/2014/main" id="{9D0F117E-BF2C-4C61-9BF3-DFE8927E2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888" y="2205037"/>
            <a:ext cx="1439863" cy="287338"/>
          </a:xfrm>
          <a:prstGeom prst="rightArrow">
            <a:avLst>
              <a:gd name="adj1" fmla="val 50000"/>
              <a:gd name="adj2" fmla="val 125276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661BDA0A-EAC5-47FE-B117-09517367C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913" y="1700212"/>
            <a:ext cx="12239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  <a:buFontTx/>
              <a:buNone/>
            </a:pPr>
            <a:r>
              <a:rPr kumimoji="1" lang="zh-CN" altLang="en-US" sz="2400" b="1">
                <a:solidFill>
                  <a:srgbClr val="0066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试指派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73E5C90-D537-41D2-A105-1FD0CF67D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141343"/>
              </p:ext>
            </p:extLst>
          </p:nvPr>
        </p:nvGraphicFramePr>
        <p:xfrm>
          <a:off x="5420113" y="1260475"/>
          <a:ext cx="22860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6" imgW="914400" imgH="927100" progId="Equation.3">
                  <p:embed/>
                </p:oleObj>
              </mc:Choice>
              <mc:Fallback>
                <p:oleObj name="Equation" r:id="rId6" imgW="914400" imgH="927100" progId="Equation.3">
                  <p:embed/>
                  <p:pic>
                    <p:nvPicPr>
                      <p:cNvPr id="811021" name="Object 13">
                        <a:extLst>
                          <a:ext uri="{FF2B5EF4-FFF2-40B4-BE49-F238E27FC236}">
                            <a16:creationId xmlns:a16="http://schemas.microsoft.com/office/drawing/2014/main" id="{2CBD9879-4D47-44A3-A71F-DAB44AC2D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113" y="1260475"/>
                        <a:ext cx="22860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4CECFC8-B866-44C0-B393-B54F4917C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463" y="12858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EF81A-903A-40EE-9463-41E2DBB60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263" y="18192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7FD41-54EF-4620-B00D-6EBFE2C0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663" y="2352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CFFBD-8BBF-4549-8600-3CC1FD840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113" y="179387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sz="2400" b="1">
              <a:solidFill>
                <a:srgbClr val="00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3B60C9-BF3E-4D3F-8E50-3EB9B359B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513" y="286067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sz="2400" b="1">
              <a:solidFill>
                <a:srgbClr val="00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7740F7-A7E9-4775-A950-D6F2DDB56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113" y="2860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B6BB90BC-9E42-4A80-9743-608478B38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01" y="3548062"/>
            <a:ext cx="669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得到</a:t>
            </a:r>
            <a:r>
              <a:rPr kumimoji="1"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个独立零元素，  所以最优解矩阵为： </a:t>
            </a:r>
          </a:p>
        </p:txBody>
      </p:sp>
      <p:sp>
        <p:nvSpPr>
          <p:cNvPr id="22" name="AutoShape 21">
            <a:extLst>
              <a:ext uri="{FF2B5EF4-FFF2-40B4-BE49-F238E27FC236}">
                <a16:creationId xmlns:a16="http://schemas.microsoft.com/office/drawing/2014/main" id="{D4B54D32-6552-41C4-A7DE-D57FD7D27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526" y="4856162"/>
            <a:ext cx="976312" cy="228600"/>
          </a:xfrm>
          <a:prstGeom prst="rightArrow">
            <a:avLst>
              <a:gd name="adj1" fmla="val 50000"/>
              <a:gd name="adj2" fmla="val 106771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DB37F01-62A3-40E3-BBFA-85FE05BDC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477757"/>
              </p:ext>
            </p:extLst>
          </p:nvPr>
        </p:nvGraphicFramePr>
        <p:xfrm>
          <a:off x="2291151" y="4181475"/>
          <a:ext cx="1905000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公式" r:id="rId7" imgW="762000" imgH="787400" progId="Equation.3">
                  <p:embed/>
                </p:oleObj>
              </mc:Choice>
              <mc:Fallback>
                <p:oleObj name="公式" r:id="rId7" imgW="762000" imgH="787400" progId="Equation.3">
                  <p:embed/>
                  <p:pic>
                    <p:nvPicPr>
                      <p:cNvPr id="811030" name="Object 22">
                        <a:extLst>
                          <a:ext uri="{FF2B5EF4-FFF2-40B4-BE49-F238E27FC236}">
                            <a16:creationId xmlns:a16="http://schemas.microsoft.com/office/drawing/2014/main" id="{EA2FF33D-5F47-4D2C-A45E-FE9BBC8388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151" y="4181475"/>
                        <a:ext cx="1905000" cy="183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3">
            <a:extLst>
              <a:ext uri="{FF2B5EF4-FFF2-40B4-BE49-F238E27FC236}">
                <a16:creationId xmlns:a16="http://schemas.microsoft.com/office/drawing/2014/main" id="{2C079E55-46EE-43DB-BA3F-6968F246E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638" y="4579937"/>
            <a:ext cx="4895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即完成</a:t>
            </a:r>
            <a:r>
              <a:rPr kumimoji="1"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个任务的总时间最少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zh-CN" altLang="en-US" sz="2400" b="1">
                <a:latin typeface="Times New Roman" panose="02020603050405020304" pitchFamily="18" charset="0"/>
                <a:ea typeface="华文细黑" panose="02010600040101010101" pitchFamily="2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华文细黑" panose="02010600040101010101" pitchFamily="2" charset="-122"/>
              </a:rPr>
              <a:t>＋</a:t>
            </a:r>
            <a:r>
              <a:rPr kumimoji="1" lang="en-US" altLang="zh-CN" sz="2400" b="1">
                <a:latin typeface="Times New Roman" panose="02020603050405020304" pitchFamily="18" charset="0"/>
                <a:ea typeface="华文细黑" panose="02010600040101010101" pitchFamily="2" charset="-122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  <a:ea typeface="华文细黑" panose="02010600040101010101" pitchFamily="2" charset="-122"/>
              </a:rPr>
              <a:t>＋</a:t>
            </a:r>
            <a:r>
              <a:rPr kumimoji="1" lang="en-US" altLang="zh-CN" sz="2400" b="1">
                <a:latin typeface="Times New Roman" panose="02020603050405020304" pitchFamily="18" charset="0"/>
                <a:ea typeface="华文细黑" panose="02010600040101010101" pitchFamily="2" charset="-122"/>
              </a:rPr>
              <a:t>1+8=15</a:t>
            </a:r>
          </a:p>
        </p:txBody>
      </p:sp>
    </p:spTree>
    <p:extLst>
      <p:ext uri="{BB962C8B-B14F-4D97-AF65-F5344CB8AC3E}">
        <p14:creationId xmlns:p14="http://schemas.microsoft.com/office/powerpoint/2010/main" val="13892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nimBg="1"/>
      <p:bldP spid="2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BC7040-8C0A-43C2-809E-97BC436EFA3C}"/>
              </a:ext>
            </a:extLst>
          </p:cNvPr>
          <p:cNvSpPr txBox="1">
            <a:spLocks noChangeArrowheads="1"/>
          </p:cNvSpPr>
          <p:nvPr/>
        </p:nvSpPr>
        <p:spPr>
          <a:xfrm>
            <a:off x="414522" y="1069775"/>
            <a:ext cx="11362953" cy="1008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练习 已知五人分别完成五项工作耗费如下表，求最优分配方案。</a:t>
            </a:r>
          </a:p>
        </p:txBody>
      </p:sp>
      <p:graphicFrame>
        <p:nvGraphicFramePr>
          <p:cNvPr id="5" name="Group 64">
            <a:extLst>
              <a:ext uri="{FF2B5EF4-FFF2-40B4-BE49-F238E27FC236}">
                <a16:creationId xmlns:a16="http://schemas.microsoft.com/office/drawing/2014/main" id="{747687F4-4490-481A-9597-CADB4CCD3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52365"/>
              </p:ext>
            </p:extLst>
          </p:nvPr>
        </p:nvGraphicFramePr>
        <p:xfrm>
          <a:off x="2208212" y="2530194"/>
          <a:ext cx="7775575" cy="3503613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2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任务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人员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丙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丁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戊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164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79C6F06-D94E-4C66-8635-EF6DD087D4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463729"/>
              </p:ext>
            </p:extLst>
          </p:nvPr>
        </p:nvGraphicFramePr>
        <p:xfrm>
          <a:off x="733424" y="2106268"/>
          <a:ext cx="3097213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公式" r:id="rId3" imgW="1295400" imgH="977900" progId="Equation.3">
                  <p:embed/>
                </p:oleObj>
              </mc:Choice>
              <mc:Fallback>
                <p:oleObj name="公式" r:id="rId3" imgW="1295400" imgH="977900" progId="Equation.3">
                  <p:embed/>
                  <p:pic>
                    <p:nvPicPr>
                      <p:cNvPr id="91138" name="Object 3">
                        <a:extLst>
                          <a:ext uri="{FF2B5EF4-FFF2-40B4-BE49-F238E27FC236}">
                            <a16:creationId xmlns:a16="http://schemas.microsoft.com/office/drawing/2014/main" id="{A30FE42D-694A-416D-AD97-104464A2F4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4" y="2106268"/>
                        <a:ext cx="3097213" cy="300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F351EBE-20AB-4F70-9DD1-63BA88E196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72712"/>
              </p:ext>
            </p:extLst>
          </p:nvPr>
        </p:nvGraphicFramePr>
        <p:xfrm>
          <a:off x="4656137" y="2106268"/>
          <a:ext cx="2879725" cy="299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公式" r:id="rId5" imgW="952087" imgH="977476" progId="Equation.3">
                  <p:embed/>
                </p:oleObj>
              </mc:Choice>
              <mc:Fallback>
                <p:oleObj name="公式" r:id="rId5" imgW="952087" imgH="977476" progId="Equation.3">
                  <p:embed/>
                  <p:pic>
                    <p:nvPicPr>
                      <p:cNvPr id="815108" name="Object 4">
                        <a:extLst>
                          <a:ext uri="{FF2B5EF4-FFF2-40B4-BE49-F238E27FC236}">
                            <a16:creationId xmlns:a16="http://schemas.microsoft.com/office/drawing/2014/main" id="{5F27B26C-2FE7-41FC-828F-3D0D4A1F8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7" y="2106268"/>
                        <a:ext cx="2879725" cy="299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09DDBAFE-C2BE-496D-BE05-E5CC8429E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899" y="4914555"/>
            <a:ext cx="522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D4A0D10-CE8A-4793-909A-20BA8BD0B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7" y="4914555"/>
            <a:ext cx="522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6B37F7E-6401-4B4D-B6F6-296BAE7F4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7" y="3403255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DD8F2A-83CA-4605-BBCB-E6BB6F12D236}"/>
              </a:ext>
            </a:extLst>
          </p:cNvPr>
          <p:cNvSpPr txBox="1">
            <a:spLocks noChangeArrowheads="1"/>
          </p:cNvSpPr>
          <p:nvPr/>
        </p:nvSpPr>
        <p:spPr>
          <a:xfrm>
            <a:off x="504825" y="982662"/>
            <a:ext cx="8135937" cy="5746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）变换系数矩阵，增加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元素。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51B38D36-EEAB-4FF6-80DF-0B85CE97B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7" y="340643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13850F25-2F65-49AE-9928-F273B63CB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790952"/>
              </p:ext>
            </p:extLst>
          </p:nvPr>
        </p:nvGraphicFramePr>
        <p:xfrm>
          <a:off x="8361362" y="1999905"/>
          <a:ext cx="3033712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7" imgW="1130300" imgH="1155700" progId="Equation.3">
                  <p:embed/>
                </p:oleObj>
              </mc:Choice>
              <mc:Fallback>
                <p:oleObj name="Equation" r:id="rId7" imgW="1130300" imgH="1155700" progId="Equation.3">
                  <p:embed/>
                  <p:pic>
                    <p:nvPicPr>
                      <p:cNvPr id="92162" name="Object 3">
                        <a:extLst>
                          <a:ext uri="{FF2B5EF4-FFF2-40B4-BE49-F238E27FC236}">
                            <a16:creationId xmlns:a16="http://schemas.microsoft.com/office/drawing/2014/main" id="{326E5509-3370-4DBC-9F70-B4896C8FEB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1362" y="1999905"/>
                        <a:ext cx="3033712" cy="310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52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nimBg="1"/>
      <p:bldP spid="9" grpId="0" build="p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7F5A8D4-B923-4FAA-A5C1-6D54D0EDD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529577"/>
              </p:ext>
            </p:extLst>
          </p:nvPr>
        </p:nvGraphicFramePr>
        <p:xfrm>
          <a:off x="2467166" y="1699053"/>
          <a:ext cx="3033712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1130300" imgH="1155700" progId="Equation.3">
                  <p:embed/>
                </p:oleObj>
              </mc:Choice>
              <mc:Fallback>
                <p:oleObj name="Equation" r:id="rId3" imgW="1130300" imgH="1155700" progId="Equation.3">
                  <p:embed/>
                  <p:pic>
                    <p:nvPicPr>
                      <p:cNvPr id="92162" name="Object 3">
                        <a:extLst>
                          <a:ext uri="{FF2B5EF4-FFF2-40B4-BE49-F238E27FC236}">
                            <a16:creationId xmlns:a16="http://schemas.microsoft.com/office/drawing/2014/main" id="{326E5509-3370-4DBC-9F70-B4896C8FEB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166" y="1699053"/>
                        <a:ext cx="3033712" cy="310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19C6AFC-055A-447B-B5A1-16DB9AF40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388348"/>
              </p:ext>
            </p:extLst>
          </p:nvPr>
        </p:nvGraphicFramePr>
        <p:xfrm>
          <a:off x="6651816" y="1705403"/>
          <a:ext cx="3027362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5" imgW="1130300" imgH="1155700" progId="Equation.3">
                  <p:embed/>
                </p:oleObj>
              </mc:Choice>
              <mc:Fallback>
                <p:oleObj name="Equation" r:id="rId5" imgW="1130300" imgH="1155700" progId="Equation.3">
                  <p:embed/>
                  <p:pic>
                    <p:nvPicPr>
                      <p:cNvPr id="816132" name="Object 4">
                        <a:extLst>
                          <a:ext uri="{FF2B5EF4-FFF2-40B4-BE49-F238E27FC236}">
                            <a16:creationId xmlns:a16="http://schemas.microsoft.com/office/drawing/2014/main" id="{3451A18C-3BA8-41CF-87AA-394A0AB843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816" y="1705403"/>
                        <a:ext cx="3027362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568ACCB-D0AE-4C4E-AE5E-FA0DE69FA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541" y="1800653"/>
            <a:ext cx="473075" cy="407987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49587-E8D9-464D-AC8D-C5AADFBE8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803" y="2449940"/>
            <a:ext cx="473075" cy="4079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1B21B9-1C39-4A4A-A58D-74E4A7EBB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8303" y="2449940"/>
            <a:ext cx="473075" cy="407988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521B72-7A2B-490C-9A88-216597B66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803" y="3026203"/>
            <a:ext cx="473075" cy="407987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F730D-6293-4CC1-A38F-E6931728D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966" y="4224765"/>
            <a:ext cx="473075" cy="407988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1ED3FC-D761-4CE2-8CFB-DFDEB698E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541" y="3650090"/>
            <a:ext cx="473075" cy="4079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044C6-369E-472A-A58F-25EC4462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66" y="4250165"/>
            <a:ext cx="473075" cy="4079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F1833810-C1F5-4EBA-B4CC-E0C79845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803" y="3073828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BD5D63-8A3B-4AD2-B3F2-4CF28E9C5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12" y="945307"/>
            <a:ext cx="4695516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）试指派（找独立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元素） 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C508656-0359-4BD4-A295-253DFD481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264" y="4990901"/>
            <a:ext cx="7272338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独立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元素的个数</a:t>
            </a:r>
            <a:r>
              <a:rPr kumimoji="1"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4&lt;5</a:t>
            </a: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，故画直线调整矩阵。</a:t>
            </a:r>
          </a:p>
        </p:txBody>
      </p:sp>
    </p:spTree>
    <p:extLst>
      <p:ext uri="{BB962C8B-B14F-4D97-AF65-F5344CB8AC3E}">
        <p14:creationId xmlns:p14="http://schemas.microsoft.com/office/powerpoint/2010/main" val="425485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 autoUpdateAnimBg="0"/>
      <p:bldP spid="13" grpId="0" animBg="1"/>
      <p:bldP spid="14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E0FDC5B-6D0F-4CA8-B3FE-21364B1ECD2B}"/>
              </a:ext>
            </a:extLst>
          </p:cNvPr>
          <p:cNvGrpSpPr>
            <a:grpSpLocks/>
          </p:cNvGrpSpPr>
          <p:nvPr/>
        </p:nvGrpSpPr>
        <p:grpSpPr bwMode="auto">
          <a:xfrm>
            <a:off x="1713131" y="1346590"/>
            <a:ext cx="3949700" cy="4038600"/>
            <a:chOff x="384" y="864"/>
            <a:chExt cx="2488" cy="2544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D60D36B1-DF92-451E-B9E6-074B5D9A33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9950235"/>
                </p:ext>
              </p:extLst>
            </p:nvPr>
          </p:nvGraphicFramePr>
          <p:xfrm>
            <a:off x="384" y="864"/>
            <a:ext cx="2488" cy="2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" name="Equation" r:id="rId4" imgW="1130300" imgH="1155700" progId="Equation.3">
                    <p:embed/>
                  </p:oleObj>
                </mc:Choice>
                <mc:Fallback>
                  <p:oleObj name="Equation" r:id="rId4" imgW="1130300" imgH="1155700" progId="Equation.3">
                    <p:embed/>
                    <p:pic>
                      <p:nvPicPr>
                        <p:cNvPr id="93197" name="Object 4">
                          <a:extLst>
                            <a:ext uri="{FF2B5EF4-FFF2-40B4-BE49-F238E27FC236}">
                              <a16:creationId xmlns:a16="http://schemas.microsoft.com/office/drawing/2014/main" id="{BEEE146B-D99B-4249-BF73-35C76C68E5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864"/>
                          <a:ext cx="2488" cy="2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45CC9A-ED18-46FA-8AB2-C51839BC1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60"/>
              <a:ext cx="336" cy="288"/>
            </a:xfrm>
            <a:prstGeom prst="rect">
              <a:avLst/>
            </a:prstGeom>
            <a:solidFill>
              <a:srgbClr val="D36F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◎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9E981F-91DA-40EA-9867-B8E89E6A6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88"/>
              <a:ext cx="336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Ø</a:t>
              </a:r>
              <a:endParaRPr kumimoji="1"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A44925-1041-47F7-865C-A2F87669B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88"/>
              <a:ext cx="336" cy="288"/>
            </a:xfrm>
            <a:prstGeom prst="rect">
              <a:avLst/>
            </a:prstGeom>
            <a:solidFill>
              <a:srgbClr val="D36F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◎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CA48FD-90A2-40DA-8938-0BC616D48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68"/>
              <a:ext cx="336" cy="288"/>
            </a:xfrm>
            <a:prstGeom prst="rect">
              <a:avLst/>
            </a:prstGeom>
            <a:solidFill>
              <a:srgbClr val="D36F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◎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3B2BFE-4844-4A97-8734-1540E2FEA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976"/>
              <a:ext cx="336" cy="288"/>
            </a:xfrm>
            <a:prstGeom prst="rect">
              <a:avLst/>
            </a:prstGeom>
            <a:solidFill>
              <a:srgbClr val="D36F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◎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9C1123-567A-4964-A550-9E00053D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96"/>
              <a:ext cx="336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Ø</a:t>
              </a:r>
              <a:endParaRPr kumimoji="1"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B76733-51AB-42C2-946B-8E15C9803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76"/>
              <a:ext cx="336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Ø</a:t>
              </a:r>
              <a:endParaRPr kumimoji="1"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A18E77F-2091-472B-945C-225139B62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531" y="3875477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E4A62-0DEB-4A91-BAFF-1C8F9209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531" y="5308990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8D4A7A-1D76-4BFE-90E2-1E3582FC4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531" y="1498990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D846B35B-B399-4D6B-98E9-64BE8EBA3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2131" y="3327790"/>
            <a:ext cx="4800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32B0D1FD-8EE0-438A-9165-A51F8D50E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2131" y="2565790"/>
            <a:ext cx="4800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64952913-E25A-4EAB-B94E-2DCAB3F8E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2331" y="1194190"/>
            <a:ext cx="0" cy="42672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40CEDCBE-14E8-457D-A8ED-B8B7FEB1A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2131" y="4927990"/>
            <a:ext cx="4800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0D0ADF06-511F-403B-8D6A-6B7F3C4D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531" y="1942795"/>
            <a:ext cx="492941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选择直线外的最小元素为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；直线外元素减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，直线交点元素加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，其他保持不变。</a:t>
            </a:r>
          </a:p>
        </p:txBody>
      </p:sp>
      <p:sp>
        <p:nvSpPr>
          <p:cNvPr id="21" name="AutoShape 20">
            <a:extLst>
              <a:ext uri="{FF2B5EF4-FFF2-40B4-BE49-F238E27FC236}">
                <a16:creationId xmlns:a16="http://schemas.microsoft.com/office/drawing/2014/main" id="{51477241-C1E1-48E1-ABAE-34B8C4024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070" y="3365890"/>
            <a:ext cx="4178109" cy="358775"/>
          </a:xfrm>
          <a:prstGeom prst="rightArrow">
            <a:avLst>
              <a:gd name="adj1" fmla="val 50000"/>
              <a:gd name="adj2" fmla="val 175664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4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5" grpId="0" autoUpdateAnimBg="0"/>
      <p:bldP spid="20" grpId="0"/>
      <p:bldP spid="2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330285B-5B7E-4D1D-9513-38E272D7A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15" y="3014544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33149D-DC8A-4BAA-85D9-246A18D9AE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47915"/>
              </p:ext>
            </p:extLst>
          </p:nvPr>
        </p:nvGraphicFramePr>
        <p:xfrm>
          <a:off x="1415515" y="1228607"/>
          <a:ext cx="39497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4" imgW="1130300" imgH="1155700" progId="Equation.3">
                  <p:embed/>
                </p:oleObj>
              </mc:Choice>
              <mc:Fallback>
                <p:oleObj name="Equation" r:id="rId4" imgW="1130300" imgH="1155700" progId="Equation.3">
                  <p:embed/>
                  <p:pic>
                    <p:nvPicPr>
                      <p:cNvPr id="818180" name="Object 4">
                        <a:extLst>
                          <a:ext uri="{FF2B5EF4-FFF2-40B4-BE49-F238E27FC236}">
                            <a16:creationId xmlns:a16="http://schemas.microsoft.com/office/drawing/2014/main" id="{0BD69A88-6D63-4585-BAE6-5085300070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515" y="1228607"/>
                        <a:ext cx="39497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D42C4D3-AC48-489B-B9D9-2ED6332DF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915" y="1381007"/>
            <a:ext cx="533400" cy="457200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5183D-3C73-45E0-A6F6-41BB49847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915" y="3819407"/>
            <a:ext cx="533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BEFD8-FC41-4106-9EBD-84C4ED721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915" y="4581407"/>
            <a:ext cx="533400" cy="457200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511F56-3E69-42A1-852F-AB5FF0919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915" y="4581407"/>
            <a:ext cx="533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752563-5A49-4ED8-B86E-B1076683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602" y="2196982"/>
            <a:ext cx="533400" cy="457200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66BD79-3F31-41BA-926F-B539434BC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602" y="3781307"/>
            <a:ext cx="533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64910F-647F-47E6-90D6-1E0A44EFB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277" y="2989144"/>
            <a:ext cx="533400" cy="457200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24816-27E0-48FA-9EEA-73FDF378A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277" y="2196982"/>
            <a:ext cx="533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AB5BF-9363-48B7-A4AD-B5F0F8E12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202" y="5205294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F242D-7F7E-4F60-BA1B-570C68B7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740" y="5191007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6E6F59-1CCC-47B4-A95F-A6534A3B5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015" y="3743207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B56C44-401C-4A8C-8D39-7CE0C31B6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015" y="1381007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EDF49B-D046-4A48-A634-7015A35C1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302" y="2125544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66338E-69FC-4681-BA0A-A8B20D3C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277" y="5149732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77AE37-9138-4A04-A923-461DC1C5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902" y="2917707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D382DDDF-B97D-4CD6-B590-510955633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6590" y="4789369"/>
            <a:ext cx="4752975" cy="0"/>
          </a:xfrm>
          <a:prstGeom prst="line">
            <a:avLst/>
          </a:prstGeom>
          <a:noFill/>
          <a:ln w="19050">
            <a:solidFill>
              <a:srgbClr val="9900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FC0968E6-9715-4A29-8D10-622E64EFA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9477" y="1076207"/>
            <a:ext cx="0" cy="4800600"/>
          </a:xfrm>
          <a:prstGeom prst="line">
            <a:avLst/>
          </a:prstGeom>
          <a:noFill/>
          <a:ln w="19050">
            <a:solidFill>
              <a:srgbClr val="9900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E17787D8-6B34-4151-A8D6-8FA106462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0202" y="1069857"/>
            <a:ext cx="0" cy="4800600"/>
          </a:xfrm>
          <a:prstGeom prst="line">
            <a:avLst/>
          </a:prstGeom>
          <a:noFill/>
          <a:ln w="19050">
            <a:solidFill>
              <a:srgbClr val="9900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76F89449-25B4-4413-8833-6D6B8A462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2940" y="1069857"/>
            <a:ext cx="0" cy="4800600"/>
          </a:xfrm>
          <a:prstGeom prst="line">
            <a:avLst/>
          </a:prstGeom>
          <a:noFill/>
          <a:ln w="19050">
            <a:solidFill>
              <a:srgbClr val="9900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EB82F0-B5D0-44E5-ACFD-10670A2AA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140" y="1946347"/>
            <a:ext cx="2499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l 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=</a:t>
            </a:r>
            <a:r>
              <a:rPr kumimoji="1"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m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=4 &lt; </a:t>
            </a:r>
            <a:r>
              <a:rPr kumimoji="1"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=5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8057C270-C22F-4109-9CD1-0306E83A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615" y="2877324"/>
            <a:ext cx="547567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选择直线外最小元素为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，直线外元素减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，直线交点元素加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，其他保持不变，得到新的系数矩阵。</a:t>
            </a:r>
          </a:p>
        </p:txBody>
      </p:sp>
    </p:spTree>
    <p:extLst>
      <p:ext uri="{BB962C8B-B14F-4D97-AF65-F5344CB8AC3E}">
        <p14:creationId xmlns:p14="http://schemas.microsoft.com/office/powerpoint/2010/main" val="3143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5" grpId="0" autoUpdateAnimBg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82D1C-3FBC-4129-BF65-7B0B51B3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9532"/>
            <a:ext cx="10515600" cy="5277431"/>
          </a:xfrm>
        </p:spPr>
        <p:txBody>
          <a:bodyPr/>
          <a:lstStyle/>
          <a:p>
            <a:r>
              <a:rPr lang="zh-CN" altLang="en-US" dirty="0"/>
              <a:t>处理绝对值形式的约束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65359F-06C4-4118-B230-ED58559C81C0}"/>
              </a:ext>
            </a:extLst>
          </p:cNvPr>
          <p:cNvSpPr txBox="1"/>
          <p:nvPr/>
        </p:nvSpPr>
        <p:spPr>
          <a:xfrm>
            <a:off x="838200" y="1457092"/>
            <a:ext cx="303499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Clr>
                <a:srgbClr val="00CC00"/>
              </a:buClr>
              <a:buFont typeface="Wingdings" pitchFamily="2" charset="2"/>
              <a:buNone/>
              <a:defRPr/>
            </a:pPr>
            <a:r>
              <a:rPr kumimoji="1"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f(x)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|a | (a&gt;0)</a:t>
            </a:r>
          </a:p>
          <a:p>
            <a:pPr>
              <a:spcBef>
                <a:spcPct val="50000"/>
              </a:spcBef>
              <a:buClr>
                <a:srgbClr val="00CC00"/>
              </a:buClr>
              <a:buFont typeface="Wingdings" pitchFamily="2" charset="2"/>
              <a:buNone/>
              <a:defRPr/>
            </a:pPr>
            <a:r>
              <a:rPr kumimoji="1"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此时   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f(x)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a           (1)</a:t>
            </a:r>
          </a:p>
          <a:p>
            <a:pPr>
              <a:spcBef>
                <a:spcPct val="50000"/>
              </a:spcBef>
              <a:buClr>
                <a:srgbClr val="00CC00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f(x)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-a          (2)</a:t>
            </a:r>
          </a:p>
          <a:p>
            <a:pPr>
              <a:spcBef>
                <a:spcPct val="50000"/>
              </a:spcBef>
              <a:buClr>
                <a:srgbClr val="00CC00"/>
              </a:buClr>
              <a:buFont typeface="Wingdings" pitchFamily="2" charset="2"/>
              <a:buNone/>
              <a:defRPr/>
            </a:pPr>
            <a:r>
              <a:rPr kumimoji="1"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是矛盾约束。</a:t>
            </a:r>
            <a:endParaRPr lang="en-US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CACEDA-C61B-4D1B-B98F-86374A169F3B}"/>
              </a:ext>
            </a:extLst>
          </p:cNvPr>
          <p:cNvSpPr txBox="1"/>
          <p:nvPr/>
        </p:nvSpPr>
        <p:spPr>
          <a:xfrm>
            <a:off x="5546926" y="1518648"/>
            <a:ext cx="417774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  <a:buClr>
                <a:srgbClr val="00CC00"/>
              </a:buClr>
              <a:buFont typeface="Wingdings" pitchFamily="2" charset="2"/>
              <a:buNone/>
              <a:defRPr/>
            </a:pP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引入一个整数变量来处理</a:t>
            </a:r>
          </a:p>
          <a:p>
            <a:pPr>
              <a:spcBef>
                <a:spcPct val="50000"/>
              </a:spcBef>
              <a:buClr>
                <a:srgbClr val="00CC00"/>
              </a:buClr>
              <a:buFont typeface="Wingdings" pitchFamily="2" charset="2"/>
              <a:buNone/>
              <a:defRPr/>
            </a:pP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-f(x)+a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M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1-y) </a:t>
            </a:r>
          </a:p>
          <a:p>
            <a:pPr>
              <a:spcBef>
                <a:spcPct val="50000"/>
              </a:spcBef>
              <a:buClr>
                <a:srgbClr val="00CC00"/>
              </a:buClr>
              <a:buFont typeface="Wingdings" pitchFamily="2" charset="2"/>
              <a:buNone/>
              <a:defRPr/>
            </a:pP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f(x)+a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My</a:t>
            </a:r>
          </a:p>
          <a:p>
            <a:pPr>
              <a:spcBef>
                <a:spcPct val="50000"/>
              </a:spcBef>
              <a:buClr>
                <a:srgbClr val="00CC00"/>
              </a:buClr>
              <a:buFont typeface="Wingdings" pitchFamily="2" charset="2"/>
              <a:buNone/>
              <a:defRPr/>
            </a:pP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是足够大整数，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0-1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变量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6B2DCD-36C9-4DEA-A097-4E1E5DD6A219}"/>
              </a:ext>
            </a:extLst>
          </p:cNvPr>
          <p:cNvSpPr txBox="1"/>
          <p:nvPr/>
        </p:nvSpPr>
        <p:spPr>
          <a:xfrm>
            <a:off x="1019531" y="4356409"/>
            <a:ext cx="90547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注意：对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|f(x)|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a (a&gt;0)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不必引入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0-1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变量，因为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f(x)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a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f(x)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-a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并不矛盾。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64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82DD3BFC-BA48-4413-9E7B-08E56B99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601" y="3063476"/>
            <a:ext cx="609600" cy="7080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03BBDC0-E6AE-40D2-8EF3-FE6149831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823068"/>
              </p:ext>
            </p:extLst>
          </p:nvPr>
        </p:nvGraphicFramePr>
        <p:xfrm>
          <a:off x="1917301" y="1299764"/>
          <a:ext cx="39497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1130300" imgH="1155700" progId="Equation.3">
                  <p:embed/>
                </p:oleObj>
              </mc:Choice>
              <mc:Fallback>
                <p:oleObj name="Equation" r:id="rId3" imgW="1130300" imgH="1155700" progId="Equation.3">
                  <p:embed/>
                  <p:pic>
                    <p:nvPicPr>
                      <p:cNvPr id="819204" name="Object 4">
                        <a:extLst>
                          <a:ext uri="{FF2B5EF4-FFF2-40B4-BE49-F238E27FC236}">
                            <a16:creationId xmlns:a16="http://schemas.microsoft.com/office/drawing/2014/main" id="{7AC5FD0F-2C27-4A6B-9921-3D05943765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301" y="1299764"/>
                        <a:ext cx="39497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CC66ED-D491-4DAC-A7CD-8D32F4396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901" y="2290364"/>
            <a:ext cx="533400" cy="457200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685F4E-FAC8-4B5E-8BA0-31C857EFD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701" y="2290364"/>
            <a:ext cx="533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9EABD7-768C-40F7-9C7E-794DEF5D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901" y="3128564"/>
            <a:ext cx="533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8A69A5-4447-4A75-BC7A-CC158E89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901" y="3128564"/>
            <a:ext cx="533400" cy="457200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0A88-8954-4CF3-B1CF-C39A6CE4B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901" y="1528364"/>
            <a:ext cx="533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D8379-7BCF-4E8B-B112-FD2030025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901" y="4652564"/>
            <a:ext cx="533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26770E-6561-4E17-9528-5D3849B99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701" y="4652564"/>
            <a:ext cx="533400" cy="457200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E74FF-B9A5-4E12-8919-BA0DFAE76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901" y="1528364"/>
            <a:ext cx="533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69D203-908B-4221-957A-349882C8B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701" y="1528364"/>
            <a:ext cx="533400" cy="457200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40CD7D-9CE9-45C0-B1C9-9116E8078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701" y="3890564"/>
            <a:ext cx="533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A7DA4-C109-4912-A272-2DC652C33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701" y="3890564"/>
            <a:ext cx="533400" cy="457200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68BE822-D3BC-4549-A815-4A38E1AF3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149" y="2880110"/>
            <a:ext cx="27368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总费用为</a:t>
            </a:r>
            <a:r>
              <a:rPr kumimoji="1"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=</a:t>
            </a:r>
            <a:r>
              <a:rPr kumimoji="1"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5+7+6+6+4=28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6807F841-E2A6-4C09-99FB-C8D44060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4914" y="5595539"/>
            <a:ext cx="43735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注：此问题有多个最优解。</a:t>
            </a:r>
          </a:p>
        </p:txBody>
      </p:sp>
    </p:spTree>
    <p:extLst>
      <p:ext uri="{BB962C8B-B14F-4D97-AF65-F5344CB8AC3E}">
        <p14:creationId xmlns:p14="http://schemas.microsoft.com/office/powerpoint/2010/main" val="348789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utoUpdateAnimBg="0"/>
      <p:bldP spid="1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81648BC-4F7E-4427-9299-9E8EF740FBCB}"/>
              </a:ext>
            </a:extLst>
          </p:cNvPr>
          <p:cNvGrpSpPr>
            <a:grpSpLocks/>
          </p:cNvGrpSpPr>
          <p:nvPr/>
        </p:nvGrpSpPr>
        <p:grpSpPr bwMode="auto">
          <a:xfrm>
            <a:off x="751033" y="1162712"/>
            <a:ext cx="5105400" cy="4343400"/>
            <a:chOff x="1680" y="720"/>
            <a:chExt cx="2488" cy="2544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14ACDF21-1B3E-4BA0-A785-9AA93A2377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7802358"/>
                </p:ext>
              </p:extLst>
            </p:nvPr>
          </p:nvGraphicFramePr>
          <p:xfrm>
            <a:off x="1680" y="720"/>
            <a:ext cx="2488" cy="2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6" name="Equation" r:id="rId3" imgW="1130300" imgH="1155700" progId="Equation.3">
                    <p:embed/>
                  </p:oleObj>
                </mc:Choice>
                <mc:Fallback>
                  <p:oleObj name="Equation" r:id="rId3" imgW="1130300" imgH="1155700" progId="Equation.3">
                    <p:embed/>
                    <p:pic>
                      <p:nvPicPr>
                        <p:cNvPr id="96261" name="Object 4">
                          <a:extLst>
                            <a:ext uri="{FF2B5EF4-FFF2-40B4-BE49-F238E27FC236}">
                              <a16:creationId xmlns:a16="http://schemas.microsoft.com/office/drawing/2014/main" id="{0D7E956E-3A62-4D6F-93DD-DD568B1085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720"/>
                          <a:ext cx="2488" cy="2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2A04C3-4549-4855-A79A-23442A883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344"/>
              <a:ext cx="336" cy="288"/>
            </a:xfrm>
            <a:prstGeom prst="rect">
              <a:avLst/>
            </a:prstGeom>
            <a:solidFill>
              <a:srgbClr val="D36F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◎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F84B5F-BF54-4C31-8D56-BFB43F1E3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344"/>
              <a:ext cx="336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Ø</a:t>
              </a:r>
              <a:endParaRPr kumimoji="1"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4EF1EC-E530-4EC8-A855-5480C53B0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72"/>
              <a:ext cx="336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Ø</a:t>
              </a:r>
              <a:endParaRPr kumimoji="1"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A6F425-7E47-4F4E-851B-D89F9BD72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72"/>
              <a:ext cx="336" cy="288"/>
            </a:xfrm>
            <a:prstGeom prst="rect">
              <a:avLst/>
            </a:prstGeom>
            <a:solidFill>
              <a:srgbClr val="D36F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◎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2D8019-4930-440C-B630-53F067B2D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864"/>
              <a:ext cx="336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Ø</a:t>
              </a:r>
              <a:endParaRPr kumimoji="1"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11B183-CD40-41BA-B42B-1CCEBB3F6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32"/>
              <a:ext cx="336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Ø</a:t>
              </a:r>
              <a:endParaRPr kumimoji="1"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CB52D0-01B2-4716-9B25-7C6B82AE3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336" cy="288"/>
            </a:xfrm>
            <a:prstGeom prst="rect">
              <a:avLst/>
            </a:prstGeom>
            <a:solidFill>
              <a:srgbClr val="D36F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◎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083D8D-194E-4A17-A8DB-A803E2334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864"/>
              <a:ext cx="336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Ø</a:t>
              </a:r>
              <a:endParaRPr kumimoji="1"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93D019-0FDC-41B5-9E6B-5E5386771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864"/>
              <a:ext cx="336" cy="288"/>
            </a:xfrm>
            <a:prstGeom prst="rect">
              <a:avLst/>
            </a:prstGeom>
            <a:solidFill>
              <a:srgbClr val="D36F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◎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61F08F-A80A-4265-BB05-6022DE7B3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52"/>
              <a:ext cx="336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Ø</a:t>
              </a:r>
              <a:endParaRPr kumimoji="1"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AF66A0-3516-44FE-9E4C-A4512777C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52"/>
              <a:ext cx="336" cy="288"/>
            </a:xfrm>
            <a:prstGeom prst="rect">
              <a:avLst/>
            </a:prstGeom>
            <a:solidFill>
              <a:srgbClr val="D36F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◎</a:t>
              </a:r>
            </a:p>
          </p:txBody>
        </p:sp>
      </p:grpSp>
      <p:sp>
        <p:nvSpPr>
          <p:cNvPr id="17" name="Text Box 16">
            <a:extLst>
              <a:ext uri="{FF2B5EF4-FFF2-40B4-BE49-F238E27FC236}">
                <a16:creationId xmlns:a16="http://schemas.microsoft.com/office/drawing/2014/main" id="{580D8AC5-F6A8-4F54-90CB-70ADEB30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70" y="5698199"/>
            <a:ext cx="525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总费用为</a:t>
            </a:r>
            <a:r>
              <a:rPr kumimoji="1"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=7+9+4+3+5=28</a:t>
            </a: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75183B22-CC83-48D7-89A4-5B63458A7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097854"/>
              </p:ext>
            </p:extLst>
          </p:nvPr>
        </p:nvGraphicFramePr>
        <p:xfrm>
          <a:off x="6518593" y="1162712"/>
          <a:ext cx="51054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5" imgW="1130300" imgH="1155700" progId="Equation.3">
                  <p:embed/>
                </p:oleObj>
              </mc:Choice>
              <mc:Fallback>
                <p:oleObj name="Equation" r:id="rId5" imgW="1130300" imgH="1155700" progId="Equation.3">
                  <p:embed/>
                  <p:pic>
                    <p:nvPicPr>
                      <p:cNvPr id="821251" name="Object 3">
                        <a:extLst>
                          <a:ext uri="{FF2B5EF4-FFF2-40B4-BE49-F238E27FC236}">
                            <a16:creationId xmlns:a16="http://schemas.microsoft.com/office/drawing/2014/main" id="{DFB47A39-5F91-4C8C-9C04-40EEF8676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593" y="1162712"/>
                        <a:ext cx="51054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">
            <a:extLst>
              <a:ext uri="{FF2B5EF4-FFF2-40B4-BE49-F238E27FC236}">
                <a16:creationId xmlns:a16="http://schemas.microsoft.com/office/drawing/2014/main" id="{DA71F2A2-B230-47BA-8A9E-225243547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5618" y="2227924"/>
            <a:ext cx="688975" cy="492125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294F5316-FF3D-4281-B7D0-4B1F02CE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3955" y="2227924"/>
            <a:ext cx="688975" cy="4921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6D940EAF-B94A-4785-8027-9E5E69B45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8205" y="3129624"/>
            <a:ext cx="690563" cy="4921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3F0A38F7-FD4E-4181-A272-761F0601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3955" y="3129624"/>
            <a:ext cx="688975" cy="492125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E5A7A602-326F-4705-9C91-FCE468509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993" y="1408774"/>
            <a:ext cx="690562" cy="4921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B1440801-9270-4BA0-BB62-BCAFE785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993" y="4767924"/>
            <a:ext cx="688975" cy="4921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D1FA92E-CFFB-4346-815B-E5AD60734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193" y="4744112"/>
            <a:ext cx="690562" cy="492125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E74AE4BD-D7EA-4C5B-917D-ED34930F2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280" y="1408774"/>
            <a:ext cx="688975" cy="4921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18902E4A-B589-4AF4-BBD7-154E25E3F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18" y="1408774"/>
            <a:ext cx="688975" cy="492125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2019E6F0-8DFE-4AEF-BF44-456FFCBD4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5618" y="3948774"/>
            <a:ext cx="688975" cy="4921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Ø</a:t>
            </a:r>
            <a:endParaRPr kumimoji="1"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3700A534-34A1-44E2-805C-900A24CDF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280" y="3948774"/>
            <a:ext cx="688975" cy="492125"/>
          </a:xfrm>
          <a:prstGeom prst="rect">
            <a:avLst/>
          </a:prstGeom>
          <a:solidFill>
            <a:srgbClr val="D36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◎</a:t>
            </a:r>
          </a:p>
        </p:txBody>
      </p:sp>
      <p:sp>
        <p:nvSpPr>
          <p:cNvPr id="30" name="Text Box 15">
            <a:extLst>
              <a:ext uri="{FF2B5EF4-FFF2-40B4-BE49-F238E27FC236}">
                <a16:creationId xmlns:a16="http://schemas.microsoft.com/office/drawing/2014/main" id="{45456A0D-06CF-499D-A4BD-AC71029CF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005" y="5698199"/>
            <a:ext cx="525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总费用为</a:t>
            </a:r>
            <a:r>
              <a:rPr kumimoji="1"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=8+9+4+3+4=28</a:t>
            </a:r>
          </a:p>
        </p:txBody>
      </p:sp>
    </p:spTree>
    <p:extLst>
      <p:ext uri="{BB962C8B-B14F-4D97-AF65-F5344CB8AC3E}">
        <p14:creationId xmlns:p14="http://schemas.microsoft.com/office/powerpoint/2010/main" val="1674149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EFCD2-FDDA-4009-B34A-23FB3854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非标准形式的指派问题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A8FA5-96A1-4956-BA4E-F4D88B09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匈牙利法的条件是：模型求最小值、效率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处理方法：先将其转化为标准形式，然后用匈牙利法来求解。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7317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2BD811A-376E-49AB-A4D6-72D4C09FE6C4}"/>
              </a:ext>
            </a:extLst>
          </p:cNvPr>
          <p:cNvSpPr txBox="1">
            <a:spLocks noChangeArrowheads="1"/>
          </p:cNvSpPr>
          <p:nvPr/>
        </p:nvSpPr>
        <p:spPr>
          <a:xfrm>
            <a:off x="679159" y="955082"/>
            <a:ext cx="3903292" cy="62813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最大化指派问题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FB6AE17-68C2-45CA-95AF-A60409B88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59" y="1463822"/>
            <a:ext cx="10309316" cy="175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处理方法：设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为最大化指派问题系数矩阵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中最大元素。令矩阵</a:t>
            </a:r>
            <a:r>
              <a:rPr kumimoji="1"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m-</a:t>
            </a:r>
            <a:r>
              <a:rPr kumimoji="1" lang="en-US" altLang="zh-CN" sz="32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32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32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nn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则以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为系数矩阵的最小化指派问题和原问题有相同的最优解。</a:t>
            </a:r>
            <a:endParaRPr kumimoji="1" lang="zh-CN" altLang="en-US" sz="3200" dirty="0">
              <a:solidFill>
                <a:schemeClr val="bg2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2A4F946-C367-4F33-BB7C-B3F2F8AA6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59" y="3554945"/>
            <a:ext cx="10727328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  <a:buFontTx/>
              <a:buNone/>
            </a:pPr>
            <a:r>
              <a:rPr kumimoji="1" lang="zh-CN" altLang="en-US" dirty="0">
                <a:latin typeface="黑体" panose="02010609060101010101" pitchFamily="49" charset="-122"/>
              </a:rPr>
              <a:t>例</a:t>
            </a:r>
            <a:r>
              <a:rPr kumimoji="1" lang="en-US" altLang="zh-CN" dirty="0">
                <a:latin typeface="黑体" panose="02010609060101010101" pitchFamily="49" charset="-122"/>
              </a:rPr>
              <a:t> </a:t>
            </a:r>
            <a:r>
              <a:rPr kumimoji="1" lang="zh-CN" altLang="en-US" dirty="0">
                <a:latin typeface="黑体" panose="02010609060101010101" pitchFamily="49" charset="-122"/>
              </a:rPr>
              <a:t>某人事部门拟招聘</a:t>
            </a:r>
            <a:r>
              <a:rPr kumimoji="1" lang="en-US" altLang="zh-CN" dirty="0">
                <a:latin typeface="黑体" panose="02010609060101010101" pitchFamily="49" charset="-122"/>
              </a:rPr>
              <a:t>4</a:t>
            </a:r>
            <a:r>
              <a:rPr kumimoji="1" lang="zh-CN" altLang="en-US" dirty="0">
                <a:latin typeface="黑体" panose="02010609060101010101" pitchFamily="49" charset="-122"/>
              </a:rPr>
              <a:t>人任职</a:t>
            </a:r>
            <a:r>
              <a:rPr kumimoji="1" lang="en-US" altLang="zh-CN" dirty="0">
                <a:latin typeface="黑体" panose="02010609060101010101" pitchFamily="49" charset="-122"/>
              </a:rPr>
              <a:t>4</a:t>
            </a:r>
            <a:r>
              <a:rPr kumimoji="1" lang="zh-CN" altLang="en-US" dirty="0">
                <a:latin typeface="黑体" panose="02010609060101010101" pitchFamily="49" charset="-122"/>
              </a:rPr>
              <a:t>项工作，对他们综合考评得分如下（满分</a:t>
            </a:r>
            <a:r>
              <a:rPr kumimoji="1" lang="en-US" altLang="zh-CN" dirty="0">
                <a:latin typeface="黑体" panose="02010609060101010101" pitchFamily="49" charset="-122"/>
              </a:rPr>
              <a:t>100</a:t>
            </a:r>
            <a:r>
              <a:rPr kumimoji="1" lang="zh-CN" altLang="en-US" dirty="0">
                <a:latin typeface="黑体" panose="02010609060101010101" pitchFamily="49" charset="-122"/>
              </a:rPr>
              <a:t>分），如何安排工作使总分最多。</a:t>
            </a:r>
            <a:endParaRPr kumimoji="1" lang="zh-CN" altLang="en-US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905A9F-0CE5-4908-A07E-13FB551C2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837252"/>
              </p:ext>
            </p:extLst>
          </p:nvPr>
        </p:nvGraphicFramePr>
        <p:xfrm>
          <a:off x="3837875" y="4579983"/>
          <a:ext cx="3674491" cy="21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1358900" imgH="787400" progId="Equation.DSMT4">
                  <p:embed/>
                </p:oleObj>
              </mc:Choice>
              <mc:Fallback>
                <p:oleObj name="Equation" r:id="rId3" imgW="1358900" imgH="787400" progId="Equation.DSMT4">
                  <p:embed/>
                  <p:pic>
                    <p:nvPicPr>
                      <p:cNvPr id="103429" name="Object 6">
                        <a:extLst>
                          <a:ext uri="{FF2B5EF4-FFF2-40B4-BE49-F238E27FC236}">
                            <a16:creationId xmlns:a16="http://schemas.microsoft.com/office/drawing/2014/main" id="{5209454E-8D67-45A7-91B7-B58A117827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7875" y="4579983"/>
                        <a:ext cx="3674491" cy="21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4940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2D28C7-2EB2-4A32-932B-EEE15FD1CA16}"/>
              </a:ext>
            </a:extLst>
          </p:cNvPr>
          <p:cNvSpPr txBox="1">
            <a:spLocks noChangeArrowheads="1"/>
          </p:cNvSpPr>
          <p:nvPr/>
        </p:nvSpPr>
        <p:spPr>
          <a:xfrm>
            <a:off x="473665" y="982664"/>
            <a:ext cx="1944687" cy="56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95,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03C2A96-1884-4DE5-BC30-3BADABE214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551350"/>
              </p:ext>
            </p:extLst>
          </p:nvPr>
        </p:nvGraphicFramePr>
        <p:xfrm>
          <a:off x="5136750" y="831043"/>
          <a:ext cx="2867865" cy="1927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公式" r:id="rId3" imgW="1168400" imgH="787400" progId="Equation.3">
                  <p:embed/>
                </p:oleObj>
              </mc:Choice>
              <mc:Fallback>
                <p:oleObj name="公式" r:id="rId3" imgW="1168400" imgH="787400" progId="Equation.3">
                  <p:embed/>
                  <p:pic>
                    <p:nvPicPr>
                      <p:cNvPr id="104451" name="Object 5">
                        <a:extLst>
                          <a:ext uri="{FF2B5EF4-FFF2-40B4-BE49-F238E27FC236}">
                            <a16:creationId xmlns:a16="http://schemas.microsoft.com/office/drawing/2014/main" id="{BD5F5789-097F-456B-BE34-78AE558AF8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750" y="831043"/>
                        <a:ext cx="2867865" cy="1927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56A66BBB-BC0B-4384-BE08-E0620818C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77" y="2826344"/>
            <a:ext cx="5232523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用匈牙利法求解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C’</a:t>
            </a: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，最优解为：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15042DF9-7430-4A38-9202-472A03351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818269"/>
              </p:ext>
            </p:extLst>
          </p:nvPr>
        </p:nvGraphicFramePr>
        <p:xfrm>
          <a:off x="5081313" y="2922718"/>
          <a:ext cx="2993112" cy="2015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公式" r:id="rId5" imgW="965200" imgH="787400" progId="Equation.3">
                  <p:embed/>
                </p:oleObj>
              </mc:Choice>
              <mc:Fallback>
                <p:oleObj name="公式" r:id="rId5" imgW="965200" imgH="787400" progId="Equation.3">
                  <p:embed/>
                  <p:pic>
                    <p:nvPicPr>
                      <p:cNvPr id="826375" name="Object 7">
                        <a:extLst>
                          <a:ext uri="{FF2B5EF4-FFF2-40B4-BE49-F238E27FC236}">
                            <a16:creationId xmlns:a16="http://schemas.microsoft.com/office/drawing/2014/main" id="{FAFBCD31-1B5E-4016-B487-012E26E86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313" y="2922718"/>
                        <a:ext cx="2993112" cy="2015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>
            <a:extLst>
              <a:ext uri="{FF2B5EF4-FFF2-40B4-BE49-F238E27FC236}">
                <a16:creationId xmlns:a16="http://schemas.microsoft.com/office/drawing/2014/main" id="{645CBCC3-33E7-473B-A5EF-9B1BD4DD8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77" y="5213549"/>
            <a:ext cx="11004133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即甲安排做第二项工作、乙做第三项、丙做第四项、丁做第三项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最高总分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z</a:t>
            </a:r>
            <a:r>
              <a:rPr kumimoji="1"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＝</a:t>
            </a:r>
            <a:r>
              <a:rPr kumimoji="1"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92</a:t>
            </a:r>
            <a:r>
              <a:rPr kumimoji="1"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＋</a:t>
            </a:r>
            <a:r>
              <a:rPr kumimoji="1"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95</a:t>
            </a:r>
            <a:r>
              <a:rPr kumimoji="1"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＋</a:t>
            </a:r>
            <a:r>
              <a:rPr kumimoji="1"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90</a:t>
            </a:r>
            <a:r>
              <a:rPr kumimoji="1"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＋</a:t>
            </a:r>
            <a:r>
              <a:rPr kumimoji="1"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80</a:t>
            </a:r>
            <a:r>
              <a:rPr kumimoji="1"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＝</a:t>
            </a:r>
            <a:r>
              <a:rPr kumimoji="1"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357</a:t>
            </a:r>
          </a:p>
        </p:txBody>
      </p:sp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id="{9462FBD5-3D9B-4FE1-8F3C-179315D9FC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014080"/>
              </p:ext>
            </p:extLst>
          </p:nvPr>
        </p:nvGraphicFramePr>
        <p:xfrm>
          <a:off x="2408238" y="1050132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7" imgW="2019300" imgH="431800" progId="Equation.DSMT4">
                  <p:embed/>
                </p:oleObj>
              </mc:Choice>
              <mc:Fallback>
                <p:oleObj name="Equation" r:id="rId7" imgW="2019300" imgH="431800" progId="Equation.DSMT4">
                  <p:embed/>
                  <p:pic>
                    <p:nvPicPr>
                      <p:cNvPr id="104457" name="Object 15">
                        <a:extLst>
                          <a:ext uri="{FF2B5EF4-FFF2-40B4-BE49-F238E27FC236}">
                            <a16:creationId xmlns:a16="http://schemas.microsoft.com/office/drawing/2014/main" id="{5354B392-9F38-46A3-BC9E-6097CA71B5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2408238" y="1050132"/>
                        <a:ext cx="201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0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8989BE-B994-46E4-97D3-98EDE47525D5}"/>
              </a:ext>
            </a:extLst>
          </p:cNvPr>
          <p:cNvSpPr txBox="1">
            <a:spLocks noChangeArrowheads="1"/>
          </p:cNvSpPr>
          <p:nvPr/>
        </p:nvSpPr>
        <p:spPr>
          <a:xfrm>
            <a:off x="708669" y="910521"/>
            <a:ext cx="4516474" cy="66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不平衡的指派问题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B45A8D6-C51F-444E-A4B4-B8C56E1B9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44" y="1629868"/>
            <a:ext cx="10812644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  <a:buFontTx/>
              <a:buBlip>
                <a:blip r:embed="rId4"/>
              </a:buBlip>
            </a:pP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当人数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大于工作数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时，加上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项虚拟工作，例：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6425F4F-41B5-4BC1-8CA3-799B5E22B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766636"/>
              </p:ext>
            </p:extLst>
          </p:nvPr>
        </p:nvGraphicFramePr>
        <p:xfrm>
          <a:off x="2895944" y="2311318"/>
          <a:ext cx="2160588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公式" r:id="rId5" imgW="749300" imgH="977900" progId="Equation.3">
                  <p:embed/>
                </p:oleObj>
              </mc:Choice>
              <mc:Fallback>
                <p:oleObj name="公式" r:id="rId5" imgW="749300" imgH="977900" progId="Equation.3">
                  <p:embed/>
                  <p:pic>
                    <p:nvPicPr>
                      <p:cNvPr id="827397" name="Object 5">
                        <a:extLst>
                          <a:ext uri="{FF2B5EF4-FFF2-40B4-BE49-F238E27FC236}">
                            <a16:creationId xmlns:a16="http://schemas.microsoft.com/office/drawing/2014/main" id="{1CD72C8E-1CEB-4882-9E4E-880D0246B2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944" y="2311318"/>
                        <a:ext cx="2160588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>
            <a:extLst>
              <a:ext uri="{FF2B5EF4-FFF2-40B4-BE49-F238E27FC236}">
                <a16:creationId xmlns:a16="http://schemas.microsoft.com/office/drawing/2014/main" id="{2F6854C8-42C2-453D-BB68-BDE4966E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094" y="2959018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F79C85F-41FD-42D3-9555-446FD397A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194476"/>
              </p:ext>
            </p:extLst>
          </p:nvPr>
        </p:nvGraphicFramePr>
        <p:xfrm>
          <a:off x="5999507" y="2311318"/>
          <a:ext cx="236855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公式" r:id="rId7" imgW="1091726" imgH="977476" progId="Equation.3">
                  <p:embed/>
                </p:oleObj>
              </mc:Choice>
              <mc:Fallback>
                <p:oleObj name="公式" r:id="rId7" imgW="1091726" imgH="977476" progId="Equation.3">
                  <p:embed/>
                  <p:pic>
                    <p:nvPicPr>
                      <p:cNvPr id="827399" name="Object 7">
                        <a:extLst>
                          <a:ext uri="{FF2B5EF4-FFF2-40B4-BE49-F238E27FC236}">
                            <a16:creationId xmlns:a16="http://schemas.microsoft.com/office/drawing/2014/main" id="{856C1EBB-90D3-4357-87E2-E8A75669D0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507" y="2311318"/>
                        <a:ext cx="2368550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>
            <a:extLst>
              <a:ext uri="{FF2B5EF4-FFF2-40B4-BE49-F238E27FC236}">
                <a16:creationId xmlns:a16="http://schemas.microsoft.com/office/drawing/2014/main" id="{FBC92E59-D532-48A2-A9EB-1D7B03405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43" y="4290622"/>
            <a:ext cx="8231423" cy="57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  <a:buFontTx/>
              <a:buBlip>
                <a:blip r:embed="rId4"/>
              </a:buBlip>
            </a:pP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当人数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小于工作数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时，加上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个人，例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B6E8F3B-B84A-4C9F-A687-BB01397882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485993"/>
              </p:ext>
            </p:extLst>
          </p:nvPr>
        </p:nvGraphicFramePr>
        <p:xfrm>
          <a:off x="2895944" y="5024356"/>
          <a:ext cx="20891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公式" r:id="rId9" imgW="1002865" imgH="596641" progId="Equation.3">
                  <p:embed/>
                </p:oleObj>
              </mc:Choice>
              <mc:Fallback>
                <p:oleObj name="公式" r:id="rId9" imgW="1002865" imgH="596641" progId="Equation.3">
                  <p:embed/>
                  <p:pic>
                    <p:nvPicPr>
                      <p:cNvPr id="827401" name="Object 9">
                        <a:extLst>
                          <a:ext uri="{FF2B5EF4-FFF2-40B4-BE49-F238E27FC236}">
                            <a16:creationId xmlns:a16="http://schemas.microsoft.com/office/drawing/2014/main" id="{E2A174E1-58AA-438D-9003-CF02E91CC9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944" y="5024356"/>
                        <a:ext cx="208915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700F168-97C5-447C-8FDA-A24B3F5DE6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984458"/>
              </p:ext>
            </p:extLst>
          </p:nvPr>
        </p:nvGraphicFramePr>
        <p:xfrm>
          <a:off x="5999506" y="4879894"/>
          <a:ext cx="2297113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11" imgW="1002865" imgH="787058" progId="Equation.3">
                  <p:embed/>
                </p:oleObj>
              </mc:Choice>
              <mc:Fallback>
                <p:oleObj name="Equation" r:id="rId11" imgW="1002865" imgH="787058" progId="Equation.3">
                  <p:embed/>
                  <p:pic>
                    <p:nvPicPr>
                      <p:cNvPr id="827402" name="Object 10">
                        <a:extLst>
                          <a:ext uri="{FF2B5EF4-FFF2-40B4-BE49-F238E27FC236}">
                            <a16:creationId xmlns:a16="http://schemas.microsoft.com/office/drawing/2014/main" id="{96736E05-EC78-4DC9-8C57-9CC346702B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506" y="4879894"/>
                        <a:ext cx="2297113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1">
            <a:extLst>
              <a:ext uri="{FF2B5EF4-FFF2-40B4-BE49-F238E27FC236}">
                <a16:creationId xmlns:a16="http://schemas.microsoft.com/office/drawing/2014/main" id="{4C832D49-B5ED-4C98-9E39-23FFE2D0A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656" y="5387894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95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1E1B86-76A6-411B-9CE1-A77C66B0612E}"/>
              </a:ext>
            </a:extLst>
          </p:cNvPr>
          <p:cNvSpPr txBox="1">
            <a:spLocks noChangeArrowheads="1"/>
          </p:cNvSpPr>
          <p:nvPr/>
        </p:nvSpPr>
        <p:spPr>
          <a:xfrm>
            <a:off x="781822" y="968784"/>
            <a:ext cx="8135937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 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一个人可做几件事的指派问题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1618DBF-0E54-4CAA-9C90-1021655CB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36" y="1526659"/>
            <a:ext cx="10877142" cy="109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若某人可做几件事，则将该人化作相同的几个“人”来接受指派，且费用系数取值相同。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54915D6-3123-45FA-98B5-95A225EBC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36" y="2754060"/>
            <a:ext cx="8064500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例：丙可以同时任职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和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工作，求最优指派方案。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2270A32-1E40-4C78-B143-DE3D46266F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11682"/>
              </p:ext>
            </p:extLst>
          </p:nvPr>
        </p:nvGraphicFramePr>
        <p:xfrm>
          <a:off x="924697" y="3582026"/>
          <a:ext cx="297656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公式" r:id="rId3" imgW="1320800" imgH="596900" progId="Equation.3">
                  <p:embed/>
                </p:oleObj>
              </mc:Choice>
              <mc:Fallback>
                <p:oleObj name="公式" r:id="rId3" imgW="1320800" imgH="596900" progId="Equation.3">
                  <p:embed/>
                  <p:pic>
                    <p:nvPicPr>
                      <p:cNvPr id="828422" name="Object 6">
                        <a:extLst>
                          <a:ext uri="{FF2B5EF4-FFF2-40B4-BE49-F238E27FC236}">
                            <a16:creationId xmlns:a16="http://schemas.microsoft.com/office/drawing/2014/main" id="{41704152-B26B-46B1-86C7-A343116D18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697" y="3582026"/>
                        <a:ext cx="2976562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7">
            <a:extLst>
              <a:ext uri="{FF2B5EF4-FFF2-40B4-BE49-F238E27FC236}">
                <a16:creationId xmlns:a16="http://schemas.microsoft.com/office/drawing/2014/main" id="{2503F859-23F2-4423-92D1-0300F3E1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347" y="408526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C5061BA-A397-4216-8C44-AFDCCB36B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32351"/>
              </p:ext>
            </p:extLst>
          </p:nvPr>
        </p:nvGraphicFramePr>
        <p:xfrm>
          <a:off x="5101409" y="3437563"/>
          <a:ext cx="2808288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公式" r:id="rId5" imgW="1002865" imgH="787058" progId="Equation.3">
                  <p:embed/>
                </p:oleObj>
              </mc:Choice>
              <mc:Fallback>
                <p:oleObj name="公式" r:id="rId5" imgW="1002865" imgH="787058" progId="Equation.3">
                  <p:embed/>
                  <p:pic>
                    <p:nvPicPr>
                      <p:cNvPr id="828424" name="Object 8">
                        <a:extLst>
                          <a:ext uri="{FF2B5EF4-FFF2-40B4-BE49-F238E27FC236}">
                            <a16:creationId xmlns:a16="http://schemas.microsoft.com/office/drawing/2014/main" id="{7CF94BAE-0B0C-4633-A897-9B00AFA3B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409" y="3437563"/>
                        <a:ext cx="2808288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116F6863-42C7-4AD5-9013-C54A833D294A}"/>
              </a:ext>
            </a:extLst>
          </p:cNvPr>
          <p:cNvSpPr txBox="1">
            <a:spLocks noChangeArrowheads="1"/>
          </p:cNvSpPr>
          <p:nvPr/>
        </p:nvSpPr>
        <p:spPr>
          <a:xfrm>
            <a:off x="781822" y="5332746"/>
            <a:ext cx="7599307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某事一定不能由某人做的指派问题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2A222F73-DBF9-425D-8141-2AFFA67D5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36" y="5889534"/>
            <a:ext cx="10173282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将该人做此事的效率系数取做足够大的数，可用</a:t>
            </a:r>
            <a:r>
              <a:rPr kumimoji="1"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表示。</a:t>
            </a:r>
          </a:p>
        </p:txBody>
      </p:sp>
    </p:spTree>
    <p:extLst>
      <p:ext uri="{BB962C8B-B14F-4D97-AF65-F5344CB8AC3E}">
        <p14:creationId xmlns:p14="http://schemas.microsoft.com/office/powerpoint/2010/main" val="43150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B9F52629-C864-4C7B-866C-4065CCFC6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964" y="928561"/>
            <a:ext cx="10742077" cy="209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甲、乙、丙、丁完成</a:t>
            </a:r>
            <a:r>
              <a:rPr kumimoji="1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zh-CN" altLang="en-US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五项任务。每个人完成各项任务的时间如表所示。由于任务数多于人数，考虑任务</a:t>
            </a:r>
            <a:r>
              <a:rPr kumimoji="1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必须完成，其他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项中可任选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项完成。试确定最优分配方案，使完成任务的总时间最少。</a:t>
            </a:r>
          </a:p>
        </p:txBody>
      </p:sp>
      <p:graphicFrame>
        <p:nvGraphicFramePr>
          <p:cNvPr id="5" name="Group 56">
            <a:extLst>
              <a:ext uri="{FF2B5EF4-FFF2-40B4-BE49-F238E27FC236}">
                <a16:creationId xmlns:a16="http://schemas.microsoft.com/office/drawing/2014/main" id="{CD784929-AB34-4F46-9BCF-12BDA1374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53724"/>
              </p:ext>
            </p:extLst>
          </p:nvPr>
        </p:nvGraphicFramePr>
        <p:xfrm>
          <a:off x="2424112" y="3429000"/>
          <a:ext cx="7343775" cy="2678113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任务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人员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111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5FA4EF-F5D0-4985-B9E0-471B6B13C272}"/>
              </a:ext>
            </a:extLst>
          </p:cNvPr>
          <p:cNvSpPr txBox="1">
            <a:spLocks noChangeArrowheads="1"/>
          </p:cNvSpPr>
          <p:nvPr/>
        </p:nvSpPr>
        <p:spPr>
          <a:xfrm>
            <a:off x="795101" y="1196975"/>
            <a:ext cx="10601798" cy="223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 1)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这是不平衡的指派问题，首先转换为标准型，再用匈牙利法求解。</a:t>
            </a:r>
          </a:p>
          <a:p>
            <a:pPr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2)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由于任务数多于人数，所以假定一名虚拟人，设为戊。因为工作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必须完成，故设戊完成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的时间为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为非常大的数），其余效率系数为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，则标准型的效率矩阵表示为：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0D6DAED9-6170-4C82-874C-1CA8734EE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32977"/>
              </p:ext>
            </p:extLst>
          </p:nvPr>
        </p:nvGraphicFramePr>
        <p:xfrm>
          <a:off x="2438400" y="3745892"/>
          <a:ext cx="7315200" cy="249872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任务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人员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丙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丁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戊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661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A9A5C7-9E4E-41A3-A8AF-CFAA82AF6A57}"/>
              </a:ext>
            </a:extLst>
          </p:cNvPr>
          <p:cNvSpPr txBox="1">
            <a:spLocks noChangeArrowheads="1"/>
          </p:cNvSpPr>
          <p:nvPr/>
        </p:nvSpPr>
        <p:spPr>
          <a:xfrm>
            <a:off x="686227" y="1193592"/>
            <a:ext cx="5688012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用匈牙利法求出最优指派方案为：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96BF202-B33A-4F75-A852-DDE91B0B5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824646"/>
              </p:ext>
            </p:extLst>
          </p:nvPr>
        </p:nvGraphicFramePr>
        <p:xfrm>
          <a:off x="4510087" y="2020270"/>
          <a:ext cx="3171825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3" imgW="939800" imgH="977900" progId="Equation.DSMT4">
                  <p:embed/>
                </p:oleObj>
              </mc:Choice>
              <mc:Fallback>
                <p:oleObj name="Equation" r:id="rId3" imgW="939800" imgH="977900" progId="Equation.DSMT4">
                  <p:embed/>
                  <p:pic>
                    <p:nvPicPr>
                      <p:cNvPr id="109571" name="Object 4">
                        <a:extLst>
                          <a:ext uri="{FF2B5EF4-FFF2-40B4-BE49-F238E27FC236}">
                            <a16:creationId xmlns:a16="http://schemas.microsoft.com/office/drawing/2014/main" id="{A6F70A2A-6439-4A48-97CF-7FB2994C2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7" y="2020270"/>
                        <a:ext cx="3171825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5F730F3-6E9C-4986-84CF-39B401489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27" y="4837730"/>
            <a:ext cx="7517420" cy="116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即甲－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B</a:t>
            </a:r>
            <a:r>
              <a:rPr kumimoji="1"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，乙</a:t>
            </a: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D</a:t>
            </a:r>
            <a:r>
              <a:rPr kumimoji="1"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，丙</a:t>
            </a: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E</a:t>
            </a:r>
            <a:r>
              <a:rPr kumimoji="1"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，丁</a:t>
            </a: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kumimoji="1"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, </a:t>
            </a: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任务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C</a:t>
            </a: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放弃。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最少时间为</a:t>
            </a:r>
            <a:r>
              <a:rPr kumimoji="1"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105</a:t>
            </a:r>
            <a:r>
              <a:rPr kumimoji="1"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0741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82D1C-3FBC-4129-BF65-7B0B51B3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571"/>
            <a:ext cx="10515600" cy="5225392"/>
          </a:xfrm>
        </p:spPr>
        <p:txBody>
          <a:bodyPr/>
          <a:lstStyle/>
          <a:p>
            <a:r>
              <a:rPr lang="zh-CN" altLang="en-US" dirty="0"/>
              <a:t>处理逻辑关系约束</a:t>
            </a:r>
            <a:endParaRPr lang="en-US" altLang="zh-CN" dirty="0"/>
          </a:p>
          <a:p>
            <a:r>
              <a:rPr lang="zh-CN" altLang="en-US" dirty="0"/>
              <a:t>比较典型的逻辑关系是 </a:t>
            </a:r>
            <a:r>
              <a:rPr lang="en-US" altLang="zh-CN" dirty="0"/>
              <a:t>if-then</a:t>
            </a:r>
            <a:r>
              <a:rPr lang="zh-CN" altLang="en-US" dirty="0"/>
              <a:t>关系，也称</a:t>
            </a:r>
            <a:r>
              <a:rPr lang="en-US" altLang="zh-CN" dirty="0"/>
              <a:t>if-then</a:t>
            </a:r>
            <a:r>
              <a:rPr lang="zh-CN" altLang="en-US" dirty="0"/>
              <a:t>约束，这类逻辑关系一般涉及两个约束，</a:t>
            </a:r>
            <a:r>
              <a:rPr lang="zh-CN" altLang="en-US" dirty="0">
                <a:solidFill>
                  <a:srgbClr val="FF0000"/>
                </a:solidFill>
              </a:rPr>
              <a:t>如果第一个约束成立，则第二个约束也必须成立，否则，如果第一个约束不成立，则第二个约束也可以不成立。可以描述如下</a:t>
            </a:r>
          </a:p>
          <a:p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CF1E129-F437-4893-A499-B6C775129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571" y="3735252"/>
            <a:ext cx="9827980" cy="2867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3413125" algn="l"/>
              </a:tabLst>
              <a:defRPr/>
            </a:pPr>
            <a:r>
              <a:rPr kumimoji="1"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(x)&lt;0</a:t>
            </a:r>
            <a:r>
              <a:rPr kumimoji="1"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成立，则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(x)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0</a:t>
            </a:r>
            <a:r>
              <a:rPr kumimoji="1"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必须成立；</a:t>
            </a:r>
          </a:p>
          <a:p>
            <a:pPr>
              <a:spcBef>
                <a:spcPct val="50000"/>
              </a:spcBef>
              <a:tabLst>
                <a:tab pos="3413125" algn="l"/>
              </a:tabLst>
              <a:defRPr/>
            </a:pPr>
            <a:r>
              <a:rPr kumimoji="1"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(x)&lt;0</a:t>
            </a:r>
            <a:r>
              <a:rPr kumimoji="1"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不成立，则对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(x)</a:t>
            </a:r>
            <a:r>
              <a:rPr kumimoji="1"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无限制。</a:t>
            </a:r>
          </a:p>
          <a:p>
            <a:pPr>
              <a:spcBef>
                <a:spcPct val="50000"/>
              </a:spcBef>
              <a:tabLst>
                <a:tab pos="3413125" algn="l"/>
              </a:tabLst>
              <a:defRPr/>
            </a:pPr>
            <a:r>
              <a:rPr kumimoji="1"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引入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0-1</a:t>
            </a:r>
            <a:r>
              <a:rPr kumimoji="1"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变量：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(x)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-M(1-y) (*)</a:t>
            </a:r>
          </a:p>
          <a:p>
            <a:pPr>
              <a:spcBef>
                <a:spcPct val="50000"/>
              </a:spcBef>
              <a:tabLst>
                <a:tab pos="3413125" algn="l"/>
              </a:tabLst>
              <a:defRPr/>
            </a:pP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g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(x)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My</a:t>
            </a:r>
            <a:r>
              <a:rPr kumimoji="1"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3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F0D1FC4-3AB5-4B1C-8E64-30A37B735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24" y="2996736"/>
            <a:ext cx="10975433" cy="298543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(x)&lt;0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成立，则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不能为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，否则与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矛盾；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所以 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y=0, g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(x)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0  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成立。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如果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(x) </a:t>
            </a:r>
            <a:r>
              <a:rPr kumimoji="1"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0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（即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(x)&lt;0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不成立）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则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的取值已无关紧要，因为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取任何值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总成立，所以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的取值由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控制，因此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(x)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的取值不受任何限制。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5483ED3-0FEA-4A32-A98A-1F4E68244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491" y="1030327"/>
            <a:ext cx="3583297" cy="141577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3413125" algn="l"/>
              </a:tabLst>
              <a:defRPr/>
            </a:pP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(x)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-M(1-y) (*)</a:t>
            </a:r>
          </a:p>
          <a:p>
            <a:pPr>
              <a:spcBef>
                <a:spcPct val="50000"/>
              </a:spcBef>
              <a:tabLst>
                <a:tab pos="3413125" algn="l"/>
              </a:tabLst>
              <a:defRPr/>
            </a:pP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(x)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My</a:t>
            </a:r>
            <a:r>
              <a:rPr kumimoji="1"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1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8CD3D-72F3-4374-A6C2-3C2A87E6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规划解法之一</a:t>
            </a:r>
            <a:r>
              <a:rPr lang="en-US" altLang="zh-CN" dirty="0"/>
              <a:t>: </a:t>
            </a:r>
            <a:r>
              <a:rPr lang="zh-CN" altLang="en-US" dirty="0"/>
              <a:t>过滤隐枚举法</a:t>
            </a:r>
            <a:endParaRPr lang="en-US" dirty="0"/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280175AF-6A4D-41DA-8933-7C65E420B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37343"/>
            <a:ext cx="76200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已知整数规划模型为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目标函数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max  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=3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+5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约束条件    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+ 2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≤2                ①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+ 4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≤4                ②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≤3                         ③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   4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6                       ④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449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7E784ACE-A1E6-4549-BAEB-C21C088DD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059" y="862438"/>
            <a:ext cx="1020588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求解思路及改进措施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先</a:t>
            </a:r>
            <a:r>
              <a:rPr lang="zh-CN" altLang="en-US" sz="2800" b="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试探性求一个可行解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，易看出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]=(1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0)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满足①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④约束条件，故为一个可行解，且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=3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因为是求极大值问题，故求最优解时，凡是目标值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&lt;3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的解不必检验是否满足约束条件即可删掉，因它肯定不是最优解，于是应增加一个约束条件（目标值下界）：                   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                       3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+5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≥3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该式称为</a:t>
            </a:r>
            <a:r>
              <a:rPr lang="zh-CN" altLang="en-US" sz="2800" b="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过滤条件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(Filtering Constraint)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，凡是排列组合所得的目标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&lt;3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者全被滤掉，故称</a:t>
            </a:r>
            <a:r>
              <a:rPr lang="zh-CN" altLang="en-US" sz="2800" b="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过滤隐枚举法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039F159F-A688-46CF-ADEA-FCAEB120C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059" y="5995562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本例采用该法求解过程示如表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6-1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3038213"/>
      </p:ext>
    </p:extLst>
  </p:cSld>
  <p:clrMapOvr>
    <a:masterClrMapping/>
  </p:clrMapOvr>
</p:sld>
</file>

<file path=ppt/theme/theme1.xml><?xml version="1.0" encoding="utf-8"?>
<a:theme xmlns:a="http://schemas.openxmlformats.org/drawingml/2006/main" name="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母版.pptx" id="{8D31AD28-33B7-4E85-9F5B-0BCF1F26B00C}" vid="{60F0E0E6-C0CE-4F25-90BB-BD94FE3E8FD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</Template>
  <TotalTime>420</TotalTime>
  <Words>5118</Words>
  <Application>Microsoft Office PowerPoint</Application>
  <PresentationFormat>宽屏</PresentationFormat>
  <Paragraphs>755</Paragraphs>
  <Slides>59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59</vt:i4>
      </vt:variant>
    </vt:vector>
  </HeadingPairs>
  <TitlesOfParts>
    <vt:vector size="78" baseType="lpstr">
      <vt:lpstr>华文新魏</vt:lpstr>
      <vt:lpstr>华文细黑</vt:lpstr>
      <vt:lpstr>宋体</vt:lpstr>
      <vt:lpstr>微软雅黑</vt:lpstr>
      <vt:lpstr>楷体</vt:lpstr>
      <vt:lpstr>楷体_GB2312</vt:lpstr>
      <vt:lpstr>等线</vt:lpstr>
      <vt:lpstr>等线 Light</vt:lpstr>
      <vt:lpstr>黑体</vt:lpstr>
      <vt:lpstr>Arial</vt:lpstr>
      <vt:lpstr>Calibri</vt:lpstr>
      <vt:lpstr>Calibri Light</vt:lpstr>
      <vt:lpstr>Symbol</vt:lpstr>
      <vt:lpstr>Times New Roman</vt:lpstr>
      <vt:lpstr>Wingdings</vt:lpstr>
      <vt:lpstr>母版</vt:lpstr>
      <vt:lpstr>Equation</vt:lpstr>
      <vt:lpstr>公式</vt:lpstr>
      <vt:lpstr>Equation.3</vt:lpstr>
      <vt:lpstr>0-1规划</vt:lpstr>
      <vt:lpstr>0－1变量及其应用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0-1规划解法之一: 过滤隐枚举法</vt:lpstr>
      <vt:lpstr>PowerPoint 演示文稿</vt:lpstr>
      <vt:lpstr>PowerPoint 演示文稿</vt:lpstr>
      <vt:lpstr>PowerPoint 演示文稿</vt:lpstr>
      <vt:lpstr>PowerPoint 演示文稿</vt:lpstr>
      <vt:lpstr>0-1规划求解法之二: 分枝隐枚举法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如何将一般0 - 1规划化为标准形式</vt:lpstr>
      <vt:lpstr>PowerPoint 演示文稿</vt:lpstr>
      <vt:lpstr>PowerPoint 演示文稿</vt:lpstr>
      <vt:lpstr>PowerPoint 演示文稿</vt:lpstr>
      <vt:lpstr>指派问题</vt:lpstr>
      <vt:lpstr>PowerPoint 演示文稿</vt:lpstr>
      <vt:lpstr>PowerPoint 演示文稿</vt:lpstr>
      <vt:lpstr>PowerPoint 演示文稿</vt:lpstr>
      <vt:lpstr>PowerPoint 演示文稿</vt:lpstr>
      <vt:lpstr>匈牙利法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非标准形式的指派问题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0-1规划</dc:title>
  <dc:creator>Shancheng Jiang</dc:creator>
  <cp:lastModifiedBy>davion knight</cp:lastModifiedBy>
  <cp:revision>27</cp:revision>
  <dcterms:created xsi:type="dcterms:W3CDTF">2019-12-08T09:12:40Z</dcterms:created>
  <dcterms:modified xsi:type="dcterms:W3CDTF">2019-12-16T07:35:00Z</dcterms:modified>
</cp:coreProperties>
</file>