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8" autoAdjust="0"/>
  </p:normalViewPr>
  <p:slideViewPr>
    <p:cSldViewPr snapToGrid="0">
      <p:cViewPr varScale="1">
        <p:scale>
          <a:sx n="74" d="100"/>
          <a:sy n="74" d="100"/>
        </p:scale>
        <p:origin x="4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8411-DD95-411C-93DF-26FB0B2E2CB9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2540B-3FFD-4F4A-BAB5-8B1BC1990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5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在机床上 工序没有顺序要求 比如机床</a:t>
            </a:r>
            <a:r>
              <a:rPr lang="en-US" altLang="zh-CN" dirty="0"/>
              <a:t>1</a:t>
            </a:r>
            <a:r>
              <a:rPr lang="zh-CN" altLang="en-US" dirty="0"/>
              <a:t>可以先加工产品</a:t>
            </a:r>
            <a:r>
              <a:rPr lang="en-US" altLang="zh-CN" dirty="0"/>
              <a:t>1 </a:t>
            </a:r>
            <a:r>
              <a:rPr lang="zh-CN" altLang="en-US" dirty="0"/>
              <a:t>也可以先加工产品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但是不能并行 时间必须错开</a:t>
            </a:r>
            <a:endParaRPr lang="en-US" altLang="zh-CN" dirty="0"/>
          </a:p>
          <a:p>
            <a:r>
              <a:rPr lang="zh-CN" altLang="en-US" dirty="0"/>
              <a:t>是二选一约束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2540B-3FFD-4F4A-BAB5-8B1BC19904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8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通常有这么</a:t>
            </a:r>
            <a:r>
              <a:rPr lang="en-US" altLang="zh-CN" dirty="0"/>
              <a:t>2</a:t>
            </a:r>
            <a:r>
              <a:rPr lang="zh-CN" altLang="en-US" dirty="0"/>
              <a:t>个目标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2540B-3FFD-4F4A-BAB5-8B1BC19904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0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先考虑第一个目标 选课总数最少</a:t>
            </a:r>
            <a:endParaRPr lang="en-US" altLang="zh-CN" dirty="0"/>
          </a:p>
          <a:p>
            <a:r>
              <a:rPr lang="zh-CN" altLang="en-US" dirty="0"/>
              <a:t>类别约束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2540B-3FFD-4F4A-BAB5-8B1BC19904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2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一个前置课程 多个前置课程 不同表示方法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2540B-3FFD-4F4A-BAB5-8B1BC19904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2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权重参数效果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2540B-3FFD-4F4A-BAB5-8B1BC19904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0BACD-40FA-4AD5-8404-85A6FEFDA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DAAC7C-9D1A-4B20-8D6B-A05763A0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0C4BC-1617-4C80-9E51-C73410E2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0D8-AFF1-4EE0-A8D7-70449D24EDA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55F71-8D67-4CE9-9B07-58E2AFD1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7DCC2-E57E-449C-8E66-5B3FF477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F4D2-A661-4201-81EB-269C2B05C08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55B855-9395-4D63-8284-574D104A6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9" y="23813"/>
            <a:ext cx="5853200" cy="9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9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EC993-2E3D-4C1E-A049-A74029F6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E888B-112D-461C-9D04-32D1E7E0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916EF-D0A2-4430-96CD-72FA619F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0D8-AFF1-4EE0-A8D7-70449D24EDA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953DF-7718-42F0-9E8F-D72BC74C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ADAD6-10DF-4174-AA21-9268EC71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F4D2-A661-4201-81EB-269C2B05C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4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4CA93-A1D1-4B9E-8B20-BF94F43F0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8F4F1-571A-4879-88AF-C534EEBA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10745-4972-4DA2-A327-DA9BA357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0D8-AFF1-4EE0-A8D7-70449D24EDA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9C5F1-7473-4FC7-9BE3-18BB684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C7B43-2034-4263-AE56-B285003E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F4D2-A661-4201-81EB-269C2B05C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29306-126F-455B-BB26-65531089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428"/>
            <a:ext cx="10515600" cy="854260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7DF09-6191-4721-8C62-88A0A371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5CC9F-6D31-4CA4-8AA9-5680062C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0D8-AFF1-4EE0-A8D7-70449D24EDA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7B116-34B4-4CAA-8F93-62A2B2B8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75AC7-7A8C-4C2E-8823-73E8CBF6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F4D2-A661-4201-81EB-269C2B05C08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4EA279-09EC-427E-8275-28BB60498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0" y="-32082"/>
            <a:ext cx="5853200" cy="9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0607F-0F2D-4BC5-A862-54262D08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E1D22-B37B-4A04-9A7C-BACB290D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DD707-8BD1-4EF5-9913-AE5F500F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0D8-AFF1-4EE0-A8D7-70449D24EDA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6F00A-8917-4316-855F-999820BD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4F3EA-43C9-4625-9921-B2EB271A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F4D2-A661-4201-81EB-269C2B05C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6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69C58-4BBC-4801-931B-5C0BC066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9573E-60BF-4917-B99E-91FCBE3F1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14F06-0D5F-4E1B-B948-BD2E5019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376C4-5A6D-4ED5-AF52-1AEC8B73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0D8-AFF1-4EE0-A8D7-70449D24EDA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07252-D961-4DD7-95C3-87FF2452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CDC18-BA37-47A0-BA72-A7148DC8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F4D2-A661-4201-81EB-269C2B05C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36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763C0-390E-497A-BF1A-716DF4C3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5E320-C918-49F1-BB32-D4DB4D98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EDBB2-806E-4707-9F68-E6510D893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CF084C-8FEF-4F08-A2CF-C31B60AD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81BEB-6E15-478D-A1F2-FD6DE0384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13A41D-BE07-4FFC-A7AB-24FC467D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0D8-AFF1-4EE0-A8D7-70449D24EDA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C34861-7DB4-4E8B-A047-49E6D0F7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898C92-F0A9-4914-BA9D-F61A7471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F4D2-A661-4201-81EB-269C2B05C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D3848-3C19-4B7B-8CD7-0316C088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4ADBF8-A9C0-4F2E-BF7A-12C1C6DC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0D8-AFF1-4EE0-A8D7-70449D24EDA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DD5559-A1AC-40B7-AF47-184B30BF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A743EB-600C-4080-8EB2-68D0B86C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F4D2-A661-4201-81EB-269C2B05C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2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888A5A-C638-46BE-846E-14CAAE57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0D8-AFF1-4EE0-A8D7-70449D24EDA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DA839E-85CC-40DA-A5F9-1DC7275A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BE9B15-8B97-4C44-8E83-D99FB2A8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F4D2-A661-4201-81EB-269C2B05C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3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27AE8-837C-43DD-955C-791A17B5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2447C-C72E-4A6C-B658-B236C952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E0D19-F050-4A4B-BB3B-BB497FAFB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CF5B0-383C-478C-B79D-EF9155F9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0D8-AFF1-4EE0-A8D7-70449D24EDA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A0B90-8769-4FF2-97B4-F5C996CF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A7B11-A6C4-4085-B74D-4A842DA2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F4D2-A661-4201-81EB-269C2B05C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4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D54D-1AE9-41F9-94CB-0E79CD7F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FF7A9-1C84-43F0-8240-9DAEAEF8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CF0D7-1A95-420F-B195-B22C401B4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6123D-FCB7-4526-B784-78874B7F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0D8-AFF1-4EE0-A8D7-70449D24EDA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C9F85-7C33-41E6-8A39-073FE6B4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4900D-D9C7-4DB3-A412-7531450F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F4D2-A661-4201-81EB-269C2B05C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45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FF8D7B-5313-49F2-B292-41E0FA9D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411D7-5CAC-45F2-9980-79D01B087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493F0-FFFC-4A9A-9B37-15DB8AE69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E0D8-AFF1-4EE0-A8D7-70449D24EDA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E5F3F-DBEC-4E00-921F-5A51A0CCB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EA4B6-79E9-4824-83CA-1A5360572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F4D2-A661-4201-81EB-269C2B05C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3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B4EBD-2E88-4C70-B3CA-6FA0100E7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整数规划应用举例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B18CDC-E781-45A7-A1C7-A37FEA39E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7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2">
            <a:extLst>
              <a:ext uri="{FF2B5EF4-FFF2-40B4-BE49-F238E27FC236}">
                <a16:creationId xmlns:a16="http://schemas.microsoft.com/office/drawing/2014/main" id="{7DA5B728-2DB9-492D-8015-F0E07164B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461" y="1656060"/>
            <a:ext cx="1415512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>
                <a:latin typeface="黑体" panose="02010609060101010101" pitchFamily="49" charset="-122"/>
                <a:ea typeface="黑体" panose="02010609060101010101" pitchFamily="49" charset="-122"/>
              </a:rPr>
              <a:t>学分最多</a:t>
            </a:r>
          </a:p>
        </p:txBody>
      </p:sp>
      <p:sp>
        <p:nvSpPr>
          <p:cNvPr id="5" name="Rectangle 233">
            <a:extLst>
              <a:ext uri="{FF2B5EF4-FFF2-40B4-BE49-F238E27FC236}">
                <a16:creationId xmlns:a16="http://schemas.microsoft.com/office/drawing/2014/main" id="{C0F7FB63-F47A-41DD-ADCC-CCABF43D1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444" y="3944683"/>
            <a:ext cx="7194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ru-RU" sz="2400" dirty="0">
                <a:latin typeface="楷体" panose="02010609060101010101" pitchFamily="49" charset="-122"/>
                <a:ea typeface="楷体" panose="02010609060101010101" pitchFamily="49" charset="-122"/>
              </a:rPr>
              <a:t>多目标优化的处理方法：化成单目标优化。</a:t>
            </a:r>
          </a:p>
        </p:txBody>
      </p:sp>
      <p:sp>
        <p:nvSpPr>
          <p:cNvPr id="6" name="Rectangle 234">
            <a:extLst>
              <a:ext uri="{FF2B5EF4-FFF2-40B4-BE49-F238E27FC236}">
                <a16:creationId xmlns:a16="http://schemas.microsoft.com/office/drawing/2014/main" id="{0B85B996-0259-4593-88BA-3F21EDE7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17" y="3290832"/>
            <a:ext cx="403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ru-RU" sz="2800" dirty="0">
                <a:latin typeface="黑体" panose="02010609060101010101" pitchFamily="49" charset="-122"/>
                <a:ea typeface="黑体" panose="02010609060101010101" pitchFamily="49" charset="-122"/>
              </a:rPr>
              <a:t>两目标</a:t>
            </a:r>
            <a:r>
              <a:rPr kumimoji="1" lang="ru-RU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ru-RU" sz="2800" dirty="0">
                <a:latin typeface="黑体" panose="02010609060101010101" pitchFamily="49" charset="-122"/>
                <a:ea typeface="黑体" panose="02010609060101010101" pitchFamily="49" charset="-122"/>
              </a:rPr>
              <a:t>多目标</a:t>
            </a:r>
            <a:r>
              <a:rPr kumimoji="1" lang="ru-RU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ru-RU" sz="2800" dirty="0">
                <a:latin typeface="黑体" panose="02010609060101010101" pitchFamily="49" charset="-122"/>
                <a:ea typeface="黑体" panose="02010609060101010101" pitchFamily="49" charset="-122"/>
              </a:rPr>
              <a:t>规划</a:t>
            </a:r>
            <a:r>
              <a:rPr kumimoji="1" lang="zh-CN" altLang="ru-RU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7" name="Object 235">
            <a:extLst>
              <a:ext uri="{FF2B5EF4-FFF2-40B4-BE49-F238E27FC236}">
                <a16:creationId xmlns:a16="http://schemas.microsoft.com/office/drawing/2014/main" id="{432AC430-FC2E-4391-91A5-800C4A527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311426"/>
              </p:ext>
            </p:extLst>
          </p:nvPr>
        </p:nvGraphicFramePr>
        <p:xfrm>
          <a:off x="6165204" y="2182757"/>
          <a:ext cx="48228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2298600" imgH="457200" progId="Equation.3">
                  <p:embed/>
                </p:oleObj>
              </mc:Choice>
              <mc:Fallback>
                <p:oleObj name="Equation" r:id="rId3" imgW="2298600" imgH="457200" progId="Equation.3">
                  <p:embed/>
                  <p:pic>
                    <p:nvPicPr>
                      <p:cNvPr id="3307" name="Object 235">
                        <a:extLst>
                          <a:ext uri="{FF2B5EF4-FFF2-40B4-BE49-F238E27FC236}">
                            <a16:creationId xmlns:a16="http://schemas.microsoft.com/office/drawing/2014/main" id="{097B8003-8A45-4A1B-93EA-8A98D5A7C9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204" y="2182757"/>
                        <a:ext cx="48228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36">
            <a:extLst>
              <a:ext uri="{FF2B5EF4-FFF2-40B4-BE49-F238E27FC236}">
                <a16:creationId xmlns:a16="http://schemas.microsoft.com/office/drawing/2014/main" id="{B3B33359-D412-4289-962F-EEA61F5799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489757"/>
              </p:ext>
            </p:extLst>
          </p:nvPr>
        </p:nvGraphicFramePr>
        <p:xfrm>
          <a:off x="4553542" y="3317100"/>
          <a:ext cx="2309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863280" imgH="203040" progId="Equation.3">
                  <p:embed/>
                </p:oleObj>
              </mc:Choice>
              <mc:Fallback>
                <p:oleObj name="Equation" r:id="rId5" imgW="863280" imgH="203040" progId="Equation.3">
                  <p:embed/>
                  <p:pic>
                    <p:nvPicPr>
                      <p:cNvPr id="3308" name="Object 236">
                        <a:extLst>
                          <a:ext uri="{FF2B5EF4-FFF2-40B4-BE49-F238E27FC236}">
                            <a16:creationId xmlns:a16="http://schemas.microsoft.com/office/drawing/2014/main" id="{61DDA34D-41E8-4D87-9BF9-5C47279F3B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3542" y="3317100"/>
                        <a:ext cx="23098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37">
            <a:extLst>
              <a:ext uri="{FF2B5EF4-FFF2-40B4-BE49-F238E27FC236}">
                <a16:creationId xmlns:a16="http://schemas.microsoft.com/office/drawing/2014/main" id="{FA192DF6-36F4-441C-9EE4-60AC020CB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72" y="813707"/>
            <a:ext cx="8839200" cy="56400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50000"/>
              </a:spcBef>
            </a:pPr>
            <a:r>
              <a:rPr kumimoji="1" lang="zh-CN" altLang="ru-RU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讨论：选修课程最少，学分尽量多，应学习哪些课程？  </a:t>
            </a:r>
          </a:p>
        </p:txBody>
      </p:sp>
      <p:graphicFrame>
        <p:nvGraphicFramePr>
          <p:cNvPr id="10" name="Object 238">
            <a:extLst>
              <a:ext uri="{FF2B5EF4-FFF2-40B4-BE49-F238E27FC236}">
                <a16:creationId xmlns:a16="http://schemas.microsoft.com/office/drawing/2014/main" id="{61147560-4191-4AB2-BA03-4CB55833D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388752"/>
              </p:ext>
            </p:extLst>
          </p:nvPr>
        </p:nvGraphicFramePr>
        <p:xfrm>
          <a:off x="1048073" y="2107892"/>
          <a:ext cx="26670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7" imgW="1002960" imgH="431640" progId="Equation.3">
                  <p:embed/>
                </p:oleObj>
              </mc:Choice>
              <mc:Fallback>
                <p:oleObj name="Equation" r:id="rId7" imgW="1002960" imgH="431640" progId="Equation.3">
                  <p:embed/>
                  <p:pic>
                    <p:nvPicPr>
                      <p:cNvPr id="3310" name="Object 238">
                        <a:extLst>
                          <a:ext uri="{FF2B5EF4-FFF2-40B4-BE49-F238E27FC236}">
                            <a16:creationId xmlns:a16="http://schemas.microsoft.com/office/drawing/2014/main" id="{7DDFB498-7B85-47D4-9B53-70D9F40BAD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073" y="2107892"/>
                        <a:ext cx="26670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39">
            <a:extLst>
              <a:ext uri="{FF2B5EF4-FFF2-40B4-BE49-F238E27FC236}">
                <a16:creationId xmlns:a16="http://schemas.microsoft.com/office/drawing/2014/main" id="{7494429D-A030-47A2-8AE7-A7969C68B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817" y="1653933"/>
            <a:ext cx="1415512" cy="476669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ru-RU" sz="2400" dirty="0">
                <a:latin typeface="黑体" panose="02010609060101010101" pitchFamily="49" charset="-122"/>
                <a:ea typeface="黑体" panose="02010609060101010101" pitchFamily="49" charset="-122"/>
              </a:rPr>
              <a:t>课程最少 </a:t>
            </a:r>
          </a:p>
        </p:txBody>
      </p:sp>
      <p:sp>
        <p:nvSpPr>
          <p:cNvPr id="12" name="Rectangle 240">
            <a:extLst>
              <a:ext uri="{FF2B5EF4-FFF2-40B4-BE49-F238E27FC236}">
                <a16:creationId xmlns:a16="http://schemas.microsoft.com/office/drawing/2014/main" id="{5890CC88-2403-4B57-97A1-B4008E620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73" y="5583072"/>
            <a:ext cx="4983993" cy="50071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1" lang="ru-RU" altLang="zh-CN" sz="2400" dirty="0"/>
              <a:t> </a:t>
            </a:r>
            <a:r>
              <a:rPr kumimoji="1" lang="zh-CN" altLang="ru-RU" sz="2400" dirty="0"/>
              <a:t>以</a:t>
            </a:r>
            <a:r>
              <a:rPr kumimoji="1" lang="zh-CN" altLang="ru-RU" sz="2400" dirty="0">
                <a:latin typeface="宋体" panose="02010600030101010101" pitchFamily="2" charset="-122"/>
              </a:rPr>
              <a:t>学分最多为目标，不管课程多少。</a:t>
            </a:r>
          </a:p>
        </p:txBody>
      </p:sp>
      <p:sp>
        <p:nvSpPr>
          <p:cNvPr id="13" name="Rectangle 241">
            <a:extLst>
              <a:ext uri="{FF2B5EF4-FFF2-40B4-BE49-F238E27FC236}">
                <a16:creationId xmlns:a16="http://schemas.microsoft.com/office/drawing/2014/main" id="{13B0D9F0-FAAA-4358-AB52-953432C72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73" y="4661917"/>
            <a:ext cx="4983997" cy="50071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1" lang="ru-RU" altLang="zh-CN" sz="2400" dirty="0"/>
              <a:t> </a:t>
            </a:r>
            <a:r>
              <a:rPr kumimoji="1" lang="zh-CN" altLang="ru-RU" sz="2400" dirty="0"/>
              <a:t>以课程最少</a:t>
            </a:r>
            <a:r>
              <a:rPr kumimoji="1" lang="zh-CN" altLang="ru-RU" sz="2400" dirty="0">
                <a:latin typeface="宋体" panose="02010600030101010101" pitchFamily="2" charset="-122"/>
              </a:rPr>
              <a:t>为目标，不管学分多少。</a:t>
            </a:r>
          </a:p>
        </p:txBody>
      </p:sp>
      <p:sp>
        <p:nvSpPr>
          <p:cNvPr id="14" name="Rectangle 242">
            <a:extLst>
              <a:ext uri="{FF2B5EF4-FFF2-40B4-BE49-F238E27FC236}">
                <a16:creationId xmlns:a16="http://schemas.microsoft.com/office/drawing/2014/main" id="{3F166400-FAED-4DC3-9F07-05B966DC6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763" y="4564066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b="0"/>
          </a:p>
        </p:txBody>
      </p:sp>
      <p:sp>
        <p:nvSpPr>
          <p:cNvPr id="16" name="Rectangle 244">
            <a:extLst>
              <a:ext uri="{FF2B5EF4-FFF2-40B4-BE49-F238E27FC236}">
                <a16:creationId xmlns:a16="http://schemas.microsoft.com/office/drawing/2014/main" id="{600ADFB7-11BA-4C55-A98A-7C4D82E73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877" y="4658903"/>
            <a:ext cx="4822825" cy="50674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ru-RU" sz="2400" dirty="0">
                <a:latin typeface="宋体" panose="02010600030101010101" pitchFamily="2" charset="-122"/>
              </a:rPr>
              <a:t>最优解如上，</a:t>
            </a:r>
            <a:r>
              <a:rPr kumimoji="1" lang="ru-RU" altLang="zh-CN" sz="2400" dirty="0"/>
              <a:t>6</a:t>
            </a:r>
            <a:r>
              <a:rPr kumimoji="1" lang="zh-CN" altLang="ru-RU" sz="2400" dirty="0">
                <a:latin typeface="宋体" panose="02010600030101010101" pitchFamily="2" charset="-122"/>
              </a:rPr>
              <a:t>门课程，总学分</a:t>
            </a:r>
            <a:r>
              <a:rPr kumimoji="1" lang="ru-RU" altLang="zh-CN" sz="2400" dirty="0"/>
              <a:t>21 </a:t>
            </a:r>
            <a:r>
              <a:rPr kumimoji="1" lang="zh-CN" altLang="ru-RU" sz="2400" dirty="0"/>
              <a:t>。</a:t>
            </a:r>
          </a:p>
        </p:txBody>
      </p:sp>
      <p:sp>
        <p:nvSpPr>
          <p:cNvPr id="17" name="AutoShape 245">
            <a:extLst>
              <a:ext uri="{FF2B5EF4-FFF2-40B4-BE49-F238E27FC236}">
                <a16:creationId xmlns:a16="http://schemas.microsoft.com/office/drawing/2014/main" id="{90649CB8-85C4-4C2C-8125-A2FFD2D63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566" y="4637959"/>
            <a:ext cx="529714" cy="485775"/>
          </a:xfrm>
          <a:prstGeom prst="rightArrow">
            <a:avLst>
              <a:gd name="adj1" fmla="val 50000"/>
              <a:gd name="adj2" fmla="val 24769"/>
            </a:avLst>
          </a:prstGeom>
          <a:solidFill>
            <a:srgbClr val="66FF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Rectangle 247">
            <a:extLst>
              <a:ext uri="{FF2B5EF4-FFF2-40B4-BE49-F238E27FC236}">
                <a16:creationId xmlns:a16="http://schemas.microsoft.com/office/drawing/2014/main" id="{C414C0C8-F4E0-4A5F-AECC-696038C64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877" y="5577045"/>
            <a:ext cx="4822824" cy="50674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ru-RU" sz="2400" dirty="0">
                <a:latin typeface="宋体" panose="02010600030101010101" pitchFamily="2" charset="-122"/>
              </a:rPr>
              <a:t>最优解显然是选修所有</a:t>
            </a:r>
            <a:r>
              <a:rPr kumimoji="1" lang="ru-RU" altLang="zh-CN" sz="2400" dirty="0"/>
              <a:t>9</a:t>
            </a:r>
            <a:r>
              <a:rPr kumimoji="1" lang="zh-CN" altLang="ru-RU" sz="2400" dirty="0">
                <a:latin typeface="宋体" panose="02010600030101010101" pitchFamily="2" charset="-122"/>
              </a:rPr>
              <a:t>门课程</a:t>
            </a:r>
            <a:r>
              <a:rPr kumimoji="1" lang="zh-CN" altLang="ru-RU" sz="2400" dirty="0"/>
              <a:t> 。</a:t>
            </a:r>
          </a:p>
        </p:txBody>
      </p:sp>
      <p:sp>
        <p:nvSpPr>
          <p:cNvPr id="20" name="AutoShape 248">
            <a:extLst>
              <a:ext uri="{FF2B5EF4-FFF2-40B4-BE49-F238E27FC236}">
                <a16:creationId xmlns:a16="http://schemas.microsoft.com/office/drawing/2014/main" id="{96DB55A2-90BE-4440-81D8-DA8EB1366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565" y="5531022"/>
            <a:ext cx="529713" cy="485775"/>
          </a:xfrm>
          <a:prstGeom prst="rightArrow">
            <a:avLst>
              <a:gd name="adj1" fmla="val 50000"/>
              <a:gd name="adj2" fmla="val 24769"/>
            </a:avLst>
          </a:prstGeom>
          <a:solidFill>
            <a:srgbClr val="FF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childTnLst>
                                    <p:set>
                                      <p:cBhvr additive="base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childTnLst>
                                    <p:set>
                                      <p:cBhvr additive="base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childTnLs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2">
            <a:extLst>
              <a:ext uri="{FF2B5EF4-FFF2-40B4-BE49-F238E27FC236}">
                <a16:creationId xmlns:a16="http://schemas.microsoft.com/office/drawing/2014/main" id="{4BA1F226-FC42-47C9-964E-876AC5A9E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02" y="824828"/>
            <a:ext cx="6879956" cy="578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1" lang="ru-RU" altLang="zh-CN" sz="2800" dirty="0">
                <a:ea typeface="华文新魏" panose="02010800040101010101" pitchFamily="2" charset="-122"/>
              </a:rPr>
              <a:t> </a:t>
            </a:r>
            <a:r>
              <a:rPr kumimoji="1" lang="zh-CN" altLang="ru-RU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在课程最少的前提下以学分最多为目标。</a:t>
            </a:r>
          </a:p>
        </p:txBody>
      </p:sp>
      <p:sp>
        <p:nvSpPr>
          <p:cNvPr id="5" name="Rectangle 253">
            <a:extLst>
              <a:ext uri="{FF2B5EF4-FFF2-40B4-BE49-F238E27FC236}">
                <a16:creationId xmlns:a16="http://schemas.microsoft.com/office/drawing/2014/main" id="{631A3AC2-AE0F-4319-8E4F-88AF27342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17" y="2566429"/>
            <a:ext cx="6237506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ru-RU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最优解：</a:t>
            </a:r>
            <a:r>
              <a:rPr kumimoji="1" lang="zh-CN" altLang="ru-RU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ru-RU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ru-RU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ru-RU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ru-RU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ru-RU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ru-RU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ru-RU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ru-RU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ru-RU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ru-RU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ru-RU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ru-RU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=1</a:t>
            </a:r>
            <a:r>
              <a:rPr kumimoji="1" lang="ru-RU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ru-RU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其它为</a:t>
            </a:r>
            <a:r>
              <a:rPr kumimoji="1" lang="ru-RU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ru-RU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；总学分由</a:t>
            </a:r>
            <a:r>
              <a:rPr kumimoji="1" lang="ru-RU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kumimoji="1" lang="zh-CN" altLang="ru-RU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增至</a:t>
            </a:r>
            <a:r>
              <a:rPr kumimoji="1" lang="ru-RU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kumimoji="1" lang="zh-CN" altLang="ru-RU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Rectangle 254">
            <a:extLst>
              <a:ext uri="{FF2B5EF4-FFF2-40B4-BE49-F238E27FC236}">
                <a16:creationId xmlns:a16="http://schemas.microsoft.com/office/drawing/2014/main" id="{24D62AD0-F6BD-4E36-81EE-6C0E1CFFC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17" y="4027409"/>
            <a:ext cx="40116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>
                <a:latin typeface="黑体" panose="02010609060101010101" pitchFamily="49" charset="-122"/>
                <a:ea typeface="黑体" panose="02010609060101010101" pitchFamily="49" charset="-122"/>
              </a:rPr>
              <a:t>注意：最优解不唯一！</a:t>
            </a: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5A2F970E-B857-4B25-81F6-33590014A37D}"/>
              </a:ext>
            </a:extLst>
          </p:cNvPr>
          <p:cNvGrpSpPr/>
          <p:nvPr/>
        </p:nvGrpSpPr>
        <p:grpSpPr>
          <a:xfrm>
            <a:off x="7397858" y="1114298"/>
            <a:ext cx="4297362" cy="3825875"/>
            <a:chOff x="350838" y="2432050"/>
            <a:chExt cx="4297362" cy="3825875"/>
          </a:xfrm>
        </p:grpSpPr>
        <p:grpSp>
          <p:nvGrpSpPr>
            <p:cNvPr id="7" name="Group 255">
              <a:extLst>
                <a:ext uri="{FF2B5EF4-FFF2-40B4-BE49-F238E27FC236}">
                  <a16:creationId xmlns:a16="http://schemas.microsoft.com/office/drawing/2014/main" id="{0ACD6CB7-49AD-41F1-8CD3-98B34CDEB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38" y="2432050"/>
              <a:ext cx="4297362" cy="3825875"/>
              <a:chOff x="221" y="1488"/>
              <a:chExt cx="2707" cy="2410"/>
            </a:xfrm>
          </p:grpSpPr>
          <p:grpSp>
            <p:nvGrpSpPr>
              <p:cNvPr id="8" name="Group 256">
                <a:extLst>
                  <a:ext uri="{FF2B5EF4-FFF2-40B4-BE49-F238E27FC236}">
                    <a16:creationId xmlns:a16="http://schemas.microsoft.com/office/drawing/2014/main" id="{EE914259-A10E-48B9-A308-D96EB7DA86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" y="1488"/>
                <a:ext cx="2707" cy="2396"/>
                <a:chOff x="221" y="1536"/>
                <a:chExt cx="2707" cy="2396"/>
              </a:xfrm>
            </p:grpSpPr>
            <p:grpSp>
              <p:nvGrpSpPr>
                <p:cNvPr id="12" name="Group 257">
                  <a:extLst>
                    <a:ext uri="{FF2B5EF4-FFF2-40B4-BE49-F238E27FC236}">
                      <a16:creationId xmlns:a16="http://schemas.microsoft.com/office/drawing/2014/main" id="{1D033D65-37EE-4900-897A-DF2118BE76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1" y="1536"/>
                  <a:ext cx="862" cy="292"/>
                  <a:chOff x="0" y="0"/>
                  <a:chExt cx="518" cy="480"/>
                </a:xfrm>
              </p:grpSpPr>
              <p:sp>
                <p:nvSpPr>
                  <p:cNvPr id="100" name="Rectangle 258">
                    <a:extLst>
                      <a:ext uri="{FF2B5EF4-FFF2-40B4-BE49-F238E27FC236}">
                        <a16:creationId xmlns:a16="http://schemas.microsoft.com/office/drawing/2014/main" id="{8337ECC7-22AC-4E1D-A046-55871D0F05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43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课号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101" name="Rectangle 259">
                    <a:extLst>
                      <a:ext uri="{FF2B5EF4-FFF2-40B4-BE49-F238E27FC236}">
                        <a16:creationId xmlns:a16="http://schemas.microsoft.com/office/drawing/2014/main" id="{D181F012-14B6-40E0-87E4-0385742596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18" cy="480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260">
                  <a:extLst>
                    <a:ext uri="{FF2B5EF4-FFF2-40B4-BE49-F238E27FC236}">
                      <a16:creationId xmlns:a16="http://schemas.microsoft.com/office/drawing/2014/main" id="{C0519BF5-374C-422C-945D-58EC64DB47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3" y="1536"/>
                  <a:ext cx="1102" cy="292"/>
                  <a:chOff x="518" y="0"/>
                  <a:chExt cx="662" cy="480"/>
                </a:xfrm>
              </p:grpSpPr>
              <p:sp>
                <p:nvSpPr>
                  <p:cNvPr id="98" name="Rectangle 261">
                    <a:extLst>
                      <a:ext uri="{FF2B5EF4-FFF2-40B4-BE49-F238E27FC236}">
                        <a16:creationId xmlns:a16="http://schemas.microsoft.com/office/drawing/2014/main" id="{36CC51FF-07D9-44B6-953A-110724BBF6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0"/>
                    <a:ext cx="576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课名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99" name="Rectangle 262">
                    <a:extLst>
                      <a:ext uri="{FF2B5EF4-FFF2-40B4-BE49-F238E27FC236}">
                        <a16:creationId xmlns:a16="http://schemas.microsoft.com/office/drawing/2014/main" id="{63D1AC58-1BCE-42B8-A567-53A098C0EB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0"/>
                    <a:ext cx="662" cy="480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" name="Group 263">
                  <a:extLst>
                    <a:ext uri="{FF2B5EF4-FFF2-40B4-BE49-F238E27FC236}">
                      <a16:creationId xmlns:a16="http://schemas.microsoft.com/office/drawing/2014/main" id="{3C06C295-D265-494F-8FBD-AA3705E778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85" y="1536"/>
                  <a:ext cx="743" cy="292"/>
                  <a:chOff x="1180" y="0"/>
                  <a:chExt cx="446" cy="480"/>
                </a:xfrm>
              </p:grpSpPr>
              <p:sp>
                <p:nvSpPr>
                  <p:cNvPr id="96" name="Rectangle 264">
                    <a:extLst>
                      <a:ext uri="{FF2B5EF4-FFF2-40B4-BE49-F238E27FC236}">
                        <a16:creationId xmlns:a16="http://schemas.microsoft.com/office/drawing/2014/main" id="{E16A0A4F-3BF1-486D-BF85-CBAC9AA372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0"/>
                    <a:ext cx="360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学分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97" name="Rectangle 265">
                    <a:extLst>
                      <a:ext uri="{FF2B5EF4-FFF2-40B4-BE49-F238E27FC236}">
                        <a16:creationId xmlns:a16="http://schemas.microsoft.com/office/drawing/2014/main" id="{32C43CB5-170F-4084-B481-699FB56B9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0" y="0"/>
                    <a:ext cx="446" cy="480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266">
                  <a:extLst>
                    <a:ext uri="{FF2B5EF4-FFF2-40B4-BE49-F238E27FC236}">
                      <a16:creationId xmlns:a16="http://schemas.microsoft.com/office/drawing/2014/main" id="{48144592-05EF-4599-8F91-E33F5921F8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1" y="1828"/>
                  <a:ext cx="862" cy="234"/>
                  <a:chOff x="0" y="480"/>
                  <a:chExt cx="518" cy="384"/>
                </a:xfrm>
              </p:grpSpPr>
              <p:sp>
                <p:nvSpPr>
                  <p:cNvPr id="94" name="Rectangle 267">
                    <a:extLst>
                      <a:ext uri="{FF2B5EF4-FFF2-40B4-BE49-F238E27FC236}">
                        <a16:creationId xmlns:a16="http://schemas.microsoft.com/office/drawing/2014/main" id="{4B2B0889-C60F-4DFA-A915-EEA09CF405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480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1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95" name="Rectangle 268">
                    <a:extLst>
                      <a:ext uri="{FF2B5EF4-FFF2-40B4-BE49-F238E27FC236}">
                        <a16:creationId xmlns:a16="http://schemas.microsoft.com/office/drawing/2014/main" id="{473E74F3-A4CB-4875-820D-EB3C08E656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480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Group 269">
                  <a:extLst>
                    <a:ext uri="{FF2B5EF4-FFF2-40B4-BE49-F238E27FC236}">
                      <a16:creationId xmlns:a16="http://schemas.microsoft.com/office/drawing/2014/main" id="{36B65B21-0D62-4BB1-A8FD-3B3AE82434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3" y="1828"/>
                  <a:ext cx="1102" cy="234"/>
                  <a:chOff x="518" y="480"/>
                  <a:chExt cx="662" cy="384"/>
                </a:xfrm>
              </p:grpSpPr>
              <p:sp>
                <p:nvSpPr>
                  <p:cNvPr id="92" name="Rectangle 270">
                    <a:extLst>
                      <a:ext uri="{FF2B5EF4-FFF2-40B4-BE49-F238E27FC236}">
                        <a16:creationId xmlns:a16="http://schemas.microsoft.com/office/drawing/2014/main" id="{28E2B533-6447-4D87-8B39-87421EAE0B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480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微积分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93" name="Rectangle 271">
                    <a:extLst>
                      <a:ext uri="{FF2B5EF4-FFF2-40B4-BE49-F238E27FC236}">
                        <a16:creationId xmlns:a16="http://schemas.microsoft.com/office/drawing/2014/main" id="{3109BF41-7DCC-46BE-9072-9284540BA1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480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" name="Group 272">
                  <a:extLst>
                    <a:ext uri="{FF2B5EF4-FFF2-40B4-BE49-F238E27FC236}">
                      <a16:creationId xmlns:a16="http://schemas.microsoft.com/office/drawing/2014/main" id="{41EE9DF6-4627-4194-9596-50D0753886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85" y="1828"/>
                  <a:ext cx="743" cy="234"/>
                  <a:chOff x="1180" y="480"/>
                  <a:chExt cx="446" cy="384"/>
                </a:xfrm>
              </p:grpSpPr>
              <p:sp>
                <p:nvSpPr>
                  <p:cNvPr id="90" name="Rectangle 273">
                    <a:extLst>
                      <a:ext uri="{FF2B5EF4-FFF2-40B4-BE49-F238E27FC236}">
                        <a16:creationId xmlns:a16="http://schemas.microsoft.com/office/drawing/2014/main" id="{BA13E4D0-7B14-45BD-802A-A8D615A698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480"/>
                    <a:ext cx="360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5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91" name="Rectangle 274">
                    <a:extLst>
                      <a:ext uri="{FF2B5EF4-FFF2-40B4-BE49-F238E27FC236}">
                        <a16:creationId xmlns:a16="http://schemas.microsoft.com/office/drawing/2014/main" id="{0132D468-DCAA-4D4D-9CB4-98C75F6779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0" y="480"/>
                    <a:ext cx="446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" name="Group 275">
                  <a:extLst>
                    <a:ext uri="{FF2B5EF4-FFF2-40B4-BE49-F238E27FC236}">
                      <a16:creationId xmlns:a16="http://schemas.microsoft.com/office/drawing/2014/main" id="{9945B8B7-DB75-4673-BBDA-156095E8EE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1" y="2062"/>
                  <a:ext cx="862" cy="234"/>
                  <a:chOff x="0" y="864"/>
                  <a:chExt cx="518" cy="384"/>
                </a:xfrm>
              </p:grpSpPr>
              <p:sp>
                <p:nvSpPr>
                  <p:cNvPr id="88" name="Rectangle 276">
                    <a:extLst>
                      <a:ext uri="{FF2B5EF4-FFF2-40B4-BE49-F238E27FC236}">
                        <a16:creationId xmlns:a16="http://schemas.microsoft.com/office/drawing/2014/main" id="{9CF70725-113F-435E-845B-64DB7A41D6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864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2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89" name="Rectangle 277">
                    <a:extLst>
                      <a:ext uri="{FF2B5EF4-FFF2-40B4-BE49-F238E27FC236}">
                        <a16:creationId xmlns:a16="http://schemas.microsoft.com/office/drawing/2014/main" id="{BFDEC565-D18A-4DCE-B062-33304E1457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864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" name="Group 278">
                  <a:extLst>
                    <a:ext uri="{FF2B5EF4-FFF2-40B4-BE49-F238E27FC236}">
                      <a16:creationId xmlns:a16="http://schemas.microsoft.com/office/drawing/2014/main" id="{FE3716C1-36CB-4A5D-A670-7458FB518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3" y="2062"/>
                  <a:ext cx="1102" cy="234"/>
                  <a:chOff x="518" y="864"/>
                  <a:chExt cx="662" cy="384"/>
                </a:xfrm>
              </p:grpSpPr>
              <p:sp>
                <p:nvSpPr>
                  <p:cNvPr id="86" name="Rectangle 279">
                    <a:extLst>
                      <a:ext uri="{FF2B5EF4-FFF2-40B4-BE49-F238E27FC236}">
                        <a16:creationId xmlns:a16="http://schemas.microsoft.com/office/drawing/2014/main" id="{6BF77790-6D0B-4E80-8CC7-0B7D3556D6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864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线性代数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87" name="Rectangle 280">
                    <a:extLst>
                      <a:ext uri="{FF2B5EF4-FFF2-40B4-BE49-F238E27FC236}">
                        <a16:creationId xmlns:a16="http://schemas.microsoft.com/office/drawing/2014/main" id="{8363C58A-A0D8-4599-9B48-3C8855CF3D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864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" name="Group 281">
                  <a:extLst>
                    <a:ext uri="{FF2B5EF4-FFF2-40B4-BE49-F238E27FC236}">
                      <a16:creationId xmlns:a16="http://schemas.microsoft.com/office/drawing/2014/main" id="{D7209378-4490-4C8C-9403-C65330CF13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85" y="2062"/>
                  <a:ext cx="743" cy="234"/>
                  <a:chOff x="1180" y="864"/>
                  <a:chExt cx="446" cy="384"/>
                </a:xfrm>
              </p:grpSpPr>
              <p:sp>
                <p:nvSpPr>
                  <p:cNvPr id="84" name="Rectangle 282">
                    <a:extLst>
                      <a:ext uri="{FF2B5EF4-FFF2-40B4-BE49-F238E27FC236}">
                        <a16:creationId xmlns:a16="http://schemas.microsoft.com/office/drawing/2014/main" id="{B9D6B0D8-6BA5-4AD5-8748-F64FC58F9B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864"/>
                    <a:ext cx="360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4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85" name="Rectangle 283">
                    <a:extLst>
                      <a:ext uri="{FF2B5EF4-FFF2-40B4-BE49-F238E27FC236}">
                        <a16:creationId xmlns:a16="http://schemas.microsoft.com/office/drawing/2014/main" id="{111C145E-CA08-4B1F-BCDA-B0188BF8D8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0" y="864"/>
                    <a:ext cx="446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" name="Group 284">
                  <a:extLst>
                    <a:ext uri="{FF2B5EF4-FFF2-40B4-BE49-F238E27FC236}">
                      <a16:creationId xmlns:a16="http://schemas.microsoft.com/office/drawing/2014/main" id="{FD62FDA9-90A6-4521-BD4C-F42F74D4C7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1" y="2296"/>
                  <a:ext cx="862" cy="233"/>
                  <a:chOff x="0" y="1248"/>
                  <a:chExt cx="518" cy="384"/>
                </a:xfrm>
              </p:grpSpPr>
              <p:sp>
                <p:nvSpPr>
                  <p:cNvPr id="82" name="Rectangle 285">
                    <a:extLst>
                      <a:ext uri="{FF2B5EF4-FFF2-40B4-BE49-F238E27FC236}">
                        <a16:creationId xmlns:a16="http://schemas.microsoft.com/office/drawing/2014/main" id="{C7AEC415-BE1E-4994-B120-DD307B29CC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248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3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83" name="Rectangle 286">
                    <a:extLst>
                      <a:ext uri="{FF2B5EF4-FFF2-40B4-BE49-F238E27FC236}">
                        <a16:creationId xmlns:a16="http://schemas.microsoft.com/office/drawing/2014/main" id="{63D2E71C-4CBB-4DF1-BA99-CFC0AB6F38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248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Group 287">
                  <a:extLst>
                    <a:ext uri="{FF2B5EF4-FFF2-40B4-BE49-F238E27FC236}">
                      <a16:creationId xmlns:a16="http://schemas.microsoft.com/office/drawing/2014/main" id="{FE430A02-A907-47DD-81BA-C781349A1C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3" y="2296"/>
                  <a:ext cx="1102" cy="233"/>
                  <a:chOff x="518" y="1248"/>
                  <a:chExt cx="662" cy="384"/>
                </a:xfrm>
              </p:grpSpPr>
              <p:sp>
                <p:nvSpPr>
                  <p:cNvPr id="80" name="Rectangle 288">
                    <a:extLst>
                      <a:ext uri="{FF2B5EF4-FFF2-40B4-BE49-F238E27FC236}">
                        <a16:creationId xmlns:a16="http://schemas.microsoft.com/office/drawing/2014/main" id="{3B91A7B2-D95C-4ED2-8603-4C43B24827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1248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 dirty="0"/>
                      <a:t>最优化方法</a:t>
                    </a:r>
                  </a:p>
                  <a:p>
                    <a:pPr algn="ctr" eaLnBrk="0" hangingPunct="0"/>
                    <a:endParaRPr lang="ru-RU" altLang="zh-CN" sz="2000" dirty="0"/>
                  </a:p>
                </p:txBody>
              </p:sp>
              <p:sp>
                <p:nvSpPr>
                  <p:cNvPr id="81" name="Rectangle 289">
                    <a:extLst>
                      <a:ext uri="{FF2B5EF4-FFF2-40B4-BE49-F238E27FC236}">
                        <a16:creationId xmlns:a16="http://schemas.microsoft.com/office/drawing/2014/main" id="{C369EF18-24B4-4682-8117-0890B5DABF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1248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3" name="Group 290">
                  <a:extLst>
                    <a:ext uri="{FF2B5EF4-FFF2-40B4-BE49-F238E27FC236}">
                      <a16:creationId xmlns:a16="http://schemas.microsoft.com/office/drawing/2014/main" id="{98DCDE69-A164-4947-853E-B3877B168D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85" y="2296"/>
                  <a:ext cx="743" cy="233"/>
                  <a:chOff x="1180" y="1248"/>
                  <a:chExt cx="446" cy="384"/>
                </a:xfrm>
              </p:grpSpPr>
              <p:sp>
                <p:nvSpPr>
                  <p:cNvPr id="78" name="Rectangle 291">
                    <a:extLst>
                      <a:ext uri="{FF2B5EF4-FFF2-40B4-BE49-F238E27FC236}">
                        <a16:creationId xmlns:a16="http://schemas.microsoft.com/office/drawing/2014/main" id="{C20BBA6B-7DF4-4146-869A-A390D108CC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1248"/>
                    <a:ext cx="360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4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79" name="Rectangle 292">
                    <a:extLst>
                      <a:ext uri="{FF2B5EF4-FFF2-40B4-BE49-F238E27FC236}">
                        <a16:creationId xmlns:a16="http://schemas.microsoft.com/office/drawing/2014/main" id="{05B0F23B-33DD-4A10-8E91-D4BFB8C0AB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0" y="1248"/>
                    <a:ext cx="446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" name="Group 293">
                  <a:extLst>
                    <a:ext uri="{FF2B5EF4-FFF2-40B4-BE49-F238E27FC236}">
                      <a16:creationId xmlns:a16="http://schemas.microsoft.com/office/drawing/2014/main" id="{7F3D2FAA-9235-49F1-A53D-3125151CF3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1" y="2529"/>
                  <a:ext cx="862" cy="234"/>
                  <a:chOff x="0" y="1632"/>
                  <a:chExt cx="518" cy="384"/>
                </a:xfrm>
              </p:grpSpPr>
              <p:sp>
                <p:nvSpPr>
                  <p:cNvPr id="76" name="Rectangle 294">
                    <a:extLst>
                      <a:ext uri="{FF2B5EF4-FFF2-40B4-BE49-F238E27FC236}">
                        <a16:creationId xmlns:a16="http://schemas.microsoft.com/office/drawing/2014/main" id="{741959AD-B934-4235-8B3E-65AA8B699C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632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4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77" name="Rectangle 295">
                    <a:extLst>
                      <a:ext uri="{FF2B5EF4-FFF2-40B4-BE49-F238E27FC236}">
                        <a16:creationId xmlns:a16="http://schemas.microsoft.com/office/drawing/2014/main" id="{1404E17E-B372-4C7F-A902-06B782A36A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632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" name="Group 296">
                  <a:extLst>
                    <a:ext uri="{FF2B5EF4-FFF2-40B4-BE49-F238E27FC236}">
                      <a16:creationId xmlns:a16="http://schemas.microsoft.com/office/drawing/2014/main" id="{AADD0CF7-4482-456B-BF67-25D4EAAB36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3" y="2529"/>
                  <a:ext cx="1102" cy="234"/>
                  <a:chOff x="518" y="1632"/>
                  <a:chExt cx="662" cy="384"/>
                </a:xfrm>
              </p:grpSpPr>
              <p:sp>
                <p:nvSpPr>
                  <p:cNvPr id="74" name="Rectangle 297">
                    <a:extLst>
                      <a:ext uri="{FF2B5EF4-FFF2-40B4-BE49-F238E27FC236}">
                        <a16:creationId xmlns:a16="http://schemas.microsoft.com/office/drawing/2014/main" id="{D8087237-3E93-430B-A419-22D6CCBD26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1632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数据结构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75" name="Rectangle 298">
                    <a:extLst>
                      <a:ext uri="{FF2B5EF4-FFF2-40B4-BE49-F238E27FC236}">
                        <a16:creationId xmlns:a16="http://schemas.microsoft.com/office/drawing/2014/main" id="{73F88885-DE93-447F-AEAF-3667D61325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1632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" name="Group 299">
                  <a:extLst>
                    <a:ext uri="{FF2B5EF4-FFF2-40B4-BE49-F238E27FC236}">
                      <a16:creationId xmlns:a16="http://schemas.microsoft.com/office/drawing/2014/main" id="{86B39EB0-057D-40FB-B1CF-D0B3611191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85" y="2529"/>
                  <a:ext cx="743" cy="234"/>
                  <a:chOff x="1180" y="1632"/>
                  <a:chExt cx="446" cy="384"/>
                </a:xfrm>
              </p:grpSpPr>
              <p:sp>
                <p:nvSpPr>
                  <p:cNvPr id="72" name="Rectangle 300">
                    <a:extLst>
                      <a:ext uri="{FF2B5EF4-FFF2-40B4-BE49-F238E27FC236}">
                        <a16:creationId xmlns:a16="http://schemas.microsoft.com/office/drawing/2014/main" id="{A4CCB2D8-EDC9-4C1B-A14A-E6E358EB01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1632"/>
                    <a:ext cx="360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3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73" name="Rectangle 301">
                    <a:extLst>
                      <a:ext uri="{FF2B5EF4-FFF2-40B4-BE49-F238E27FC236}">
                        <a16:creationId xmlns:a16="http://schemas.microsoft.com/office/drawing/2014/main" id="{CCF9AB31-10AB-4E4D-979A-F548FB05C9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0" y="1632"/>
                    <a:ext cx="446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" name="Group 302">
                  <a:extLst>
                    <a:ext uri="{FF2B5EF4-FFF2-40B4-BE49-F238E27FC236}">
                      <a16:creationId xmlns:a16="http://schemas.microsoft.com/office/drawing/2014/main" id="{88F091A4-6FC4-4162-BE42-46DDA0E311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1" y="2763"/>
                  <a:ext cx="862" cy="234"/>
                  <a:chOff x="0" y="2016"/>
                  <a:chExt cx="518" cy="384"/>
                </a:xfrm>
              </p:grpSpPr>
              <p:sp>
                <p:nvSpPr>
                  <p:cNvPr id="70" name="Rectangle 303">
                    <a:extLst>
                      <a:ext uri="{FF2B5EF4-FFF2-40B4-BE49-F238E27FC236}">
                        <a16:creationId xmlns:a16="http://schemas.microsoft.com/office/drawing/2014/main" id="{B493FA9A-0B3B-4708-AFA3-7D088415EA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2016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5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71" name="Rectangle 304">
                    <a:extLst>
                      <a:ext uri="{FF2B5EF4-FFF2-40B4-BE49-F238E27FC236}">
                        <a16:creationId xmlns:a16="http://schemas.microsoft.com/office/drawing/2014/main" id="{2483EFEB-7949-4017-8B0C-79D1F4B58D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016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" name="Group 305">
                  <a:extLst>
                    <a:ext uri="{FF2B5EF4-FFF2-40B4-BE49-F238E27FC236}">
                      <a16:creationId xmlns:a16="http://schemas.microsoft.com/office/drawing/2014/main" id="{78E7EEEF-93A5-4491-A237-7FDB95D010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3" y="2763"/>
                  <a:ext cx="1102" cy="234"/>
                  <a:chOff x="518" y="2016"/>
                  <a:chExt cx="662" cy="384"/>
                </a:xfrm>
              </p:grpSpPr>
              <p:sp>
                <p:nvSpPr>
                  <p:cNvPr id="68" name="Rectangle 306">
                    <a:extLst>
                      <a:ext uri="{FF2B5EF4-FFF2-40B4-BE49-F238E27FC236}">
                        <a16:creationId xmlns:a16="http://schemas.microsoft.com/office/drawing/2014/main" id="{5BF445D8-5707-468C-963D-8ABCFF8710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2016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应用统计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69" name="Rectangle 307">
                    <a:extLst>
                      <a:ext uri="{FF2B5EF4-FFF2-40B4-BE49-F238E27FC236}">
                        <a16:creationId xmlns:a16="http://schemas.microsoft.com/office/drawing/2014/main" id="{54BF992E-4398-438B-8BA7-C6BD1F6CD9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2016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" name="Group 308">
                  <a:extLst>
                    <a:ext uri="{FF2B5EF4-FFF2-40B4-BE49-F238E27FC236}">
                      <a16:creationId xmlns:a16="http://schemas.microsoft.com/office/drawing/2014/main" id="{578FB5D8-4B35-43E8-9375-039E3FA1B7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85" y="2763"/>
                  <a:ext cx="743" cy="234"/>
                  <a:chOff x="1180" y="2016"/>
                  <a:chExt cx="446" cy="384"/>
                </a:xfrm>
              </p:grpSpPr>
              <p:sp>
                <p:nvSpPr>
                  <p:cNvPr id="66" name="Rectangle 309">
                    <a:extLst>
                      <a:ext uri="{FF2B5EF4-FFF2-40B4-BE49-F238E27FC236}">
                        <a16:creationId xmlns:a16="http://schemas.microsoft.com/office/drawing/2014/main" id="{34866768-C23F-43E8-B520-93ECB1ACE7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2016"/>
                    <a:ext cx="360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4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67" name="Rectangle 310">
                    <a:extLst>
                      <a:ext uri="{FF2B5EF4-FFF2-40B4-BE49-F238E27FC236}">
                        <a16:creationId xmlns:a16="http://schemas.microsoft.com/office/drawing/2014/main" id="{8C00AAA0-550C-4F00-99F5-1BBD04DE71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0" y="2016"/>
                    <a:ext cx="446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" name="Group 311">
                  <a:extLst>
                    <a:ext uri="{FF2B5EF4-FFF2-40B4-BE49-F238E27FC236}">
                      <a16:creationId xmlns:a16="http://schemas.microsoft.com/office/drawing/2014/main" id="{E0AC9009-561D-4059-86B3-ED6FA53109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1" y="2997"/>
                  <a:ext cx="862" cy="234"/>
                  <a:chOff x="0" y="2400"/>
                  <a:chExt cx="518" cy="384"/>
                </a:xfrm>
              </p:grpSpPr>
              <p:sp>
                <p:nvSpPr>
                  <p:cNvPr id="64" name="Rectangle 312">
                    <a:extLst>
                      <a:ext uri="{FF2B5EF4-FFF2-40B4-BE49-F238E27FC236}">
                        <a16:creationId xmlns:a16="http://schemas.microsoft.com/office/drawing/2014/main" id="{E719AC78-5737-4079-82A9-19AC3775CF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2400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6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65" name="Rectangle 313">
                    <a:extLst>
                      <a:ext uri="{FF2B5EF4-FFF2-40B4-BE49-F238E27FC236}">
                        <a16:creationId xmlns:a16="http://schemas.microsoft.com/office/drawing/2014/main" id="{2D57E56B-30AC-4CDB-B8BE-5EBE9D6BC5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400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" name="Group 314">
                  <a:extLst>
                    <a:ext uri="{FF2B5EF4-FFF2-40B4-BE49-F238E27FC236}">
                      <a16:creationId xmlns:a16="http://schemas.microsoft.com/office/drawing/2014/main" id="{0CD2DDF0-9197-4464-BB85-C0C2B2CC83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3" y="2997"/>
                  <a:ext cx="1102" cy="234"/>
                  <a:chOff x="518" y="2400"/>
                  <a:chExt cx="662" cy="384"/>
                </a:xfrm>
              </p:grpSpPr>
              <p:sp>
                <p:nvSpPr>
                  <p:cNvPr id="62" name="Rectangle 315">
                    <a:extLst>
                      <a:ext uri="{FF2B5EF4-FFF2-40B4-BE49-F238E27FC236}">
                        <a16:creationId xmlns:a16="http://schemas.microsoft.com/office/drawing/2014/main" id="{72F9FA15-E41F-43B9-947C-D1E1336BED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2400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计算机模拟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63" name="Rectangle 316">
                    <a:extLst>
                      <a:ext uri="{FF2B5EF4-FFF2-40B4-BE49-F238E27FC236}">
                        <a16:creationId xmlns:a16="http://schemas.microsoft.com/office/drawing/2014/main" id="{C8C56A87-318D-497F-AD9F-865E322BDF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2400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" name="Group 317">
                  <a:extLst>
                    <a:ext uri="{FF2B5EF4-FFF2-40B4-BE49-F238E27FC236}">
                      <a16:creationId xmlns:a16="http://schemas.microsoft.com/office/drawing/2014/main" id="{7119E715-5D58-4335-BC2D-75BD920EA5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85" y="2997"/>
                  <a:ext cx="743" cy="234"/>
                  <a:chOff x="1180" y="2400"/>
                  <a:chExt cx="446" cy="384"/>
                </a:xfrm>
              </p:grpSpPr>
              <p:sp>
                <p:nvSpPr>
                  <p:cNvPr id="60" name="Rectangle 318">
                    <a:extLst>
                      <a:ext uri="{FF2B5EF4-FFF2-40B4-BE49-F238E27FC236}">
                        <a16:creationId xmlns:a16="http://schemas.microsoft.com/office/drawing/2014/main" id="{6A3DCB41-1339-4AAA-9A9A-44432C8240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2400"/>
                    <a:ext cx="360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3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61" name="Rectangle 319">
                    <a:extLst>
                      <a:ext uri="{FF2B5EF4-FFF2-40B4-BE49-F238E27FC236}">
                        <a16:creationId xmlns:a16="http://schemas.microsoft.com/office/drawing/2014/main" id="{899A172C-8AD9-472C-BA12-4573C05FE5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0" y="2400"/>
                    <a:ext cx="446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" name="Group 320">
                  <a:extLst>
                    <a:ext uri="{FF2B5EF4-FFF2-40B4-BE49-F238E27FC236}">
                      <a16:creationId xmlns:a16="http://schemas.microsoft.com/office/drawing/2014/main" id="{0DBE0BD0-7339-48D4-8554-24B289D514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1" y="3231"/>
                  <a:ext cx="862" cy="233"/>
                  <a:chOff x="0" y="2784"/>
                  <a:chExt cx="518" cy="384"/>
                </a:xfrm>
              </p:grpSpPr>
              <p:sp>
                <p:nvSpPr>
                  <p:cNvPr id="58" name="Rectangle 321">
                    <a:extLst>
                      <a:ext uri="{FF2B5EF4-FFF2-40B4-BE49-F238E27FC236}">
                        <a16:creationId xmlns:a16="http://schemas.microsoft.com/office/drawing/2014/main" id="{0EB82342-AB67-4E4C-9CC5-065FB479A9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2784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7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59" name="Rectangle 322">
                    <a:extLst>
                      <a:ext uri="{FF2B5EF4-FFF2-40B4-BE49-F238E27FC236}">
                        <a16:creationId xmlns:a16="http://schemas.microsoft.com/office/drawing/2014/main" id="{A7117E4A-AA22-4CEE-BD98-C819A87FC3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784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" name="Group 323">
                  <a:extLst>
                    <a:ext uri="{FF2B5EF4-FFF2-40B4-BE49-F238E27FC236}">
                      <a16:creationId xmlns:a16="http://schemas.microsoft.com/office/drawing/2014/main" id="{4E8C19A8-31B1-4EE0-958B-9A6D207A7A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3" y="3231"/>
                  <a:ext cx="1102" cy="233"/>
                  <a:chOff x="518" y="2784"/>
                  <a:chExt cx="662" cy="384"/>
                </a:xfrm>
              </p:grpSpPr>
              <p:sp>
                <p:nvSpPr>
                  <p:cNvPr id="56" name="Rectangle 324">
                    <a:extLst>
                      <a:ext uri="{FF2B5EF4-FFF2-40B4-BE49-F238E27FC236}">
                        <a16:creationId xmlns:a16="http://schemas.microsoft.com/office/drawing/2014/main" id="{65B1D961-FF31-4148-B337-BDBFF2B79C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2784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计算机编程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57" name="Rectangle 325">
                    <a:extLst>
                      <a:ext uri="{FF2B5EF4-FFF2-40B4-BE49-F238E27FC236}">
                        <a16:creationId xmlns:a16="http://schemas.microsoft.com/office/drawing/2014/main" id="{1E1B5FAE-716D-407F-AFA3-33367774DB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2784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Group 326">
                  <a:extLst>
                    <a:ext uri="{FF2B5EF4-FFF2-40B4-BE49-F238E27FC236}">
                      <a16:creationId xmlns:a16="http://schemas.microsoft.com/office/drawing/2014/main" id="{0CC26FAB-A38D-48A1-BB47-753F43DF35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85" y="3231"/>
                  <a:ext cx="743" cy="233"/>
                  <a:chOff x="1180" y="2784"/>
                  <a:chExt cx="446" cy="384"/>
                </a:xfrm>
              </p:grpSpPr>
              <p:sp>
                <p:nvSpPr>
                  <p:cNvPr id="54" name="Rectangle 327">
                    <a:extLst>
                      <a:ext uri="{FF2B5EF4-FFF2-40B4-BE49-F238E27FC236}">
                        <a16:creationId xmlns:a16="http://schemas.microsoft.com/office/drawing/2014/main" id="{4AB1943A-62D3-48DE-ABA6-B142A48AF2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2784"/>
                    <a:ext cx="360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2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55" name="Rectangle 328">
                    <a:extLst>
                      <a:ext uri="{FF2B5EF4-FFF2-40B4-BE49-F238E27FC236}">
                        <a16:creationId xmlns:a16="http://schemas.microsoft.com/office/drawing/2014/main" id="{2FCA3FB3-5196-4089-8F4B-10FA7FA61B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0" y="2784"/>
                    <a:ext cx="446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" name="Group 329">
                  <a:extLst>
                    <a:ext uri="{FF2B5EF4-FFF2-40B4-BE49-F238E27FC236}">
                      <a16:creationId xmlns:a16="http://schemas.microsoft.com/office/drawing/2014/main" id="{AB4AA46B-90C7-4A9F-80E1-14DED77253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1" y="3464"/>
                  <a:ext cx="862" cy="234"/>
                  <a:chOff x="0" y="3168"/>
                  <a:chExt cx="518" cy="384"/>
                </a:xfrm>
              </p:grpSpPr>
              <p:sp>
                <p:nvSpPr>
                  <p:cNvPr id="52" name="Rectangle 330">
                    <a:extLst>
                      <a:ext uri="{FF2B5EF4-FFF2-40B4-BE49-F238E27FC236}">
                        <a16:creationId xmlns:a16="http://schemas.microsoft.com/office/drawing/2014/main" id="{6B2F1079-160C-4C7D-88DA-1BBE8334D9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3168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8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53" name="Rectangle 331">
                    <a:extLst>
                      <a:ext uri="{FF2B5EF4-FFF2-40B4-BE49-F238E27FC236}">
                        <a16:creationId xmlns:a16="http://schemas.microsoft.com/office/drawing/2014/main" id="{9C68E7CC-12B2-4C3B-9689-571EECB99A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168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" name="Group 332">
                  <a:extLst>
                    <a:ext uri="{FF2B5EF4-FFF2-40B4-BE49-F238E27FC236}">
                      <a16:creationId xmlns:a16="http://schemas.microsoft.com/office/drawing/2014/main" id="{545320F1-AD08-4074-B3FF-8F294197E1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3" y="3464"/>
                  <a:ext cx="1102" cy="234"/>
                  <a:chOff x="518" y="3168"/>
                  <a:chExt cx="662" cy="384"/>
                </a:xfrm>
              </p:grpSpPr>
              <p:sp>
                <p:nvSpPr>
                  <p:cNvPr id="50" name="Rectangle 333">
                    <a:extLst>
                      <a:ext uri="{FF2B5EF4-FFF2-40B4-BE49-F238E27FC236}">
                        <a16:creationId xmlns:a16="http://schemas.microsoft.com/office/drawing/2014/main" id="{D5FF8A8C-5295-407E-B724-91DF74C0F4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3168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预测理论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51" name="Rectangle 334">
                    <a:extLst>
                      <a:ext uri="{FF2B5EF4-FFF2-40B4-BE49-F238E27FC236}">
                        <a16:creationId xmlns:a16="http://schemas.microsoft.com/office/drawing/2014/main" id="{C62B1BFA-C646-402D-ADCB-FE749F79DF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3168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" name="Group 335">
                  <a:extLst>
                    <a:ext uri="{FF2B5EF4-FFF2-40B4-BE49-F238E27FC236}">
                      <a16:creationId xmlns:a16="http://schemas.microsoft.com/office/drawing/2014/main" id="{47B71160-039E-489A-96AA-BC5F25FE8E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85" y="3464"/>
                  <a:ext cx="743" cy="234"/>
                  <a:chOff x="1180" y="3168"/>
                  <a:chExt cx="446" cy="384"/>
                </a:xfrm>
              </p:grpSpPr>
              <p:sp>
                <p:nvSpPr>
                  <p:cNvPr id="48" name="Rectangle 336">
                    <a:extLst>
                      <a:ext uri="{FF2B5EF4-FFF2-40B4-BE49-F238E27FC236}">
                        <a16:creationId xmlns:a16="http://schemas.microsoft.com/office/drawing/2014/main" id="{273BBE06-F26A-40B9-A544-7448EEF42C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3168"/>
                    <a:ext cx="360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2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49" name="Rectangle 337">
                    <a:extLst>
                      <a:ext uri="{FF2B5EF4-FFF2-40B4-BE49-F238E27FC236}">
                        <a16:creationId xmlns:a16="http://schemas.microsoft.com/office/drawing/2014/main" id="{F647308F-D579-445B-B2F2-9B2781C1D7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0" y="3168"/>
                    <a:ext cx="446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" name="Group 338">
                  <a:extLst>
                    <a:ext uri="{FF2B5EF4-FFF2-40B4-BE49-F238E27FC236}">
                      <a16:creationId xmlns:a16="http://schemas.microsoft.com/office/drawing/2014/main" id="{D2DDB7A4-8DF5-438C-917E-BCDB790E00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1" y="3698"/>
                  <a:ext cx="862" cy="234"/>
                  <a:chOff x="0" y="3552"/>
                  <a:chExt cx="518" cy="384"/>
                </a:xfrm>
              </p:grpSpPr>
              <p:sp>
                <p:nvSpPr>
                  <p:cNvPr id="46" name="Rectangle 339">
                    <a:extLst>
                      <a:ext uri="{FF2B5EF4-FFF2-40B4-BE49-F238E27FC236}">
                        <a16:creationId xmlns:a16="http://schemas.microsoft.com/office/drawing/2014/main" id="{E4FD9F3B-729B-4AD2-A21C-E68BBD2537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3552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9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47" name="Rectangle 340">
                    <a:extLst>
                      <a:ext uri="{FF2B5EF4-FFF2-40B4-BE49-F238E27FC236}">
                        <a16:creationId xmlns:a16="http://schemas.microsoft.com/office/drawing/2014/main" id="{0BBBF6E8-9B0B-4612-885A-6FE015C501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552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0" name="Group 341">
                  <a:extLst>
                    <a:ext uri="{FF2B5EF4-FFF2-40B4-BE49-F238E27FC236}">
                      <a16:creationId xmlns:a16="http://schemas.microsoft.com/office/drawing/2014/main" id="{34400A59-C110-49B0-BB00-24C1FC76F2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3" y="3698"/>
                  <a:ext cx="1102" cy="234"/>
                  <a:chOff x="518" y="3552"/>
                  <a:chExt cx="662" cy="384"/>
                </a:xfrm>
              </p:grpSpPr>
              <p:sp>
                <p:nvSpPr>
                  <p:cNvPr id="44" name="Rectangle 342">
                    <a:extLst>
                      <a:ext uri="{FF2B5EF4-FFF2-40B4-BE49-F238E27FC236}">
                        <a16:creationId xmlns:a16="http://schemas.microsoft.com/office/drawing/2014/main" id="{B9187D4E-59F5-466E-B7C3-D6F59686F6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3552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数学实验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45" name="Rectangle 343">
                    <a:extLst>
                      <a:ext uri="{FF2B5EF4-FFF2-40B4-BE49-F238E27FC236}">
                        <a16:creationId xmlns:a16="http://schemas.microsoft.com/office/drawing/2014/main" id="{3943C19B-4A1C-4327-8E4E-DBAC63410D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3552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" name="Group 344">
                  <a:extLst>
                    <a:ext uri="{FF2B5EF4-FFF2-40B4-BE49-F238E27FC236}">
                      <a16:creationId xmlns:a16="http://schemas.microsoft.com/office/drawing/2014/main" id="{0B357494-A7C3-45F7-98BD-98B1C72920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85" y="3698"/>
                  <a:ext cx="743" cy="234"/>
                  <a:chOff x="1180" y="3552"/>
                  <a:chExt cx="446" cy="384"/>
                </a:xfrm>
              </p:grpSpPr>
              <p:sp>
                <p:nvSpPr>
                  <p:cNvPr id="42" name="Rectangle 345">
                    <a:extLst>
                      <a:ext uri="{FF2B5EF4-FFF2-40B4-BE49-F238E27FC236}">
                        <a16:creationId xmlns:a16="http://schemas.microsoft.com/office/drawing/2014/main" id="{2DBB0C6C-A14A-41FE-8CF3-B1BDABF6CF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3" y="3552"/>
                    <a:ext cx="360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3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43" name="Rectangle 346">
                    <a:extLst>
                      <a:ext uri="{FF2B5EF4-FFF2-40B4-BE49-F238E27FC236}">
                        <a16:creationId xmlns:a16="http://schemas.microsoft.com/office/drawing/2014/main" id="{B3A25988-C1CC-4E30-8D59-ECD810DC92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0" y="3552"/>
                    <a:ext cx="446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9" name="Rectangle 347">
                <a:extLst>
                  <a:ext uri="{FF2B5EF4-FFF2-40B4-BE49-F238E27FC236}">
                    <a16:creationId xmlns:a16="http://schemas.microsoft.com/office/drawing/2014/main" id="{69F730E7-B845-4357-83D9-9486440F5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728"/>
                <a:ext cx="28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zh-CN" sz="2400" b="0">
                    <a:sym typeface="Symbol" panose="05050102010706020507" pitchFamily="18" charset="2"/>
                  </a:rPr>
                  <a:t>   </a:t>
                </a:r>
              </a:p>
            </p:txBody>
          </p:sp>
          <p:sp>
            <p:nvSpPr>
              <p:cNvPr id="10" name="Rectangle 348">
                <a:extLst>
                  <a:ext uri="{FF2B5EF4-FFF2-40B4-BE49-F238E27FC236}">
                    <a16:creationId xmlns:a16="http://schemas.microsoft.com/office/drawing/2014/main" id="{17B02048-F035-4EA8-98CF-95A809BE2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880"/>
                <a:ext cx="288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zh-CN" sz="2400" b="0">
                    <a:sym typeface="Symbol" panose="05050102010706020507" pitchFamily="18" charset="2"/>
                  </a:rPr>
                  <a:t>   </a:t>
                </a:r>
              </a:p>
            </p:txBody>
          </p:sp>
          <p:sp>
            <p:nvSpPr>
              <p:cNvPr id="11" name="Rectangle 349">
                <a:extLst>
                  <a:ext uri="{FF2B5EF4-FFF2-40B4-BE49-F238E27FC236}">
                    <a16:creationId xmlns:a16="http://schemas.microsoft.com/office/drawing/2014/main" id="{E5ABF1E5-2B09-4E4F-A827-2B9D1F095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61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zh-CN" sz="2400" b="0">
                    <a:sym typeface="Symbol" panose="05050102010706020507" pitchFamily="18" charset="2"/>
                  </a:rPr>
                  <a:t>  </a:t>
                </a:r>
              </a:p>
            </p:txBody>
          </p:sp>
        </p:grpSp>
        <p:grpSp>
          <p:nvGrpSpPr>
            <p:cNvPr id="102" name="Group 350">
              <a:extLst>
                <a:ext uri="{FF2B5EF4-FFF2-40B4-BE49-F238E27FC236}">
                  <a16:creationId xmlns:a16="http://schemas.microsoft.com/office/drawing/2014/main" id="{C32CA72E-2672-44E1-B070-4CC5DE9DCB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813050"/>
              <a:ext cx="457200" cy="3429000"/>
              <a:chOff x="720" y="1728"/>
              <a:chExt cx="288" cy="2160"/>
            </a:xfrm>
          </p:grpSpPr>
          <p:sp>
            <p:nvSpPr>
              <p:cNvPr id="103" name="Rectangle 351">
                <a:extLst>
                  <a:ext uri="{FF2B5EF4-FFF2-40B4-BE49-F238E27FC236}">
                    <a16:creationId xmlns:a16="http://schemas.microsoft.com/office/drawing/2014/main" id="{CAE6FA54-F3E3-4B15-9D13-CAED7EB71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28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zh-CN" sz="2400" b="0">
                    <a:solidFill>
                      <a:srgbClr val="FF3300"/>
                    </a:solidFill>
                    <a:sym typeface="Symbol" panose="05050102010706020507" pitchFamily="18" charset="2"/>
                  </a:rPr>
                  <a:t>   </a:t>
                </a:r>
              </a:p>
            </p:txBody>
          </p:sp>
          <p:sp>
            <p:nvSpPr>
              <p:cNvPr id="104" name="Rectangle 352">
                <a:extLst>
                  <a:ext uri="{FF2B5EF4-FFF2-40B4-BE49-F238E27FC236}">
                    <a16:creationId xmlns:a16="http://schemas.microsoft.com/office/drawing/2014/main" id="{B08BE794-5060-4900-9EAE-F8216FEF3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zh-CN" sz="2400" b="0">
                    <a:solidFill>
                      <a:srgbClr val="FF3300"/>
                    </a:solidFill>
                    <a:sym typeface="Symbol" panose="05050102010706020507" pitchFamily="18" charset="2"/>
                  </a:rPr>
                  <a:t>  </a:t>
                </a:r>
              </a:p>
            </p:txBody>
          </p:sp>
          <p:sp>
            <p:nvSpPr>
              <p:cNvPr id="105" name="Rectangle 353">
                <a:extLst>
                  <a:ext uri="{FF2B5EF4-FFF2-40B4-BE49-F238E27FC236}">
                    <a16:creationId xmlns:a16="http://schemas.microsoft.com/office/drawing/2014/main" id="{32B1E2A6-6498-4B1F-B03F-0CAEEA357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zh-CN" sz="2400" b="0">
                    <a:solidFill>
                      <a:srgbClr val="FF3300"/>
                    </a:solidFill>
                    <a:sym typeface="Symbol" panose="05050102010706020507" pitchFamily="18" charset="2"/>
                  </a:rPr>
                  <a:t>  </a:t>
                </a:r>
              </a:p>
            </p:txBody>
          </p:sp>
          <p:sp>
            <p:nvSpPr>
              <p:cNvPr id="106" name="Rectangle 354">
                <a:extLst>
                  <a:ext uri="{FF2B5EF4-FFF2-40B4-BE49-F238E27FC236}">
                    <a16:creationId xmlns:a16="http://schemas.microsoft.com/office/drawing/2014/main" id="{78C33948-6F88-4624-B178-9CF15CFC6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60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zh-CN" sz="2400" b="0">
                    <a:solidFill>
                      <a:srgbClr val="FF3300"/>
                    </a:solidFill>
                    <a:sym typeface="Symbol" panose="05050102010706020507" pitchFamily="18" charset="2"/>
                  </a:rPr>
                  <a:t>  </a:t>
                </a:r>
              </a:p>
            </p:txBody>
          </p:sp>
        </p:grpSp>
      </p:grpSp>
      <p:sp>
        <p:nvSpPr>
          <p:cNvPr id="107" name="Rectangle 355">
            <a:extLst>
              <a:ext uri="{FF2B5EF4-FFF2-40B4-BE49-F238E27FC236}">
                <a16:creationId xmlns:a16="http://schemas.microsoft.com/office/drawing/2014/main" id="{D0D174C9-EFAA-46BF-975D-525627870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17" y="5786726"/>
            <a:ext cx="5234553" cy="492892"/>
          </a:xfrm>
          <a:prstGeom prst="rect">
            <a:avLst/>
          </a:prstGeom>
          <a:solidFill>
            <a:srgbClr val="BAE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400" dirty="0" err="1"/>
              <a:t>Cplex</a:t>
            </a:r>
            <a:r>
              <a:rPr kumimoji="1" lang="zh-CN" altLang="ru-RU" sz="2400" dirty="0"/>
              <a:t>无法告诉优化问题的解是否唯一。</a:t>
            </a:r>
          </a:p>
        </p:txBody>
      </p:sp>
      <p:sp>
        <p:nvSpPr>
          <p:cNvPr id="108" name="Rectangle 356">
            <a:extLst>
              <a:ext uri="{FF2B5EF4-FFF2-40B4-BE49-F238E27FC236}">
                <a16:creationId xmlns:a16="http://schemas.microsoft.com/office/drawing/2014/main" id="{49A513FE-7D4A-4201-9BB7-04A87304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17" y="4627374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可将</a:t>
            </a:r>
            <a:r>
              <a:rPr kumimoji="1" lang="ru-RU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ru-RU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=1 </a:t>
            </a:r>
            <a:r>
              <a:rPr kumimoji="1" lang="zh-CN" altLang="ru-RU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易为</a:t>
            </a:r>
            <a:r>
              <a:rPr kumimoji="1" lang="ru-RU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ru-RU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109" name="Rectangle 365">
            <a:extLst>
              <a:ext uri="{FF2B5EF4-FFF2-40B4-BE49-F238E27FC236}">
                <a16:creationId xmlns:a16="http://schemas.microsoft.com/office/drawing/2014/main" id="{5D741B06-FAC0-4E13-80AF-9E270B79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620" y="285408"/>
            <a:ext cx="24384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ru-RU" sz="3200">
                <a:latin typeface="楷体_GB2312" pitchFamily="49" charset="-122"/>
                <a:ea typeface="楷体_GB2312" pitchFamily="49" charset="-122"/>
              </a:rPr>
              <a:t>多目标规划</a:t>
            </a:r>
            <a:r>
              <a:rPr kumimoji="1" lang="zh-CN" altLang="ru-RU" sz="3200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14" name="Rectangle 359">
            <a:extLst>
              <a:ext uri="{FF2B5EF4-FFF2-40B4-BE49-F238E27FC236}">
                <a16:creationId xmlns:a16="http://schemas.microsoft.com/office/drawing/2014/main" id="{C06B94C0-976F-4CFE-AF36-2E86E7AFB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17" y="1680517"/>
            <a:ext cx="5185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>
                <a:latin typeface="楷体" panose="02010609060101010101" pitchFamily="49" charset="-122"/>
                <a:ea typeface="楷体" panose="02010609060101010101" pitchFamily="49" charset="-122"/>
              </a:rPr>
              <a:t>增加约束，以学分最多为目标求解。</a:t>
            </a:r>
          </a:p>
        </p:txBody>
      </p:sp>
      <p:graphicFrame>
        <p:nvGraphicFramePr>
          <p:cNvPr id="115" name="Object 360">
            <a:extLst>
              <a:ext uri="{FF2B5EF4-FFF2-40B4-BE49-F238E27FC236}">
                <a16:creationId xmlns:a16="http://schemas.microsoft.com/office/drawing/2014/main" id="{E8922EB4-C749-464B-A30E-AD978B3A0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090597"/>
              </p:ext>
            </p:extLst>
          </p:nvPr>
        </p:nvGraphicFramePr>
        <p:xfrm>
          <a:off x="5511320" y="1426731"/>
          <a:ext cx="1610779" cy="96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571320" imgH="431640" progId="Equation.3">
                  <p:embed/>
                </p:oleObj>
              </mc:Choice>
              <mc:Fallback>
                <p:oleObj name="Equation" r:id="rId3" imgW="571320" imgH="431640" progId="Equation.3">
                  <p:embed/>
                  <p:pic>
                    <p:nvPicPr>
                      <p:cNvPr id="3432" name="Object 360">
                        <a:extLst>
                          <a:ext uri="{FF2B5EF4-FFF2-40B4-BE49-F238E27FC236}">
                            <a16:creationId xmlns:a16="http://schemas.microsoft.com/office/drawing/2014/main" id="{2AB2269E-C8D5-4DA4-9E93-A35F29EA3E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320" y="1426731"/>
                        <a:ext cx="1610779" cy="969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73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base"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7" grpId="0" animBg="1"/>
      <p:bldP spid="1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5">
            <a:extLst>
              <a:ext uri="{FF2B5EF4-FFF2-40B4-BE49-F238E27FC236}">
                <a16:creationId xmlns:a16="http://schemas.microsoft.com/office/drawing/2014/main" id="{C5405AB2-5696-4363-ABCF-849981F3C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799" y="237682"/>
            <a:ext cx="24384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ru-RU" sz="3200">
                <a:latin typeface="楷体_GB2312" pitchFamily="49" charset="-122"/>
                <a:ea typeface="楷体_GB2312" pitchFamily="49" charset="-122"/>
              </a:rPr>
              <a:t>多目标规划</a:t>
            </a:r>
            <a:r>
              <a:rPr kumimoji="1" lang="zh-CN" altLang="ru-RU" sz="3200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" name="Rectangle 366">
            <a:extLst>
              <a:ext uri="{FF2B5EF4-FFF2-40B4-BE49-F238E27FC236}">
                <a16:creationId xmlns:a16="http://schemas.microsoft.com/office/drawing/2014/main" id="{A01DDF43-9EDB-4C74-959E-4071DE38E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57" y="953736"/>
            <a:ext cx="828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ru-RU" altLang="zh-CN" sz="2800" dirty="0">
                <a:ea typeface="华文新魏" panose="02010800040101010101" pitchFamily="2" charset="-122"/>
              </a:rPr>
              <a:t> </a:t>
            </a:r>
            <a:r>
              <a:rPr kumimoji="1" lang="zh-CN" altLang="ru-RU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对学分数和课程数加权形成一个目标，如三七开。 </a:t>
            </a:r>
          </a:p>
        </p:txBody>
      </p:sp>
      <p:graphicFrame>
        <p:nvGraphicFramePr>
          <p:cNvPr id="6" name="Object 367">
            <a:extLst>
              <a:ext uri="{FF2B5EF4-FFF2-40B4-BE49-F238E27FC236}">
                <a16:creationId xmlns:a16="http://schemas.microsoft.com/office/drawing/2014/main" id="{29A3C4AF-BA2F-4728-9369-0BC78348D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07471"/>
              </p:ext>
            </p:extLst>
          </p:nvPr>
        </p:nvGraphicFramePr>
        <p:xfrm>
          <a:off x="2771124" y="3110725"/>
          <a:ext cx="4291201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1904760" imgH="457200" progId="Equation.3">
                  <p:embed/>
                </p:oleObj>
              </mc:Choice>
              <mc:Fallback>
                <p:oleObj name="Equation" r:id="rId3" imgW="1904760" imgH="457200" progId="Equation.3">
                  <p:embed/>
                  <p:pic>
                    <p:nvPicPr>
                      <p:cNvPr id="3439" name="Object 367">
                        <a:extLst>
                          <a:ext uri="{FF2B5EF4-FFF2-40B4-BE49-F238E27FC236}">
                            <a16:creationId xmlns:a16="http://schemas.microsoft.com/office/drawing/2014/main" id="{7B264F01-054C-494E-880C-CBD76CFAF8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124" y="3110725"/>
                        <a:ext cx="4291201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68">
            <a:extLst>
              <a:ext uri="{FF2B5EF4-FFF2-40B4-BE49-F238E27FC236}">
                <a16:creationId xmlns:a16="http://schemas.microsoft.com/office/drawing/2014/main" id="{F87B569B-902A-44BA-863C-FE20310AF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769829"/>
              </p:ext>
            </p:extLst>
          </p:nvPr>
        </p:nvGraphicFramePr>
        <p:xfrm>
          <a:off x="559654" y="2952670"/>
          <a:ext cx="16192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5" imgW="609480" imgH="431640" progId="Equation.3">
                  <p:embed/>
                </p:oleObj>
              </mc:Choice>
              <mc:Fallback>
                <p:oleObj name="公式" r:id="rId5" imgW="609480" imgH="431640" progId="Equation.3">
                  <p:embed/>
                  <p:pic>
                    <p:nvPicPr>
                      <p:cNvPr id="3440" name="Object 368">
                        <a:extLst>
                          <a:ext uri="{FF2B5EF4-FFF2-40B4-BE49-F238E27FC236}">
                            <a16:creationId xmlns:a16="http://schemas.microsoft.com/office/drawing/2014/main" id="{9E5C7BDF-582C-4F74-BC0E-D99BB132F8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54" y="2952670"/>
                        <a:ext cx="161925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69">
            <a:extLst>
              <a:ext uri="{FF2B5EF4-FFF2-40B4-BE49-F238E27FC236}">
                <a16:creationId xmlns:a16="http://schemas.microsoft.com/office/drawing/2014/main" id="{26D7583C-D37E-4345-8739-5AC62EEE7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33" y="4678691"/>
            <a:ext cx="7019365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ru-RU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最优解：</a:t>
            </a:r>
            <a:r>
              <a:rPr kumimoji="1" lang="zh-CN" altLang="ru-RU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ru-RU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8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ru-RU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ru-RU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8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ru-RU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ru-RU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8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ru-RU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ru-RU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8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ru-RU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ru-RU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8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kumimoji="1" lang="ru-RU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ru-RU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8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kumimoji="1" lang="ru-RU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ru-RU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8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ru-RU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ru-RU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8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ru-RU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=1</a:t>
            </a:r>
            <a:r>
              <a:rPr kumimoji="1" lang="zh-CN" altLang="ru-RU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20000"/>
              </a:lnSpc>
            </a:pPr>
            <a:r>
              <a:rPr kumimoji="1" lang="zh-CN" altLang="ru-RU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其它为</a:t>
            </a:r>
            <a:r>
              <a:rPr kumimoji="1" lang="ru-RU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ru-RU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；总学分</a:t>
            </a:r>
            <a:r>
              <a:rPr kumimoji="1" lang="ru-RU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kumimoji="1" lang="zh-CN" altLang="ru-RU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6F95972D-E644-44FA-B4D8-B376B14CF2B6}"/>
              </a:ext>
            </a:extLst>
          </p:cNvPr>
          <p:cNvGrpSpPr/>
          <p:nvPr/>
        </p:nvGrpSpPr>
        <p:grpSpPr>
          <a:xfrm>
            <a:off x="7596847" y="2305862"/>
            <a:ext cx="4297362" cy="3825875"/>
            <a:chOff x="438662" y="2843563"/>
            <a:chExt cx="4297362" cy="3825875"/>
          </a:xfrm>
        </p:grpSpPr>
        <p:grpSp>
          <p:nvGrpSpPr>
            <p:cNvPr id="9" name="Group 370">
              <a:extLst>
                <a:ext uri="{FF2B5EF4-FFF2-40B4-BE49-F238E27FC236}">
                  <a16:creationId xmlns:a16="http://schemas.microsoft.com/office/drawing/2014/main" id="{E0A3DC22-79C5-4310-8C8E-D7CFBB748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662" y="2843563"/>
              <a:ext cx="4297362" cy="3803650"/>
              <a:chOff x="221" y="1536"/>
              <a:chExt cx="2707" cy="2396"/>
            </a:xfrm>
          </p:grpSpPr>
          <p:grpSp>
            <p:nvGrpSpPr>
              <p:cNvPr id="10" name="Group 371">
                <a:extLst>
                  <a:ext uri="{FF2B5EF4-FFF2-40B4-BE49-F238E27FC236}">
                    <a16:creationId xmlns:a16="http://schemas.microsoft.com/office/drawing/2014/main" id="{4661FEEA-AFF8-4DBF-A3ED-A39682494A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" y="1536"/>
                <a:ext cx="862" cy="292"/>
                <a:chOff x="0" y="0"/>
                <a:chExt cx="518" cy="480"/>
              </a:xfrm>
            </p:grpSpPr>
            <p:sp>
              <p:nvSpPr>
                <p:cNvPr id="98" name="Rectangle 372">
                  <a:extLst>
                    <a:ext uri="{FF2B5EF4-FFF2-40B4-BE49-F238E27FC236}">
                      <a16:creationId xmlns:a16="http://schemas.microsoft.com/office/drawing/2014/main" id="{711A596E-B941-47E9-9B5A-E44C8495B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3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课号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99" name="Rectangle 373">
                  <a:extLst>
                    <a:ext uri="{FF2B5EF4-FFF2-40B4-BE49-F238E27FC236}">
                      <a16:creationId xmlns:a16="http://schemas.microsoft.com/office/drawing/2014/main" id="{4E00227D-24FE-466A-887B-8B6BE0C6BB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8" cy="480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374">
                <a:extLst>
                  <a:ext uri="{FF2B5EF4-FFF2-40B4-BE49-F238E27FC236}">
                    <a16:creationId xmlns:a16="http://schemas.microsoft.com/office/drawing/2014/main" id="{0163F397-F434-45D6-8B60-C87C7BEC50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1536"/>
                <a:ext cx="1102" cy="292"/>
                <a:chOff x="518" y="0"/>
                <a:chExt cx="662" cy="480"/>
              </a:xfrm>
            </p:grpSpPr>
            <p:sp>
              <p:nvSpPr>
                <p:cNvPr id="96" name="Rectangle 375">
                  <a:extLst>
                    <a:ext uri="{FF2B5EF4-FFF2-40B4-BE49-F238E27FC236}">
                      <a16:creationId xmlns:a16="http://schemas.microsoft.com/office/drawing/2014/main" id="{C0CB8A03-10AE-45C2-BC70-BEB16159A1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课名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97" name="Rectangle 376">
                  <a:extLst>
                    <a:ext uri="{FF2B5EF4-FFF2-40B4-BE49-F238E27FC236}">
                      <a16:creationId xmlns:a16="http://schemas.microsoft.com/office/drawing/2014/main" id="{0FC8EE1F-AB45-4C4B-A05F-FFB998CF24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0"/>
                  <a:ext cx="662" cy="480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77">
                <a:extLst>
                  <a:ext uri="{FF2B5EF4-FFF2-40B4-BE49-F238E27FC236}">
                    <a16:creationId xmlns:a16="http://schemas.microsoft.com/office/drawing/2014/main" id="{9A44DB8C-CAF6-4BE3-9461-7321507336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5" y="1536"/>
                <a:ext cx="743" cy="292"/>
                <a:chOff x="1180" y="0"/>
                <a:chExt cx="446" cy="480"/>
              </a:xfrm>
            </p:grpSpPr>
            <p:sp>
              <p:nvSpPr>
                <p:cNvPr id="94" name="Rectangle 378">
                  <a:extLst>
                    <a:ext uri="{FF2B5EF4-FFF2-40B4-BE49-F238E27FC236}">
                      <a16:creationId xmlns:a16="http://schemas.microsoft.com/office/drawing/2014/main" id="{42FEC179-8FD4-4467-9366-7C44AF7E10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0"/>
                  <a:ext cx="360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学分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95" name="Rectangle 379">
                  <a:extLst>
                    <a:ext uri="{FF2B5EF4-FFF2-40B4-BE49-F238E27FC236}">
                      <a16:creationId xmlns:a16="http://schemas.microsoft.com/office/drawing/2014/main" id="{506FF219-8E60-4BB3-B34D-D8E8212F1A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0"/>
                  <a:ext cx="446" cy="480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80">
                <a:extLst>
                  <a:ext uri="{FF2B5EF4-FFF2-40B4-BE49-F238E27FC236}">
                    <a16:creationId xmlns:a16="http://schemas.microsoft.com/office/drawing/2014/main" id="{E059C29F-FD04-4E97-991B-A509165959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" y="1828"/>
                <a:ext cx="862" cy="234"/>
                <a:chOff x="0" y="480"/>
                <a:chExt cx="518" cy="384"/>
              </a:xfrm>
            </p:grpSpPr>
            <p:sp>
              <p:nvSpPr>
                <p:cNvPr id="92" name="Rectangle 381">
                  <a:extLst>
                    <a:ext uri="{FF2B5EF4-FFF2-40B4-BE49-F238E27FC236}">
                      <a16:creationId xmlns:a16="http://schemas.microsoft.com/office/drawing/2014/main" id="{6F52803F-F6FB-4118-BD5E-A77FE5AD86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1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93" name="Rectangle 382">
                  <a:extLst>
                    <a:ext uri="{FF2B5EF4-FFF2-40B4-BE49-F238E27FC236}">
                      <a16:creationId xmlns:a16="http://schemas.microsoft.com/office/drawing/2014/main" id="{8BAD17DF-EE93-4D26-8023-F6771E2E2E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383">
                <a:extLst>
                  <a:ext uri="{FF2B5EF4-FFF2-40B4-BE49-F238E27FC236}">
                    <a16:creationId xmlns:a16="http://schemas.microsoft.com/office/drawing/2014/main" id="{ADB22195-0A92-489E-AE7C-BD9A354CDD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1828"/>
                <a:ext cx="1102" cy="234"/>
                <a:chOff x="518" y="480"/>
                <a:chExt cx="662" cy="384"/>
              </a:xfrm>
            </p:grpSpPr>
            <p:sp>
              <p:nvSpPr>
                <p:cNvPr id="90" name="Rectangle 384">
                  <a:extLst>
                    <a:ext uri="{FF2B5EF4-FFF2-40B4-BE49-F238E27FC236}">
                      <a16:creationId xmlns:a16="http://schemas.microsoft.com/office/drawing/2014/main" id="{7E874EA5-8B96-4B9B-884C-AC0652FD3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48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微积分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91" name="Rectangle 385">
                  <a:extLst>
                    <a:ext uri="{FF2B5EF4-FFF2-40B4-BE49-F238E27FC236}">
                      <a16:creationId xmlns:a16="http://schemas.microsoft.com/office/drawing/2014/main" id="{6A091303-8BBD-454F-8F9F-7F1E90DE2E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480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386">
                <a:extLst>
                  <a:ext uri="{FF2B5EF4-FFF2-40B4-BE49-F238E27FC236}">
                    <a16:creationId xmlns:a16="http://schemas.microsoft.com/office/drawing/2014/main" id="{B8C6AD0E-9685-407F-B7B8-A08723E32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5" y="1828"/>
                <a:ext cx="743" cy="234"/>
                <a:chOff x="1180" y="480"/>
                <a:chExt cx="446" cy="384"/>
              </a:xfrm>
            </p:grpSpPr>
            <p:sp>
              <p:nvSpPr>
                <p:cNvPr id="88" name="Rectangle 387">
                  <a:extLst>
                    <a:ext uri="{FF2B5EF4-FFF2-40B4-BE49-F238E27FC236}">
                      <a16:creationId xmlns:a16="http://schemas.microsoft.com/office/drawing/2014/main" id="{4CC3777D-10A2-4EBE-9BA0-0F05988C95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48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5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89" name="Rectangle 388">
                  <a:extLst>
                    <a:ext uri="{FF2B5EF4-FFF2-40B4-BE49-F238E27FC236}">
                      <a16:creationId xmlns:a16="http://schemas.microsoft.com/office/drawing/2014/main" id="{2DA76567-3E13-421A-B2D7-A2FB2D2AC4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480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389">
                <a:extLst>
                  <a:ext uri="{FF2B5EF4-FFF2-40B4-BE49-F238E27FC236}">
                    <a16:creationId xmlns:a16="http://schemas.microsoft.com/office/drawing/2014/main" id="{E9F3DBFB-EBAC-4DAF-8761-DC91C73AE4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" y="2062"/>
                <a:ext cx="862" cy="234"/>
                <a:chOff x="0" y="864"/>
                <a:chExt cx="518" cy="384"/>
              </a:xfrm>
            </p:grpSpPr>
            <p:sp>
              <p:nvSpPr>
                <p:cNvPr id="86" name="Rectangle 390">
                  <a:extLst>
                    <a:ext uri="{FF2B5EF4-FFF2-40B4-BE49-F238E27FC236}">
                      <a16:creationId xmlns:a16="http://schemas.microsoft.com/office/drawing/2014/main" id="{5ADD731E-FC3C-424C-86CB-2A7E0F516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2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87" name="Rectangle 391">
                  <a:extLst>
                    <a:ext uri="{FF2B5EF4-FFF2-40B4-BE49-F238E27FC236}">
                      <a16:creationId xmlns:a16="http://schemas.microsoft.com/office/drawing/2014/main" id="{DD6B3D8D-F064-410F-BFF6-075093B64F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392">
                <a:extLst>
                  <a:ext uri="{FF2B5EF4-FFF2-40B4-BE49-F238E27FC236}">
                    <a16:creationId xmlns:a16="http://schemas.microsoft.com/office/drawing/2014/main" id="{DF2B0720-2604-495C-B9AD-C3DE1145C8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2062"/>
                <a:ext cx="1102" cy="234"/>
                <a:chOff x="518" y="864"/>
                <a:chExt cx="662" cy="384"/>
              </a:xfrm>
            </p:grpSpPr>
            <p:sp>
              <p:nvSpPr>
                <p:cNvPr id="84" name="Rectangle 393">
                  <a:extLst>
                    <a:ext uri="{FF2B5EF4-FFF2-40B4-BE49-F238E27FC236}">
                      <a16:creationId xmlns:a16="http://schemas.microsoft.com/office/drawing/2014/main" id="{E0E4B108-23BA-49D5-8204-B981D505D3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864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线性代数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85" name="Rectangle 394">
                  <a:extLst>
                    <a:ext uri="{FF2B5EF4-FFF2-40B4-BE49-F238E27FC236}">
                      <a16:creationId xmlns:a16="http://schemas.microsoft.com/office/drawing/2014/main" id="{ACFC3762-DE06-4668-95F3-18ACBF166D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864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395">
                <a:extLst>
                  <a:ext uri="{FF2B5EF4-FFF2-40B4-BE49-F238E27FC236}">
                    <a16:creationId xmlns:a16="http://schemas.microsoft.com/office/drawing/2014/main" id="{5836580A-4A83-47FF-BC70-F849D36B1B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5" y="2062"/>
                <a:ext cx="743" cy="234"/>
                <a:chOff x="1180" y="864"/>
                <a:chExt cx="446" cy="384"/>
              </a:xfrm>
            </p:grpSpPr>
            <p:sp>
              <p:nvSpPr>
                <p:cNvPr id="82" name="Rectangle 396">
                  <a:extLst>
                    <a:ext uri="{FF2B5EF4-FFF2-40B4-BE49-F238E27FC236}">
                      <a16:creationId xmlns:a16="http://schemas.microsoft.com/office/drawing/2014/main" id="{0883CD08-9CC2-4C57-8D83-F448DF1A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86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4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83" name="Rectangle 397">
                  <a:extLst>
                    <a:ext uri="{FF2B5EF4-FFF2-40B4-BE49-F238E27FC236}">
                      <a16:creationId xmlns:a16="http://schemas.microsoft.com/office/drawing/2014/main" id="{739AAF2C-62D8-4F64-BD15-AD6E07286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864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398">
                <a:extLst>
                  <a:ext uri="{FF2B5EF4-FFF2-40B4-BE49-F238E27FC236}">
                    <a16:creationId xmlns:a16="http://schemas.microsoft.com/office/drawing/2014/main" id="{F8309CB4-65A4-4105-89E2-CBB9422685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" y="2296"/>
                <a:ext cx="862" cy="233"/>
                <a:chOff x="0" y="1248"/>
                <a:chExt cx="518" cy="384"/>
              </a:xfrm>
            </p:grpSpPr>
            <p:sp>
              <p:nvSpPr>
                <p:cNvPr id="80" name="Rectangle 399">
                  <a:extLst>
                    <a:ext uri="{FF2B5EF4-FFF2-40B4-BE49-F238E27FC236}">
                      <a16:creationId xmlns:a16="http://schemas.microsoft.com/office/drawing/2014/main" id="{CE92B4FC-978A-4130-AB9D-CBF1BB916A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3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81" name="Rectangle 400">
                  <a:extLst>
                    <a:ext uri="{FF2B5EF4-FFF2-40B4-BE49-F238E27FC236}">
                      <a16:creationId xmlns:a16="http://schemas.microsoft.com/office/drawing/2014/main" id="{1F806D74-2A73-4CFE-96B2-4E0306077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401">
                <a:extLst>
                  <a:ext uri="{FF2B5EF4-FFF2-40B4-BE49-F238E27FC236}">
                    <a16:creationId xmlns:a16="http://schemas.microsoft.com/office/drawing/2014/main" id="{37EF1D34-FB13-4642-92FD-8BBAE11503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2296"/>
                <a:ext cx="1102" cy="233"/>
                <a:chOff x="518" y="1248"/>
                <a:chExt cx="662" cy="384"/>
              </a:xfrm>
            </p:grpSpPr>
            <p:sp>
              <p:nvSpPr>
                <p:cNvPr id="78" name="Rectangle 402">
                  <a:extLst>
                    <a:ext uri="{FF2B5EF4-FFF2-40B4-BE49-F238E27FC236}">
                      <a16:creationId xmlns:a16="http://schemas.microsoft.com/office/drawing/2014/main" id="{7A4CB739-C48A-4EBA-ACD9-137E444011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1248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最优化方法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79" name="Rectangle 403">
                  <a:extLst>
                    <a:ext uri="{FF2B5EF4-FFF2-40B4-BE49-F238E27FC236}">
                      <a16:creationId xmlns:a16="http://schemas.microsoft.com/office/drawing/2014/main" id="{B6C8FB61-A0D9-4B8D-8138-29B121BC1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1248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404">
                <a:extLst>
                  <a:ext uri="{FF2B5EF4-FFF2-40B4-BE49-F238E27FC236}">
                    <a16:creationId xmlns:a16="http://schemas.microsoft.com/office/drawing/2014/main" id="{85878DAE-980D-4AD1-A44A-57D73E4D34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5" y="2296"/>
                <a:ext cx="743" cy="233"/>
                <a:chOff x="1180" y="1248"/>
                <a:chExt cx="446" cy="384"/>
              </a:xfrm>
            </p:grpSpPr>
            <p:sp>
              <p:nvSpPr>
                <p:cNvPr id="76" name="Rectangle 405">
                  <a:extLst>
                    <a:ext uri="{FF2B5EF4-FFF2-40B4-BE49-F238E27FC236}">
                      <a16:creationId xmlns:a16="http://schemas.microsoft.com/office/drawing/2014/main" id="{B6AFCED3-00C9-4301-95CA-45AE0FF0D8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124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4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77" name="Rectangle 406">
                  <a:extLst>
                    <a:ext uri="{FF2B5EF4-FFF2-40B4-BE49-F238E27FC236}">
                      <a16:creationId xmlns:a16="http://schemas.microsoft.com/office/drawing/2014/main" id="{AC4B7A02-3198-4B2F-993C-0FCB32EC06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1248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407">
                <a:extLst>
                  <a:ext uri="{FF2B5EF4-FFF2-40B4-BE49-F238E27FC236}">
                    <a16:creationId xmlns:a16="http://schemas.microsoft.com/office/drawing/2014/main" id="{5C75E528-7153-41A4-B2FA-A8ADDFCEFE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" y="2529"/>
                <a:ext cx="862" cy="234"/>
                <a:chOff x="0" y="1632"/>
                <a:chExt cx="518" cy="384"/>
              </a:xfrm>
            </p:grpSpPr>
            <p:sp>
              <p:nvSpPr>
                <p:cNvPr id="74" name="Rectangle 408">
                  <a:extLst>
                    <a:ext uri="{FF2B5EF4-FFF2-40B4-BE49-F238E27FC236}">
                      <a16:creationId xmlns:a16="http://schemas.microsoft.com/office/drawing/2014/main" id="{1642E907-953C-4763-8F4C-F58CCAE3DE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4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75" name="Rectangle 409">
                  <a:extLst>
                    <a:ext uri="{FF2B5EF4-FFF2-40B4-BE49-F238E27FC236}">
                      <a16:creationId xmlns:a16="http://schemas.microsoft.com/office/drawing/2014/main" id="{76DDF7E3-2353-46DC-BFBB-BF3BA5746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410">
                <a:extLst>
                  <a:ext uri="{FF2B5EF4-FFF2-40B4-BE49-F238E27FC236}">
                    <a16:creationId xmlns:a16="http://schemas.microsoft.com/office/drawing/2014/main" id="{7E5EE0C8-F34B-44B9-B949-0407FCA5E5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2529"/>
                <a:ext cx="1102" cy="234"/>
                <a:chOff x="518" y="1632"/>
                <a:chExt cx="662" cy="384"/>
              </a:xfrm>
            </p:grpSpPr>
            <p:sp>
              <p:nvSpPr>
                <p:cNvPr id="72" name="Rectangle 411">
                  <a:extLst>
                    <a:ext uri="{FF2B5EF4-FFF2-40B4-BE49-F238E27FC236}">
                      <a16:creationId xmlns:a16="http://schemas.microsoft.com/office/drawing/2014/main" id="{E4F489B2-476F-4332-B46B-5CC85C68C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1632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数据结构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73" name="Rectangle 412">
                  <a:extLst>
                    <a:ext uri="{FF2B5EF4-FFF2-40B4-BE49-F238E27FC236}">
                      <a16:creationId xmlns:a16="http://schemas.microsoft.com/office/drawing/2014/main" id="{DB6E61D2-A51F-4FFD-A0B0-4889A09095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1632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413">
                <a:extLst>
                  <a:ext uri="{FF2B5EF4-FFF2-40B4-BE49-F238E27FC236}">
                    <a16:creationId xmlns:a16="http://schemas.microsoft.com/office/drawing/2014/main" id="{CAF4E169-F9A3-458D-B968-618B283EE0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5" y="2529"/>
                <a:ext cx="743" cy="234"/>
                <a:chOff x="1180" y="1632"/>
                <a:chExt cx="446" cy="384"/>
              </a:xfrm>
            </p:grpSpPr>
            <p:sp>
              <p:nvSpPr>
                <p:cNvPr id="70" name="Rectangle 414">
                  <a:extLst>
                    <a:ext uri="{FF2B5EF4-FFF2-40B4-BE49-F238E27FC236}">
                      <a16:creationId xmlns:a16="http://schemas.microsoft.com/office/drawing/2014/main" id="{285ABA08-9531-4298-A7B2-E4ECF31D4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163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3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71" name="Rectangle 415">
                  <a:extLst>
                    <a:ext uri="{FF2B5EF4-FFF2-40B4-BE49-F238E27FC236}">
                      <a16:creationId xmlns:a16="http://schemas.microsoft.com/office/drawing/2014/main" id="{7AFB4249-F22F-40E4-9D4A-E00235A78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1632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416">
                <a:extLst>
                  <a:ext uri="{FF2B5EF4-FFF2-40B4-BE49-F238E27FC236}">
                    <a16:creationId xmlns:a16="http://schemas.microsoft.com/office/drawing/2014/main" id="{996F7F55-6857-4B0F-8A4A-852C0081EB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" y="2763"/>
                <a:ext cx="862" cy="234"/>
                <a:chOff x="0" y="2016"/>
                <a:chExt cx="518" cy="384"/>
              </a:xfrm>
            </p:grpSpPr>
            <p:sp>
              <p:nvSpPr>
                <p:cNvPr id="68" name="Rectangle 417">
                  <a:extLst>
                    <a:ext uri="{FF2B5EF4-FFF2-40B4-BE49-F238E27FC236}">
                      <a16:creationId xmlns:a16="http://schemas.microsoft.com/office/drawing/2014/main" id="{70414859-CAEF-4FC4-9FFE-CC54414988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5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69" name="Rectangle 418">
                  <a:extLst>
                    <a:ext uri="{FF2B5EF4-FFF2-40B4-BE49-F238E27FC236}">
                      <a16:creationId xmlns:a16="http://schemas.microsoft.com/office/drawing/2014/main" id="{88629BE6-9AD8-44BC-AF5D-1F4DD592AE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419">
                <a:extLst>
                  <a:ext uri="{FF2B5EF4-FFF2-40B4-BE49-F238E27FC236}">
                    <a16:creationId xmlns:a16="http://schemas.microsoft.com/office/drawing/2014/main" id="{CEF36245-109E-4E60-A0DB-1EF3F083B0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2763"/>
                <a:ext cx="1102" cy="234"/>
                <a:chOff x="518" y="2016"/>
                <a:chExt cx="662" cy="384"/>
              </a:xfrm>
            </p:grpSpPr>
            <p:sp>
              <p:nvSpPr>
                <p:cNvPr id="66" name="Rectangle 420">
                  <a:extLst>
                    <a:ext uri="{FF2B5EF4-FFF2-40B4-BE49-F238E27FC236}">
                      <a16:creationId xmlns:a16="http://schemas.microsoft.com/office/drawing/2014/main" id="{537A1410-208B-4F16-9369-3789A0AEC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2016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应用统计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67" name="Rectangle 421">
                  <a:extLst>
                    <a:ext uri="{FF2B5EF4-FFF2-40B4-BE49-F238E27FC236}">
                      <a16:creationId xmlns:a16="http://schemas.microsoft.com/office/drawing/2014/main" id="{54F21588-03BD-4AA6-9D59-BA8551A403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2016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422">
                <a:extLst>
                  <a:ext uri="{FF2B5EF4-FFF2-40B4-BE49-F238E27FC236}">
                    <a16:creationId xmlns:a16="http://schemas.microsoft.com/office/drawing/2014/main" id="{18004884-2E4A-4328-8BBF-83CDDD9A66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5" y="2763"/>
                <a:ext cx="743" cy="234"/>
                <a:chOff x="1180" y="2016"/>
                <a:chExt cx="446" cy="384"/>
              </a:xfrm>
            </p:grpSpPr>
            <p:sp>
              <p:nvSpPr>
                <p:cNvPr id="64" name="Rectangle 423">
                  <a:extLst>
                    <a:ext uri="{FF2B5EF4-FFF2-40B4-BE49-F238E27FC236}">
                      <a16:creationId xmlns:a16="http://schemas.microsoft.com/office/drawing/2014/main" id="{96CFAFC0-E315-4FFB-88AB-6B9A384525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2016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4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65" name="Rectangle 424">
                  <a:extLst>
                    <a:ext uri="{FF2B5EF4-FFF2-40B4-BE49-F238E27FC236}">
                      <a16:creationId xmlns:a16="http://schemas.microsoft.com/office/drawing/2014/main" id="{E3DE4B96-4C74-4560-81C7-2C0CF9AED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2016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425">
                <a:extLst>
                  <a:ext uri="{FF2B5EF4-FFF2-40B4-BE49-F238E27FC236}">
                    <a16:creationId xmlns:a16="http://schemas.microsoft.com/office/drawing/2014/main" id="{C35E0E24-E8DC-4BF6-8630-2EC3600CE8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" y="2997"/>
                <a:ext cx="862" cy="234"/>
                <a:chOff x="0" y="2400"/>
                <a:chExt cx="518" cy="384"/>
              </a:xfrm>
            </p:grpSpPr>
            <p:sp>
              <p:nvSpPr>
                <p:cNvPr id="62" name="Rectangle 426">
                  <a:extLst>
                    <a:ext uri="{FF2B5EF4-FFF2-40B4-BE49-F238E27FC236}">
                      <a16:creationId xmlns:a16="http://schemas.microsoft.com/office/drawing/2014/main" id="{70157EA5-B582-4E82-B976-1B3E4C82FC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6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63" name="Rectangle 427">
                  <a:extLst>
                    <a:ext uri="{FF2B5EF4-FFF2-40B4-BE49-F238E27FC236}">
                      <a16:creationId xmlns:a16="http://schemas.microsoft.com/office/drawing/2014/main" id="{B0593093-C402-4B86-B4AD-8E98C32E2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428">
                <a:extLst>
                  <a:ext uri="{FF2B5EF4-FFF2-40B4-BE49-F238E27FC236}">
                    <a16:creationId xmlns:a16="http://schemas.microsoft.com/office/drawing/2014/main" id="{4245BE04-9E7B-46D8-A468-0416F30EFA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2997"/>
                <a:ext cx="1102" cy="234"/>
                <a:chOff x="518" y="2400"/>
                <a:chExt cx="662" cy="384"/>
              </a:xfrm>
            </p:grpSpPr>
            <p:sp>
              <p:nvSpPr>
                <p:cNvPr id="60" name="Rectangle 429">
                  <a:extLst>
                    <a:ext uri="{FF2B5EF4-FFF2-40B4-BE49-F238E27FC236}">
                      <a16:creationId xmlns:a16="http://schemas.microsoft.com/office/drawing/2014/main" id="{9C55DE25-C9E6-435B-9B98-07ED3014E5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240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计算机模拟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61" name="Rectangle 430">
                  <a:extLst>
                    <a:ext uri="{FF2B5EF4-FFF2-40B4-BE49-F238E27FC236}">
                      <a16:creationId xmlns:a16="http://schemas.microsoft.com/office/drawing/2014/main" id="{AA91891B-F64F-4DEF-B6BC-496AA2125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2400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431">
                <a:extLst>
                  <a:ext uri="{FF2B5EF4-FFF2-40B4-BE49-F238E27FC236}">
                    <a16:creationId xmlns:a16="http://schemas.microsoft.com/office/drawing/2014/main" id="{53499C37-EDDE-4AB6-8DD1-706B39EC52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5" y="2997"/>
                <a:ext cx="743" cy="234"/>
                <a:chOff x="1180" y="2400"/>
                <a:chExt cx="446" cy="384"/>
              </a:xfrm>
            </p:grpSpPr>
            <p:sp>
              <p:nvSpPr>
                <p:cNvPr id="58" name="Rectangle 432">
                  <a:extLst>
                    <a:ext uri="{FF2B5EF4-FFF2-40B4-BE49-F238E27FC236}">
                      <a16:creationId xmlns:a16="http://schemas.microsoft.com/office/drawing/2014/main" id="{5E4820DD-A417-4855-8FBC-054F962108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240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3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59" name="Rectangle 433">
                  <a:extLst>
                    <a:ext uri="{FF2B5EF4-FFF2-40B4-BE49-F238E27FC236}">
                      <a16:creationId xmlns:a16="http://schemas.microsoft.com/office/drawing/2014/main" id="{877BD493-1E57-49F5-924D-8D07F8DC2B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2400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434">
                <a:extLst>
                  <a:ext uri="{FF2B5EF4-FFF2-40B4-BE49-F238E27FC236}">
                    <a16:creationId xmlns:a16="http://schemas.microsoft.com/office/drawing/2014/main" id="{56D528B3-76A9-439E-BB9D-89860211E5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" y="3231"/>
                <a:ext cx="862" cy="233"/>
                <a:chOff x="0" y="2784"/>
                <a:chExt cx="518" cy="384"/>
              </a:xfrm>
            </p:grpSpPr>
            <p:sp>
              <p:nvSpPr>
                <p:cNvPr id="56" name="Rectangle 435">
                  <a:extLst>
                    <a:ext uri="{FF2B5EF4-FFF2-40B4-BE49-F238E27FC236}">
                      <a16:creationId xmlns:a16="http://schemas.microsoft.com/office/drawing/2014/main" id="{815568F6-4B56-4281-967A-754720E8F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78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7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57" name="Rectangle 436">
                  <a:extLst>
                    <a:ext uri="{FF2B5EF4-FFF2-40B4-BE49-F238E27FC236}">
                      <a16:creationId xmlns:a16="http://schemas.microsoft.com/office/drawing/2014/main" id="{36E4325A-F214-4E3D-98CA-6638B2C9B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784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Group 437">
                <a:extLst>
                  <a:ext uri="{FF2B5EF4-FFF2-40B4-BE49-F238E27FC236}">
                    <a16:creationId xmlns:a16="http://schemas.microsoft.com/office/drawing/2014/main" id="{9D9C18AD-5F57-43B8-9E01-91F10D3990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3231"/>
                <a:ext cx="1102" cy="233"/>
                <a:chOff x="518" y="2784"/>
                <a:chExt cx="662" cy="384"/>
              </a:xfrm>
            </p:grpSpPr>
            <p:sp>
              <p:nvSpPr>
                <p:cNvPr id="54" name="Rectangle 438">
                  <a:extLst>
                    <a:ext uri="{FF2B5EF4-FFF2-40B4-BE49-F238E27FC236}">
                      <a16:creationId xmlns:a16="http://schemas.microsoft.com/office/drawing/2014/main" id="{23454AF1-5601-4F1C-802E-9DE3AA7DA0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2784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计算机编程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55" name="Rectangle 439">
                  <a:extLst>
                    <a:ext uri="{FF2B5EF4-FFF2-40B4-BE49-F238E27FC236}">
                      <a16:creationId xmlns:a16="http://schemas.microsoft.com/office/drawing/2014/main" id="{B49D3C88-DE75-4D88-98B9-C79225BEB9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2784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Group 440">
                <a:extLst>
                  <a:ext uri="{FF2B5EF4-FFF2-40B4-BE49-F238E27FC236}">
                    <a16:creationId xmlns:a16="http://schemas.microsoft.com/office/drawing/2014/main" id="{B5046A0A-1B89-4B0B-A66E-8D9A4C0ADF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5" y="3231"/>
                <a:ext cx="743" cy="233"/>
                <a:chOff x="1180" y="2784"/>
                <a:chExt cx="446" cy="384"/>
              </a:xfrm>
            </p:grpSpPr>
            <p:sp>
              <p:nvSpPr>
                <p:cNvPr id="52" name="Rectangle 441">
                  <a:extLst>
                    <a:ext uri="{FF2B5EF4-FFF2-40B4-BE49-F238E27FC236}">
                      <a16:creationId xmlns:a16="http://schemas.microsoft.com/office/drawing/2014/main" id="{AF5D9641-BEB9-47B0-BFE6-2B5797EF73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27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2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53" name="Rectangle 442">
                  <a:extLst>
                    <a:ext uri="{FF2B5EF4-FFF2-40B4-BE49-F238E27FC236}">
                      <a16:creationId xmlns:a16="http://schemas.microsoft.com/office/drawing/2014/main" id="{BCE7DAC7-8EDC-4281-B145-73D509B97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2784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Group 443">
                <a:extLst>
                  <a:ext uri="{FF2B5EF4-FFF2-40B4-BE49-F238E27FC236}">
                    <a16:creationId xmlns:a16="http://schemas.microsoft.com/office/drawing/2014/main" id="{446B82F8-3771-4A41-80C1-E0C3B032CF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" y="3464"/>
                <a:ext cx="862" cy="234"/>
                <a:chOff x="0" y="3168"/>
                <a:chExt cx="518" cy="384"/>
              </a:xfrm>
            </p:grpSpPr>
            <p:sp>
              <p:nvSpPr>
                <p:cNvPr id="50" name="Rectangle 444">
                  <a:extLst>
                    <a:ext uri="{FF2B5EF4-FFF2-40B4-BE49-F238E27FC236}">
                      <a16:creationId xmlns:a16="http://schemas.microsoft.com/office/drawing/2014/main" id="{44573D13-CC9B-4C0B-A258-8B99CA081B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16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8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51" name="Rectangle 445">
                  <a:extLst>
                    <a:ext uri="{FF2B5EF4-FFF2-40B4-BE49-F238E27FC236}">
                      <a16:creationId xmlns:a16="http://schemas.microsoft.com/office/drawing/2014/main" id="{26113013-E843-4A89-B1D6-D883190FE3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68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446">
                <a:extLst>
                  <a:ext uri="{FF2B5EF4-FFF2-40B4-BE49-F238E27FC236}">
                    <a16:creationId xmlns:a16="http://schemas.microsoft.com/office/drawing/2014/main" id="{E9492E97-152B-45D9-ACE7-8C49BDB9A4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3464"/>
                <a:ext cx="1102" cy="234"/>
                <a:chOff x="518" y="3168"/>
                <a:chExt cx="662" cy="384"/>
              </a:xfrm>
            </p:grpSpPr>
            <p:sp>
              <p:nvSpPr>
                <p:cNvPr id="48" name="Rectangle 447">
                  <a:extLst>
                    <a:ext uri="{FF2B5EF4-FFF2-40B4-BE49-F238E27FC236}">
                      <a16:creationId xmlns:a16="http://schemas.microsoft.com/office/drawing/2014/main" id="{09855682-E79C-4E4D-9546-827D977F8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3168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预测理论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49" name="Rectangle 448">
                  <a:extLst>
                    <a:ext uri="{FF2B5EF4-FFF2-40B4-BE49-F238E27FC236}">
                      <a16:creationId xmlns:a16="http://schemas.microsoft.com/office/drawing/2014/main" id="{AC11A020-D9E7-4FA1-9F1F-D4D343AA6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3168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449">
                <a:extLst>
                  <a:ext uri="{FF2B5EF4-FFF2-40B4-BE49-F238E27FC236}">
                    <a16:creationId xmlns:a16="http://schemas.microsoft.com/office/drawing/2014/main" id="{145988B1-FC3F-4117-984D-AFADD2A74C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5" y="3464"/>
                <a:ext cx="743" cy="234"/>
                <a:chOff x="1180" y="3168"/>
                <a:chExt cx="446" cy="384"/>
              </a:xfrm>
            </p:grpSpPr>
            <p:sp>
              <p:nvSpPr>
                <p:cNvPr id="46" name="Rectangle 450">
                  <a:extLst>
                    <a:ext uri="{FF2B5EF4-FFF2-40B4-BE49-F238E27FC236}">
                      <a16:creationId xmlns:a16="http://schemas.microsoft.com/office/drawing/2014/main" id="{1F40B849-7B8B-4E3F-9FEB-D6A7D51394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31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2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47" name="Rectangle 451">
                  <a:extLst>
                    <a:ext uri="{FF2B5EF4-FFF2-40B4-BE49-F238E27FC236}">
                      <a16:creationId xmlns:a16="http://schemas.microsoft.com/office/drawing/2014/main" id="{E822C5F1-58C2-4586-8704-F999035045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3168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Group 452">
                <a:extLst>
                  <a:ext uri="{FF2B5EF4-FFF2-40B4-BE49-F238E27FC236}">
                    <a16:creationId xmlns:a16="http://schemas.microsoft.com/office/drawing/2014/main" id="{6854EA8A-B6E5-46DA-BAEA-10D78A2A85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" y="3698"/>
                <a:ext cx="862" cy="234"/>
                <a:chOff x="0" y="3552"/>
                <a:chExt cx="518" cy="384"/>
              </a:xfrm>
            </p:grpSpPr>
            <p:sp>
              <p:nvSpPr>
                <p:cNvPr id="44" name="Rectangle 453">
                  <a:extLst>
                    <a:ext uri="{FF2B5EF4-FFF2-40B4-BE49-F238E27FC236}">
                      <a16:creationId xmlns:a16="http://schemas.microsoft.com/office/drawing/2014/main" id="{CC05711C-8331-4E7D-8F42-C3076F23E7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55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9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45" name="Rectangle 454">
                  <a:extLst>
                    <a:ext uri="{FF2B5EF4-FFF2-40B4-BE49-F238E27FC236}">
                      <a16:creationId xmlns:a16="http://schemas.microsoft.com/office/drawing/2014/main" id="{F00214E4-BF0A-4688-92B5-EEB517C1E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552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Group 455">
                <a:extLst>
                  <a:ext uri="{FF2B5EF4-FFF2-40B4-BE49-F238E27FC236}">
                    <a16:creationId xmlns:a16="http://schemas.microsoft.com/office/drawing/2014/main" id="{101E96BC-11B8-41DF-90C4-887CF6EA37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3698"/>
                <a:ext cx="1102" cy="234"/>
                <a:chOff x="518" y="3552"/>
                <a:chExt cx="662" cy="384"/>
              </a:xfrm>
            </p:grpSpPr>
            <p:sp>
              <p:nvSpPr>
                <p:cNvPr id="42" name="Rectangle 456">
                  <a:extLst>
                    <a:ext uri="{FF2B5EF4-FFF2-40B4-BE49-F238E27FC236}">
                      <a16:creationId xmlns:a16="http://schemas.microsoft.com/office/drawing/2014/main" id="{4037143A-E086-4838-A8B5-ED73F2B1C5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3552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数学实验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43" name="Rectangle 457">
                  <a:extLst>
                    <a:ext uri="{FF2B5EF4-FFF2-40B4-BE49-F238E27FC236}">
                      <a16:creationId xmlns:a16="http://schemas.microsoft.com/office/drawing/2014/main" id="{1A09E8A5-C6FB-4BD4-923D-18B9E4AB9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3552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Group 458">
                <a:extLst>
                  <a:ext uri="{FF2B5EF4-FFF2-40B4-BE49-F238E27FC236}">
                    <a16:creationId xmlns:a16="http://schemas.microsoft.com/office/drawing/2014/main" id="{6C374445-59EE-4F45-8FA4-4899A204FA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5" y="3698"/>
                <a:ext cx="743" cy="234"/>
                <a:chOff x="1180" y="3552"/>
                <a:chExt cx="446" cy="384"/>
              </a:xfrm>
            </p:grpSpPr>
            <p:sp>
              <p:nvSpPr>
                <p:cNvPr id="40" name="Rectangle 459">
                  <a:extLst>
                    <a:ext uri="{FF2B5EF4-FFF2-40B4-BE49-F238E27FC236}">
                      <a16:creationId xmlns:a16="http://schemas.microsoft.com/office/drawing/2014/main" id="{91308FC8-73FD-48B7-816D-F70AC6C984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35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3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41" name="Rectangle 460">
                  <a:extLst>
                    <a:ext uri="{FF2B5EF4-FFF2-40B4-BE49-F238E27FC236}">
                      <a16:creationId xmlns:a16="http://schemas.microsoft.com/office/drawing/2014/main" id="{C52217F6-17FB-4D6E-AE33-DEA2D9F380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3552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0" name="Group 461">
              <a:extLst>
                <a:ext uri="{FF2B5EF4-FFF2-40B4-BE49-F238E27FC236}">
                  <a16:creationId xmlns:a16="http://schemas.microsoft.com/office/drawing/2014/main" id="{512F16CD-6C06-4D5B-91AA-AE6D72501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0824" y="3240438"/>
              <a:ext cx="457200" cy="3429000"/>
              <a:chOff x="720" y="1872"/>
              <a:chExt cx="288" cy="2160"/>
            </a:xfrm>
          </p:grpSpPr>
          <p:sp>
            <p:nvSpPr>
              <p:cNvPr id="101" name="Rectangle 462">
                <a:extLst>
                  <a:ext uri="{FF2B5EF4-FFF2-40B4-BE49-F238E27FC236}">
                    <a16:creationId xmlns:a16="http://schemas.microsoft.com/office/drawing/2014/main" id="{DBFBB6BC-DB77-44B0-B249-FB5EC291F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872"/>
                <a:ext cx="28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zh-CN" sz="2400" b="0">
                    <a:solidFill>
                      <a:srgbClr val="FF3300"/>
                    </a:solidFill>
                    <a:sym typeface="Symbol" panose="05050102010706020507" pitchFamily="18" charset="2"/>
                  </a:rPr>
                  <a:t>   </a:t>
                </a:r>
              </a:p>
            </p:txBody>
          </p:sp>
          <p:sp>
            <p:nvSpPr>
              <p:cNvPr id="102" name="Rectangle 463">
                <a:extLst>
                  <a:ext uri="{FF2B5EF4-FFF2-40B4-BE49-F238E27FC236}">
                    <a16:creationId xmlns:a16="http://schemas.microsoft.com/office/drawing/2014/main" id="{E4ED1155-716F-480A-AF18-CF7945130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74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zh-CN" sz="2400" b="0">
                    <a:solidFill>
                      <a:srgbClr val="FF3300"/>
                    </a:solidFill>
                    <a:sym typeface="Symbol" panose="05050102010706020507" pitchFamily="18" charset="2"/>
                  </a:rPr>
                  <a:t>  </a:t>
                </a:r>
              </a:p>
            </p:txBody>
          </p:sp>
          <p:sp>
            <p:nvSpPr>
              <p:cNvPr id="103" name="Rectangle 464">
                <a:extLst>
                  <a:ext uri="{FF2B5EF4-FFF2-40B4-BE49-F238E27FC236}">
                    <a16:creationId xmlns:a16="http://schemas.microsoft.com/office/drawing/2014/main" id="{2CE7F99D-826C-4299-9244-5C9524C6E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28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zh-CN" sz="2400" b="0">
                    <a:solidFill>
                      <a:srgbClr val="FF3300"/>
                    </a:solidFill>
                    <a:sym typeface="Symbol" panose="05050102010706020507" pitchFamily="18" charset="2"/>
                  </a:rPr>
                  <a:t>   </a:t>
                </a:r>
              </a:p>
            </p:txBody>
          </p:sp>
          <p:sp>
            <p:nvSpPr>
              <p:cNvPr id="104" name="Rectangle 465">
                <a:extLst>
                  <a:ext uri="{FF2B5EF4-FFF2-40B4-BE49-F238E27FC236}">
                    <a16:creationId xmlns:a16="http://schemas.microsoft.com/office/drawing/2014/main" id="{0BC77FEF-13DE-4D77-8842-9125F6BCA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54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zh-CN" sz="2400" b="0">
                    <a:solidFill>
                      <a:srgbClr val="FF3300"/>
                    </a:solidFill>
                    <a:sym typeface="Symbol" panose="05050102010706020507" pitchFamily="18" charset="2"/>
                  </a:rPr>
                  <a:t>  </a:t>
                </a:r>
              </a:p>
            </p:txBody>
          </p:sp>
        </p:grpSp>
      </p:grpSp>
      <p:grpSp>
        <p:nvGrpSpPr>
          <p:cNvPr id="105" name="Group 466">
            <a:extLst>
              <a:ext uri="{FF2B5EF4-FFF2-40B4-BE49-F238E27FC236}">
                <a16:creationId xmlns:a16="http://schemas.microsoft.com/office/drawing/2014/main" id="{790163D7-55B6-4721-97E5-910BE140D9E8}"/>
              </a:ext>
            </a:extLst>
          </p:cNvPr>
          <p:cNvGrpSpPr>
            <a:grpSpLocks/>
          </p:cNvGrpSpPr>
          <p:nvPr/>
        </p:nvGrpSpPr>
        <p:grpSpPr bwMode="auto">
          <a:xfrm>
            <a:off x="752986" y="1657022"/>
            <a:ext cx="6786563" cy="558800"/>
            <a:chOff x="411" y="900"/>
            <a:chExt cx="4275" cy="352"/>
          </a:xfrm>
        </p:grpSpPr>
        <p:graphicFrame>
          <p:nvGraphicFramePr>
            <p:cNvPr id="106" name="Object 467">
              <a:extLst>
                <a:ext uri="{FF2B5EF4-FFF2-40B4-BE49-F238E27FC236}">
                  <a16:creationId xmlns:a16="http://schemas.microsoft.com/office/drawing/2014/main" id="{B7321140-CFD9-46EC-A9BA-B336CE025C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8592183"/>
                </p:ext>
              </p:extLst>
            </p:nvPr>
          </p:nvGraphicFramePr>
          <p:xfrm>
            <a:off x="1210" y="900"/>
            <a:ext cx="347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公式" r:id="rId7" imgW="2158920" imgH="215640" progId="Equation.3">
                    <p:embed/>
                  </p:oleObj>
                </mc:Choice>
                <mc:Fallback>
                  <p:oleObj name="公式" r:id="rId7" imgW="2158920" imgH="215640" progId="Equation.3">
                    <p:embed/>
                    <p:pic>
                      <p:nvPicPr>
                        <p:cNvPr id="3539" name="Object 467">
                          <a:extLst>
                            <a:ext uri="{FF2B5EF4-FFF2-40B4-BE49-F238E27FC236}">
                              <a16:creationId xmlns:a16="http://schemas.microsoft.com/office/drawing/2014/main" id="{0C80ABC1-4D65-412F-8865-E23A6F1245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900"/>
                          <a:ext cx="347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AutoShape 468">
              <a:extLst>
                <a:ext uri="{FF2B5EF4-FFF2-40B4-BE49-F238E27FC236}">
                  <a16:creationId xmlns:a16="http://schemas.microsoft.com/office/drawing/2014/main" id="{1BBF53C1-5E6A-419F-817A-FAAA98DE5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923"/>
              <a:ext cx="521" cy="306"/>
            </a:xfrm>
            <a:prstGeom prst="rightArrow">
              <a:avLst>
                <a:gd name="adj1" fmla="val 50000"/>
                <a:gd name="adj2" fmla="val 24769"/>
              </a:avLst>
            </a:prstGeom>
            <a:noFill/>
            <a:ln w="9525" cap="flat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39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base"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73">
            <a:extLst>
              <a:ext uri="{FF2B5EF4-FFF2-40B4-BE49-F238E27FC236}">
                <a16:creationId xmlns:a16="http://schemas.microsoft.com/office/drawing/2014/main" id="{4B498083-7099-4241-9680-86B1BF374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00429"/>
              </p:ext>
            </p:extLst>
          </p:nvPr>
        </p:nvGraphicFramePr>
        <p:xfrm>
          <a:off x="2347296" y="935404"/>
          <a:ext cx="3124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4" imgW="1294838" imgH="215806" progId="Equation.3">
                  <p:embed/>
                </p:oleObj>
              </mc:Choice>
              <mc:Fallback>
                <p:oleObj r:id="rId4" imgW="1294838" imgH="215806" progId="Equation.3">
                  <p:embed/>
                  <p:pic>
                    <p:nvPicPr>
                      <p:cNvPr id="3545" name="Object 473">
                        <a:extLst>
                          <a:ext uri="{FF2B5EF4-FFF2-40B4-BE49-F238E27FC236}">
                            <a16:creationId xmlns:a16="http://schemas.microsoft.com/office/drawing/2014/main" id="{85563CD2-54A7-4718-9B43-965215D7EE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296" y="935404"/>
                        <a:ext cx="31242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74">
            <a:extLst>
              <a:ext uri="{FF2B5EF4-FFF2-40B4-BE49-F238E27FC236}">
                <a16:creationId xmlns:a16="http://schemas.microsoft.com/office/drawing/2014/main" id="{923FB46D-1E17-45AA-9153-DF7159A45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241371"/>
              </p:ext>
            </p:extLst>
          </p:nvPr>
        </p:nvGraphicFramePr>
        <p:xfrm>
          <a:off x="557605" y="3076933"/>
          <a:ext cx="1447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6" imgW="571252" imgH="215806" progId="Equation.3">
                  <p:embed/>
                </p:oleObj>
              </mc:Choice>
              <mc:Fallback>
                <p:oleObj r:id="rId6" imgW="571252" imgH="215806" progId="Equation.3">
                  <p:embed/>
                  <p:pic>
                    <p:nvPicPr>
                      <p:cNvPr id="3546" name="Object 474">
                        <a:extLst>
                          <a:ext uri="{FF2B5EF4-FFF2-40B4-BE49-F238E27FC236}">
                            <a16:creationId xmlns:a16="http://schemas.microsoft.com/office/drawing/2014/main" id="{20826D50-4916-4FCF-B919-5B3FE01EE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05" y="3076933"/>
                        <a:ext cx="1447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75">
            <a:extLst>
              <a:ext uri="{FF2B5EF4-FFF2-40B4-BE49-F238E27FC236}">
                <a16:creationId xmlns:a16="http://schemas.microsoft.com/office/drawing/2014/main" id="{B985695A-1958-477B-9132-D7C995335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016856"/>
              </p:ext>
            </p:extLst>
          </p:nvPr>
        </p:nvGraphicFramePr>
        <p:xfrm>
          <a:off x="6096000" y="918735"/>
          <a:ext cx="41243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8" imgW="1600200" imgH="215640" progId="Equation.3">
                  <p:embed/>
                </p:oleObj>
              </mc:Choice>
              <mc:Fallback>
                <p:oleObj name="Equation" r:id="rId8" imgW="1600200" imgH="215640" progId="Equation.3">
                  <p:embed/>
                  <p:pic>
                    <p:nvPicPr>
                      <p:cNvPr id="3547" name="Object 475">
                        <a:extLst>
                          <a:ext uri="{FF2B5EF4-FFF2-40B4-BE49-F238E27FC236}">
                            <a16:creationId xmlns:a16="http://schemas.microsoft.com/office/drawing/2014/main" id="{1E616FA1-0664-46D9-9D12-B39EC52649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918735"/>
                        <a:ext cx="41243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76">
            <a:extLst>
              <a:ext uri="{FF2B5EF4-FFF2-40B4-BE49-F238E27FC236}">
                <a16:creationId xmlns:a16="http://schemas.microsoft.com/office/drawing/2014/main" id="{9F85E4FA-8254-4A3D-B0D1-4569670ED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353" y="3764318"/>
            <a:ext cx="754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最优解与</a:t>
            </a:r>
            <a:r>
              <a:rPr kumimoji="1" lang="zh-CN" altLang="ru-RU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ru-RU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ru-RU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kumimoji="1" lang="zh-CN" altLang="ru-RU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ru-RU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ru-RU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ru-RU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kumimoji="1" lang="zh-CN" altLang="ru-RU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的结果相同</a:t>
            </a:r>
            <a:r>
              <a:rPr kumimoji="1" lang="ru-RU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1" lang="zh-CN" altLang="ru-RU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学分最多</a:t>
            </a:r>
          </a:p>
        </p:txBody>
      </p:sp>
      <p:graphicFrame>
        <p:nvGraphicFramePr>
          <p:cNvPr id="8" name="Object 477">
            <a:extLst>
              <a:ext uri="{FF2B5EF4-FFF2-40B4-BE49-F238E27FC236}">
                <a16:creationId xmlns:a16="http://schemas.microsoft.com/office/drawing/2014/main" id="{96A20B04-13BE-47E2-9E0F-0F0F88B58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436771"/>
              </p:ext>
            </p:extLst>
          </p:nvPr>
        </p:nvGraphicFramePr>
        <p:xfrm>
          <a:off x="557605" y="4575586"/>
          <a:ext cx="144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10" imgW="583693" imgH="215713" progId="Equation.3">
                  <p:embed/>
                </p:oleObj>
              </mc:Choice>
              <mc:Fallback>
                <p:oleObj r:id="rId10" imgW="583693" imgH="215713" progId="Equation.3">
                  <p:embed/>
                  <p:pic>
                    <p:nvPicPr>
                      <p:cNvPr id="3549" name="Object 477">
                        <a:extLst>
                          <a:ext uri="{FF2B5EF4-FFF2-40B4-BE49-F238E27FC236}">
                            <a16:creationId xmlns:a16="http://schemas.microsoft.com/office/drawing/2014/main" id="{C00526A6-E0D9-4517-861C-04E9BDA8B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05" y="4575586"/>
                        <a:ext cx="144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79">
            <a:extLst>
              <a:ext uri="{FF2B5EF4-FFF2-40B4-BE49-F238E27FC236}">
                <a16:creationId xmlns:a16="http://schemas.microsoft.com/office/drawing/2014/main" id="{AB77AC3D-97FD-460D-827D-B817F8428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678390"/>
              </p:ext>
            </p:extLst>
          </p:nvPr>
        </p:nvGraphicFramePr>
        <p:xfrm>
          <a:off x="5698863" y="1754775"/>
          <a:ext cx="39973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12" imgW="1904760" imgH="457200" progId="Equation.3">
                  <p:embed/>
                </p:oleObj>
              </mc:Choice>
              <mc:Fallback>
                <p:oleObj name="Equation" r:id="rId12" imgW="1904760" imgH="457200" progId="Equation.3">
                  <p:embed/>
                  <p:pic>
                    <p:nvPicPr>
                      <p:cNvPr id="3551" name="Object 479">
                        <a:extLst>
                          <a:ext uri="{FF2B5EF4-FFF2-40B4-BE49-F238E27FC236}">
                            <a16:creationId xmlns:a16="http://schemas.microsoft.com/office/drawing/2014/main" id="{8B53FA41-F480-4EA7-8571-797B7D0D3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8863" y="1754775"/>
                        <a:ext cx="39973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80">
            <a:extLst>
              <a:ext uri="{FF2B5EF4-FFF2-40B4-BE49-F238E27FC236}">
                <a16:creationId xmlns:a16="http://schemas.microsoft.com/office/drawing/2014/main" id="{7DEF8897-C880-4262-BA12-830578F96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508251"/>
              </p:ext>
            </p:extLst>
          </p:nvPr>
        </p:nvGraphicFramePr>
        <p:xfrm>
          <a:off x="2495812" y="1629142"/>
          <a:ext cx="16192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14" imgW="609480" imgH="431640" progId="Equation.3">
                  <p:embed/>
                </p:oleObj>
              </mc:Choice>
              <mc:Fallback>
                <p:oleObj name="Equation" r:id="rId14" imgW="609480" imgH="431640" progId="Equation.3">
                  <p:embed/>
                  <p:pic>
                    <p:nvPicPr>
                      <p:cNvPr id="3552" name="Object 480">
                        <a:extLst>
                          <a:ext uri="{FF2B5EF4-FFF2-40B4-BE49-F238E27FC236}">
                            <a16:creationId xmlns:a16="http://schemas.microsoft.com/office/drawing/2014/main" id="{A431ABA3-5F14-4477-87B2-199412D074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812" y="1629142"/>
                        <a:ext cx="161925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81">
            <a:extLst>
              <a:ext uri="{FF2B5EF4-FFF2-40B4-BE49-F238E27FC236}">
                <a16:creationId xmlns:a16="http://schemas.microsoft.com/office/drawing/2014/main" id="{02BA1C42-7087-4BC2-A1A5-7B9D7F72E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353" y="5471290"/>
            <a:ext cx="754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最优解与</a:t>
            </a:r>
            <a:r>
              <a:rPr kumimoji="1" lang="zh-CN" altLang="ru-RU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ru-RU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ru-RU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kumimoji="1" lang="zh-CN" altLang="ru-RU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ru-RU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ru-RU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ru-RU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kumimoji="1" lang="zh-CN" altLang="ru-RU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的结果相同</a:t>
            </a:r>
            <a:r>
              <a:rPr kumimoji="1" lang="ru-RU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1" lang="zh-CN" altLang="ru-RU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课程最少</a:t>
            </a:r>
          </a:p>
        </p:txBody>
      </p:sp>
      <p:sp>
        <p:nvSpPr>
          <p:cNvPr id="12" name="Rectangle 472">
            <a:extLst>
              <a:ext uri="{FF2B5EF4-FFF2-40B4-BE49-F238E27FC236}">
                <a16:creationId xmlns:a16="http://schemas.microsoft.com/office/drawing/2014/main" id="{9F26D280-626B-4740-81AF-67ACC175C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03" y="925045"/>
            <a:ext cx="1727499" cy="461665"/>
          </a:xfrm>
          <a:prstGeom prst="rect">
            <a:avLst/>
          </a:prstGeom>
          <a:solidFill>
            <a:srgbClr val="BAE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ru-RU" sz="2400" dirty="0">
                <a:latin typeface="黑体" panose="02010609060101010101" pitchFamily="49" charset="-122"/>
                <a:ea typeface="黑体" panose="02010609060101010101" pitchFamily="49" charset="-122"/>
              </a:rPr>
              <a:t>讨论与思考</a:t>
            </a:r>
          </a:p>
        </p:txBody>
      </p:sp>
      <p:sp>
        <p:nvSpPr>
          <p:cNvPr id="13" name="Rectangle 478">
            <a:extLst>
              <a:ext uri="{FF2B5EF4-FFF2-40B4-BE49-F238E27FC236}">
                <a16:creationId xmlns:a16="http://schemas.microsoft.com/office/drawing/2014/main" id="{EA740836-2F76-4F7B-8879-BF6758AB5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657" y="192844"/>
            <a:ext cx="24384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ru-RU" sz="3200">
                <a:latin typeface="楷体_GB2312" pitchFamily="49" charset="-122"/>
                <a:ea typeface="楷体_GB2312" pitchFamily="49" charset="-122"/>
              </a:rPr>
              <a:t>多目标规划</a:t>
            </a:r>
            <a:r>
              <a:rPr kumimoji="1" lang="zh-CN" altLang="ru-RU" sz="3200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7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childTnLst>
                                    <p:set>
                                      <p:cBhvr additive="base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272" fill="hold" grpId="0" nodeType="clickEffect">
                                  <p:childTnLst>
                                    <p:set>
                                      <p:cBhvr additive="base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EAD27-26C4-44DD-B3BB-1C54B811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固定成本问题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B10837-91E0-4974-AADE-37CE026223A6}"/>
              </a:ext>
            </a:extLst>
          </p:cNvPr>
          <p:cNvSpPr txBox="1">
            <a:spLocks noChangeArrowheads="1"/>
          </p:cNvSpPr>
          <p:nvPr/>
        </p:nvSpPr>
        <p:spPr>
          <a:xfrm>
            <a:off x="528638" y="1638300"/>
            <a:ext cx="11220450" cy="28289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高压容器公司制造小、中、大三种尺寸的金属容器，所用资源为金属板、劳动力和机器设备，制造一个容器所需的各种资源的数量如下表所示。不考虑固定费用，每种容器售出一只所得的利润分别为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万元、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万元、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万元，可使用的金属板有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吨，劳动力有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人月，机器有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台月，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此外不管每种容器制造的数量是多少，都要支付一笔固定的费用：小号是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l00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万元，中号为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 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万元，大号为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。现在要制定一个生产计划，使获得的利润为最大。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10AFDF-62A4-440C-833C-3A13BCFD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8323" y="4559485"/>
            <a:ext cx="14174371" cy="35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0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0422BE-F355-41B0-AA4E-FCD3CAED2D95}"/>
              </a:ext>
            </a:extLst>
          </p:cNvPr>
          <p:cNvSpPr txBox="1">
            <a:spLocks noChangeArrowheads="1"/>
          </p:cNvSpPr>
          <p:nvPr/>
        </p:nvSpPr>
        <p:spPr>
          <a:xfrm>
            <a:off x="571500" y="1004888"/>
            <a:ext cx="11049000" cy="5586412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解：这是一个整数规划的问题。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设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分别为小号容器、中号容器和大号容器的生产数量。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各种容器的固定费用只有在生产该种容器时才投入，为了说明固定费用的这种性质，设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1(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当生产第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种容器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＞ 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0（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当不生产第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种容器即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0 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时）</a:t>
            </a:r>
            <a:endParaRPr lang="en-US" altLang="zh-CN" sz="24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引入约束  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 M </a:t>
            </a:r>
            <a:r>
              <a:rPr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=1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充分大，以保证当 </a:t>
            </a:r>
            <a:r>
              <a:rPr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0 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0 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这样我们可建立如下的数学模型：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 z = 4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+ 5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+ 6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- 100y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- 150y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- 200y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s.t.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2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+ 4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+ 8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≤ 500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2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+ 3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+ 4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≤ 300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+ 2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+ 3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≤ 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x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 M </a:t>
            </a:r>
            <a:r>
              <a:rPr lang="en-US" altLang="zh-CN" i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=1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充分大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≥ 0 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0--1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1,2,3</a:t>
            </a:r>
          </a:p>
          <a:p>
            <a:pPr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1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EAD27-26C4-44DD-B3BB-1C54B811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工件排序问题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5ACD4-2625-45EE-8A40-818D91083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700213"/>
            <a:ext cx="11291888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台机床加工</a:t>
            </a:r>
            <a:r>
              <a:rPr kumimoji="1" lang="en-US" altLang="zh-CN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件产品。各产品的机床加工顺序，以及产品</a:t>
            </a:r>
            <a:r>
              <a:rPr kumimoji="1" lang="en-US" altLang="zh-CN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在机床</a:t>
            </a:r>
            <a:r>
              <a:rPr kumimoji="1" lang="en-US" altLang="zh-CN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上加工工时</a:t>
            </a:r>
            <a:r>
              <a:rPr kumimoji="1" lang="en-US" altLang="zh-CN" sz="2800" b="0" dirty="0" err="1"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baseline="-25000" dirty="0" err="1">
                <a:ea typeface="华文新魏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见表。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928F0B4F-4CDA-4366-B991-F3A238EAC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651736"/>
            <a:ext cx="1129188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由于某种原因，产品</a:t>
            </a:r>
            <a:r>
              <a:rPr kumimoji="1" lang="en-US" altLang="zh-CN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的加工总时间不得超过</a:t>
            </a:r>
            <a:r>
              <a:rPr kumimoji="1" lang="en-US" altLang="zh-CN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，现要求确定各件产品在机床上的加工方案，使在最短的时间内加工完全部产品。</a:t>
            </a: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D97F4D99-977F-4CDD-8C9A-54210EB0411B}"/>
              </a:ext>
            </a:extLst>
          </p:cNvPr>
          <p:cNvGrpSpPr>
            <a:grpSpLocks/>
          </p:cNvGrpSpPr>
          <p:nvPr/>
        </p:nvGrpSpPr>
        <p:grpSpPr bwMode="auto">
          <a:xfrm>
            <a:off x="1890712" y="2501431"/>
            <a:ext cx="8410575" cy="3520141"/>
            <a:chOff x="336" y="1536"/>
            <a:chExt cx="4766" cy="1598"/>
          </a:xfrm>
        </p:grpSpPr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DAFD38B1-1F95-44A1-9800-AB4EA7285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536"/>
              <a:ext cx="4766" cy="1598"/>
              <a:chOff x="432" y="1632"/>
              <a:chExt cx="4766" cy="1598"/>
            </a:xfrm>
          </p:grpSpPr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61D401AB-B5ED-4B20-A3E9-2C44D9617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39DF7C50-185B-4993-A985-E8FDBFEA7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112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604F65CA-A455-47DA-BD98-153576C9E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54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0E6D50D0-B279-4901-8627-78D580804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02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3B5D7145-94ED-4035-B5E4-3F2DB9D61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8" name="Text Box 15">
                <a:extLst>
                  <a:ext uri="{FF2B5EF4-FFF2-40B4-BE49-F238E27FC236}">
                    <a16:creationId xmlns:a16="http://schemas.microsoft.com/office/drawing/2014/main" id="{B39B10D2-FA3D-472D-BC0C-56F8648182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776"/>
                <a:ext cx="843" cy="1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3600" b="0">
                    <a:ea typeface="宋体" panose="02010600030101010101" pitchFamily="2" charset="-122"/>
                  </a:rPr>
                  <a:t>产品</a:t>
                </a:r>
                <a:r>
                  <a:rPr kumimoji="1" lang="en-US" altLang="zh-CN" sz="3600" b="0">
                    <a:ea typeface="宋体" panose="02010600030101010101" pitchFamily="2" charset="-122"/>
                  </a:rPr>
                  <a:t>1</a:t>
                </a:r>
              </a:p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3600" b="0">
                    <a:ea typeface="宋体" panose="02010600030101010101" pitchFamily="2" charset="-122"/>
                  </a:rPr>
                  <a:t>产品</a:t>
                </a:r>
                <a:r>
                  <a:rPr kumimoji="1" lang="en-US" altLang="zh-CN" sz="3600" b="0">
                    <a:ea typeface="宋体" panose="02010600030101010101" pitchFamily="2" charset="-122"/>
                  </a:rPr>
                  <a:t>2</a:t>
                </a:r>
              </a:p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3600" b="0">
                    <a:ea typeface="宋体" panose="02010600030101010101" pitchFamily="2" charset="-122"/>
                  </a:rPr>
                  <a:t>产品</a:t>
                </a:r>
                <a:r>
                  <a:rPr kumimoji="1" lang="en-US" altLang="zh-CN" sz="3600" b="0"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86F50D74-B7C2-4604-9CF4-D4B87D583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3" y="1632"/>
                <a:ext cx="601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0" baseline="-25000">
                    <a:ea typeface="宋体" panose="02010600030101010101" pitchFamily="2" charset="-122"/>
                  </a:rPr>
                  <a:t>11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b="0">
                    <a:ea typeface="宋体" panose="02010600030101010101" pitchFamily="2" charset="-122"/>
                  </a:rPr>
                  <a:t>机床</a:t>
                </a:r>
                <a:r>
                  <a:rPr kumimoji="1" lang="en-US" altLang="zh-CN" sz="2400" b="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0" name="Text Box 17">
                <a:extLst>
                  <a:ext uri="{FF2B5EF4-FFF2-40B4-BE49-F238E27FC236}">
                    <a16:creationId xmlns:a16="http://schemas.microsoft.com/office/drawing/2014/main" id="{9F6BD9F3-2FCB-482F-8191-06CD62839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3" y="2053"/>
                <a:ext cx="601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0" baseline="-25000">
                    <a:ea typeface="宋体" panose="02010600030101010101" pitchFamily="2" charset="-122"/>
                  </a:rPr>
                  <a:t>21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b="0">
                    <a:ea typeface="宋体" panose="02010600030101010101" pitchFamily="2" charset="-122"/>
                  </a:rPr>
                  <a:t>机床</a:t>
                </a:r>
                <a:r>
                  <a:rPr kumimoji="1" lang="en-US" altLang="zh-CN" sz="2400" b="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1" name="Text Box 18">
                <a:extLst>
                  <a:ext uri="{FF2B5EF4-FFF2-40B4-BE49-F238E27FC236}">
                    <a16:creationId xmlns:a16="http://schemas.microsoft.com/office/drawing/2014/main" id="{65C1CCCE-C5E2-4FEA-9862-96AE74FE56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5" y="1632"/>
                <a:ext cx="601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0" baseline="-25000">
                    <a:ea typeface="宋体" panose="02010600030101010101" pitchFamily="2" charset="-122"/>
                  </a:rPr>
                  <a:t>13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b="0">
                    <a:ea typeface="宋体" panose="02010600030101010101" pitchFamily="2" charset="-122"/>
                  </a:rPr>
                  <a:t>机床</a:t>
                </a:r>
                <a:r>
                  <a:rPr kumimoji="1" lang="en-US" altLang="zh-CN" sz="2400" b="0"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2" name="Text Box 19">
                <a:extLst>
                  <a:ext uri="{FF2B5EF4-FFF2-40B4-BE49-F238E27FC236}">
                    <a16:creationId xmlns:a16="http://schemas.microsoft.com/office/drawing/2014/main" id="{0D1C2AEB-9307-4667-AB6F-4A87E4820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3" y="2064"/>
                <a:ext cx="601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 dirty="0"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0" baseline="-25000" dirty="0">
                    <a:ea typeface="宋体" panose="02010600030101010101" pitchFamily="2" charset="-122"/>
                  </a:rPr>
                  <a:t>22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b="0" dirty="0">
                    <a:ea typeface="宋体" panose="02010600030101010101" pitchFamily="2" charset="-122"/>
                  </a:rPr>
                  <a:t>机床</a:t>
                </a:r>
                <a:r>
                  <a:rPr kumimoji="1" lang="en-US" altLang="zh-CN" sz="2400" b="0" dirty="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3" name="Text Box 20">
                <a:extLst>
                  <a:ext uri="{FF2B5EF4-FFF2-40B4-BE49-F238E27FC236}">
                    <a16:creationId xmlns:a16="http://schemas.microsoft.com/office/drawing/2014/main" id="{CC7D19C6-84D8-45C5-A8B5-1C791BBEA1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3" y="2533"/>
                <a:ext cx="601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0" baseline="-25000">
                    <a:ea typeface="宋体" panose="02010600030101010101" pitchFamily="2" charset="-122"/>
                  </a:rPr>
                  <a:t>23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b="0">
                    <a:ea typeface="宋体" panose="02010600030101010101" pitchFamily="2" charset="-122"/>
                  </a:rPr>
                  <a:t>机床</a:t>
                </a:r>
                <a:r>
                  <a:rPr kumimoji="1" lang="en-US" altLang="zh-CN" sz="2400" b="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4" name="Text Box 21">
                <a:extLst>
                  <a:ext uri="{FF2B5EF4-FFF2-40B4-BE49-F238E27FC236}">
                    <a16:creationId xmlns:a16="http://schemas.microsoft.com/office/drawing/2014/main" id="{AC67BE9E-6BAD-4B5A-8F05-40B86562D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5" y="2533"/>
                <a:ext cx="601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0" baseline="-25000">
                    <a:ea typeface="宋体" panose="02010600030101010101" pitchFamily="2" charset="-122"/>
                  </a:rPr>
                  <a:t>33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b="0">
                    <a:ea typeface="宋体" panose="02010600030101010101" pitchFamily="2" charset="-122"/>
                  </a:rPr>
                  <a:t>机床</a:t>
                </a:r>
                <a:r>
                  <a:rPr kumimoji="1" lang="en-US" altLang="zh-CN" sz="2400" b="0"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5" name="Text Box 22">
                <a:extLst>
                  <a:ext uri="{FF2B5EF4-FFF2-40B4-BE49-F238E27FC236}">
                    <a16:creationId xmlns:a16="http://schemas.microsoft.com/office/drawing/2014/main" id="{52D9317E-3C90-4300-9D3E-1F7E23630A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7" y="1632"/>
                <a:ext cx="601" cy="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0" baseline="-25000">
                    <a:ea typeface="宋体" panose="02010600030101010101" pitchFamily="2" charset="-122"/>
                  </a:rPr>
                  <a:t>14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b="0">
                    <a:ea typeface="宋体" panose="02010600030101010101" pitchFamily="2" charset="-122"/>
                  </a:rPr>
                  <a:t>机床</a:t>
                </a:r>
                <a:r>
                  <a:rPr kumimoji="1" lang="en-US" altLang="zh-CN" sz="2400" b="0">
                    <a:ea typeface="宋体" panose="02010600030101010101" pitchFamily="2" charset="-122"/>
                  </a:rPr>
                  <a:t>4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kumimoji="1" lang="en-US" altLang="zh-CN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23">
                <a:extLst>
                  <a:ext uri="{FF2B5EF4-FFF2-40B4-BE49-F238E27FC236}">
                    <a16:creationId xmlns:a16="http://schemas.microsoft.com/office/drawing/2014/main" id="{BB687BF0-0C36-44BF-AB0E-4C432B215A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3" y="2064"/>
                <a:ext cx="601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algn="ctr"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0"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0" baseline="-25000">
                    <a:ea typeface="宋体" panose="02010600030101010101" pitchFamily="2" charset="-122"/>
                  </a:rPr>
                  <a:t>24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b="0">
                    <a:ea typeface="宋体" panose="02010600030101010101" pitchFamily="2" charset="-122"/>
                  </a:rPr>
                  <a:t>机床</a:t>
                </a:r>
                <a:r>
                  <a:rPr kumimoji="1" lang="en-US" altLang="zh-CN" sz="2400" b="0"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sp>
          <p:nvSpPr>
            <p:cNvPr id="8" name="Line 24">
              <a:extLst>
                <a:ext uri="{FF2B5EF4-FFF2-40B4-BE49-F238E27FC236}">
                  <a16:creationId xmlns:a16="http://schemas.microsoft.com/office/drawing/2014/main" id="{6ED97E1A-3ACC-4777-837D-4E5B2C841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24"/>
              <a:ext cx="16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9" name="Line 25">
              <a:extLst>
                <a:ext uri="{FF2B5EF4-FFF2-40B4-BE49-F238E27FC236}">
                  <a16:creationId xmlns:a16="http://schemas.microsoft.com/office/drawing/2014/main" id="{3E20C140-96B8-4584-AD03-91DF511F5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256"/>
              <a:ext cx="67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D1BCECF6-BD69-4E5B-B9CB-A79A5BAC7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304"/>
              <a:ext cx="15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1" name="Line 27">
              <a:extLst>
                <a:ext uri="{FF2B5EF4-FFF2-40B4-BE49-F238E27FC236}">
                  <a16:creationId xmlns:a16="http://schemas.microsoft.com/office/drawing/2014/main" id="{214510D4-58D4-4EFC-BBD2-A6E0DF940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824"/>
              <a:ext cx="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EFA5E5C6-AA3A-4942-AEDC-1D30A5ECA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736"/>
              <a:ext cx="5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5253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ED8654-083A-432E-99A4-204AEE1AF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7" y="4460875"/>
            <a:ext cx="8353425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400" b="0" dirty="0"/>
              <a:t>机床</a:t>
            </a:r>
            <a:r>
              <a:rPr kumimoji="1" lang="en-US" altLang="zh-CN" sz="2400" b="0" dirty="0"/>
              <a:t>1 </a:t>
            </a:r>
            <a:r>
              <a:rPr kumimoji="1" lang="zh-CN" altLang="en-US" sz="2400" b="0" dirty="0"/>
              <a:t>：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ea typeface="宋体" panose="02010600030101010101" pitchFamily="2" charset="-122"/>
              </a:rPr>
              <a:t>11</a:t>
            </a:r>
            <a:r>
              <a:rPr lang="en-US" altLang="zh-CN" sz="2400" i="1" dirty="0">
                <a:ea typeface="宋体" panose="02010600030101010101" pitchFamily="2" charset="-122"/>
              </a:rPr>
              <a:t>+a</a:t>
            </a:r>
            <a:r>
              <a:rPr lang="en-US" altLang="zh-CN" sz="2400" baseline="-25000" dirty="0">
                <a:ea typeface="宋体" panose="02010600030101010101" pitchFamily="2" charset="-122"/>
              </a:rPr>
              <a:t>11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华文细黑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latin typeface="华文细黑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ea typeface="宋体" panose="02010600030101010101" pitchFamily="2" charset="-122"/>
              </a:rPr>
              <a:t>21</a:t>
            </a:r>
            <a:r>
              <a:rPr lang="en-US" altLang="zh-CN" sz="2400" i="1" dirty="0">
                <a:ea typeface="宋体" panose="02010600030101010101" pitchFamily="2" charset="-122"/>
              </a:rPr>
              <a:t>+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ea typeface="宋体" panose="02010600030101010101" pitchFamily="2" charset="-122"/>
              </a:rPr>
              <a:t>My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      </a:t>
            </a:r>
            <a:r>
              <a:rPr kumimoji="1" lang="zh-CN" altLang="en-US" sz="2400" b="0" dirty="0"/>
              <a:t>及       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21</a:t>
            </a:r>
            <a:r>
              <a:rPr lang="en-US" altLang="zh-CN" sz="2400" i="1" dirty="0">
                <a:ea typeface="宋体" panose="02010600030101010101" pitchFamily="2" charset="-122"/>
              </a:rPr>
              <a:t>+a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11 </a:t>
            </a:r>
            <a:r>
              <a:rPr lang="en-US" altLang="zh-CN" sz="2400" i="1" dirty="0">
                <a:ea typeface="宋体" panose="02010600030101010101" pitchFamily="2" charset="-122"/>
              </a:rPr>
              <a:t>+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ea typeface="宋体" panose="02010600030101010101" pitchFamily="2" charset="-122"/>
              </a:rPr>
              <a:t>(1-</a:t>
            </a:r>
            <a:r>
              <a:rPr lang="en-US" altLang="zh-CN" sz="2400" i="1" dirty="0"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)</a:t>
            </a:r>
            <a:endParaRPr lang="en-US" altLang="zh-CN" sz="2400" i="1" baseline="-25000" dirty="0"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400" b="0" dirty="0"/>
              <a:t>机床</a:t>
            </a:r>
            <a:r>
              <a:rPr kumimoji="1" lang="en-US" altLang="zh-CN" sz="2400" b="0" dirty="0"/>
              <a:t>2 </a:t>
            </a:r>
            <a:r>
              <a:rPr kumimoji="1" lang="zh-CN" altLang="en-US" sz="2400" b="0" dirty="0"/>
              <a:t>：</a:t>
            </a:r>
            <a:r>
              <a:rPr kumimoji="1" lang="zh-CN" altLang="en-US" sz="2400" dirty="0">
                <a:solidFill>
                  <a:srgbClr val="FFFF00"/>
                </a:solidFill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22</a:t>
            </a:r>
            <a:r>
              <a:rPr lang="en-US" altLang="zh-CN" sz="2400" i="1" dirty="0">
                <a:ea typeface="宋体" panose="02010600030101010101" pitchFamily="2" charset="-122"/>
              </a:rPr>
              <a:t>+a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22</a:t>
            </a:r>
            <a:r>
              <a:rPr lang="en-US" altLang="zh-CN" sz="2400" baseline="-25000" dirty="0"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32 </a:t>
            </a:r>
            <a:r>
              <a:rPr lang="en-US" altLang="zh-CN" sz="2400" i="1" dirty="0">
                <a:ea typeface="宋体" panose="02010600030101010101" pitchFamily="2" charset="-122"/>
              </a:rPr>
              <a:t>+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ea typeface="宋体" panose="02010600030101010101" pitchFamily="2" charset="-122"/>
              </a:rPr>
              <a:t>My</a:t>
            </a:r>
            <a:r>
              <a:rPr lang="en-US" altLang="zh-CN" sz="2400" baseline="-25000" dirty="0">
                <a:ea typeface="宋体" panose="02010600030101010101" pitchFamily="2" charset="-122"/>
              </a:rPr>
              <a:t>2    </a:t>
            </a:r>
            <a:r>
              <a:rPr kumimoji="1" lang="zh-CN" altLang="en-US" sz="2400" b="0" dirty="0"/>
              <a:t>及       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32</a:t>
            </a:r>
            <a:r>
              <a:rPr lang="en-US" altLang="zh-CN" sz="2400" i="1" dirty="0">
                <a:ea typeface="宋体" panose="02010600030101010101" pitchFamily="2" charset="-122"/>
              </a:rPr>
              <a:t>+a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32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22 </a:t>
            </a:r>
            <a:r>
              <a:rPr lang="en-US" altLang="zh-CN" sz="2400" i="1" dirty="0">
                <a:ea typeface="宋体" panose="02010600030101010101" pitchFamily="2" charset="-122"/>
              </a:rPr>
              <a:t>+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ea typeface="宋体" panose="02010600030101010101" pitchFamily="2" charset="-122"/>
              </a:rPr>
              <a:t>(1-</a:t>
            </a:r>
            <a:r>
              <a:rPr lang="en-US" altLang="zh-CN" sz="2400" i="1" dirty="0"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i="1" baseline="-25000" dirty="0"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400" b="0" dirty="0"/>
              <a:t>机床</a:t>
            </a:r>
            <a:r>
              <a:rPr kumimoji="1" lang="en-US" altLang="zh-CN" sz="2400" b="0" dirty="0"/>
              <a:t>3 </a:t>
            </a:r>
            <a:r>
              <a:rPr kumimoji="1" lang="zh-CN" altLang="en-US" sz="2400" b="0" dirty="0"/>
              <a:t>：</a:t>
            </a:r>
            <a:r>
              <a:rPr kumimoji="1" lang="zh-CN" altLang="en-US" sz="2400" dirty="0">
                <a:solidFill>
                  <a:srgbClr val="FFFF00"/>
                </a:solidFill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13</a:t>
            </a:r>
            <a:r>
              <a:rPr lang="en-US" altLang="zh-CN" sz="2400" i="1" dirty="0">
                <a:ea typeface="宋体" panose="02010600030101010101" pitchFamily="2" charset="-122"/>
              </a:rPr>
              <a:t>+a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13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33 </a:t>
            </a:r>
            <a:r>
              <a:rPr lang="en-US" altLang="zh-CN" sz="2400" i="1" dirty="0">
                <a:ea typeface="宋体" panose="02010600030101010101" pitchFamily="2" charset="-122"/>
              </a:rPr>
              <a:t>+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ea typeface="宋体" panose="02010600030101010101" pitchFamily="2" charset="-122"/>
              </a:rPr>
              <a:t>My</a:t>
            </a:r>
            <a:r>
              <a:rPr lang="en-US" altLang="zh-CN" sz="2400" baseline="-25000" dirty="0">
                <a:ea typeface="宋体" panose="02010600030101010101" pitchFamily="2" charset="-122"/>
              </a:rPr>
              <a:t>3       </a:t>
            </a:r>
            <a:r>
              <a:rPr kumimoji="1" lang="zh-CN" altLang="en-US" sz="2400" b="0" dirty="0"/>
              <a:t>及       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33</a:t>
            </a:r>
            <a:r>
              <a:rPr lang="en-US" altLang="zh-CN" sz="2400" i="1" dirty="0">
                <a:ea typeface="宋体" panose="02010600030101010101" pitchFamily="2" charset="-122"/>
              </a:rPr>
              <a:t>+a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33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13 </a:t>
            </a:r>
            <a:r>
              <a:rPr lang="en-US" altLang="zh-CN" sz="2400" i="1" dirty="0">
                <a:ea typeface="宋体" panose="02010600030101010101" pitchFamily="2" charset="-122"/>
              </a:rPr>
              <a:t>+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ea typeface="宋体" panose="02010600030101010101" pitchFamily="2" charset="-122"/>
              </a:rPr>
              <a:t>(1-</a:t>
            </a:r>
            <a:r>
              <a:rPr lang="en-US" altLang="zh-CN" sz="2400" i="1" dirty="0"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i="1" baseline="-25000" dirty="0"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400" b="0" dirty="0"/>
              <a:t>机床</a:t>
            </a:r>
            <a:r>
              <a:rPr kumimoji="1" lang="en-US" altLang="zh-CN" sz="2400" b="0" dirty="0"/>
              <a:t>4</a:t>
            </a:r>
            <a:r>
              <a:rPr kumimoji="1" lang="zh-CN" altLang="en-US" sz="2400" b="0" dirty="0"/>
              <a:t>：</a:t>
            </a:r>
            <a:r>
              <a:rPr kumimoji="1" lang="zh-CN" altLang="en-US" sz="2400" dirty="0">
                <a:solidFill>
                  <a:srgbClr val="FFFF00"/>
                </a:solidFill>
              </a:rPr>
              <a:t> 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14</a:t>
            </a:r>
            <a:r>
              <a:rPr lang="en-US" altLang="zh-CN" sz="2400" i="1" dirty="0">
                <a:ea typeface="宋体" panose="02010600030101010101" pitchFamily="2" charset="-122"/>
              </a:rPr>
              <a:t>+a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14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24 </a:t>
            </a:r>
            <a:r>
              <a:rPr lang="en-US" altLang="zh-CN" sz="2400" i="1" dirty="0">
                <a:ea typeface="宋体" panose="02010600030101010101" pitchFamily="2" charset="-122"/>
              </a:rPr>
              <a:t>+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ea typeface="宋体" panose="02010600030101010101" pitchFamily="2" charset="-122"/>
              </a:rPr>
              <a:t>My</a:t>
            </a:r>
            <a:r>
              <a:rPr lang="en-US" altLang="zh-CN" sz="2400" baseline="-25000" dirty="0">
                <a:ea typeface="宋体" panose="02010600030101010101" pitchFamily="2" charset="-122"/>
              </a:rPr>
              <a:t>4        </a:t>
            </a:r>
            <a:r>
              <a:rPr kumimoji="1" lang="zh-CN" altLang="en-US" sz="2400" b="0" dirty="0"/>
              <a:t>及       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24</a:t>
            </a:r>
            <a:r>
              <a:rPr lang="en-US" altLang="zh-CN" sz="2400" i="1" dirty="0">
                <a:ea typeface="宋体" panose="02010600030101010101" pitchFamily="2" charset="-122"/>
              </a:rPr>
              <a:t>+a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24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14 </a:t>
            </a:r>
            <a:r>
              <a:rPr lang="en-US" altLang="zh-CN" sz="2400" i="1" dirty="0">
                <a:ea typeface="宋体" panose="02010600030101010101" pitchFamily="2" charset="-122"/>
              </a:rPr>
              <a:t>+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ea typeface="宋体" panose="02010600030101010101" pitchFamily="2" charset="-122"/>
              </a:rPr>
              <a:t>(1-</a:t>
            </a:r>
            <a:r>
              <a:rPr lang="en-US" altLang="zh-CN" sz="2400" i="1" dirty="0"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04A8C832-BAC0-4BFD-A807-5064C251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952501"/>
            <a:ext cx="7143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华文细黑" panose="02010600040101010101" pitchFamily="2" charset="-122"/>
              </a:rPr>
              <a:t>解：设产品</a:t>
            </a:r>
            <a:r>
              <a:rPr kumimoji="1" lang="en-US" altLang="zh-CN" sz="2800" dirty="0" err="1"/>
              <a:t>i</a:t>
            </a:r>
            <a:r>
              <a:rPr kumimoji="1" lang="zh-CN" altLang="en-US" sz="2800" dirty="0">
                <a:latin typeface="华文细黑" panose="02010600040101010101" pitchFamily="2" charset="-122"/>
              </a:rPr>
              <a:t>在机床</a:t>
            </a:r>
            <a:r>
              <a:rPr kumimoji="1" lang="en-US" altLang="zh-CN" sz="2800" dirty="0"/>
              <a:t>j</a:t>
            </a:r>
            <a:r>
              <a:rPr kumimoji="1" lang="zh-CN" altLang="en-US" sz="2800" dirty="0">
                <a:latin typeface="华文细黑" panose="02010600040101010101" pitchFamily="2" charset="-122"/>
              </a:rPr>
              <a:t>上开始加工的时间为</a:t>
            </a:r>
            <a:r>
              <a:rPr kumimoji="1" lang="en-US" altLang="zh-CN" sz="2800" i="1" dirty="0" err="1"/>
              <a:t>x</a:t>
            </a:r>
            <a:r>
              <a:rPr lang="en-US" altLang="zh-CN" sz="2800" i="1" baseline="-25000" dirty="0" err="1"/>
              <a:t>ij</a:t>
            </a:r>
            <a:endParaRPr lang="en-US" altLang="zh-CN" sz="2800" i="1" baseline="-25000" dirty="0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C9921026-FDF8-4E53-B3EC-FBFD2BC7E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7850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）同一件产品在不同机床上的加工顺序约束</a:t>
            </a:r>
            <a:endParaRPr lang="zh-CN" altLang="en-US" sz="2400" b="0" i="1" baseline="-25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0A322E4A-947A-465E-B2FB-ECB94BB39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844598"/>
            <a:ext cx="7850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）每一台机床对不同产品上的加工顺序约束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EEC32B3-CE69-4650-81FF-41B46818A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49" y="2122160"/>
            <a:ext cx="7200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400" b="0" dirty="0"/>
              <a:t>产品</a:t>
            </a:r>
            <a:r>
              <a:rPr kumimoji="1" lang="en-US" altLang="zh-CN" sz="2400" b="0" dirty="0"/>
              <a:t>1 </a:t>
            </a:r>
            <a:r>
              <a:rPr kumimoji="1" lang="zh-CN" altLang="en-US" sz="2400" b="0" dirty="0"/>
              <a:t>：    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ea typeface="宋体" panose="02010600030101010101" pitchFamily="2" charset="-122"/>
              </a:rPr>
              <a:t>11</a:t>
            </a:r>
            <a:r>
              <a:rPr lang="en-US" altLang="zh-CN" sz="2400" i="1" dirty="0">
                <a:ea typeface="宋体" panose="02010600030101010101" pitchFamily="2" charset="-122"/>
              </a:rPr>
              <a:t>+a</a:t>
            </a:r>
            <a:r>
              <a:rPr lang="en-US" altLang="zh-CN" sz="2400" baseline="-25000" dirty="0">
                <a:ea typeface="宋体" panose="02010600030101010101" pitchFamily="2" charset="-122"/>
              </a:rPr>
              <a:t>11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ea typeface="宋体" panose="02010600030101010101" pitchFamily="2" charset="-122"/>
              </a:rPr>
              <a:t>13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         </a:t>
            </a:r>
            <a:r>
              <a:rPr kumimoji="1" lang="zh-CN" altLang="en-US" sz="2400" b="0" dirty="0"/>
              <a:t>及       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13</a:t>
            </a:r>
            <a:r>
              <a:rPr lang="en-US" altLang="zh-CN" sz="2400" i="1" dirty="0">
                <a:ea typeface="宋体" panose="02010600030101010101" pitchFamily="2" charset="-122"/>
              </a:rPr>
              <a:t>+a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13 </a:t>
            </a:r>
            <a:r>
              <a:rPr lang="en-US" altLang="zh-CN" sz="2400" baseline="-250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14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400" b="0" dirty="0"/>
              <a:t>产品</a:t>
            </a:r>
            <a:r>
              <a:rPr kumimoji="1" lang="en-US" altLang="zh-CN" sz="2400" b="0" dirty="0"/>
              <a:t>2 </a:t>
            </a:r>
            <a:r>
              <a:rPr kumimoji="1" lang="zh-CN" altLang="en-US" sz="2400" b="0" dirty="0"/>
              <a:t>：</a:t>
            </a:r>
            <a:r>
              <a:rPr kumimoji="1" lang="zh-CN" altLang="en-US" sz="2400" dirty="0">
                <a:solidFill>
                  <a:srgbClr val="FFFF00"/>
                </a:solidFill>
              </a:rPr>
              <a:t>     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21</a:t>
            </a:r>
            <a:r>
              <a:rPr lang="en-US" altLang="zh-CN" sz="2400" i="1" dirty="0">
                <a:ea typeface="宋体" panose="02010600030101010101" pitchFamily="2" charset="-122"/>
              </a:rPr>
              <a:t>+a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21 </a:t>
            </a:r>
            <a:r>
              <a:rPr lang="en-US" altLang="zh-CN" sz="2400" baseline="-250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22        </a:t>
            </a:r>
            <a:r>
              <a:rPr kumimoji="1" lang="zh-CN" altLang="en-US" sz="2400" b="0" dirty="0"/>
              <a:t>及       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22</a:t>
            </a:r>
            <a:r>
              <a:rPr lang="en-US" altLang="zh-CN" sz="2400" i="1" dirty="0">
                <a:ea typeface="宋体" panose="02010600030101010101" pitchFamily="2" charset="-122"/>
              </a:rPr>
              <a:t>+a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22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24 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400" b="0" dirty="0"/>
              <a:t>产品</a:t>
            </a:r>
            <a:r>
              <a:rPr kumimoji="1" lang="en-US" altLang="zh-CN" sz="2400" b="0" dirty="0"/>
              <a:t>3 </a:t>
            </a:r>
            <a:r>
              <a:rPr kumimoji="1" lang="zh-CN" altLang="en-US" sz="2400" b="0" dirty="0"/>
              <a:t>：</a:t>
            </a:r>
            <a:r>
              <a:rPr kumimoji="1" lang="zh-CN" altLang="en-US" sz="2400" dirty="0">
                <a:solidFill>
                  <a:srgbClr val="FFFF00"/>
                </a:solidFill>
              </a:rPr>
              <a:t>     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32</a:t>
            </a:r>
            <a:r>
              <a:rPr lang="en-US" altLang="zh-CN" sz="2400" i="1" dirty="0">
                <a:ea typeface="宋体" panose="02010600030101010101" pitchFamily="2" charset="-122"/>
              </a:rPr>
              <a:t>+a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32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5581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utoUpdateAnimBg="0"/>
      <p:bldP spid="7" grpId="0" autoUpdateAnimBg="0"/>
      <p:bldP spid="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8D7A4A0C-AFE3-48A0-89D2-AF7B288BE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458" y="2645456"/>
            <a:ext cx="7850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）目标函数的建立</a:t>
            </a:r>
            <a:endParaRPr lang="zh-CN" altLang="en-US" sz="2400" b="0" i="1" baseline="-25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79E25-7E45-471E-9A6A-FB57D3FCA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837" y="1787793"/>
            <a:ext cx="3063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24</a:t>
            </a:r>
            <a:r>
              <a:rPr lang="en-US" altLang="zh-CN" sz="2800" i="1" dirty="0">
                <a:ea typeface="宋体" panose="02010600030101010101" pitchFamily="2" charset="-122"/>
              </a:rPr>
              <a:t>+ 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24 </a:t>
            </a:r>
            <a:r>
              <a:rPr lang="en-US" altLang="zh-CN" sz="2800" i="1" dirty="0">
                <a:ea typeface="宋体" panose="02010600030101010101" pitchFamily="2" charset="-122"/>
              </a:rPr>
              <a:t>-x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21 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800" i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endParaRPr lang="en-US" altLang="zh-CN" sz="2800" i="1" baseline="-25000" dirty="0">
              <a:ea typeface="宋体" panose="02010600030101010101" pitchFamily="2" charset="-122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86DE533-3344-45CC-A35C-2CA2B6043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15" y="1083320"/>
            <a:ext cx="7850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）产品</a:t>
            </a:r>
            <a:r>
              <a:rPr kumimoji="1" lang="en-US" altLang="zh-CN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的加工时间总约束</a:t>
            </a:r>
            <a:endParaRPr lang="zh-CN" altLang="en-US" sz="2400" b="0" i="1" baseline="-25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D7C464-0147-4266-8999-D5E216061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756" y="4042893"/>
            <a:ext cx="6442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i="1" dirty="0">
                <a:ea typeface="宋体" panose="02010600030101010101" pitchFamily="2" charset="-122"/>
              </a:rPr>
              <a:t>w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14</a:t>
            </a:r>
            <a:r>
              <a:rPr lang="en-US" altLang="zh-CN" sz="2800" i="1" dirty="0">
                <a:ea typeface="宋体" panose="02010600030101010101" pitchFamily="2" charset="-122"/>
              </a:rPr>
              <a:t>+a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14     </a:t>
            </a:r>
            <a:r>
              <a:rPr lang="en-US" altLang="zh-CN" sz="2800" i="1" dirty="0">
                <a:ea typeface="宋体" panose="02010600030101010101" pitchFamily="2" charset="-122"/>
              </a:rPr>
              <a:t>w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24</a:t>
            </a:r>
            <a:r>
              <a:rPr lang="en-US" altLang="zh-CN" sz="2800" i="1" dirty="0">
                <a:ea typeface="宋体" panose="02010600030101010101" pitchFamily="2" charset="-122"/>
              </a:rPr>
              <a:t>+a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24     </a:t>
            </a:r>
            <a:r>
              <a:rPr lang="en-US" altLang="zh-CN" sz="2800" i="1" dirty="0">
                <a:ea typeface="宋体" panose="02010600030101010101" pitchFamily="2" charset="-122"/>
              </a:rPr>
              <a:t>w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33</a:t>
            </a:r>
            <a:r>
              <a:rPr lang="en-US" altLang="zh-CN" sz="2800" i="1" dirty="0">
                <a:ea typeface="宋体" panose="02010600030101010101" pitchFamily="2" charset="-122"/>
              </a:rPr>
              <a:t>+a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08017F-A551-4F09-862E-6D954DDEE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756" y="3334743"/>
            <a:ext cx="16551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b="0" i="1" dirty="0">
                <a:ea typeface="宋体" panose="02010600030101010101" pitchFamily="2" charset="-122"/>
              </a:rPr>
              <a:t>min z=w</a:t>
            </a:r>
            <a:endParaRPr lang="en-US" altLang="zh-CN" sz="2800" b="0" i="1" baseline="-25000" dirty="0">
              <a:ea typeface="宋体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53C69-8765-4AE8-B391-1192FF8F2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756" y="4758436"/>
            <a:ext cx="6799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i="1" dirty="0">
                <a:ea typeface="宋体" panose="02010600030101010101" pitchFamily="2" charset="-122"/>
              </a:rPr>
              <a:t>min z=max(x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14</a:t>
            </a:r>
            <a:r>
              <a:rPr lang="en-US" altLang="zh-CN" sz="2800" i="1" dirty="0">
                <a:ea typeface="宋体" panose="02010600030101010101" pitchFamily="2" charset="-122"/>
              </a:rPr>
              <a:t>+a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14 </a:t>
            </a:r>
            <a:r>
              <a:rPr lang="en-US" altLang="zh-CN" sz="2800" i="1" dirty="0">
                <a:ea typeface="宋体" panose="02010600030101010101" pitchFamily="2" charset="-122"/>
              </a:rPr>
              <a:t>,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24</a:t>
            </a:r>
            <a:r>
              <a:rPr lang="en-US" altLang="zh-CN" sz="2800" i="1" dirty="0">
                <a:ea typeface="宋体" panose="02010600030101010101" pitchFamily="2" charset="-122"/>
              </a:rPr>
              <a:t>+a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24 </a:t>
            </a:r>
            <a:r>
              <a:rPr lang="en-US" altLang="zh-CN" sz="2800" i="1" dirty="0">
                <a:ea typeface="宋体" panose="02010600030101010101" pitchFamily="2" charset="-122"/>
              </a:rPr>
              <a:t>,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33</a:t>
            </a:r>
            <a:r>
              <a:rPr lang="en-US" altLang="zh-CN" sz="2800" i="1" dirty="0">
                <a:ea typeface="宋体" panose="02010600030101010101" pitchFamily="2" charset="-122"/>
              </a:rPr>
              <a:t>+a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33</a:t>
            </a:r>
            <a:r>
              <a:rPr lang="en-US" altLang="zh-CN" sz="2800" i="1" dirty="0">
                <a:ea typeface="宋体" panose="02010600030101010101" pitchFamily="2" charset="-122"/>
              </a:rPr>
              <a:t>)</a:t>
            </a:r>
            <a:endParaRPr lang="en-US" altLang="zh-CN" sz="2800" i="1" baseline="-25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1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build="p" autoUpdateAnimBg="0"/>
      <p:bldP spid="6" grpId="0" autoUpdateAnimBg="0"/>
      <p:bldP spid="7" grpId="0" build="p" autoUpdateAnimBg="0"/>
      <p:bldP spid="8" grpId="0" build="p" autoUpdateAnimBg="0"/>
      <p:bldP spid="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BE2B6-9B91-4166-BAC4-46E224CD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32"/>
            <a:ext cx="10515600" cy="854260"/>
          </a:xfrm>
        </p:spPr>
        <p:txBody>
          <a:bodyPr/>
          <a:lstStyle/>
          <a:p>
            <a:r>
              <a:rPr lang="zh-CN" altLang="en-US" dirty="0"/>
              <a:t>选课策略</a:t>
            </a:r>
          </a:p>
        </p:txBody>
      </p:sp>
      <p:sp>
        <p:nvSpPr>
          <p:cNvPr id="4" name="Rectangle 873">
            <a:extLst>
              <a:ext uri="{FF2B5EF4-FFF2-40B4-BE49-F238E27FC236}">
                <a16:creationId xmlns:a16="http://schemas.microsoft.com/office/drawing/2014/main" id="{E67B2FBA-8542-461C-8282-3A0025568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03984"/>
            <a:ext cx="8534400" cy="49661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ru-RU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为了选修课程门数最少，应学习哪些课程 ？  </a:t>
            </a:r>
          </a:p>
        </p:txBody>
      </p:sp>
      <p:sp>
        <p:nvSpPr>
          <p:cNvPr id="5" name="Rectangle 875">
            <a:extLst>
              <a:ext uri="{FF2B5EF4-FFF2-40B4-BE49-F238E27FC236}">
                <a16:creationId xmlns:a16="http://schemas.microsoft.com/office/drawing/2014/main" id="{0E8EFE01-C4D2-4507-A180-C13AB8C7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40" y="5326767"/>
            <a:ext cx="891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要求至少选两门数学课、三门运筹学课和两门计算机课  </a:t>
            </a:r>
          </a:p>
        </p:txBody>
      </p:sp>
      <p:grpSp>
        <p:nvGrpSpPr>
          <p:cNvPr id="6" name="Group 876">
            <a:extLst>
              <a:ext uri="{FF2B5EF4-FFF2-40B4-BE49-F238E27FC236}">
                <a16:creationId xmlns:a16="http://schemas.microsoft.com/office/drawing/2014/main" id="{2B330BE5-8165-438B-B1BB-41A9739E2CA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524000"/>
            <a:ext cx="9144000" cy="3810000"/>
            <a:chOff x="-3" y="-3"/>
            <a:chExt cx="3460" cy="3942"/>
          </a:xfrm>
        </p:grpSpPr>
        <p:grpSp>
          <p:nvGrpSpPr>
            <p:cNvPr id="7" name="Group 877">
              <a:extLst>
                <a:ext uri="{FF2B5EF4-FFF2-40B4-BE49-F238E27FC236}">
                  <a16:creationId xmlns:a16="http://schemas.microsoft.com/office/drawing/2014/main" id="{A005C226-A626-4A0F-A436-F7A0FC9BD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454" cy="3936"/>
              <a:chOff x="0" y="0"/>
              <a:chExt cx="3454" cy="3936"/>
            </a:xfrm>
          </p:grpSpPr>
          <p:grpSp>
            <p:nvGrpSpPr>
              <p:cNvPr id="9" name="Group 878">
                <a:extLst>
                  <a:ext uri="{FF2B5EF4-FFF2-40B4-BE49-F238E27FC236}">
                    <a16:creationId xmlns:a16="http://schemas.microsoft.com/office/drawing/2014/main" id="{2A7282CD-2E6E-44AB-8A16-9C8A5EBB2D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18" cy="480"/>
                <a:chOff x="0" y="0"/>
                <a:chExt cx="518" cy="480"/>
              </a:xfrm>
            </p:grpSpPr>
            <p:sp>
              <p:nvSpPr>
                <p:cNvPr id="157" name="Rectangle 879">
                  <a:extLst>
                    <a:ext uri="{FF2B5EF4-FFF2-40B4-BE49-F238E27FC236}">
                      <a16:creationId xmlns:a16="http://schemas.microsoft.com/office/drawing/2014/main" id="{0066A8F9-F458-4D19-96F6-1C366CBCD8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3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 dirty="0"/>
                    <a:t>课号</a:t>
                  </a:r>
                </a:p>
                <a:p>
                  <a:pPr algn="ctr" eaLnBrk="0" hangingPunct="0"/>
                  <a:endParaRPr lang="ru-RU" altLang="zh-CN" sz="2000" dirty="0"/>
                </a:p>
              </p:txBody>
            </p:sp>
            <p:sp>
              <p:nvSpPr>
                <p:cNvPr id="158" name="Rectangle 880">
                  <a:extLst>
                    <a:ext uri="{FF2B5EF4-FFF2-40B4-BE49-F238E27FC236}">
                      <a16:creationId xmlns:a16="http://schemas.microsoft.com/office/drawing/2014/main" id="{0CD675A5-1B75-4DC0-A364-4553093A77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8" cy="480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881">
                <a:extLst>
                  <a:ext uri="{FF2B5EF4-FFF2-40B4-BE49-F238E27FC236}">
                    <a16:creationId xmlns:a16="http://schemas.microsoft.com/office/drawing/2014/main" id="{CF75B153-2743-4D70-80F4-34D3BCB8B9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" y="0"/>
                <a:ext cx="662" cy="480"/>
                <a:chOff x="518" y="0"/>
                <a:chExt cx="662" cy="480"/>
              </a:xfrm>
            </p:grpSpPr>
            <p:sp>
              <p:nvSpPr>
                <p:cNvPr id="155" name="Rectangle 882">
                  <a:extLst>
                    <a:ext uri="{FF2B5EF4-FFF2-40B4-BE49-F238E27FC236}">
                      <a16:creationId xmlns:a16="http://schemas.microsoft.com/office/drawing/2014/main" id="{B03F0AFE-9BB9-48D5-A58B-6639C75A9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课名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56" name="Rectangle 883">
                  <a:extLst>
                    <a:ext uri="{FF2B5EF4-FFF2-40B4-BE49-F238E27FC236}">
                      <a16:creationId xmlns:a16="http://schemas.microsoft.com/office/drawing/2014/main" id="{5669E72F-8BB6-4886-BF12-C94047E702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0"/>
                  <a:ext cx="662" cy="480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884">
                <a:extLst>
                  <a:ext uri="{FF2B5EF4-FFF2-40B4-BE49-F238E27FC236}">
                    <a16:creationId xmlns:a16="http://schemas.microsoft.com/office/drawing/2014/main" id="{7C55E851-846B-4AAA-AB7B-C94F731A60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0" y="0"/>
                <a:ext cx="446" cy="480"/>
                <a:chOff x="1180" y="0"/>
                <a:chExt cx="446" cy="480"/>
              </a:xfrm>
            </p:grpSpPr>
            <p:sp>
              <p:nvSpPr>
                <p:cNvPr id="153" name="Rectangle 885">
                  <a:extLst>
                    <a:ext uri="{FF2B5EF4-FFF2-40B4-BE49-F238E27FC236}">
                      <a16:creationId xmlns:a16="http://schemas.microsoft.com/office/drawing/2014/main" id="{91278A5D-B3C5-49AC-A69F-957942E2E6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0"/>
                  <a:ext cx="360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学分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54" name="Rectangle 886">
                  <a:extLst>
                    <a:ext uri="{FF2B5EF4-FFF2-40B4-BE49-F238E27FC236}">
                      <a16:creationId xmlns:a16="http://schemas.microsoft.com/office/drawing/2014/main" id="{043C11E5-E14D-4ED6-B473-AE96FFE18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0"/>
                  <a:ext cx="446" cy="480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887">
                <a:extLst>
                  <a:ext uri="{FF2B5EF4-FFF2-40B4-BE49-F238E27FC236}">
                    <a16:creationId xmlns:a16="http://schemas.microsoft.com/office/drawing/2014/main" id="{63338536-16DD-4F1B-B2A8-A63C11B337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6" y="0"/>
                <a:ext cx="878" cy="480"/>
                <a:chOff x="1626" y="0"/>
                <a:chExt cx="878" cy="480"/>
              </a:xfrm>
            </p:grpSpPr>
            <p:sp>
              <p:nvSpPr>
                <p:cNvPr id="151" name="Rectangle 888">
                  <a:extLst>
                    <a:ext uri="{FF2B5EF4-FFF2-40B4-BE49-F238E27FC236}">
                      <a16:creationId xmlns:a16="http://schemas.microsoft.com/office/drawing/2014/main" id="{CE7D4499-C973-45A6-9C9C-366CFB892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9" y="0"/>
                  <a:ext cx="79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所属类别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52" name="Rectangle 889">
                  <a:extLst>
                    <a:ext uri="{FF2B5EF4-FFF2-40B4-BE49-F238E27FC236}">
                      <a16:creationId xmlns:a16="http://schemas.microsoft.com/office/drawing/2014/main" id="{E9D793A8-8ADF-4A7C-8517-DFBACA553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6" y="0"/>
                  <a:ext cx="878" cy="480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890">
                <a:extLst>
                  <a:ext uri="{FF2B5EF4-FFF2-40B4-BE49-F238E27FC236}">
                    <a16:creationId xmlns:a16="http://schemas.microsoft.com/office/drawing/2014/main" id="{5EF797CA-9404-4FAA-8571-E1BE22DBF2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4" y="0"/>
                <a:ext cx="950" cy="480"/>
                <a:chOff x="2504" y="0"/>
                <a:chExt cx="950" cy="480"/>
              </a:xfrm>
            </p:grpSpPr>
            <p:sp>
              <p:nvSpPr>
                <p:cNvPr id="149" name="Rectangle 891">
                  <a:extLst>
                    <a:ext uri="{FF2B5EF4-FFF2-40B4-BE49-F238E27FC236}">
                      <a16:creationId xmlns:a16="http://schemas.microsoft.com/office/drawing/2014/main" id="{B558D6D5-F6B8-471D-B5CF-AA8A1C1E55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7" y="0"/>
                  <a:ext cx="864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先修课要求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50" name="Rectangle 892">
                  <a:extLst>
                    <a:ext uri="{FF2B5EF4-FFF2-40B4-BE49-F238E27FC236}">
                      <a16:creationId xmlns:a16="http://schemas.microsoft.com/office/drawing/2014/main" id="{521225C5-365D-47CB-8C38-6B24AAE96C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4" y="0"/>
                  <a:ext cx="950" cy="480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893">
                <a:extLst>
                  <a:ext uri="{FF2B5EF4-FFF2-40B4-BE49-F238E27FC236}">
                    <a16:creationId xmlns:a16="http://schemas.microsoft.com/office/drawing/2014/main" id="{F30E0CA2-42C5-4F9F-B5F0-39837568AB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80"/>
                <a:ext cx="518" cy="384"/>
                <a:chOff x="0" y="480"/>
                <a:chExt cx="518" cy="384"/>
              </a:xfrm>
            </p:grpSpPr>
            <p:sp>
              <p:nvSpPr>
                <p:cNvPr id="147" name="Rectangle 894">
                  <a:extLst>
                    <a:ext uri="{FF2B5EF4-FFF2-40B4-BE49-F238E27FC236}">
                      <a16:creationId xmlns:a16="http://schemas.microsoft.com/office/drawing/2014/main" id="{38253713-B8F6-4110-938B-0E5F03F2A0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1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48" name="Rectangle 895">
                  <a:extLst>
                    <a:ext uri="{FF2B5EF4-FFF2-40B4-BE49-F238E27FC236}">
                      <a16:creationId xmlns:a16="http://schemas.microsoft.com/office/drawing/2014/main" id="{53FE0C64-86C2-40C1-BE59-F5CF323119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896">
                <a:extLst>
                  <a:ext uri="{FF2B5EF4-FFF2-40B4-BE49-F238E27FC236}">
                    <a16:creationId xmlns:a16="http://schemas.microsoft.com/office/drawing/2014/main" id="{29E31116-B108-440F-9D9C-447C60F5A3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" y="480"/>
                <a:ext cx="662" cy="384"/>
                <a:chOff x="518" y="480"/>
                <a:chExt cx="662" cy="384"/>
              </a:xfrm>
            </p:grpSpPr>
            <p:sp>
              <p:nvSpPr>
                <p:cNvPr id="145" name="Rectangle 897">
                  <a:extLst>
                    <a:ext uri="{FF2B5EF4-FFF2-40B4-BE49-F238E27FC236}">
                      <a16:creationId xmlns:a16="http://schemas.microsoft.com/office/drawing/2014/main" id="{4488B189-CF0E-4C2C-B8CB-B7E68E2302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48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微积分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46" name="Rectangle 898">
                  <a:extLst>
                    <a:ext uri="{FF2B5EF4-FFF2-40B4-BE49-F238E27FC236}">
                      <a16:creationId xmlns:a16="http://schemas.microsoft.com/office/drawing/2014/main" id="{447DC851-0202-422C-8128-D82D05A98D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480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899">
                <a:extLst>
                  <a:ext uri="{FF2B5EF4-FFF2-40B4-BE49-F238E27FC236}">
                    <a16:creationId xmlns:a16="http://schemas.microsoft.com/office/drawing/2014/main" id="{6035DCAF-8379-4E63-9698-DF56CF3FEE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0" y="480"/>
                <a:ext cx="446" cy="384"/>
                <a:chOff x="1180" y="480"/>
                <a:chExt cx="446" cy="384"/>
              </a:xfrm>
            </p:grpSpPr>
            <p:sp>
              <p:nvSpPr>
                <p:cNvPr id="143" name="Rectangle 900">
                  <a:extLst>
                    <a:ext uri="{FF2B5EF4-FFF2-40B4-BE49-F238E27FC236}">
                      <a16:creationId xmlns:a16="http://schemas.microsoft.com/office/drawing/2014/main" id="{D8854DCE-3E09-4CDC-894F-892D71CD5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48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5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44" name="Rectangle 901">
                  <a:extLst>
                    <a:ext uri="{FF2B5EF4-FFF2-40B4-BE49-F238E27FC236}">
                      <a16:creationId xmlns:a16="http://schemas.microsoft.com/office/drawing/2014/main" id="{954714C3-83CA-4157-9FCC-38129918E3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480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902">
                <a:extLst>
                  <a:ext uri="{FF2B5EF4-FFF2-40B4-BE49-F238E27FC236}">
                    <a16:creationId xmlns:a16="http://schemas.microsoft.com/office/drawing/2014/main" id="{901E8873-739D-4FC3-A2C3-509C4B7C5E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6" y="480"/>
                <a:ext cx="878" cy="384"/>
                <a:chOff x="1626" y="480"/>
                <a:chExt cx="878" cy="384"/>
              </a:xfrm>
            </p:grpSpPr>
            <p:sp>
              <p:nvSpPr>
                <p:cNvPr id="141" name="Rectangle 903">
                  <a:extLst>
                    <a:ext uri="{FF2B5EF4-FFF2-40B4-BE49-F238E27FC236}">
                      <a16:creationId xmlns:a16="http://schemas.microsoft.com/office/drawing/2014/main" id="{E06507FF-7613-4B6A-B182-F66834808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9" y="480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数学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42" name="Rectangle 904">
                  <a:extLst>
                    <a:ext uri="{FF2B5EF4-FFF2-40B4-BE49-F238E27FC236}">
                      <a16:creationId xmlns:a16="http://schemas.microsoft.com/office/drawing/2014/main" id="{3176E841-D977-4314-A5B4-F77BC7DD91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6" y="480"/>
                  <a:ext cx="87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905">
                <a:extLst>
                  <a:ext uri="{FF2B5EF4-FFF2-40B4-BE49-F238E27FC236}">
                    <a16:creationId xmlns:a16="http://schemas.microsoft.com/office/drawing/2014/main" id="{9B5E7B30-ACB5-401C-A449-BF59D6B183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4" y="480"/>
                <a:ext cx="950" cy="384"/>
                <a:chOff x="2504" y="480"/>
                <a:chExt cx="950" cy="384"/>
              </a:xfrm>
            </p:grpSpPr>
            <p:sp>
              <p:nvSpPr>
                <p:cNvPr id="139" name="Rectangle 906">
                  <a:extLst>
                    <a:ext uri="{FF2B5EF4-FFF2-40B4-BE49-F238E27FC236}">
                      <a16:creationId xmlns:a16="http://schemas.microsoft.com/office/drawing/2014/main" id="{9588C0B0-266B-43E3-8100-906C8D7F1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7" y="480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 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40" name="Rectangle 907">
                  <a:extLst>
                    <a:ext uri="{FF2B5EF4-FFF2-40B4-BE49-F238E27FC236}">
                      <a16:creationId xmlns:a16="http://schemas.microsoft.com/office/drawing/2014/main" id="{C226CCCD-D31E-40CA-9832-D122095203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4" y="480"/>
                  <a:ext cx="950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908">
                <a:extLst>
                  <a:ext uri="{FF2B5EF4-FFF2-40B4-BE49-F238E27FC236}">
                    <a16:creationId xmlns:a16="http://schemas.microsoft.com/office/drawing/2014/main" id="{F5B9CDB4-A489-4084-9047-DD1ED4261E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864"/>
                <a:ext cx="518" cy="384"/>
                <a:chOff x="0" y="864"/>
                <a:chExt cx="518" cy="384"/>
              </a:xfrm>
            </p:grpSpPr>
            <p:sp>
              <p:nvSpPr>
                <p:cNvPr id="137" name="Rectangle 909">
                  <a:extLst>
                    <a:ext uri="{FF2B5EF4-FFF2-40B4-BE49-F238E27FC236}">
                      <a16:creationId xmlns:a16="http://schemas.microsoft.com/office/drawing/2014/main" id="{8B503873-6A73-4127-8E62-F52FE93CF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2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38" name="Rectangle 910">
                  <a:extLst>
                    <a:ext uri="{FF2B5EF4-FFF2-40B4-BE49-F238E27FC236}">
                      <a16:creationId xmlns:a16="http://schemas.microsoft.com/office/drawing/2014/main" id="{A77B8CD0-F598-4DF0-B53A-1A5FFF471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911">
                <a:extLst>
                  <a:ext uri="{FF2B5EF4-FFF2-40B4-BE49-F238E27FC236}">
                    <a16:creationId xmlns:a16="http://schemas.microsoft.com/office/drawing/2014/main" id="{F517402C-3630-45E4-B929-EC321E2822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" y="864"/>
                <a:ext cx="662" cy="384"/>
                <a:chOff x="518" y="864"/>
                <a:chExt cx="662" cy="384"/>
              </a:xfrm>
            </p:grpSpPr>
            <p:sp>
              <p:nvSpPr>
                <p:cNvPr id="135" name="Rectangle 912">
                  <a:extLst>
                    <a:ext uri="{FF2B5EF4-FFF2-40B4-BE49-F238E27FC236}">
                      <a16:creationId xmlns:a16="http://schemas.microsoft.com/office/drawing/2014/main" id="{38450E78-510D-4569-A460-2883B260B2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864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线性代数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36" name="Rectangle 913">
                  <a:extLst>
                    <a:ext uri="{FF2B5EF4-FFF2-40B4-BE49-F238E27FC236}">
                      <a16:creationId xmlns:a16="http://schemas.microsoft.com/office/drawing/2014/main" id="{57CE62F1-16A0-40ED-B089-F90CC98EB5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864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914">
                <a:extLst>
                  <a:ext uri="{FF2B5EF4-FFF2-40B4-BE49-F238E27FC236}">
                    <a16:creationId xmlns:a16="http://schemas.microsoft.com/office/drawing/2014/main" id="{AE5CE7D5-585D-459D-B9BE-C8665A3EA6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0" y="864"/>
                <a:ext cx="446" cy="384"/>
                <a:chOff x="1180" y="864"/>
                <a:chExt cx="446" cy="384"/>
              </a:xfrm>
            </p:grpSpPr>
            <p:sp>
              <p:nvSpPr>
                <p:cNvPr id="133" name="Rectangle 915">
                  <a:extLst>
                    <a:ext uri="{FF2B5EF4-FFF2-40B4-BE49-F238E27FC236}">
                      <a16:creationId xmlns:a16="http://schemas.microsoft.com/office/drawing/2014/main" id="{09DD67C6-E037-4F4F-A4E6-0313F996C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86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4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34" name="Rectangle 916">
                  <a:extLst>
                    <a:ext uri="{FF2B5EF4-FFF2-40B4-BE49-F238E27FC236}">
                      <a16:creationId xmlns:a16="http://schemas.microsoft.com/office/drawing/2014/main" id="{567EFC42-C8FA-42BA-95D5-84A9EF6B77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864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917">
                <a:extLst>
                  <a:ext uri="{FF2B5EF4-FFF2-40B4-BE49-F238E27FC236}">
                    <a16:creationId xmlns:a16="http://schemas.microsoft.com/office/drawing/2014/main" id="{E705305A-F970-4458-966B-6B99C99EBF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6" y="864"/>
                <a:ext cx="878" cy="384"/>
                <a:chOff x="1626" y="864"/>
                <a:chExt cx="878" cy="384"/>
              </a:xfrm>
            </p:grpSpPr>
            <p:sp>
              <p:nvSpPr>
                <p:cNvPr id="131" name="Rectangle 918">
                  <a:extLst>
                    <a:ext uri="{FF2B5EF4-FFF2-40B4-BE49-F238E27FC236}">
                      <a16:creationId xmlns:a16="http://schemas.microsoft.com/office/drawing/2014/main" id="{60EC499E-B0B7-4225-93F3-F08375EB7C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9" y="864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数学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32" name="Rectangle 919">
                  <a:extLst>
                    <a:ext uri="{FF2B5EF4-FFF2-40B4-BE49-F238E27FC236}">
                      <a16:creationId xmlns:a16="http://schemas.microsoft.com/office/drawing/2014/main" id="{C6622655-AEB1-4855-889A-043108F5B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6" y="864"/>
                  <a:ext cx="87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920">
                <a:extLst>
                  <a:ext uri="{FF2B5EF4-FFF2-40B4-BE49-F238E27FC236}">
                    <a16:creationId xmlns:a16="http://schemas.microsoft.com/office/drawing/2014/main" id="{84049DB4-A2CA-4415-B616-97002906E0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4" y="864"/>
                <a:ext cx="950" cy="384"/>
                <a:chOff x="2504" y="864"/>
                <a:chExt cx="950" cy="384"/>
              </a:xfrm>
            </p:grpSpPr>
            <p:sp>
              <p:nvSpPr>
                <p:cNvPr id="129" name="Rectangle 921">
                  <a:extLst>
                    <a:ext uri="{FF2B5EF4-FFF2-40B4-BE49-F238E27FC236}">
                      <a16:creationId xmlns:a16="http://schemas.microsoft.com/office/drawing/2014/main" id="{1892598D-AC77-44CB-8538-2861359E7C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7" y="864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 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30" name="Rectangle 922">
                  <a:extLst>
                    <a:ext uri="{FF2B5EF4-FFF2-40B4-BE49-F238E27FC236}">
                      <a16:creationId xmlns:a16="http://schemas.microsoft.com/office/drawing/2014/main" id="{D541C030-0A31-4B78-A56F-35CB33EF02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4" y="864"/>
                  <a:ext cx="950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923">
                <a:extLst>
                  <a:ext uri="{FF2B5EF4-FFF2-40B4-BE49-F238E27FC236}">
                    <a16:creationId xmlns:a16="http://schemas.microsoft.com/office/drawing/2014/main" id="{21072F1E-C3E1-4481-B509-4D9CBCE572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48"/>
                <a:ext cx="518" cy="384"/>
                <a:chOff x="0" y="1248"/>
                <a:chExt cx="518" cy="384"/>
              </a:xfrm>
            </p:grpSpPr>
            <p:sp>
              <p:nvSpPr>
                <p:cNvPr id="127" name="Rectangle 924">
                  <a:extLst>
                    <a:ext uri="{FF2B5EF4-FFF2-40B4-BE49-F238E27FC236}">
                      <a16:creationId xmlns:a16="http://schemas.microsoft.com/office/drawing/2014/main" id="{320C9E28-5A58-4A3C-8AB7-0924769FA1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3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28" name="Rectangle 925">
                  <a:extLst>
                    <a:ext uri="{FF2B5EF4-FFF2-40B4-BE49-F238E27FC236}">
                      <a16:creationId xmlns:a16="http://schemas.microsoft.com/office/drawing/2014/main" id="{649ABA2F-0067-40D3-B280-E358C32D0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926">
                <a:extLst>
                  <a:ext uri="{FF2B5EF4-FFF2-40B4-BE49-F238E27FC236}">
                    <a16:creationId xmlns:a16="http://schemas.microsoft.com/office/drawing/2014/main" id="{70AFE897-0E08-42B1-9232-490D07A5CA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" y="1248"/>
                <a:ext cx="662" cy="384"/>
                <a:chOff x="518" y="1248"/>
                <a:chExt cx="662" cy="384"/>
              </a:xfrm>
            </p:grpSpPr>
            <p:sp>
              <p:nvSpPr>
                <p:cNvPr id="125" name="Rectangle 927">
                  <a:extLst>
                    <a:ext uri="{FF2B5EF4-FFF2-40B4-BE49-F238E27FC236}">
                      <a16:creationId xmlns:a16="http://schemas.microsoft.com/office/drawing/2014/main" id="{F1303FBF-9D17-48CD-A354-5C5FAEE7C5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1248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最优化方法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26" name="Rectangle 928">
                  <a:extLst>
                    <a:ext uri="{FF2B5EF4-FFF2-40B4-BE49-F238E27FC236}">
                      <a16:creationId xmlns:a16="http://schemas.microsoft.com/office/drawing/2014/main" id="{BD157C82-14EA-48BE-81DD-2F19B630B1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1248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929">
                <a:extLst>
                  <a:ext uri="{FF2B5EF4-FFF2-40B4-BE49-F238E27FC236}">
                    <a16:creationId xmlns:a16="http://schemas.microsoft.com/office/drawing/2014/main" id="{0830EE32-241B-4D60-91C1-16C87EE549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0" y="1248"/>
                <a:ext cx="446" cy="384"/>
                <a:chOff x="1180" y="1248"/>
                <a:chExt cx="446" cy="384"/>
              </a:xfrm>
            </p:grpSpPr>
            <p:sp>
              <p:nvSpPr>
                <p:cNvPr id="123" name="Rectangle 930">
                  <a:extLst>
                    <a:ext uri="{FF2B5EF4-FFF2-40B4-BE49-F238E27FC236}">
                      <a16:creationId xmlns:a16="http://schemas.microsoft.com/office/drawing/2014/main" id="{1F235FFB-4EB8-4C2A-BE74-16CBD6CBA8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124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4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24" name="Rectangle 931">
                  <a:extLst>
                    <a:ext uri="{FF2B5EF4-FFF2-40B4-BE49-F238E27FC236}">
                      <a16:creationId xmlns:a16="http://schemas.microsoft.com/office/drawing/2014/main" id="{0F24562A-498C-46F2-A05D-42910D3FBC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1248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932">
                <a:extLst>
                  <a:ext uri="{FF2B5EF4-FFF2-40B4-BE49-F238E27FC236}">
                    <a16:creationId xmlns:a16="http://schemas.microsoft.com/office/drawing/2014/main" id="{48DD8C73-978B-497C-A692-0BB4E38CCC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6" y="1248"/>
                <a:ext cx="878" cy="384"/>
                <a:chOff x="1626" y="1248"/>
                <a:chExt cx="878" cy="384"/>
              </a:xfrm>
            </p:grpSpPr>
            <p:sp>
              <p:nvSpPr>
                <p:cNvPr id="121" name="Rectangle 933">
                  <a:extLst>
                    <a:ext uri="{FF2B5EF4-FFF2-40B4-BE49-F238E27FC236}">
                      <a16:creationId xmlns:a16="http://schemas.microsoft.com/office/drawing/2014/main" id="{2461F222-9BA6-456F-B34B-245D1B35C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9" y="1248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数学；运筹学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22" name="Rectangle 934">
                  <a:extLst>
                    <a:ext uri="{FF2B5EF4-FFF2-40B4-BE49-F238E27FC236}">
                      <a16:creationId xmlns:a16="http://schemas.microsoft.com/office/drawing/2014/main" id="{C47D8589-A5EC-455E-AF28-8C68C1537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6" y="1248"/>
                  <a:ext cx="87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935">
                <a:extLst>
                  <a:ext uri="{FF2B5EF4-FFF2-40B4-BE49-F238E27FC236}">
                    <a16:creationId xmlns:a16="http://schemas.microsoft.com/office/drawing/2014/main" id="{E4C15999-05D6-442B-BE56-77E3A6FD0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4" y="1248"/>
                <a:ext cx="950" cy="384"/>
                <a:chOff x="2504" y="1248"/>
                <a:chExt cx="950" cy="384"/>
              </a:xfrm>
            </p:grpSpPr>
            <p:sp>
              <p:nvSpPr>
                <p:cNvPr id="119" name="Rectangle 936">
                  <a:extLst>
                    <a:ext uri="{FF2B5EF4-FFF2-40B4-BE49-F238E27FC236}">
                      <a16:creationId xmlns:a16="http://schemas.microsoft.com/office/drawing/2014/main" id="{B95EC032-8EDD-4EF2-A5F7-32105314DA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7" y="1248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微积分；线性代数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20" name="Rectangle 937">
                  <a:extLst>
                    <a:ext uri="{FF2B5EF4-FFF2-40B4-BE49-F238E27FC236}">
                      <a16:creationId xmlns:a16="http://schemas.microsoft.com/office/drawing/2014/main" id="{28AC1D56-9752-4F7F-AEFB-95FAE1888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4" y="1248"/>
                  <a:ext cx="950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938">
                <a:extLst>
                  <a:ext uri="{FF2B5EF4-FFF2-40B4-BE49-F238E27FC236}">
                    <a16:creationId xmlns:a16="http://schemas.microsoft.com/office/drawing/2014/main" id="{928B2769-AE92-498F-B6EC-F1D028B6EA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632"/>
                <a:ext cx="518" cy="384"/>
                <a:chOff x="0" y="1632"/>
                <a:chExt cx="518" cy="384"/>
              </a:xfrm>
            </p:grpSpPr>
            <p:sp>
              <p:nvSpPr>
                <p:cNvPr id="117" name="Rectangle 939">
                  <a:extLst>
                    <a:ext uri="{FF2B5EF4-FFF2-40B4-BE49-F238E27FC236}">
                      <a16:creationId xmlns:a16="http://schemas.microsoft.com/office/drawing/2014/main" id="{A7B8B58A-5CC5-4F86-A056-FDE3E97132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4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18" name="Rectangle 940">
                  <a:extLst>
                    <a:ext uri="{FF2B5EF4-FFF2-40B4-BE49-F238E27FC236}">
                      <a16:creationId xmlns:a16="http://schemas.microsoft.com/office/drawing/2014/main" id="{4522CFE9-A096-45B6-963E-F45A0FE482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941">
                <a:extLst>
                  <a:ext uri="{FF2B5EF4-FFF2-40B4-BE49-F238E27FC236}">
                    <a16:creationId xmlns:a16="http://schemas.microsoft.com/office/drawing/2014/main" id="{C9343B5C-D420-4548-B21A-C7A5DD0692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" y="1632"/>
                <a:ext cx="662" cy="384"/>
                <a:chOff x="518" y="1632"/>
                <a:chExt cx="662" cy="384"/>
              </a:xfrm>
            </p:grpSpPr>
            <p:sp>
              <p:nvSpPr>
                <p:cNvPr id="115" name="Rectangle 942">
                  <a:extLst>
                    <a:ext uri="{FF2B5EF4-FFF2-40B4-BE49-F238E27FC236}">
                      <a16:creationId xmlns:a16="http://schemas.microsoft.com/office/drawing/2014/main" id="{F6762E03-183B-47C6-AE40-A33A812DBC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1632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数据结构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16" name="Rectangle 943">
                  <a:extLst>
                    <a:ext uri="{FF2B5EF4-FFF2-40B4-BE49-F238E27FC236}">
                      <a16:creationId xmlns:a16="http://schemas.microsoft.com/office/drawing/2014/main" id="{15C1A61B-8B4E-4B47-9191-1EBCBCFE95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1632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944">
                <a:extLst>
                  <a:ext uri="{FF2B5EF4-FFF2-40B4-BE49-F238E27FC236}">
                    <a16:creationId xmlns:a16="http://schemas.microsoft.com/office/drawing/2014/main" id="{BE0127C2-2194-4B1E-B94C-45F591F731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0" y="1632"/>
                <a:ext cx="446" cy="384"/>
                <a:chOff x="1180" y="1632"/>
                <a:chExt cx="446" cy="384"/>
              </a:xfrm>
            </p:grpSpPr>
            <p:sp>
              <p:nvSpPr>
                <p:cNvPr id="113" name="Rectangle 945">
                  <a:extLst>
                    <a:ext uri="{FF2B5EF4-FFF2-40B4-BE49-F238E27FC236}">
                      <a16:creationId xmlns:a16="http://schemas.microsoft.com/office/drawing/2014/main" id="{EA0AADCD-6132-4164-B718-D550754A24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163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3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14" name="Rectangle 946">
                  <a:extLst>
                    <a:ext uri="{FF2B5EF4-FFF2-40B4-BE49-F238E27FC236}">
                      <a16:creationId xmlns:a16="http://schemas.microsoft.com/office/drawing/2014/main" id="{53168979-14F4-40BE-8158-20ACAFA25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1632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Group 947">
                <a:extLst>
                  <a:ext uri="{FF2B5EF4-FFF2-40B4-BE49-F238E27FC236}">
                    <a16:creationId xmlns:a16="http://schemas.microsoft.com/office/drawing/2014/main" id="{8B3FD143-1F36-40CF-A565-20A1C2F5C7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6" y="1632"/>
                <a:ext cx="878" cy="384"/>
                <a:chOff x="1626" y="1632"/>
                <a:chExt cx="878" cy="384"/>
              </a:xfrm>
            </p:grpSpPr>
            <p:sp>
              <p:nvSpPr>
                <p:cNvPr id="111" name="Rectangle 948">
                  <a:extLst>
                    <a:ext uri="{FF2B5EF4-FFF2-40B4-BE49-F238E27FC236}">
                      <a16:creationId xmlns:a16="http://schemas.microsoft.com/office/drawing/2014/main" id="{BDC48569-CC67-4DEA-860C-FD2C662FF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9" y="1632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数学；计算机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12" name="Rectangle 949">
                  <a:extLst>
                    <a:ext uri="{FF2B5EF4-FFF2-40B4-BE49-F238E27FC236}">
                      <a16:creationId xmlns:a16="http://schemas.microsoft.com/office/drawing/2014/main" id="{8EA86F32-3179-41B3-A91C-4A1CD063DA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6" y="1632"/>
                  <a:ext cx="87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Group 950">
                <a:extLst>
                  <a:ext uri="{FF2B5EF4-FFF2-40B4-BE49-F238E27FC236}">
                    <a16:creationId xmlns:a16="http://schemas.microsoft.com/office/drawing/2014/main" id="{0BB748DC-E3AE-4DD2-BCAA-05F865EFF9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4" y="1632"/>
                <a:ext cx="950" cy="384"/>
                <a:chOff x="2504" y="1632"/>
                <a:chExt cx="950" cy="384"/>
              </a:xfrm>
            </p:grpSpPr>
            <p:sp>
              <p:nvSpPr>
                <p:cNvPr id="109" name="Rectangle 951">
                  <a:extLst>
                    <a:ext uri="{FF2B5EF4-FFF2-40B4-BE49-F238E27FC236}">
                      <a16:creationId xmlns:a16="http://schemas.microsoft.com/office/drawing/2014/main" id="{C377C9DC-5E12-49AE-B8F4-636A3C692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7" y="1632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计算机编程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10" name="Rectangle 952">
                  <a:extLst>
                    <a:ext uri="{FF2B5EF4-FFF2-40B4-BE49-F238E27FC236}">
                      <a16:creationId xmlns:a16="http://schemas.microsoft.com/office/drawing/2014/main" id="{39F2CDDB-3EFC-4107-A94D-B7CE648E69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4" y="1632"/>
                  <a:ext cx="950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Group 953">
                <a:extLst>
                  <a:ext uri="{FF2B5EF4-FFF2-40B4-BE49-F238E27FC236}">
                    <a16:creationId xmlns:a16="http://schemas.microsoft.com/office/drawing/2014/main" id="{21242C8E-410F-42C3-A8AE-641A0535FA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016"/>
                <a:ext cx="518" cy="384"/>
                <a:chOff x="0" y="2016"/>
                <a:chExt cx="518" cy="384"/>
              </a:xfrm>
            </p:grpSpPr>
            <p:sp>
              <p:nvSpPr>
                <p:cNvPr id="107" name="Rectangle 954">
                  <a:extLst>
                    <a:ext uri="{FF2B5EF4-FFF2-40B4-BE49-F238E27FC236}">
                      <a16:creationId xmlns:a16="http://schemas.microsoft.com/office/drawing/2014/main" id="{5E5FC04B-8FDC-4DE0-B232-C62E16868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5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08" name="Rectangle 955">
                  <a:extLst>
                    <a:ext uri="{FF2B5EF4-FFF2-40B4-BE49-F238E27FC236}">
                      <a16:creationId xmlns:a16="http://schemas.microsoft.com/office/drawing/2014/main" id="{B4107A32-584F-4F5F-BDD9-76854D5189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956">
                <a:extLst>
                  <a:ext uri="{FF2B5EF4-FFF2-40B4-BE49-F238E27FC236}">
                    <a16:creationId xmlns:a16="http://schemas.microsoft.com/office/drawing/2014/main" id="{99F17477-4715-447D-9F01-78D26D54B8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" y="2016"/>
                <a:ext cx="662" cy="384"/>
                <a:chOff x="518" y="2016"/>
                <a:chExt cx="662" cy="384"/>
              </a:xfrm>
            </p:grpSpPr>
            <p:sp>
              <p:nvSpPr>
                <p:cNvPr id="105" name="Rectangle 957">
                  <a:extLst>
                    <a:ext uri="{FF2B5EF4-FFF2-40B4-BE49-F238E27FC236}">
                      <a16:creationId xmlns:a16="http://schemas.microsoft.com/office/drawing/2014/main" id="{96470173-3580-4D9A-BB9D-A2302A4A9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2016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应用统计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06" name="Rectangle 958">
                  <a:extLst>
                    <a:ext uri="{FF2B5EF4-FFF2-40B4-BE49-F238E27FC236}">
                      <a16:creationId xmlns:a16="http://schemas.microsoft.com/office/drawing/2014/main" id="{E0927651-9594-4038-88CC-FFD7266C88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2016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959">
                <a:extLst>
                  <a:ext uri="{FF2B5EF4-FFF2-40B4-BE49-F238E27FC236}">
                    <a16:creationId xmlns:a16="http://schemas.microsoft.com/office/drawing/2014/main" id="{A7E33C69-C053-4C6C-B1C5-41735EF7D2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0" y="2016"/>
                <a:ext cx="446" cy="384"/>
                <a:chOff x="1180" y="2016"/>
                <a:chExt cx="446" cy="384"/>
              </a:xfrm>
            </p:grpSpPr>
            <p:sp>
              <p:nvSpPr>
                <p:cNvPr id="103" name="Rectangle 960">
                  <a:extLst>
                    <a:ext uri="{FF2B5EF4-FFF2-40B4-BE49-F238E27FC236}">
                      <a16:creationId xmlns:a16="http://schemas.microsoft.com/office/drawing/2014/main" id="{CDD1CB0A-B315-435E-8109-F4DD959906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2016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4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04" name="Rectangle 961">
                  <a:extLst>
                    <a:ext uri="{FF2B5EF4-FFF2-40B4-BE49-F238E27FC236}">
                      <a16:creationId xmlns:a16="http://schemas.microsoft.com/office/drawing/2014/main" id="{84FC59DD-163B-48E0-88BE-7714464EA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2016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Group 962">
                <a:extLst>
                  <a:ext uri="{FF2B5EF4-FFF2-40B4-BE49-F238E27FC236}">
                    <a16:creationId xmlns:a16="http://schemas.microsoft.com/office/drawing/2014/main" id="{F9652286-5547-4EE6-8AFE-6517B9C149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6" y="2016"/>
                <a:ext cx="878" cy="384"/>
                <a:chOff x="1626" y="2016"/>
                <a:chExt cx="878" cy="384"/>
              </a:xfrm>
            </p:grpSpPr>
            <p:sp>
              <p:nvSpPr>
                <p:cNvPr id="101" name="Rectangle 963">
                  <a:extLst>
                    <a:ext uri="{FF2B5EF4-FFF2-40B4-BE49-F238E27FC236}">
                      <a16:creationId xmlns:a16="http://schemas.microsoft.com/office/drawing/2014/main" id="{38701778-1F04-485A-AD9B-D516FB806F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9" y="2016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数学；运筹学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02" name="Rectangle 964">
                  <a:extLst>
                    <a:ext uri="{FF2B5EF4-FFF2-40B4-BE49-F238E27FC236}">
                      <a16:creationId xmlns:a16="http://schemas.microsoft.com/office/drawing/2014/main" id="{97C0ABCD-60E7-4C1B-A67B-646377BDC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6" y="2016"/>
                  <a:ext cx="87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Group 965">
                <a:extLst>
                  <a:ext uri="{FF2B5EF4-FFF2-40B4-BE49-F238E27FC236}">
                    <a16:creationId xmlns:a16="http://schemas.microsoft.com/office/drawing/2014/main" id="{6C6B9D36-3BC0-43B3-888D-00C080EA52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4" y="2016"/>
                <a:ext cx="950" cy="384"/>
                <a:chOff x="2504" y="2016"/>
                <a:chExt cx="950" cy="384"/>
              </a:xfrm>
            </p:grpSpPr>
            <p:sp>
              <p:nvSpPr>
                <p:cNvPr id="99" name="Rectangle 966">
                  <a:extLst>
                    <a:ext uri="{FF2B5EF4-FFF2-40B4-BE49-F238E27FC236}">
                      <a16:creationId xmlns:a16="http://schemas.microsoft.com/office/drawing/2014/main" id="{017126D2-ADD7-42AE-AA9A-24FC013364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7" y="2016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微积分；线性代数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100" name="Rectangle 967">
                  <a:extLst>
                    <a:ext uri="{FF2B5EF4-FFF2-40B4-BE49-F238E27FC236}">
                      <a16:creationId xmlns:a16="http://schemas.microsoft.com/office/drawing/2014/main" id="{E138111C-4008-4779-B751-430EA03F6B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4" y="2016"/>
                  <a:ext cx="950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Group 968">
                <a:extLst>
                  <a:ext uri="{FF2B5EF4-FFF2-40B4-BE49-F238E27FC236}">
                    <a16:creationId xmlns:a16="http://schemas.microsoft.com/office/drawing/2014/main" id="{5C7F584E-75A0-4B2F-98F8-A27DF8C3FD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0"/>
                <a:ext cx="518" cy="384"/>
                <a:chOff x="0" y="2400"/>
                <a:chExt cx="518" cy="384"/>
              </a:xfrm>
            </p:grpSpPr>
            <p:sp>
              <p:nvSpPr>
                <p:cNvPr id="97" name="Rectangle 969">
                  <a:extLst>
                    <a:ext uri="{FF2B5EF4-FFF2-40B4-BE49-F238E27FC236}">
                      <a16:creationId xmlns:a16="http://schemas.microsoft.com/office/drawing/2014/main" id="{DD38A284-EDB8-42AB-AFFD-6E9B22B6BD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6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98" name="Rectangle 970">
                  <a:extLst>
                    <a:ext uri="{FF2B5EF4-FFF2-40B4-BE49-F238E27FC236}">
                      <a16:creationId xmlns:a16="http://schemas.microsoft.com/office/drawing/2014/main" id="{6C2D587F-E598-40C4-BBCC-269E38678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Group 971">
                <a:extLst>
                  <a:ext uri="{FF2B5EF4-FFF2-40B4-BE49-F238E27FC236}">
                    <a16:creationId xmlns:a16="http://schemas.microsoft.com/office/drawing/2014/main" id="{265314B4-313D-4F3A-A3E2-CB5F24C409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" y="2400"/>
                <a:ext cx="662" cy="384"/>
                <a:chOff x="518" y="2400"/>
                <a:chExt cx="662" cy="384"/>
              </a:xfrm>
            </p:grpSpPr>
            <p:sp>
              <p:nvSpPr>
                <p:cNvPr id="95" name="Rectangle 972">
                  <a:extLst>
                    <a:ext uri="{FF2B5EF4-FFF2-40B4-BE49-F238E27FC236}">
                      <a16:creationId xmlns:a16="http://schemas.microsoft.com/office/drawing/2014/main" id="{C19A1534-E896-472E-BA88-908B2A88B2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240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计算机模拟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96" name="Rectangle 973">
                  <a:extLst>
                    <a:ext uri="{FF2B5EF4-FFF2-40B4-BE49-F238E27FC236}">
                      <a16:creationId xmlns:a16="http://schemas.microsoft.com/office/drawing/2014/main" id="{33C7BD96-1878-4EA6-BF27-6648F028A1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2400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" name="Group 974">
                <a:extLst>
                  <a:ext uri="{FF2B5EF4-FFF2-40B4-BE49-F238E27FC236}">
                    <a16:creationId xmlns:a16="http://schemas.microsoft.com/office/drawing/2014/main" id="{41F5571A-4389-4881-BB0D-95984F108A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0" y="2400"/>
                <a:ext cx="446" cy="384"/>
                <a:chOff x="1180" y="2400"/>
                <a:chExt cx="446" cy="384"/>
              </a:xfrm>
            </p:grpSpPr>
            <p:sp>
              <p:nvSpPr>
                <p:cNvPr id="93" name="Rectangle 975">
                  <a:extLst>
                    <a:ext uri="{FF2B5EF4-FFF2-40B4-BE49-F238E27FC236}">
                      <a16:creationId xmlns:a16="http://schemas.microsoft.com/office/drawing/2014/main" id="{6E7503A1-B170-4895-8AFC-4F2C0AB038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240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3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94" name="Rectangle 976">
                  <a:extLst>
                    <a:ext uri="{FF2B5EF4-FFF2-40B4-BE49-F238E27FC236}">
                      <a16:creationId xmlns:a16="http://schemas.microsoft.com/office/drawing/2014/main" id="{BC52AE8C-5BF8-44A6-94FB-398FE85485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2400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Group 977">
                <a:extLst>
                  <a:ext uri="{FF2B5EF4-FFF2-40B4-BE49-F238E27FC236}">
                    <a16:creationId xmlns:a16="http://schemas.microsoft.com/office/drawing/2014/main" id="{DACC8FC1-4793-4904-99DD-C5BFF34326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6" y="2400"/>
                <a:ext cx="878" cy="384"/>
                <a:chOff x="1626" y="2400"/>
                <a:chExt cx="878" cy="384"/>
              </a:xfrm>
            </p:grpSpPr>
            <p:sp>
              <p:nvSpPr>
                <p:cNvPr id="91" name="Rectangle 978">
                  <a:extLst>
                    <a:ext uri="{FF2B5EF4-FFF2-40B4-BE49-F238E27FC236}">
                      <a16:creationId xmlns:a16="http://schemas.microsoft.com/office/drawing/2014/main" id="{247ED7CE-1E8E-4828-BD31-666E90D83A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9" y="2400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计算机；运筹学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92" name="Rectangle 979">
                  <a:extLst>
                    <a:ext uri="{FF2B5EF4-FFF2-40B4-BE49-F238E27FC236}">
                      <a16:creationId xmlns:a16="http://schemas.microsoft.com/office/drawing/2014/main" id="{740F040D-BD22-40E2-82BC-FB503BFCD7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6" y="2400"/>
                  <a:ext cx="87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Group 980">
                <a:extLst>
                  <a:ext uri="{FF2B5EF4-FFF2-40B4-BE49-F238E27FC236}">
                    <a16:creationId xmlns:a16="http://schemas.microsoft.com/office/drawing/2014/main" id="{65C7A532-928B-4D26-BF6B-05ADED1CCE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4" y="2400"/>
                <a:ext cx="950" cy="384"/>
                <a:chOff x="2504" y="2400"/>
                <a:chExt cx="950" cy="384"/>
              </a:xfrm>
            </p:grpSpPr>
            <p:sp>
              <p:nvSpPr>
                <p:cNvPr id="89" name="Rectangle 981">
                  <a:extLst>
                    <a:ext uri="{FF2B5EF4-FFF2-40B4-BE49-F238E27FC236}">
                      <a16:creationId xmlns:a16="http://schemas.microsoft.com/office/drawing/2014/main" id="{41EFBEA3-536A-4ABE-9DFD-DF177610D7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7" y="2400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计算机编程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90" name="Rectangle 982">
                  <a:extLst>
                    <a:ext uri="{FF2B5EF4-FFF2-40B4-BE49-F238E27FC236}">
                      <a16:creationId xmlns:a16="http://schemas.microsoft.com/office/drawing/2014/main" id="{56F451E9-6F78-4B3E-AFC5-869598440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4" y="2400"/>
                  <a:ext cx="950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Group 983">
                <a:extLst>
                  <a:ext uri="{FF2B5EF4-FFF2-40B4-BE49-F238E27FC236}">
                    <a16:creationId xmlns:a16="http://schemas.microsoft.com/office/drawing/2014/main" id="{F35D0C17-C896-4201-885A-A2D4503A35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784"/>
                <a:ext cx="518" cy="384"/>
                <a:chOff x="0" y="2784"/>
                <a:chExt cx="518" cy="384"/>
              </a:xfrm>
            </p:grpSpPr>
            <p:sp>
              <p:nvSpPr>
                <p:cNvPr id="87" name="Rectangle 984">
                  <a:extLst>
                    <a:ext uri="{FF2B5EF4-FFF2-40B4-BE49-F238E27FC236}">
                      <a16:creationId xmlns:a16="http://schemas.microsoft.com/office/drawing/2014/main" id="{DAFA0F34-A7E1-447C-B0AE-7445356CA2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78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7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88" name="Rectangle 985">
                  <a:extLst>
                    <a:ext uri="{FF2B5EF4-FFF2-40B4-BE49-F238E27FC236}">
                      <a16:creationId xmlns:a16="http://schemas.microsoft.com/office/drawing/2014/main" id="{2F7728E8-5148-4D5C-A379-641B8411C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784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" name="Group 986">
                <a:extLst>
                  <a:ext uri="{FF2B5EF4-FFF2-40B4-BE49-F238E27FC236}">
                    <a16:creationId xmlns:a16="http://schemas.microsoft.com/office/drawing/2014/main" id="{16BD1580-5777-4D50-9D49-77D16A0D7D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" y="2784"/>
                <a:ext cx="662" cy="384"/>
                <a:chOff x="518" y="2784"/>
                <a:chExt cx="662" cy="384"/>
              </a:xfrm>
            </p:grpSpPr>
            <p:sp>
              <p:nvSpPr>
                <p:cNvPr id="85" name="Rectangle 987">
                  <a:extLst>
                    <a:ext uri="{FF2B5EF4-FFF2-40B4-BE49-F238E27FC236}">
                      <a16:creationId xmlns:a16="http://schemas.microsoft.com/office/drawing/2014/main" id="{AFEF9F7B-036F-4C81-825B-57FF0CA902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2784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计算机编程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86" name="Rectangle 988">
                  <a:extLst>
                    <a:ext uri="{FF2B5EF4-FFF2-40B4-BE49-F238E27FC236}">
                      <a16:creationId xmlns:a16="http://schemas.microsoft.com/office/drawing/2014/main" id="{17EDB5C8-7C81-4FD0-87D0-7B6536ACBA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2784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" name="Group 989">
                <a:extLst>
                  <a:ext uri="{FF2B5EF4-FFF2-40B4-BE49-F238E27FC236}">
                    <a16:creationId xmlns:a16="http://schemas.microsoft.com/office/drawing/2014/main" id="{503F1A2A-9FCF-4E39-9E34-288BCD8571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0" y="2784"/>
                <a:ext cx="446" cy="384"/>
                <a:chOff x="1180" y="2784"/>
                <a:chExt cx="446" cy="384"/>
              </a:xfrm>
            </p:grpSpPr>
            <p:sp>
              <p:nvSpPr>
                <p:cNvPr id="83" name="Rectangle 990">
                  <a:extLst>
                    <a:ext uri="{FF2B5EF4-FFF2-40B4-BE49-F238E27FC236}">
                      <a16:creationId xmlns:a16="http://schemas.microsoft.com/office/drawing/2014/main" id="{9467D00F-AF3E-4C87-AFA4-FE6E6232B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27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2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84" name="Rectangle 991">
                  <a:extLst>
                    <a:ext uri="{FF2B5EF4-FFF2-40B4-BE49-F238E27FC236}">
                      <a16:creationId xmlns:a16="http://schemas.microsoft.com/office/drawing/2014/main" id="{B2E1B8F1-871E-425E-A988-FCE17A09F2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2784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992">
                <a:extLst>
                  <a:ext uri="{FF2B5EF4-FFF2-40B4-BE49-F238E27FC236}">
                    <a16:creationId xmlns:a16="http://schemas.microsoft.com/office/drawing/2014/main" id="{7E7FE3D7-AE14-4625-8880-07BB6C0B96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6" y="2784"/>
                <a:ext cx="878" cy="384"/>
                <a:chOff x="1626" y="2784"/>
                <a:chExt cx="878" cy="384"/>
              </a:xfrm>
            </p:grpSpPr>
            <p:sp>
              <p:nvSpPr>
                <p:cNvPr id="81" name="Rectangle 993">
                  <a:extLst>
                    <a:ext uri="{FF2B5EF4-FFF2-40B4-BE49-F238E27FC236}">
                      <a16:creationId xmlns:a16="http://schemas.microsoft.com/office/drawing/2014/main" id="{A946793B-CF85-4362-9E98-9B6675D9FC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9" y="2784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计算机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82" name="Rectangle 994">
                  <a:extLst>
                    <a:ext uri="{FF2B5EF4-FFF2-40B4-BE49-F238E27FC236}">
                      <a16:creationId xmlns:a16="http://schemas.microsoft.com/office/drawing/2014/main" id="{30EF329A-7A1F-46C8-A941-CDF92F5B51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6" y="2784"/>
                  <a:ext cx="87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Group 995">
                <a:extLst>
                  <a:ext uri="{FF2B5EF4-FFF2-40B4-BE49-F238E27FC236}">
                    <a16:creationId xmlns:a16="http://schemas.microsoft.com/office/drawing/2014/main" id="{945042AC-257C-43D4-9EF4-90307E3DB0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4" y="2784"/>
                <a:ext cx="950" cy="384"/>
                <a:chOff x="2504" y="2784"/>
                <a:chExt cx="950" cy="384"/>
              </a:xfrm>
            </p:grpSpPr>
            <p:sp>
              <p:nvSpPr>
                <p:cNvPr id="79" name="Rectangle 996">
                  <a:extLst>
                    <a:ext uri="{FF2B5EF4-FFF2-40B4-BE49-F238E27FC236}">
                      <a16:creationId xmlns:a16="http://schemas.microsoft.com/office/drawing/2014/main" id="{609EB54F-7BB8-420D-8964-DD2E71E3BA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7" y="2784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 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80" name="Rectangle 997">
                  <a:extLst>
                    <a:ext uri="{FF2B5EF4-FFF2-40B4-BE49-F238E27FC236}">
                      <a16:creationId xmlns:a16="http://schemas.microsoft.com/office/drawing/2014/main" id="{9A87820A-7755-46EA-8A07-B539456B8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4" y="2784"/>
                  <a:ext cx="950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Group 998">
                <a:extLst>
                  <a:ext uri="{FF2B5EF4-FFF2-40B4-BE49-F238E27FC236}">
                    <a16:creationId xmlns:a16="http://schemas.microsoft.com/office/drawing/2014/main" id="{F9573367-C450-4F2D-A46F-2FA6C2ECAB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168"/>
                <a:ext cx="518" cy="384"/>
                <a:chOff x="0" y="3168"/>
                <a:chExt cx="518" cy="384"/>
              </a:xfrm>
            </p:grpSpPr>
            <p:sp>
              <p:nvSpPr>
                <p:cNvPr id="77" name="Rectangle 999">
                  <a:extLst>
                    <a:ext uri="{FF2B5EF4-FFF2-40B4-BE49-F238E27FC236}">
                      <a16:creationId xmlns:a16="http://schemas.microsoft.com/office/drawing/2014/main" id="{284FA7F3-28FD-42DC-B137-4498202AAB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16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8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78" name="Rectangle 1000">
                  <a:extLst>
                    <a:ext uri="{FF2B5EF4-FFF2-40B4-BE49-F238E27FC236}">
                      <a16:creationId xmlns:a16="http://schemas.microsoft.com/office/drawing/2014/main" id="{EAA37903-94B4-4AA6-8156-E45B05513C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68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Group 1001">
                <a:extLst>
                  <a:ext uri="{FF2B5EF4-FFF2-40B4-BE49-F238E27FC236}">
                    <a16:creationId xmlns:a16="http://schemas.microsoft.com/office/drawing/2014/main" id="{189F8BB4-AA7F-4F68-8344-AB74C5273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" y="3168"/>
                <a:ext cx="662" cy="384"/>
                <a:chOff x="518" y="3168"/>
                <a:chExt cx="662" cy="384"/>
              </a:xfrm>
            </p:grpSpPr>
            <p:sp>
              <p:nvSpPr>
                <p:cNvPr id="75" name="Rectangle 1002">
                  <a:extLst>
                    <a:ext uri="{FF2B5EF4-FFF2-40B4-BE49-F238E27FC236}">
                      <a16:creationId xmlns:a16="http://schemas.microsoft.com/office/drawing/2014/main" id="{90B0D63D-DD2B-4A8D-91DE-8318CEC2FB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3168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预测理论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76" name="Rectangle 1003">
                  <a:extLst>
                    <a:ext uri="{FF2B5EF4-FFF2-40B4-BE49-F238E27FC236}">
                      <a16:creationId xmlns:a16="http://schemas.microsoft.com/office/drawing/2014/main" id="{7D1F8F48-15B5-4D9F-A233-1868CA210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3168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" name="Group 1004">
                <a:extLst>
                  <a:ext uri="{FF2B5EF4-FFF2-40B4-BE49-F238E27FC236}">
                    <a16:creationId xmlns:a16="http://schemas.microsoft.com/office/drawing/2014/main" id="{6BE9911B-585F-4BF5-87EC-A8E85C6D4B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0" y="3168"/>
                <a:ext cx="446" cy="384"/>
                <a:chOff x="1180" y="3168"/>
                <a:chExt cx="446" cy="384"/>
              </a:xfrm>
            </p:grpSpPr>
            <p:sp>
              <p:nvSpPr>
                <p:cNvPr id="73" name="Rectangle 1005">
                  <a:extLst>
                    <a:ext uri="{FF2B5EF4-FFF2-40B4-BE49-F238E27FC236}">
                      <a16:creationId xmlns:a16="http://schemas.microsoft.com/office/drawing/2014/main" id="{25666AED-6CC4-49AD-92B6-C9ABF0E786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31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2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74" name="Rectangle 1006">
                  <a:extLst>
                    <a:ext uri="{FF2B5EF4-FFF2-40B4-BE49-F238E27FC236}">
                      <a16:creationId xmlns:a16="http://schemas.microsoft.com/office/drawing/2014/main" id="{5AC6DB69-9929-4E15-B811-DEBFB8937B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3168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Group 1007">
                <a:extLst>
                  <a:ext uri="{FF2B5EF4-FFF2-40B4-BE49-F238E27FC236}">
                    <a16:creationId xmlns:a16="http://schemas.microsoft.com/office/drawing/2014/main" id="{79E7488D-98E1-434E-87A4-C99E9741D0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6" y="3168"/>
                <a:ext cx="878" cy="384"/>
                <a:chOff x="1626" y="3168"/>
                <a:chExt cx="878" cy="384"/>
              </a:xfrm>
            </p:grpSpPr>
            <p:sp>
              <p:nvSpPr>
                <p:cNvPr id="71" name="Rectangle 1008">
                  <a:extLst>
                    <a:ext uri="{FF2B5EF4-FFF2-40B4-BE49-F238E27FC236}">
                      <a16:creationId xmlns:a16="http://schemas.microsoft.com/office/drawing/2014/main" id="{FBA5729F-81BB-4F68-AACA-3988EA3F4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9" y="3168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运筹学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72" name="Rectangle 1009">
                  <a:extLst>
                    <a:ext uri="{FF2B5EF4-FFF2-40B4-BE49-F238E27FC236}">
                      <a16:creationId xmlns:a16="http://schemas.microsoft.com/office/drawing/2014/main" id="{91B17EF5-0484-4B7F-B16B-28D110CB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6" y="3168"/>
                  <a:ext cx="87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Group 1010">
                <a:extLst>
                  <a:ext uri="{FF2B5EF4-FFF2-40B4-BE49-F238E27FC236}">
                    <a16:creationId xmlns:a16="http://schemas.microsoft.com/office/drawing/2014/main" id="{162915B8-5867-4CAE-B12F-6A4CDB7494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4" y="3168"/>
                <a:ext cx="950" cy="384"/>
                <a:chOff x="2504" y="3168"/>
                <a:chExt cx="950" cy="384"/>
              </a:xfrm>
            </p:grpSpPr>
            <p:sp>
              <p:nvSpPr>
                <p:cNvPr id="69" name="Rectangle 1011">
                  <a:extLst>
                    <a:ext uri="{FF2B5EF4-FFF2-40B4-BE49-F238E27FC236}">
                      <a16:creationId xmlns:a16="http://schemas.microsoft.com/office/drawing/2014/main" id="{13F28115-18B4-4182-8116-570235E526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7" y="3168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应用统计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70" name="Rectangle 1012">
                  <a:extLst>
                    <a:ext uri="{FF2B5EF4-FFF2-40B4-BE49-F238E27FC236}">
                      <a16:creationId xmlns:a16="http://schemas.microsoft.com/office/drawing/2014/main" id="{7F41236C-C3DF-4AB1-A620-5A9254EB3B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4" y="3168"/>
                  <a:ext cx="950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" name="Group 1013">
                <a:extLst>
                  <a:ext uri="{FF2B5EF4-FFF2-40B4-BE49-F238E27FC236}">
                    <a16:creationId xmlns:a16="http://schemas.microsoft.com/office/drawing/2014/main" id="{EBD67C02-D6E5-4040-9742-60255DAF45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552"/>
                <a:ext cx="518" cy="384"/>
                <a:chOff x="0" y="3552"/>
                <a:chExt cx="518" cy="384"/>
              </a:xfrm>
            </p:grpSpPr>
            <p:sp>
              <p:nvSpPr>
                <p:cNvPr id="67" name="Rectangle 1014">
                  <a:extLst>
                    <a:ext uri="{FF2B5EF4-FFF2-40B4-BE49-F238E27FC236}">
                      <a16:creationId xmlns:a16="http://schemas.microsoft.com/office/drawing/2014/main" id="{5F04D2F4-0C51-4064-9459-907F0E15C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55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9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68" name="Rectangle 1015">
                  <a:extLst>
                    <a:ext uri="{FF2B5EF4-FFF2-40B4-BE49-F238E27FC236}">
                      <a16:creationId xmlns:a16="http://schemas.microsoft.com/office/drawing/2014/main" id="{9801A1FD-06C7-427B-B46B-885EB74D5A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552"/>
                  <a:ext cx="51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Group 1016">
                <a:extLst>
                  <a:ext uri="{FF2B5EF4-FFF2-40B4-BE49-F238E27FC236}">
                    <a16:creationId xmlns:a16="http://schemas.microsoft.com/office/drawing/2014/main" id="{DBD2EE86-DA79-4821-9D0E-29CA7D2255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" y="3552"/>
                <a:ext cx="662" cy="384"/>
                <a:chOff x="518" y="3552"/>
                <a:chExt cx="662" cy="384"/>
              </a:xfrm>
            </p:grpSpPr>
            <p:sp>
              <p:nvSpPr>
                <p:cNvPr id="65" name="Rectangle 1017">
                  <a:extLst>
                    <a:ext uri="{FF2B5EF4-FFF2-40B4-BE49-F238E27FC236}">
                      <a16:creationId xmlns:a16="http://schemas.microsoft.com/office/drawing/2014/main" id="{B8ADBA46-A292-410B-9D29-B0D9884A6C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" y="3552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数学实验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66" name="Rectangle 1018">
                  <a:extLst>
                    <a:ext uri="{FF2B5EF4-FFF2-40B4-BE49-F238E27FC236}">
                      <a16:creationId xmlns:a16="http://schemas.microsoft.com/office/drawing/2014/main" id="{9A3FBA75-1804-4DC0-8030-E8B0C3D6FD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3552"/>
                  <a:ext cx="662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Group 1019">
                <a:extLst>
                  <a:ext uri="{FF2B5EF4-FFF2-40B4-BE49-F238E27FC236}">
                    <a16:creationId xmlns:a16="http://schemas.microsoft.com/office/drawing/2014/main" id="{754F8D4F-D1E0-4CF4-BFBB-223E9716DE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0" y="3552"/>
                <a:ext cx="446" cy="384"/>
                <a:chOff x="1180" y="3552"/>
                <a:chExt cx="446" cy="384"/>
              </a:xfrm>
            </p:grpSpPr>
            <p:sp>
              <p:nvSpPr>
                <p:cNvPr id="63" name="Rectangle 1020">
                  <a:extLst>
                    <a:ext uri="{FF2B5EF4-FFF2-40B4-BE49-F238E27FC236}">
                      <a16:creationId xmlns:a16="http://schemas.microsoft.com/office/drawing/2014/main" id="{0667B9D7-D25A-4BFC-B8E0-0C5403A6E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3" y="35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ru-RU" altLang="zh-CN" sz="2000"/>
                    <a:t>3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64" name="Rectangle 1021">
                  <a:extLst>
                    <a:ext uri="{FF2B5EF4-FFF2-40B4-BE49-F238E27FC236}">
                      <a16:creationId xmlns:a16="http://schemas.microsoft.com/office/drawing/2014/main" id="{8CA737A6-5158-45DB-A82E-66B64510E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0" y="3552"/>
                  <a:ext cx="446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Group 1022">
                <a:extLst>
                  <a:ext uri="{FF2B5EF4-FFF2-40B4-BE49-F238E27FC236}">
                    <a16:creationId xmlns:a16="http://schemas.microsoft.com/office/drawing/2014/main" id="{D1648A5A-234D-4816-AE22-5E90934BB9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6" y="3552"/>
                <a:ext cx="878" cy="384"/>
                <a:chOff x="1626" y="3552"/>
                <a:chExt cx="878" cy="384"/>
              </a:xfrm>
            </p:grpSpPr>
            <p:sp>
              <p:nvSpPr>
                <p:cNvPr id="61" name="Rectangle 1023">
                  <a:extLst>
                    <a:ext uri="{FF2B5EF4-FFF2-40B4-BE49-F238E27FC236}">
                      <a16:creationId xmlns:a16="http://schemas.microsoft.com/office/drawing/2014/main" id="{09054CC2-50F0-4F23-8C13-2BE2E66C0C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9" y="3552"/>
                  <a:ext cx="7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/>
                    <a:t>运筹学；计算机</a:t>
                  </a:r>
                </a:p>
                <a:p>
                  <a:pPr algn="ctr" eaLnBrk="0" hangingPunct="0"/>
                  <a:endParaRPr lang="ru-RU" altLang="zh-CN" sz="2000"/>
                </a:p>
              </p:txBody>
            </p:sp>
            <p:sp>
              <p:nvSpPr>
                <p:cNvPr id="62" name="Rectangle 0">
                  <a:extLst>
                    <a:ext uri="{FF2B5EF4-FFF2-40B4-BE49-F238E27FC236}">
                      <a16:creationId xmlns:a16="http://schemas.microsoft.com/office/drawing/2014/main" id="{8E68ED3C-3E3E-41CF-A490-A07D3AFC4D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6" y="3552"/>
                  <a:ext cx="878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Group 1">
                <a:extLst>
                  <a:ext uri="{FF2B5EF4-FFF2-40B4-BE49-F238E27FC236}">
                    <a16:creationId xmlns:a16="http://schemas.microsoft.com/office/drawing/2014/main" id="{65218BFF-ACEF-4D33-BA94-977DF02324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4" y="3552"/>
                <a:ext cx="950" cy="384"/>
                <a:chOff x="2504" y="3552"/>
                <a:chExt cx="950" cy="384"/>
              </a:xfrm>
            </p:grpSpPr>
            <p:sp>
              <p:nvSpPr>
                <p:cNvPr id="59" name="Rectangle 2">
                  <a:extLst>
                    <a:ext uri="{FF2B5EF4-FFF2-40B4-BE49-F238E27FC236}">
                      <a16:creationId xmlns:a16="http://schemas.microsoft.com/office/drawing/2014/main" id="{D0372F2A-C62A-4775-B4D8-C7B526F2CF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7" y="3552"/>
                  <a:ext cx="86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ru-RU" sz="2000" dirty="0"/>
                    <a:t>微积分；线性代数</a:t>
                  </a:r>
                </a:p>
                <a:p>
                  <a:pPr algn="ctr" eaLnBrk="0" hangingPunct="0"/>
                  <a:endParaRPr lang="ru-RU" altLang="zh-CN" sz="2000" dirty="0"/>
                </a:p>
              </p:txBody>
            </p:sp>
            <p:sp>
              <p:nvSpPr>
                <p:cNvPr id="60" name="Rectangle 3">
                  <a:extLst>
                    <a:ext uri="{FF2B5EF4-FFF2-40B4-BE49-F238E27FC236}">
                      <a16:creationId xmlns:a16="http://schemas.microsoft.com/office/drawing/2014/main" id="{F52B3524-7976-4531-BFA6-A0B6143CD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4" y="3552"/>
                  <a:ext cx="950" cy="384"/>
                </a:xfrm>
                <a:prstGeom prst="rect">
                  <a:avLst/>
                </a:prstGeom>
                <a:noFill/>
                <a:ln w="9525" cap="flat" algn="ctr">
                  <a:solidFill>
                    <a:srgbClr val="A0A0A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259BF56-496E-459E-85AD-CE172DF91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460" cy="3942"/>
            </a:xfrm>
            <a:prstGeom prst="rect">
              <a:avLst/>
            </a:prstGeom>
            <a:noFill/>
            <a:ln w="9525" cap="flat" algn="ctr">
              <a:solidFill>
                <a:srgbClr val="A0A0A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" name="Rectangle 5">
            <a:extLst>
              <a:ext uri="{FF2B5EF4-FFF2-40B4-BE49-F238E27FC236}">
                <a16:creationId xmlns:a16="http://schemas.microsoft.com/office/drawing/2014/main" id="{5CF4E85A-C2C6-40C9-9F34-F8ACCBC09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306388"/>
            <a:ext cx="8534400" cy="49661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ru-RU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选修课程最少，且学分尽量多，应学习哪些课程 ？  </a:t>
            </a:r>
          </a:p>
        </p:txBody>
      </p:sp>
    </p:spTree>
    <p:extLst>
      <p:ext uri="{BB962C8B-B14F-4D97-AF65-F5344CB8AC3E}">
        <p14:creationId xmlns:p14="http://schemas.microsoft.com/office/powerpoint/2010/main" val="36426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CD7E85A6-ED93-452F-AD56-519820CF4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985" y="795397"/>
            <a:ext cx="25146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ru-RU" altLang="zh-CN" sz="3200" dirty="0"/>
              <a:t>0-1</a:t>
            </a:r>
            <a:r>
              <a:rPr lang="zh-CN" altLang="ru-RU" sz="3200" dirty="0">
                <a:latin typeface="楷体_GB2312" pitchFamily="49" charset="-122"/>
                <a:ea typeface="楷体_GB2312" pitchFamily="49" charset="-122"/>
              </a:rPr>
              <a:t>规划模型</a:t>
            </a:r>
            <a:r>
              <a:rPr lang="zh-CN" altLang="ru-RU" sz="3200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5E0FAF4-A7AF-4C6F-8B2E-11C998FC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85" y="913297"/>
            <a:ext cx="1222830" cy="40011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000" dirty="0">
                <a:latin typeface="黑体" panose="02010609060101010101" pitchFamily="49" charset="-122"/>
                <a:ea typeface="黑体" panose="02010609060101010101" pitchFamily="49" charset="-122"/>
              </a:rPr>
              <a:t>决策变量</a:t>
            </a:r>
            <a:r>
              <a:rPr kumimoji="1" lang="zh-CN" altLang="ru-RU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5653596-D94D-4FFA-9431-29A53277A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85" y="1482429"/>
            <a:ext cx="1222830" cy="40011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000" dirty="0">
                <a:latin typeface="黑体" panose="02010609060101010101" pitchFamily="49" charset="-122"/>
                <a:ea typeface="黑体" panose="02010609060101010101" pitchFamily="49" charset="-122"/>
              </a:rPr>
              <a:t>目标函数</a:t>
            </a:r>
            <a:r>
              <a:rPr kumimoji="1" lang="zh-CN" altLang="ru-RU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DAC69A7-2EF8-485B-9B2A-939A614DE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315" y="928687"/>
            <a:ext cx="4436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ru-RU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ru-RU" altLang="zh-CN" sz="20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ru-RU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~</a:t>
            </a:r>
            <a:r>
              <a:rPr kumimoji="1" lang="zh-CN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选修课号</a:t>
            </a:r>
            <a:r>
              <a:rPr kumimoji="1" lang="ru-RU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kumimoji="1" lang="zh-CN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的课程（</a:t>
            </a:r>
            <a:r>
              <a:rPr kumimoji="1" lang="ru-RU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ru-RU" altLang="zh-CN" sz="20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ru-RU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~</a:t>
            </a:r>
            <a:r>
              <a:rPr kumimoji="1" lang="zh-CN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不选） </a:t>
            </a:r>
          </a:p>
        </p:txBody>
      </p:sp>
      <p:graphicFrame>
        <p:nvGraphicFramePr>
          <p:cNvPr id="8" name="Object 13">
            <a:extLst>
              <a:ext uri="{FF2B5EF4-FFF2-40B4-BE49-F238E27FC236}">
                <a16:creationId xmlns:a16="http://schemas.microsoft.com/office/drawing/2014/main" id="{97261918-64FB-4920-9CD1-38A443DD7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513969"/>
              </p:ext>
            </p:extLst>
          </p:nvPr>
        </p:nvGraphicFramePr>
        <p:xfrm>
          <a:off x="4305300" y="1157317"/>
          <a:ext cx="26670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002960" imgH="431640" progId="Equation.3">
                  <p:embed/>
                </p:oleObj>
              </mc:Choice>
              <mc:Fallback>
                <p:oleObj name="Equation" r:id="rId4" imgW="1002960" imgH="431640" progId="Equation.3">
                  <p:embed/>
                  <p:pic>
                    <p:nvPicPr>
                      <p:cNvPr id="3085" name="Object 13">
                        <a:extLst>
                          <a:ext uri="{FF2B5EF4-FFF2-40B4-BE49-F238E27FC236}">
                            <a16:creationId xmlns:a16="http://schemas.microsoft.com/office/drawing/2014/main" id="{EF02B6E8-CA49-476A-BE71-9808BAA42F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1157317"/>
                        <a:ext cx="26670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>
            <a:extLst>
              <a:ext uri="{FF2B5EF4-FFF2-40B4-BE49-F238E27FC236}">
                <a16:creationId xmlns:a16="http://schemas.microsoft.com/office/drawing/2014/main" id="{98FC9167-2470-4D39-BB6D-675093D8C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520" y="1482429"/>
            <a:ext cx="2220132" cy="4126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ru-RU" sz="2000" dirty="0">
                <a:latin typeface="黑体" panose="02010609060101010101" pitchFamily="49" charset="-122"/>
                <a:ea typeface="黑体" panose="02010609060101010101" pitchFamily="49" charset="-122"/>
              </a:rPr>
              <a:t>选修课程总数最少 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6722DE32-65DD-4368-A8EB-50E5260B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85" y="2143919"/>
            <a:ext cx="1222830" cy="40011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000" dirty="0">
                <a:latin typeface="黑体" panose="02010609060101010101" pitchFamily="49" charset="-122"/>
                <a:ea typeface="黑体" panose="02010609060101010101" pitchFamily="49" charset="-122"/>
              </a:rPr>
              <a:t>约束条件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7D0A19BA-DBBF-407F-8479-F8C0EA820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63" y="2145179"/>
            <a:ext cx="4436774" cy="91986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ru-RU" sz="2400" dirty="0">
                <a:latin typeface="楷体" panose="02010609060101010101" pitchFamily="49" charset="-122"/>
                <a:ea typeface="楷体" panose="02010609060101010101" pitchFamily="49" charset="-122"/>
              </a:rPr>
              <a:t>最少</a:t>
            </a:r>
            <a:r>
              <a:rPr kumimoji="1" lang="ru-RU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ru-RU" sz="2400" dirty="0">
                <a:latin typeface="楷体" panose="02010609060101010101" pitchFamily="49" charset="-122"/>
                <a:ea typeface="楷体" panose="02010609060101010101" pitchFamily="49" charset="-122"/>
              </a:rPr>
              <a:t>门数学课，</a:t>
            </a:r>
            <a:r>
              <a:rPr kumimoji="1" lang="ru-RU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ru-RU" sz="2400" dirty="0">
                <a:latin typeface="楷体" panose="02010609060101010101" pitchFamily="49" charset="-122"/>
                <a:ea typeface="楷体" panose="02010609060101010101" pitchFamily="49" charset="-122"/>
              </a:rPr>
              <a:t>门运筹学课，</a:t>
            </a:r>
          </a:p>
          <a:p>
            <a:pPr>
              <a:lnSpc>
                <a:spcPct val="120000"/>
              </a:lnSpc>
            </a:pPr>
            <a:r>
              <a:rPr kumimoji="1" lang="ru-RU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ru-RU" sz="2400" dirty="0">
                <a:latin typeface="楷体" panose="02010609060101010101" pitchFamily="49" charset="-122"/>
                <a:ea typeface="楷体" panose="02010609060101010101" pitchFamily="49" charset="-122"/>
              </a:rPr>
              <a:t>门计算机课。 </a:t>
            </a:r>
          </a:p>
        </p:txBody>
      </p:sp>
      <p:graphicFrame>
        <p:nvGraphicFramePr>
          <p:cNvPr id="12" name="Object 17">
            <a:extLst>
              <a:ext uri="{FF2B5EF4-FFF2-40B4-BE49-F238E27FC236}">
                <a16:creationId xmlns:a16="http://schemas.microsoft.com/office/drawing/2014/main" id="{D25BB3F9-F837-4563-A18A-9E7C7145D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462035"/>
              </p:ext>
            </p:extLst>
          </p:nvPr>
        </p:nvGraphicFramePr>
        <p:xfrm>
          <a:off x="463424" y="3382953"/>
          <a:ext cx="400777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6" imgW="1574800" imgH="228600" progId="Equation.3">
                  <p:embed/>
                </p:oleObj>
              </mc:Choice>
              <mc:Fallback>
                <p:oleObj r:id="rId6" imgW="1574800" imgH="228600" progId="Equation.3">
                  <p:embed/>
                  <p:pic>
                    <p:nvPicPr>
                      <p:cNvPr id="3089" name="Object 17">
                        <a:extLst>
                          <a:ext uri="{FF2B5EF4-FFF2-40B4-BE49-F238E27FC236}">
                            <a16:creationId xmlns:a16="http://schemas.microsoft.com/office/drawing/2014/main" id="{ABC67ED2-CA35-4C7B-B3D9-A5789F247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24" y="3382953"/>
                        <a:ext cx="400777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>
            <a:extLst>
              <a:ext uri="{FF2B5EF4-FFF2-40B4-BE49-F238E27FC236}">
                <a16:creationId xmlns:a16="http://schemas.microsoft.com/office/drawing/2014/main" id="{912EC51D-67EE-4DBA-B7A8-2C6F79A43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940493"/>
              </p:ext>
            </p:extLst>
          </p:nvPr>
        </p:nvGraphicFramePr>
        <p:xfrm>
          <a:off x="509918" y="4178671"/>
          <a:ext cx="4002930" cy="62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8" imgW="1562100" imgH="228600" progId="Equation.3">
                  <p:embed/>
                </p:oleObj>
              </mc:Choice>
              <mc:Fallback>
                <p:oleObj r:id="rId8" imgW="1562100" imgH="228600" progId="Equation.3">
                  <p:embed/>
                  <p:pic>
                    <p:nvPicPr>
                      <p:cNvPr id="3090" name="Object 18">
                        <a:extLst>
                          <a:ext uri="{FF2B5EF4-FFF2-40B4-BE49-F238E27FC236}">
                            <a16:creationId xmlns:a16="http://schemas.microsoft.com/office/drawing/2014/main" id="{DE348AAA-E7EA-4562-BCC4-8C5454B3B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18" y="4178671"/>
                        <a:ext cx="4002930" cy="62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>
            <a:extLst>
              <a:ext uri="{FF2B5EF4-FFF2-40B4-BE49-F238E27FC236}">
                <a16:creationId xmlns:a16="http://schemas.microsoft.com/office/drawing/2014/main" id="{3B96BBCE-7075-46FF-8DEE-5AE4D411A3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654947"/>
              </p:ext>
            </p:extLst>
          </p:nvPr>
        </p:nvGraphicFramePr>
        <p:xfrm>
          <a:off x="509918" y="4922448"/>
          <a:ext cx="3757281" cy="708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10" imgW="1308100" imgH="228600" progId="Equation.3">
                  <p:embed/>
                </p:oleObj>
              </mc:Choice>
              <mc:Fallback>
                <p:oleObj r:id="rId10" imgW="1308100" imgH="228600" progId="Equation.3">
                  <p:embed/>
                  <p:pic>
                    <p:nvPicPr>
                      <p:cNvPr id="3091" name="Object 19">
                        <a:extLst>
                          <a:ext uri="{FF2B5EF4-FFF2-40B4-BE49-F238E27FC236}">
                            <a16:creationId xmlns:a16="http://schemas.microsoft.com/office/drawing/2014/main" id="{5F690BE8-B4FA-4ACE-AFE1-EDA8E7393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18" y="4922448"/>
                        <a:ext cx="3757281" cy="708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20">
            <a:extLst>
              <a:ext uri="{FF2B5EF4-FFF2-40B4-BE49-F238E27FC236}">
                <a16:creationId xmlns:a16="http://schemas.microsoft.com/office/drawing/2014/main" id="{2F93E07C-1C96-4F97-A443-ED8FF7266A31}"/>
              </a:ext>
            </a:extLst>
          </p:cNvPr>
          <p:cNvGrpSpPr>
            <a:grpSpLocks/>
          </p:cNvGrpSpPr>
          <p:nvPr/>
        </p:nvGrpSpPr>
        <p:grpSpPr bwMode="auto">
          <a:xfrm>
            <a:off x="6770357" y="2165034"/>
            <a:ext cx="4911725" cy="3806825"/>
            <a:chOff x="336" y="480"/>
            <a:chExt cx="3094" cy="2398"/>
          </a:xfrm>
        </p:grpSpPr>
        <p:grpSp>
          <p:nvGrpSpPr>
            <p:cNvPr id="16" name="Group 21">
              <a:extLst>
                <a:ext uri="{FF2B5EF4-FFF2-40B4-BE49-F238E27FC236}">
                  <a16:creationId xmlns:a16="http://schemas.microsoft.com/office/drawing/2014/main" id="{84DD8E38-CCE6-4689-BB89-2240DFE4B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80"/>
              <a:ext cx="531" cy="294"/>
              <a:chOff x="0" y="0"/>
              <a:chExt cx="518" cy="480"/>
            </a:xfrm>
          </p:grpSpPr>
          <p:sp>
            <p:nvSpPr>
              <p:cNvPr id="104" name="Rectangle 22">
                <a:extLst>
                  <a:ext uri="{FF2B5EF4-FFF2-40B4-BE49-F238E27FC236}">
                    <a16:creationId xmlns:a16="http://schemas.microsoft.com/office/drawing/2014/main" id="{51DF1D63-1EE2-4578-BDC1-603C1161C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课号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105" name="Rectangle 23">
                <a:extLst>
                  <a:ext uri="{FF2B5EF4-FFF2-40B4-BE49-F238E27FC236}">
                    <a16:creationId xmlns:a16="http://schemas.microsoft.com/office/drawing/2014/main" id="{0B6485AD-E31C-47DD-B930-F44605A73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18" cy="480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24">
              <a:extLst>
                <a:ext uri="{FF2B5EF4-FFF2-40B4-BE49-F238E27FC236}">
                  <a16:creationId xmlns:a16="http://schemas.microsoft.com/office/drawing/2014/main" id="{B3C96529-617D-47E6-8124-52F711812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" y="482"/>
              <a:ext cx="1102" cy="292"/>
              <a:chOff x="518" y="0"/>
              <a:chExt cx="662" cy="480"/>
            </a:xfrm>
          </p:grpSpPr>
          <p:sp>
            <p:nvSpPr>
              <p:cNvPr id="102" name="Rectangle 25">
                <a:extLst>
                  <a:ext uri="{FF2B5EF4-FFF2-40B4-BE49-F238E27FC236}">
                    <a16:creationId xmlns:a16="http://schemas.microsoft.com/office/drawing/2014/main" id="{F15D0347-73F9-48FB-98FC-CF9725749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课名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103" name="Rectangle 26">
                <a:extLst>
                  <a:ext uri="{FF2B5EF4-FFF2-40B4-BE49-F238E27FC236}">
                    <a16:creationId xmlns:a16="http://schemas.microsoft.com/office/drawing/2014/main" id="{328B34C5-D14D-4183-81FC-97B5BFF69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0"/>
                <a:ext cx="662" cy="480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27">
              <a:extLst>
                <a:ext uri="{FF2B5EF4-FFF2-40B4-BE49-F238E27FC236}">
                  <a16:creationId xmlns:a16="http://schemas.microsoft.com/office/drawing/2014/main" id="{77E35513-5382-4777-B7DA-E077BF758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482"/>
              <a:ext cx="1462" cy="292"/>
              <a:chOff x="1626" y="0"/>
              <a:chExt cx="878" cy="480"/>
            </a:xfrm>
          </p:grpSpPr>
          <p:sp>
            <p:nvSpPr>
              <p:cNvPr id="100" name="Rectangle 28">
                <a:extLst>
                  <a:ext uri="{FF2B5EF4-FFF2-40B4-BE49-F238E27FC236}">
                    <a16:creationId xmlns:a16="http://schemas.microsoft.com/office/drawing/2014/main" id="{A0E34A1A-1257-4C70-8893-C972EB368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0"/>
                <a:ext cx="792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所属类别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101" name="Rectangle 29">
                <a:extLst>
                  <a:ext uri="{FF2B5EF4-FFF2-40B4-BE49-F238E27FC236}">
                    <a16:creationId xmlns:a16="http://schemas.microsoft.com/office/drawing/2014/main" id="{71A35836-89C3-4EFF-856F-F975D9AD2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" y="0"/>
                <a:ext cx="878" cy="480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30">
              <a:extLst>
                <a:ext uri="{FF2B5EF4-FFF2-40B4-BE49-F238E27FC236}">
                  <a16:creationId xmlns:a16="http://schemas.microsoft.com/office/drawing/2014/main" id="{4C644E83-0A0D-4984-AFD9-C349AFD35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773"/>
              <a:ext cx="531" cy="235"/>
              <a:chOff x="0" y="480"/>
              <a:chExt cx="518" cy="384"/>
            </a:xfrm>
          </p:grpSpPr>
          <p:sp>
            <p:nvSpPr>
              <p:cNvPr id="98" name="Rectangle 31">
                <a:extLst>
                  <a:ext uri="{FF2B5EF4-FFF2-40B4-BE49-F238E27FC236}">
                    <a16:creationId xmlns:a16="http://schemas.microsoft.com/office/drawing/2014/main" id="{C8C8B55F-7D2C-466B-A363-EAA136C2D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48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ru-RU" altLang="zh-CN" sz="2000"/>
                  <a:t>1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99" name="Rectangle 32">
                <a:extLst>
                  <a:ext uri="{FF2B5EF4-FFF2-40B4-BE49-F238E27FC236}">
                    <a16:creationId xmlns:a16="http://schemas.microsoft.com/office/drawing/2014/main" id="{42987C30-3E7D-423A-8AD0-794033F0C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0"/>
                <a:ext cx="51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555E1FDC-F1CC-47F5-A4DB-995A2C7D5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" y="774"/>
              <a:ext cx="1102" cy="234"/>
              <a:chOff x="518" y="480"/>
              <a:chExt cx="662" cy="384"/>
            </a:xfrm>
          </p:grpSpPr>
          <p:sp>
            <p:nvSpPr>
              <p:cNvPr id="96" name="Rectangle 34">
                <a:extLst>
                  <a:ext uri="{FF2B5EF4-FFF2-40B4-BE49-F238E27FC236}">
                    <a16:creationId xmlns:a16="http://schemas.microsoft.com/office/drawing/2014/main" id="{69E0B942-4B99-4B61-94F1-15E1D8F9A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480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微积分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97" name="Rectangle 35">
                <a:extLst>
                  <a:ext uri="{FF2B5EF4-FFF2-40B4-BE49-F238E27FC236}">
                    <a16:creationId xmlns:a16="http://schemas.microsoft.com/office/drawing/2014/main" id="{58BD90C4-97D4-4CD6-AAAA-068AD25A7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480"/>
                <a:ext cx="662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36">
              <a:extLst>
                <a:ext uri="{FF2B5EF4-FFF2-40B4-BE49-F238E27FC236}">
                  <a16:creationId xmlns:a16="http://schemas.microsoft.com/office/drawing/2014/main" id="{085583F3-3E81-4EF7-B282-A3656CE8F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774"/>
              <a:ext cx="1462" cy="234"/>
              <a:chOff x="1626" y="480"/>
              <a:chExt cx="878" cy="384"/>
            </a:xfrm>
          </p:grpSpPr>
          <p:sp>
            <p:nvSpPr>
              <p:cNvPr id="94" name="Rectangle 37">
                <a:extLst>
                  <a:ext uri="{FF2B5EF4-FFF2-40B4-BE49-F238E27FC236}">
                    <a16:creationId xmlns:a16="http://schemas.microsoft.com/office/drawing/2014/main" id="{86B12FDC-2CC2-4AEA-9E0F-826F800B2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480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数学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95" name="Rectangle 38">
                <a:extLst>
                  <a:ext uri="{FF2B5EF4-FFF2-40B4-BE49-F238E27FC236}">
                    <a16:creationId xmlns:a16="http://schemas.microsoft.com/office/drawing/2014/main" id="{30EBE707-AB6D-46C0-B80E-6E2DD1F8B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" y="480"/>
                <a:ext cx="87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39">
              <a:extLst>
                <a:ext uri="{FF2B5EF4-FFF2-40B4-BE49-F238E27FC236}">
                  <a16:creationId xmlns:a16="http://schemas.microsoft.com/office/drawing/2014/main" id="{7097C851-BF91-4AF7-8583-5B6F43EA8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007"/>
              <a:ext cx="531" cy="235"/>
              <a:chOff x="0" y="864"/>
              <a:chExt cx="518" cy="384"/>
            </a:xfrm>
          </p:grpSpPr>
          <p:sp>
            <p:nvSpPr>
              <p:cNvPr id="92" name="Rectangle 40">
                <a:extLst>
                  <a:ext uri="{FF2B5EF4-FFF2-40B4-BE49-F238E27FC236}">
                    <a16:creationId xmlns:a16="http://schemas.microsoft.com/office/drawing/2014/main" id="{E064FC21-DD5F-4D16-9BF5-81CFB9B39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86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ru-RU" altLang="zh-CN" sz="2000"/>
                  <a:t>2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93" name="Rectangle 41">
                <a:extLst>
                  <a:ext uri="{FF2B5EF4-FFF2-40B4-BE49-F238E27FC236}">
                    <a16:creationId xmlns:a16="http://schemas.microsoft.com/office/drawing/2014/main" id="{6589BC33-75EA-46D4-BCAD-BE16EDD4F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64"/>
                <a:ext cx="51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42">
              <a:extLst>
                <a:ext uri="{FF2B5EF4-FFF2-40B4-BE49-F238E27FC236}">
                  <a16:creationId xmlns:a16="http://schemas.microsoft.com/office/drawing/2014/main" id="{A23CA478-CE7E-4378-B2AB-EF185E63F7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" y="1008"/>
              <a:ext cx="1102" cy="234"/>
              <a:chOff x="518" y="864"/>
              <a:chExt cx="662" cy="384"/>
            </a:xfrm>
          </p:grpSpPr>
          <p:sp>
            <p:nvSpPr>
              <p:cNvPr id="90" name="Rectangle 43">
                <a:extLst>
                  <a:ext uri="{FF2B5EF4-FFF2-40B4-BE49-F238E27FC236}">
                    <a16:creationId xmlns:a16="http://schemas.microsoft.com/office/drawing/2014/main" id="{5EEE7622-7336-4AF7-964A-BFC5436C5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864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线性代数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91" name="Rectangle 44">
                <a:extLst>
                  <a:ext uri="{FF2B5EF4-FFF2-40B4-BE49-F238E27FC236}">
                    <a16:creationId xmlns:a16="http://schemas.microsoft.com/office/drawing/2014/main" id="{D3F24EA8-750A-4B29-BD41-E190034DE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864"/>
                <a:ext cx="662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Group 45">
              <a:extLst>
                <a:ext uri="{FF2B5EF4-FFF2-40B4-BE49-F238E27FC236}">
                  <a16:creationId xmlns:a16="http://schemas.microsoft.com/office/drawing/2014/main" id="{6C78DB99-2F68-473F-B8B8-9687FB9F35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008"/>
              <a:ext cx="1462" cy="234"/>
              <a:chOff x="1626" y="864"/>
              <a:chExt cx="878" cy="384"/>
            </a:xfrm>
          </p:grpSpPr>
          <p:sp>
            <p:nvSpPr>
              <p:cNvPr id="88" name="Rectangle 46">
                <a:extLst>
                  <a:ext uri="{FF2B5EF4-FFF2-40B4-BE49-F238E27FC236}">
                    <a16:creationId xmlns:a16="http://schemas.microsoft.com/office/drawing/2014/main" id="{3C5E1549-4709-4D05-A943-94F103623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864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数学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89" name="Rectangle 47">
                <a:extLst>
                  <a:ext uri="{FF2B5EF4-FFF2-40B4-BE49-F238E27FC236}">
                    <a16:creationId xmlns:a16="http://schemas.microsoft.com/office/drawing/2014/main" id="{6E42FB81-BB10-441F-9D97-65D1F72BD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" y="864"/>
                <a:ext cx="87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48">
              <a:extLst>
                <a:ext uri="{FF2B5EF4-FFF2-40B4-BE49-F238E27FC236}">
                  <a16:creationId xmlns:a16="http://schemas.microsoft.com/office/drawing/2014/main" id="{FDDAB130-66B8-4D02-A4CB-4CBABE14C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241"/>
              <a:ext cx="531" cy="234"/>
              <a:chOff x="0" y="1248"/>
              <a:chExt cx="518" cy="384"/>
            </a:xfrm>
          </p:grpSpPr>
          <p:sp>
            <p:nvSpPr>
              <p:cNvPr id="86" name="Rectangle 49">
                <a:extLst>
                  <a:ext uri="{FF2B5EF4-FFF2-40B4-BE49-F238E27FC236}">
                    <a16:creationId xmlns:a16="http://schemas.microsoft.com/office/drawing/2014/main" id="{EF4153FE-35AE-41A5-810B-E22F83613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24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ru-RU" altLang="zh-CN" sz="2000"/>
                  <a:t>3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87" name="Rectangle 50">
                <a:extLst>
                  <a:ext uri="{FF2B5EF4-FFF2-40B4-BE49-F238E27FC236}">
                    <a16:creationId xmlns:a16="http://schemas.microsoft.com/office/drawing/2014/main" id="{53EDE33D-FCE8-4137-BBCF-664C7E757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51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51">
              <a:extLst>
                <a:ext uri="{FF2B5EF4-FFF2-40B4-BE49-F238E27FC236}">
                  <a16:creationId xmlns:a16="http://schemas.microsoft.com/office/drawing/2014/main" id="{6105CC09-E7E4-4C4C-91AF-02C592506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" y="1242"/>
              <a:ext cx="1102" cy="233"/>
              <a:chOff x="518" y="1248"/>
              <a:chExt cx="662" cy="384"/>
            </a:xfrm>
          </p:grpSpPr>
          <p:sp>
            <p:nvSpPr>
              <p:cNvPr id="84" name="Rectangle 52">
                <a:extLst>
                  <a:ext uri="{FF2B5EF4-FFF2-40B4-BE49-F238E27FC236}">
                    <a16:creationId xmlns:a16="http://schemas.microsoft.com/office/drawing/2014/main" id="{03273C74-E35B-48CE-B42C-0D5C06F2F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1248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最优化方法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85" name="Rectangle 53">
                <a:extLst>
                  <a:ext uri="{FF2B5EF4-FFF2-40B4-BE49-F238E27FC236}">
                    <a16:creationId xmlns:a16="http://schemas.microsoft.com/office/drawing/2014/main" id="{3F2FBA5C-7280-436C-AED9-C922174C3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1248"/>
                <a:ext cx="662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54">
              <a:extLst>
                <a:ext uri="{FF2B5EF4-FFF2-40B4-BE49-F238E27FC236}">
                  <a16:creationId xmlns:a16="http://schemas.microsoft.com/office/drawing/2014/main" id="{5CFE3806-D0EF-45EB-99D5-B3ED3921E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242"/>
              <a:ext cx="1462" cy="233"/>
              <a:chOff x="1626" y="1248"/>
              <a:chExt cx="878" cy="384"/>
            </a:xfrm>
          </p:grpSpPr>
          <p:sp>
            <p:nvSpPr>
              <p:cNvPr id="82" name="Rectangle 55">
                <a:extLst>
                  <a:ext uri="{FF2B5EF4-FFF2-40B4-BE49-F238E27FC236}">
                    <a16:creationId xmlns:a16="http://schemas.microsoft.com/office/drawing/2014/main" id="{13AE4662-A807-4F69-8744-179AE46A6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1248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数学；运筹学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83" name="Rectangle 56">
                <a:extLst>
                  <a:ext uri="{FF2B5EF4-FFF2-40B4-BE49-F238E27FC236}">
                    <a16:creationId xmlns:a16="http://schemas.microsoft.com/office/drawing/2014/main" id="{01724F36-AC82-4983-8FA0-72BCFE136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" y="1248"/>
                <a:ext cx="87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57">
              <a:extLst>
                <a:ext uri="{FF2B5EF4-FFF2-40B4-BE49-F238E27FC236}">
                  <a16:creationId xmlns:a16="http://schemas.microsoft.com/office/drawing/2014/main" id="{F42E86AC-5E16-4D35-8BB0-26B862486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474"/>
              <a:ext cx="531" cy="235"/>
              <a:chOff x="0" y="1632"/>
              <a:chExt cx="518" cy="384"/>
            </a:xfrm>
          </p:grpSpPr>
          <p:sp>
            <p:nvSpPr>
              <p:cNvPr id="80" name="Rectangle 58">
                <a:extLst>
                  <a:ext uri="{FF2B5EF4-FFF2-40B4-BE49-F238E27FC236}">
                    <a16:creationId xmlns:a16="http://schemas.microsoft.com/office/drawing/2014/main" id="{566CC8BB-885F-456A-9428-AED4A1321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632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ru-RU" altLang="zh-CN" sz="2000"/>
                  <a:t>4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81" name="Rectangle 59">
                <a:extLst>
                  <a:ext uri="{FF2B5EF4-FFF2-40B4-BE49-F238E27FC236}">
                    <a16:creationId xmlns:a16="http://schemas.microsoft.com/office/drawing/2014/main" id="{283E6BE8-578E-44B1-A7C3-D0DA3504C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32"/>
                <a:ext cx="51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60">
              <a:extLst>
                <a:ext uri="{FF2B5EF4-FFF2-40B4-BE49-F238E27FC236}">
                  <a16:creationId xmlns:a16="http://schemas.microsoft.com/office/drawing/2014/main" id="{197A0DDF-472B-4C84-823B-613FB2380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" y="1475"/>
              <a:ext cx="1102" cy="234"/>
              <a:chOff x="518" y="1632"/>
              <a:chExt cx="662" cy="384"/>
            </a:xfrm>
          </p:grpSpPr>
          <p:sp>
            <p:nvSpPr>
              <p:cNvPr id="78" name="Rectangle 61">
                <a:extLst>
                  <a:ext uri="{FF2B5EF4-FFF2-40B4-BE49-F238E27FC236}">
                    <a16:creationId xmlns:a16="http://schemas.microsoft.com/office/drawing/2014/main" id="{73B28C84-2362-46FD-8828-007D3A956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1632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数据结构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79" name="Rectangle 62">
                <a:extLst>
                  <a:ext uri="{FF2B5EF4-FFF2-40B4-BE49-F238E27FC236}">
                    <a16:creationId xmlns:a16="http://schemas.microsoft.com/office/drawing/2014/main" id="{08EB9CBD-96A8-49ED-9107-344CAF28B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1632"/>
                <a:ext cx="662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63">
              <a:extLst>
                <a:ext uri="{FF2B5EF4-FFF2-40B4-BE49-F238E27FC236}">
                  <a16:creationId xmlns:a16="http://schemas.microsoft.com/office/drawing/2014/main" id="{E82910F2-74F2-41D5-ABF7-D255CE40D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475"/>
              <a:ext cx="1462" cy="234"/>
              <a:chOff x="1626" y="1632"/>
              <a:chExt cx="878" cy="384"/>
            </a:xfrm>
          </p:grpSpPr>
          <p:sp>
            <p:nvSpPr>
              <p:cNvPr id="76" name="Rectangle 64">
                <a:extLst>
                  <a:ext uri="{FF2B5EF4-FFF2-40B4-BE49-F238E27FC236}">
                    <a16:creationId xmlns:a16="http://schemas.microsoft.com/office/drawing/2014/main" id="{F3DA4AA8-EDAA-4D0C-AC66-88B9CB7EE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1632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数学；计算机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77" name="Rectangle 65">
                <a:extLst>
                  <a:ext uri="{FF2B5EF4-FFF2-40B4-BE49-F238E27FC236}">
                    <a16:creationId xmlns:a16="http://schemas.microsoft.com/office/drawing/2014/main" id="{A797583B-7BFD-4CF4-8419-80AAD4E57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" y="1632"/>
                <a:ext cx="87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" name="Group 66">
              <a:extLst>
                <a:ext uri="{FF2B5EF4-FFF2-40B4-BE49-F238E27FC236}">
                  <a16:creationId xmlns:a16="http://schemas.microsoft.com/office/drawing/2014/main" id="{BBB6C261-EB1B-497D-89F6-BB8974AB9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708"/>
              <a:ext cx="531" cy="235"/>
              <a:chOff x="0" y="2016"/>
              <a:chExt cx="518" cy="384"/>
            </a:xfrm>
          </p:grpSpPr>
          <p:sp>
            <p:nvSpPr>
              <p:cNvPr id="74" name="Rectangle 67">
                <a:extLst>
                  <a:ext uri="{FF2B5EF4-FFF2-40B4-BE49-F238E27FC236}">
                    <a16:creationId xmlns:a16="http://schemas.microsoft.com/office/drawing/2014/main" id="{3F797482-62DC-4C81-84C5-1183B42AB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016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ru-RU" altLang="zh-CN" sz="2000"/>
                  <a:t>5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75" name="Rectangle 68">
                <a:extLst>
                  <a:ext uri="{FF2B5EF4-FFF2-40B4-BE49-F238E27FC236}">
                    <a16:creationId xmlns:a16="http://schemas.microsoft.com/office/drawing/2014/main" id="{136FD98A-106E-4A7A-AA67-AFFD5FFA7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16"/>
                <a:ext cx="51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" name="Group 69">
              <a:extLst>
                <a:ext uri="{FF2B5EF4-FFF2-40B4-BE49-F238E27FC236}">
                  <a16:creationId xmlns:a16="http://schemas.microsoft.com/office/drawing/2014/main" id="{FF21C743-9E70-43E0-AE87-AD6C16A90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" y="1709"/>
              <a:ext cx="1102" cy="234"/>
              <a:chOff x="518" y="2016"/>
              <a:chExt cx="662" cy="384"/>
            </a:xfrm>
          </p:grpSpPr>
          <p:sp>
            <p:nvSpPr>
              <p:cNvPr id="72" name="Rectangle 70">
                <a:extLst>
                  <a:ext uri="{FF2B5EF4-FFF2-40B4-BE49-F238E27FC236}">
                    <a16:creationId xmlns:a16="http://schemas.microsoft.com/office/drawing/2014/main" id="{07847A9A-90EC-47DE-8532-392FD7FB2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2016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应用统计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73" name="Rectangle 71">
                <a:extLst>
                  <a:ext uri="{FF2B5EF4-FFF2-40B4-BE49-F238E27FC236}">
                    <a16:creationId xmlns:a16="http://schemas.microsoft.com/office/drawing/2014/main" id="{15158E3A-55E2-47A4-ABFA-D01C5CF31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2016"/>
                <a:ext cx="662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" name="Group 72">
              <a:extLst>
                <a:ext uri="{FF2B5EF4-FFF2-40B4-BE49-F238E27FC236}">
                  <a16:creationId xmlns:a16="http://schemas.microsoft.com/office/drawing/2014/main" id="{B610F4D0-CC14-448D-90C0-6C11BB7BC1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709"/>
              <a:ext cx="1462" cy="234"/>
              <a:chOff x="1626" y="2016"/>
              <a:chExt cx="878" cy="384"/>
            </a:xfrm>
          </p:grpSpPr>
          <p:sp>
            <p:nvSpPr>
              <p:cNvPr id="70" name="Rectangle 73">
                <a:extLst>
                  <a:ext uri="{FF2B5EF4-FFF2-40B4-BE49-F238E27FC236}">
                    <a16:creationId xmlns:a16="http://schemas.microsoft.com/office/drawing/2014/main" id="{DEC2CCD3-3CEE-418D-B67B-A4D733145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2016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数学；运筹学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71" name="Rectangle 74">
                <a:extLst>
                  <a:ext uri="{FF2B5EF4-FFF2-40B4-BE49-F238E27FC236}">
                    <a16:creationId xmlns:a16="http://schemas.microsoft.com/office/drawing/2014/main" id="{43A3A36C-3B3B-43DC-BE6A-BF8D75201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" y="2016"/>
                <a:ext cx="87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" name="Group 75">
              <a:extLst>
                <a:ext uri="{FF2B5EF4-FFF2-40B4-BE49-F238E27FC236}">
                  <a16:creationId xmlns:a16="http://schemas.microsoft.com/office/drawing/2014/main" id="{629A8A71-0AF9-4833-BE81-1AF7A2BD09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942"/>
              <a:ext cx="531" cy="235"/>
              <a:chOff x="0" y="2400"/>
              <a:chExt cx="518" cy="384"/>
            </a:xfrm>
          </p:grpSpPr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9932B00A-2375-4266-B53F-9690D4505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40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ru-RU" altLang="zh-CN" sz="2000"/>
                  <a:t>6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CF2046C2-99F9-493C-9B16-81C75B696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51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78">
              <a:extLst>
                <a:ext uri="{FF2B5EF4-FFF2-40B4-BE49-F238E27FC236}">
                  <a16:creationId xmlns:a16="http://schemas.microsoft.com/office/drawing/2014/main" id="{8C90B1DE-E94B-450E-9E5B-EC9A00889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" y="1943"/>
              <a:ext cx="1102" cy="234"/>
              <a:chOff x="518" y="2400"/>
              <a:chExt cx="662" cy="384"/>
            </a:xfrm>
          </p:grpSpPr>
          <p:sp>
            <p:nvSpPr>
              <p:cNvPr id="66" name="Rectangle 79">
                <a:extLst>
                  <a:ext uri="{FF2B5EF4-FFF2-40B4-BE49-F238E27FC236}">
                    <a16:creationId xmlns:a16="http://schemas.microsoft.com/office/drawing/2014/main" id="{CDFB161F-5934-4262-9494-EB0145497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2400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计算机模拟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67" name="Rectangle 80">
                <a:extLst>
                  <a:ext uri="{FF2B5EF4-FFF2-40B4-BE49-F238E27FC236}">
                    <a16:creationId xmlns:a16="http://schemas.microsoft.com/office/drawing/2014/main" id="{2039E36D-0BF8-485B-B4FE-336F72AFC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2400"/>
                <a:ext cx="662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" name="Group 81">
              <a:extLst>
                <a:ext uri="{FF2B5EF4-FFF2-40B4-BE49-F238E27FC236}">
                  <a16:creationId xmlns:a16="http://schemas.microsoft.com/office/drawing/2014/main" id="{F2D4ECCF-AE1D-4947-9304-FD978FF7A5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943"/>
              <a:ext cx="1462" cy="234"/>
              <a:chOff x="1626" y="2400"/>
              <a:chExt cx="878" cy="384"/>
            </a:xfrm>
          </p:grpSpPr>
          <p:sp>
            <p:nvSpPr>
              <p:cNvPr id="64" name="Rectangle 82">
                <a:extLst>
                  <a:ext uri="{FF2B5EF4-FFF2-40B4-BE49-F238E27FC236}">
                    <a16:creationId xmlns:a16="http://schemas.microsoft.com/office/drawing/2014/main" id="{D37DDB11-2A9A-45D0-A976-D430496AF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2400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计算机；运筹学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7F20F560-ED72-4A43-AC0D-11CD728C9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" y="2400"/>
                <a:ext cx="87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" name="Group 84">
              <a:extLst>
                <a:ext uri="{FF2B5EF4-FFF2-40B4-BE49-F238E27FC236}">
                  <a16:creationId xmlns:a16="http://schemas.microsoft.com/office/drawing/2014/main" id="{917EE192-219E-46E1-8A46-E2FCC968A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176"/>
              <a:ext cx="531" cy="234"/>
              <a:chOff x="0" y="2784"/>
              <a:chExt cx="518" cy="384"/>
            </a:xfrm>
          </p:grpSpPr>
          <p:sp>
            <p:nvSpPr>
              <p:cNvPr id="62" name="Rectangle 85">
                <a:extLst>
                  <a:ext uri="{FF2B5EF4-FFF2-40B4-BE49-F238E27FC236}">
                    <a16:creationId xmlns:a16="http://schemas.microsoft.com/office/drawing/2014/main" id="{5590A71A-5908-4CA7-8249-7E340E7B9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78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ru-RU" altLang="zh-CN" sz="2000"/>
                  <a:t>7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63" name="Rectangle 86">
                <a:extLst>
                  <a:ext uri="{FF2B5EF4-FFF2-40B4-BE49-F238E27FC236}">
                    <a16:creationId xmlns:a16="http://schemas.microsoft.com/office/drawing/2014/main" id="{E4DBCBA9-6252-4A32-AFB9-DBDE640B9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784"/>
                <a:ext cx="51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" name="Group 87">
              <a:extLst>
                <a:ext uri="{FF2B5EF4-FFF2-40B4-BE49-F238E27FC236}">
                  <a16:creationId xmlns:a16="http://schemas.microsoft.com/office/drawing/2014/main" id="{6D913A47-F7B8-45BB-B01E-03305346B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" y="2177"/>
              <a:ext cx="1102" cy="233"/>
              <a:chOff x="518" y="2784"/>
              <a:chExt cx="662" cy="384"/>
            </a:xfrm>
          </p:grpSpPr>
          <p:sp>
            <p:nvSpPr>
              <p:cNvPr id="60" name="Rectangle 88">
                <a:extLst>
                  <a:ext uri="{FF2B5EF4-FFF2-40B4-BE49-F238E27FC236}">
                    <a16:creationId xmlns:a16="http://schemas.microsoft.com/office/drawing/2014/main" id="{8FF37DA3-776F-4990-8E1A-125543017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2784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计算机编程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61" name="Rectangle 89">
                <a:extLst>
                  <a:ext uri="{FF2B5EF4-FFF2-40B4-BE49-F238E27FC236}">
                    <a16:creationId xmlns:a16="http://schemas.microsoft.com/office/drawing/2014/main" id="{B2A34174-8EE0-491D-91B1-3BACC38A7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2784"/>
                <a:ext cx="662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" name="Group 90">
              <a:extLst>
                <a:ext uri="{FF2B5EF4-FFF2-40B4-BE49-F238E27FC236}">
                  <a16:creationId xmlns:a16="http://schemas.microsoft.com/office/drawing/2014/main" id="{EDF37888-09B1-47E7-AB15-AA41CCEA5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177"/>
              <a:ext cx="1462" cy="233"/>
              <a:chOff x="1626" y="2784"/>
              <a:chExt cx="878" cy="384"/>
            </a:xfrm>
          </p:grpSpPr>
          <p:sp>
            <p:nvSpPr>
              <p:cNvPr id="58" name="Rectangle 91">
                <a:extLst>
                  <a:ext uri="{FF2B5EF4-FFF2-40B4-BE49-F238E27FC236}">
                    <a16:creationId xmlns:a16="http://schemas.microsoft.com/office/drawing/2014/main" id="{EFE2365E-73D7-40DA-9079-32D820A3D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2784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计算机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59" name="Rectangle 92">
                <a:extLst>
                  <a:ext uri="{FF2B5EF4-FFF2-40B4-BE49-F238E27FC236}">
                    <a16:creationId xmlns:a16="http://schemas.microsoft.com/office/drawing/2014/main" id="{7843CFAC-6EA6-4E99-874E-20E382F09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" y="2784"/>
                <a:ext cx="87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" name="Group 93">
              <a:extLst>
                <a:ext uri="{FF2B5EF4-FFF2-40B4-BE49-F238E27FC236}">
                  <a16:creationId xmlns:a16="http://schemas.microsoft.com/office/drawing/2014/main" id="{FF90779E-F719-42BA-BAAC-EC1DFBC761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409"/>
              <a:ext cx="531" cy="235"/>
              <a:chOff x="0" y="3168"/>
              <a:chExt cx="518" cy="384"/>
            </a:xfrm>
          </p:grpSpPr>
          <p:sp>
            <p:nvSpPr>
              <p:cNvPr id="56" name="Rectangle 94">
                <a:extLst>
                  <a:ext uri="{FF2B5EF4-FFF2-40B4-BE49-F238E27FC236}">
                    <a16:creationId xmlns:a16="http://schemas.microsoft.com/office/drawing/2014/main" id="{294D5842-E0B7-4815-9F8D-D06BCC4D5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316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ru-RU" altLang="zh-CN" sz="2000"/>
                  <a:t>8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57" name="Rectangle 95">
                <a:extLst>
                  <a:ext uri="{FF2B5EF4-FFF2-40B4-BE49-F238E27FC236}">
                    <a16:creationId xmlns:a16="http://schemas.microsoft.com/office/drawing/2014/main" id="{6AEA03B7-BBF8-4CFE-AA8B-F8F3012BE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68"/>
                <a:ext cx="51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" name="Group 96">
              <a:extLst>
                <a:ext uri="{FF2B5EF4-FFF2-40B4-BE49-F238E27FC236}">
                  <a16:creationId xmlns:a16="http://schemas.microsoft.com/office/drawing/2014/main" id="{A1383F5D-D73B-41CC-B203-8B911FF433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" y="2410"/>
              <a:ext cx="1102" cy="234"/>
              <a:chOff x="518" y="3168"/>
              <a:chExt cx="662" cy="384"/>
            </a:xfrm>
          </p:grpSpPr>
          <p:sp>
            <p:nvSpPr>
              <p:cNvPr id="54" name="Rectangle 97">
                <a:extLst>
                  <a:ext uri="{FF2B5EF4-FFF2-40B4-BE49-F238E27FC236}">
                    <a16:creationId xmlns:a16="http://schemas.microsoft.com/office/drawing/2014/main" id="{1ECF9DE3-1342-4557-B554-E9E9007A8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3168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预测理论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55" name="Rectangle 98">
                <a:extLst>
                  <a:ext uri="{FF2B5EF4-FFF2-40B4-BE49-F238E27FC236}">
                    <a16:creationId xmlns:a16="http://schemas.microsoft.com/office/drawing/2014/main" id="{4B4516BA-13F9-42E3-B73F-E90A10A1C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3168"/>
                <a:ext cx="662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" name="Group 99">
              <a:extLst>
                <a:ext uri="{FF2B5EF4-FFF2-40B4-BE49-F238E27FC236}">
                  <a16:creationId xmlns:a16="http://schemas.microsoft.com/office/drawing/2014/main" id="{566CCC33-5695-41A6-AE8F-8284A4961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10"/>
              <a:ext cx="1462" cy="234"/>
              <a:chOff x="1626" y="3168"/>
              <a:chExt cx="878" cy="384"/>
            </a:xfrm>
          </p:grpSpPr>
          <p:sp>
            <p:nvSpPr>
              <p:cNvPr id="52" name="Rectangle 100">
                <a:extLst>
                  <a:ext uri="{FF2B5EF4-FFF2-40B4-BE49-F238E27FC236}">
                    <a16:creationId xmlns:a16="http://schemas.microsoft.com/office/drawing/2014/main" id="{24C35EA8-64EC-495C-90C2-9BB17F634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3168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运筹学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53" name="Rectangle 101">
                <a:extLst>
                  <a:ext uri="{FF2B5EF4-FFF2-40B4-BE49-F238E27FC236}">
                    <a16:creationId xmlns:a16="http://schemas.microsoft.com/office/drawing/2014/main" id="{E77B5DAA-A527-4BBD-A8B2-280352E5C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" y="3168"/>
                <a:ext cx="87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" name="Group 102">
              <a:extLst>
                <a:ext uri="{FF2B5EF4-FFF2-40B4-BE49-F238E27FC236}">
                  <a16:creationId xmlns:a16="http://schemas.microsoft.com/office/drawing/2014/main" id="{3D7F1673-0C25-4A16-A692-F5885762E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643"/>
              <a:ext cx="531" cy="235"/>
              <a:chOff x="0" y="3552"/>
              <a:chExt cx="518" cy="384"/>
            </a:xfrm>
          </p:grpSpPr>
          <p:sp>
            <p:nvSpPr>
              <p:cNvPr id="50" name="Rectangle 103">
                <a:extLst>
                  <a:ext uri="{FF2B5EF4-FFF2-40B4-BE49-F238E27FC236}">
                    <a16:creationId xmlns:a16="http://schemas.microsoft.com/office/drawing/2014/main" id="{A7E4EF92-7744-4BFD-B4FE-4C3B6CC02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3552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ru-RU" altLang="zh-CN" sz="2000"/>
                  <a:t>9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51" name="Rectangle 104">
                <a:extLst>
                  <a:ext uri="{FF2B5EF4-FFF2-40B4-BE49-F238E27FC236}">
                    <a16:creationId xmlns:a16="http://schemas.microsoft.com/office/drawing/2014/main" id="{9CFD063D-6A00-41EB-9F05-8A23FC008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552"/>
                <a:ext cx="51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" name="Group 105">
              <a:extLst>
                <a:ext uri="{FF2B5EF4-FFF2-40B4-BE49-F238E27FC236}">
                  <a16:creationId xmlns:a16="http://schemas.microsoft.com/office/drawing/2014/main" id="{E4D56228-79E3-4AC6-AF02-C2195B6A5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" y="2644"/>
              <a:ext cx="1102" cy="234"/>
              <a:chOff x="518" y="3552"/>
              <a:chExt cx="662" cy="384"/>
            </a:xfrm>
          </p:grpSpPr>
          <p:sp>
            <p:nvSpPr>
              <p:cNvPr id="48" name="Rectangle 106">
                <a:extLst>
                  <a:ext uri="{FF2B5EF4-FFF2-40B4-BE49-F238E27FC236}">
                    <a16:creationId xmlns:a16="http://schemas.microsoft.com/office/drawing/2014/main" id="{E8421A5A-1A87-4DC6-AD3C-1D53C08AB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3552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/>
                  <a:t>数学实验</a:t>
                </a:r>
              </a:p>
              <a:p>
                <a:pPr algn="ctr" eaLnBrk="0" hangingPunct="0"/>
                <a:endParaRPr lang="ru-RU" altLang="zh-CN" sz="2000"/>
              </a:p>
            </p:txBody>
          </p:sp>
          <p:sp>
            <p:nvSpPr>
              <p:cNvPr id="49" name="Rectangle 107">
                <a:extLst>
                  <a:ext uri="{FF2B5EF4-FFF2-40B4-BE49-F238E27FC236}">
                    <a16:creationId xmlns:a16="http://schemas.microsoft.com/office/drawing/2014/main" id="{71C40284-B460-4C98-95F2-1F688E484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3552"/>
                <a:ext cx="662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" name="Group 108">
              <a:extLst>
                <a:ext uri="{FF2B5EF4-FFF2-40B4-BE49-F238E27FC236}">
                  <a16:creationId xmlns:a16="http://schemas.microsoft.com/office/drawing/2014/main" id="{A21D953B-B1CB-4652-9148-7234545D05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644"/>
              <a:ext cx="1462" cy="234"/>
              <a:chOff x="1626" y="3552"/>
              <a:chExt cx="878" cy="384"/>
            </a:xfrm>
          </p:grpSpPr>
          <p:sp>
            <p:nvSpPr>
              <p:cNvPr id="46" name="Rectangle 109">
                <a:extLst>
                  <a:ext uri="{FF2B5EF4-FFF2-40B4-BE49-F238E27FC236}">
                    <a16:creationId xmlns:a16="http://schemas.microsoft.com/office/drawing/2014/main" id="{4385E11E-5B63-4BD0-995E-E8479027F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3552"/>
                <a:ext cx="79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tabLst>
                    <a:tab pos="2667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ru-RU" sz="2000" dirty="0"/>
                  <a:t>运筹学；计算机</a:t>
                </a:r>
              </a:p>
              <a:p>
                <a:pPr algn="ctr" eaLnBrk="0" hangingPunct="0"/>
                <a:endParaRPr lang="ru-RU" altLang="zh-CN" sz="2000" dirty="0"/>
              </a:p>
            </p:txBody>
          </p:sp>
          <p:sp>
            <p:nvSpPr>
              <p:cNvPr id="47" name="Rectangle 110">
                <a:extLst>
                  <a:ext uri="{FF2B5EF4-FFF2-40B4-BE49-F238E27FC236}">
                    <a16:creationId xmlns:a16="http://schemas.microsoft.com/office/drawing/2014/main" id="{A1935515-8F13-4B87-8BA6-C93EDA4E3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" y="3552"/>
                <a:ext cx="878" cy="384"/>
              </a:xfrm>
              <a:prstGeom prst="rect">
                <a:avLst/>
              </a:prstGeom>
              <a:noFill/>
              <a:ln w="9525" cap="flat" algn="ctr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270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childTnLst>
                                    <p:set>
                                      <p:cBhvr additive="base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3">
            <a:extLst>
              <a:ext uri="{FF2B5EF4-FFF2-40B4-BE49-F238E27FC236}">
                <a16:creationId xmlns:a16="http://schemas.microsoft.com/office/drawing/2014/main" id="{2E6CB91D-992B-456B-801C-11CE03F6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03" y="946907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>
                <a:latin typeface="楷体" panose="02010609060101010101" pitchFamily="49" charset="-122"/>
                <a:ea typeface="楷体" panose="02010609060101010101" pitchFamily="49" charset="-122"/>
              </a:rPr>
              <a:t>先修课程要求</a:t>
            </a:r>
          </a:p>
        </p:txBody>
      </p:sp>
      <p:graphicFrame>
        <p:nvGraphicFramePr>
          <p:cNvPr id="5" name="Object 114">
            <a:extLst>
              <a:ext uri="{FF2B5EF4-FFF2-40B4-BE49-F238E27FC236}">
                <a16:creationId xmlns:a16="http://schemas.microsoft.com/office/drawing/2014/main" id="{4FBC26A6-8723-40E0-A1B2-2C2A05FECD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54058"/>
              </p:ext>
            </p:extLst>
          </p:nvPr>
        </p:nvGraphicFramePr>
        <p:xfrm>
          <a:off x="473870" y="2855913"/>
          <a:ext cx="1280492" cy="60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r:id="rId4" imgW="482391" imgH="228501" progId="Equation.3">
                  <p:embed/>
                </p:oleObj>
              </mc:Choice>
              <mc:Fallback>
                <p:oleObj r:id="rId4" imgW="482391" imgH="228501" progId="Equation.3">
                  <p:embed/>
                  <p:pic>
                    <p:nvPicPr>
                      <p:cNvPr id="3186" name="Object 114">
                        <a:extLst>
                          <a:ext uri="{FF2B5EF4-FFF2-40B4-BE49-F238E27FC236}">
                            <a16:creationId xmlns:a16="http://schemas.microsoft.com/office/drawing/2014/main" id="{71A12799-9F00-417A-87D1-2ADB37335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70" y="2855913"/>
                        <a:ext cx="1280492" cy="602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5">
            <a:extLst>
              <a:ext uri="{FF2B5EF4-FFF2-40B4-BE49-F238E27FC236}">
                <a16:creationId xmlns:a16="http://schemas.microsoft.com/office/drawing/2014/main" id="{34981E53-76AF-49C9-9E1B-4D4A4C57B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885464"/>
              </p:ext>
            </p:extLst>
          </p:nvPr>
        </p:nvGraphicFramePr>
        <p:xfrm>
          <a:off x="1100139" y="3812726"/>
          <a:ext cx="2514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r:id="rId6" imgW="1066800" imgH="228600" progId="Equation.3">
                  <p:embed/>
                </p:oleObj>
              </mc:Choice>
              <mc:Fallback>
                <p:oleObj r:id="rId6" imgW="1066800" imgH="228600" progId="Equation.3">
                  <p:embed/>
                  <p:pic>
                    <p:nvPicPr>
                      <p:cNvPr id="3187" name="Object 115">
                        <a:extLst>
                          <a:ext uri="{FF2B5EF4-FFF2-40B4-BE49-F238E27FC236}">
                            <a16:creationId xmlns:a16="http://schemas.microsoft.com/office/drawing/2014/main" id="{30B2FE23-AC9A-49FB-A08E-E219B21B0B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9" y="3812726"/>
                        <a:ext cx="2514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6">
            <a:extLst>
              <a:ext uri="{FF2B5EF4-FFF2-40B4-BE49-F238E27FC236}">
                <a16:creationId xmlns:a16="http://schemas.microsoft.com/office/drawing/2014/main" id="{E6A18652-B672-4E86-AA4C-38ED72B68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409151"/>
              </p:ext>
            </p:extLst>
          </p:nvPr>
        </p:nvGraphicFramePr>
        <p:xfrm>
          <a:off x="1100139" y="4322313"/>
          <a:ext cx="1676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r:id="rId8" imgW="711200" imgH="228600" progId="Equation.3">
                  <p:embed/>
                </p:oleObj>
              </mc:Choice>
              <mc:Fallback>
                <p:oleObj r:id="rId8" imgW="711200" imgH="228600" progId="Equation.3">
                  <p:embed/>
                  <p:pic>
                    <p:nvPicPr>
                      <p:cNvPr id="3188" name="Object 116">
                        <a:extLst>
                          <a:ext uri="{FF2B5EF4-FFF2-40B4-BE49-F238E27FC236}">
                            <a16:creationId xmlns:a16="http://schemas.microsoft.com/office/drawing/2014/main" id="{5AFF2AB4-CB76-43CD-A96D-7A049C819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9" y="4322313"/>
                        <a:ext cx="16764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7">
            <a:extLst>
              <a:ext uri="{FF2B5EF4-FFF2-40B4-BE49-F238E27FC236}">
                <a16:creationId xmlns:a16="http://schemas.microsoft.com/office/drawing/2014/main" id="{D110DB16-0D03-4533-902B-9D33A0EDA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463957"/>
              </p:ext>
            </p:extLst>
          </p:nvPr>
        </p:nvGraphicFramePr>
        <p:xfrm>
          <a:off x="1100139" y="4904926"/>
          <a:ext cx="16764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r:id="rId10" imgW="698500" imgH="228600" progId="Equation.3">
                  <p:embed/>
                </p:oleObj>
              </mc:Choice>
              <mc:Fallback>
                <p:oleObj r:id="rId10" imgW="698500" imgH="228600" progId="Equation.3">
                  <p:embed/>
                  <p:pic>
                    <p:nvPicPr>
                      <p:cNvPr id="3189" name="Object 117">
                        <a:extLst>
                          <a:ext uri="{FF2B5EF4-FFF2-40B4-BE49-F238E27FC236}">
                            <a16:creationId xmlns:a16="http://schemas.microsoft.com/office/drawing/2014/main" id="{12968CF5-7140-4620-B1F3-307E3CF768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9" y="4904926"/>
                        <a:ext cx="16764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8">
            <a:extLst>
              <a:ext uri="{FF2B5EF4-FFF2-40B4-BE49-F238E27FC236}">
                <a16:creationId xmlns:a16="http://schemas.microsoft.com/office/drawing/2014/main" id="{BF4E2BEB-6BE5-4472-9E8D-5A729E4C8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345322"/>
              </p:ext>
            </p:extLst>
          </p:nvPr>
        </p:nvGraphicFramePr>
        <p:xfrm>
          <a:off x="1100139" y="5538338"/>
          <a:ext cx="2514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r:id="rId12" imgW="1054100" imgH="228600" progId="Equation.3">
                  <p:embed/>
                </p:oleObj>
              </mc:Choice>
              <mc:Fallback>
                <p:oleObj r:id="rId12" imgW="1054100" imgH="228600" progId="Equation.3">
                  <p:embed/>
                  <p:pic>
                    <p:nvPicPr>
                      <p:cNvPr id="3190" name="Object 118">
                        <a:extLst>
                          <a:ext uri="{FF2B5EF4-FFF2-40B4-BE49-F238E27FC236}">
                            <a16:creationId xmlns:a16="http://schemas.microsoft.com/office/drawing/2014/main" id="{C8A4DDC1-C637-4484-B5BC-29E7BE494E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9" y="5538338"/>
                        <a:ext cx="25146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9">
            <a:extLst>
              <a:ext uri="{FF2B5EF4-FFF2-40B4-BE49-F238E27FC236}">
                <a16:creationId xmlns:a16="http://schemas.microsoft.com/office/drawing/2014/main" id="{5BBB3699-7B84-4EA8-82E1-5D4C665E7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020" y="5594506"/>
            <a:ext cx="6133455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ru-RU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最优解：</a:t>
            </a:r>
            <a:r>
              <a:rPr kumimoji="1" lang="zh-CN" altLang="ru-RU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ru-RU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ru-RU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ru-RU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ru-RU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ru-RU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ru-RU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ru-RU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ru-RU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ru-RU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ru-RU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ru-RU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ru-RU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=1</a:t>
            </a:r>
            <a:r>
              <a:rPr kumimoji="1" lang="ru-RU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ru-RU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其它为</a:t>
            </a:r>
            <a:r>
              <a:rPr kumimoji="1" lang="ru-RU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ru-RU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kumimoji="1" lang="ru-RU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ru-RU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门课程，总学分</a:t>
            </a:r>
            <a:r>
              <a:rPr kumimoji="1" lang="ru-RU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 </a:t>
            </a:r>
          </a:p>
        </p:txBody>
      </p:sp>
      <p:grpSp>
        <p:nvGrpSpPr>
          <p:cNvPr id="11" name="Group 120">
            <a:extLst>
              <a:ext uri="{FF2B5EF4-FFF2-40B4-BE49-F238E27FC236}">
                <a16:creationId xmlns:a16="http://schemas.microsoft.com/office/drawing/2014/main" id="{8680DB6D-5AC9-45CA-99B8-6453D58016CB}"/>
              </a:ext>
            </a:extLst>
          </p:cNvPr>
          <p:cNvGrpSpPr>
            <a:grpSpLocks/>
          </p:cNvGrpSpPr>
          <p:nvPr/>
        </p:nvGrpSpPr>
        <p:grpSpPr bwMode="auto">
          <a:xfrm>
            <a:off x="3130551" y="2300288"/>
            <a:ext cx="3435351" cy="555625"/>
            <a:chOff x="1972" y="1449"/>
            <a:chExt cx="2164" cy="350"/>
          </a:xfrm>
        </p:grpSpPr>
        <p:graphicFrame>
          <p:nvGraphicFramePr>
            <p:cNvPr id="12" name="Object 121">
              <a:extLst>
                <a:ext uri="{FF2B5EF4-FFF2-40B4-BE49-F238E27FC236}">
                  <a16:creationId xmlns:a16="http://schemas.microsoft.com/office/drawing/2014/main" id="{F9F0D0E4-D56D-449E-B039-F7D280240D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6967880"/>
                </p:ext>
              </p:extLst>
            </p:nvPr>
          </p:nvGraphicFramePr>
          <p:xfrm>
            <a:off x="2504" y="1449"/>
            <a:ext cx="163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r:id="rId14" imgW="1066800" imgH="228600" progId="Equation.3">
                    <p:embed/>
                  </p:oleObj>
                </mc:Choice>
                <mc:Fallback>
                  <p:oleObj r:id="rId14" imgW="1066800" imgH="228600" progId="Equation.3">
                    <p:embed/>
                    <p:pic>
                      <p:nvPicPr>
                        <p:cNvPr id="3193" name="Object 121">
                          <a:extLst>
                            <a:ext uri="{FF2B5EF4-FFF2-40B4-BE49-F238E27FC236}">
                              <a16:creationId xmlns:a16="http://schemas.microsoft.com/office/drawing/2014/main" id="{9FCBB04D-C98D-4BED-96B5-535D9DFAF8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1449"/>
                          <a:ext cx="1632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AutoShape 122">
              <a:extLst>
                <a:ext uri="{FF2B5EF4-FFF2-40B4-BE49-F238E27FC236}">
                  <a16:creationId xmlns:a16="http://schemas.microsoft.com/office/drawing/2014/main" id="{1474CEBE-8BD5-4B07-9B1E-80C5867150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72" y="1505"/>
              <a:ext cx="365" cy="240"/>
            </a:xfrm>
            <a:prstGeom prst="leftRightArrow">
              <a:avLst>
                <a:gd name="adj1" fmla="val 50000"/>
                <a:gd name="adj2" fmla="val 19907"/>
              </a:avLst>
            </a:prstGeom>
            <a:noFill/>
            <a:ln w="9525" cap="flat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" name="Rectangle 124">
            <a:extLst>
              <a:ext uri="{FF2B5EF4-FFF2-40B4-BE49-F238E27FC236}">
                <a16:creationId xmlns:a16="http://schemas.microsoft.com/office/drawing/2014/main" id="{3B77AC7F-0C9C-4E1E-AEEF-3A3439CAE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70" y="977685"/>
            <a:ext cx="1210280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000" dirty="0">
                <a:latin typeface="黑体" panose="02010609060101010101" pitchFamily="49" charset="-122"/>
                <a:ea typeface="黑体" panose="02010609060101010101" pitchFamily="49" charset="-122"/>
              </a:rPr>
              <a:t>约束条件</a:t>
            </a:r>
          </a:p>
        </p:txBody>
      </p:sp>
      <p:sp>
        <p:nvSpPr>
          <p:cNvPr id="15" name="Rectangle 125">
            <a:extLst>
              <a:ext uri="{FF2B5EF4-FFF2-40B4-BE49-F238E27FC236}">
                <a16:creationId xmlns:a16="http://schemas.microsoft.com/office/drawing/2014/main" id="{A79D51C4-7993-4D97-959D-47A8AC82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70" y="1531441"/>
            <a:ext cx="304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ru-RU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ru-R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kumimoji="1" lang="zh-CN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必有</a:t>
            </a:r>
            <a:r>
              <a:rPr kumimoji="1" lang="ru-RU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ru-R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ru-RU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ru-RU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1" lang="ru-R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grpSp>
        <p:nvGrpSpPr>
          <p:cNvPr id="16" name="Group 126">
            <a:extLst>
              <a:ext uri="{FF2B5EF4-FFF2-40B4-BE49-F238E27FC236}">
                <a16:creationId xmlns:a16="http://schemas.microsoft.com/office/drawing/2014/main" id="{B91BA064-8AAE-4FAC-8FF8-DB8B07643313}"/>
              </a:ext>
            </a:extLst>
          </p:cNvPr>
          <p:cNvGrpSpPr>
            <a:grpSpLocks/>
          </p:cNvGrpSpPr>
          <p:nvPr/>
        </p:nvGrpSpPr>
        <p:grpSpPr bwMode="auto">
          <a:xfrm>
            <a:off x="503050" y="2146752"/>
            <a:ext cx="2362200" cy="714375"/>
            <a:chOff x="3840" y="1344"/>
            <a:chExt cx="1488" cy="450"/>
          </a:xfrm>
        </p:grpSpPr>
        <p:graphicFrame>
          <p:nvGraphicFramePr>
            <p:cNvPr id="17" name="Object 127">
              <a:extLst>
                <a:ext uri="{FF2B5EF4-FFF2-40B4-BE49-F238E27FC236}">
                  <a16:creationId xmlns:a16="http://schemas.microsoft.com/office/drawing/2014/main" id="{57C94517-6E6D-4228-958C-FA6D53CB39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9672489"/>
                </p:ext>
              </p:extLst>
            </p:nvPr>
          </p:nvGraphicFramePr>
          <p:xfrm>
            <a:off x="3840" y="1440"/>
            <a:ext cx="148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r:id="rId16" imgW="965200" imgH="228600" progId="Equation.3">
                    <p:embed/>
                  </p:oleObj>
                </mc:Choice>
                <mc:Fallback>
                  <p:oleObj r:id="rId16" imgW="965200" imgH="228600" progId="Equation.3">
                    <p:embed/>
                    <p:pic>
                      <p:nvPicPr>
                        <p:cNvPr id="3199" name="Object 127">
                          <a:extLst>
                            <a:ext uri="{FF2B5EF4-FFF2-40B4-BE49-F238E27FC236}">
                              <a16:creationId xmlns:a16="http://schemas.microsoft.com/office/drawing/2014/main" id="{C43BFC09-CFB3-479B-8D46-9285FFEF66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440"/>
                          <a:ext cx="1488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AutoShape 128">
              <a:extLst>
                <a:ext uri="{FF2B5EF4-FFF2-40B4-BE49-F238E27FC236}">
                  <a16:creationId xmlns:a16="http://schemas.microsoft.com/office/drawing/2014/main" id="{94AF8E17-092E-45C5-9711-0CF207722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44"/>
              <a:ext cx="306" cy="96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 cap="flat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129">
            <a:extLst>
              <a:ext uri="{FF2B5EF4-FFF2-40B4-BE49-F238E27FC236}">
                <a16:creationId xmlns:a16="http://schemas.microsoft.com/office/drawing/2014/main" id="{5F6755D6-C6FD-4ED8-BC91-EF34AB3A9D81}"/>
              </a:ext>
            </a:extLst>
          </p:cNvPr>
          <p:cNvGrpSpPr>
            <a:grpSpLocks/>
          </p:cNvGrpSpPr>
          <p:nvPr/>
        </p:nvGrpSpPr>
        <p:grpSpPr bwMode="auto">
          <a:xfrm>
            <a:off x="3130553" y="2855123"/>
            <a:ext cx="2459038" cy="538164"/>
            <a:chOff x="4364" y="2029"/>
            <a:chExt cx="1549" cy="339"/>
          </a:xfrm>
        </p:grpSpPr>
        <p:graphicFrame>
          <p:nvGraphicFramePr>
            <p:cNvPr id="20" name="Object 130">
              <a:extLst>
                <a:ext uri="{FF2B5EF4-FFF2-40B4-BE49-F238E27FC236}">
                  <a16:creationId xmlns:a16="http://schemas.microsoft.com/office/drawing/2014/main" id="{71F10EB8-B7E4-445B-B761-4D5BB5733D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8073435"/>
                </p:ext>
              </p:extLst>
            </p:nvPr>
          </p:nvGraphicFramePr>
          <p:xfrm>
            <a:off x="4909" y="2029"/>
            <a:ext cx="100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name="Equation" r:id="rId18" imgW="672840" imgH="228600" progId="Equation.3">
                    <p:embed/>
                  </p:oleObj>
                </mc:Choice>
                <mc:Fallback>
                  <p:oleObj name="Equation" r:id="rId18" imgW="672840" imgH="228600" progId="Equation.3">
                    <p:embed/>
                    <p:pic>
                      <p:nvPicPr>
                        <p:cNvPr id="3202" name="Object 130">
                          <a:extLst>
                            <a:ext uri="{FF2B5EF4-FFF2-40B4-BE49-F238E27FC236}">
                              <a16:creationId xmlns:a16="http://schemas.microsoft.com/office/drawing/2014/main" id="{0177C62B-56EE-4B69-B647-DD4CEF02F5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9" y="2029"/>
                          <a:ext cx="1004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AutoShape 131">
              <a:extLst>
                <a:ext uri="{FF2B5EF4-FFF2-40B4-BE49-F238E27FC236}">
                  <a16:creationId xmlns:a16="http://schemas.microsoft.com/office/drawing/2014/main" id="{2E5571D7-8DA0-479A-8561-9CDEF6802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2090"/>
              <a:ext cx="377" cy="258"/>
            </a:xfrm>
            <a:prstGeom prst="rightArrow">
              <a:avLst>
                <a:gd name="adj1" fmla="val 50000"/>
                <a:gd name="adj2" fmla="val 24769"/>
              </a:avLst>
            </a:prstGeom>
            <a:noFill/>
            <a:ln w="9525" cap="flat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" name="Rectangle 132">
            <a:extLst>
              <a:ext uri="{FF2B5EF4-FFF2-40B4-BE49-F238E27FC236}">
                <a16:creationId xmlns:a16="http://schemas.microsoft.com/office/drawing/2014/main" id="{28EAA7C0-1AD8-46F1-8CAC-037F7D8DF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927" y="5053107"/>
            <a:ext cx="2143791" cy="40011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模型求解（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CPLEX</a:t>
            </a:r>
            <a:r>
              <a:rPr kumimoji="1" lang="zh-CN" altLang="ru-RU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8C0F9C17-DF95-4982-B20C-A7F17CBF4D18}"/>
              </a:ext>
            </a:extLst>
          </p:cNvPr>
          <p:cNvGrpSpPr/>
          <p:nvPr/>
        </p:nvGrpSpPr>
        <p:grpSpPr>
          <a:xfrm>
            <a:off x="6602411" y="921548"/>
            <a:ext cx="5329237" cy="3867150"/>
            <a:chOff x="80963" y="1062038"/>
            <a:chExt cx="5329237" cy="3867150"/>
          </a:xfrm>
        </p:grpSpPr>
        <p:grpSp>
          <p:nvGrpSpPr>
            <p:cNvPr id="23" name="Group 133">
              <a:extLst>
                <a:ext uri="{FF2B5EF4-FFF2-40B4-BE49-F238E27FC236}">
                  <a16:creationId xmlns:a16="http://schemas.microsoft.com/office/drawing/2014/main" id="{30D247FE-F90A-4F8D-9CAD-9C77E34B7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388" y="1484313"/>
              <a:ext cx="457200" cy="3444875"/>
              <a:chOff x="144" y="720"/>
              <a:chExt cx="288" cy="2170"/>
            </a:xfrm>
          </p:grpSpPr>
          <p:sp>
            <p:nvSpPr>
              <p:cNvPr id="24" name="Rectangle 134">
                <a:extLst>
                  <a:ext uri="{FF2B5EF4-FFF2-40B4-BE49-F238E27FC236}">
                    <a16:creationId xmlns:a16="http://schemas.microsoft.com/office/drawing/2014/main" id="{3C289F95-817A-467D-831B-8BC9C49B7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720"/>
                <a:ext cx="28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zh-CN" sz="2400" b="0">
                    <a:solidFill>
                      <a:srgbClr val="FF3300"/>
                    </a:solidFill>
                    <a:sym typeface="Symbol" panose="05050102010706020507" pitchFamily="18" charset="2"/>
                  </a:rPr>
                  <a:t>   </a:t>
                </a:r>
              </a:p>
            </p:txBody>
          </p:sp>
          <p:sp>
            <p:nvSpPr>
              <p:cNvPr id="25" name="Rectangle 135">
                <a:extLst>
                  <a:ext uri="{FF2B5EF4-FFF2-40B4-BE49-F238E27FC236}">
                    <a16:creationId xmlns:a16="http://schemas.microsoft.com/office/drawing/2014/main" id="{867AD249-867E-4A47-A543-92FB75079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872"/>
                <a:ext cx="288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zh-CN" sz="2400" b="0">
                    <a:solidFill>
                      <a:srgbClr val="FF3300"/>
                    </a:solidFill>
                    <a:sym typeface="Symbol" panose="05050102010706020507" pitchFamily="18" charset="2"/>
                  </a:rPr>
                  <a:t>   </a:t>
                </a:r>
              </a:p>
            </p:txBody>
          </p:sp>
          <p:sp>
            <p:nvSpPr>
              <p:cNvPr id="26" name="Rectangle 136">
                <a:extLst>
                  <a:ext uri="{FF2B5EF4-FFF2-40B4-BE49-F238E27FC236}">
                    <a16:creationId xmlns:a16="http://schemas.microsoft.com/office/drawing/2014/main" id="{FCB16E3D-D6C3-43ED-86A9-B1F134240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60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ru-RU" altLang="zh-CN" sz="2400" b="0">
                    <a:solidFill>
                      <a:srgbClr val="FF3300"/>
                    </a:solidFill>
                    <a:sym typeface="Symbol" panose="05050102010706020507" pitchFamily="18" charset="2"/>
                  </a:rPr>
                  <a:t>  </a:t>
                </a:r>
              </a:p>
            </p:txBody>
          </p:sp>
        </p:grpSp>
        <p:grpSp>
          <p:nvGrpSpPr>
            <p:cNvPr id="27" name="Group 137">
              <a:extLst>
                <a:ext uri="{FF2B5EF4-FFF2-40B4-BE49-F238E27FC236}">
                  <a16:creationId xmlns:a16="http://schemas.microsoft.com/office/drawing/2014/main" id="{CD1F37D7-8558-4B74-B8E1-96651ADB9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963" y="1062038"/>
              <a:ext cx="5329237" cy="3814762"/>
              <a:chOff x="51" y="475"/>
              <a:chExt cx="3357" cy="2403"/>
            </a:xfrm>
          </p:grpSpPr>
          <p:grpSp>
            <p:nvGrpSpPr>
              <p:cNvPr id="28" name="Group 138">
                <a:extLst>
                  <a:ext uri="{FF2B5EF4-FFF2-40B4-BE49-F238E27FC236}">
                    <a16:creationId xmlns:a16="http://schemas.microsoft.com/office/drawing/2014/main" id="{FA529AD1-5058-4E7B-A3AB-5ACFFA5A2A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" y="475"/>
                <a:ext cx="3357" cy="2403"/>
                <a:chOff x="960" y="475"/>
                <a:chExt cx="3357" cy="2403"/>
              </a:xfrm>
            </p:grpSpPr>
            <p:grpSp>
              <p:nvGrpSpPr>
                <p:cNvPr id="30" name="Group 139">
                  <a:extLst>
                    <a:ext uri="{FF2B5EF4-FFF2-40B4-BE49-F238E27FC236}">
                      <a16:creationId xmlns:a16="http://schemas.microsoft.com/office/drawing/2014/main" id="{66E53F9A-DA55-45C0-9C85-D6C9C2A438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475"/>
                  <a:ext cx="670" cy="299"/>
                  <a:chOff x="0" y="0"/>
                  <a:chExt cx="518" cy="480"/>
                </a:xfrm>
              </p:grpSpPr>
              <p:sp>
                <p:nvSpPr>
                  <p:cNvPr id="118" name="Rectangle 140">
                    <a:extLst>
                      <a:ext uri="{FF2B5EF4-FFF2-40B4-BE49-F238E27FC236}">
                        <a16:creationId xmlns:a16="http://schemas.microsoft.com/office/drawing/2014/main" id="{B4A01FEC-6FB7-4DEF-8485-4F8EF4AFE4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432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课号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119" name="Rectangle 141">
                    <a:extLst>
                      <a:ext uri="{FF2B5EF4-FFF2-40B4-BE49-F238E27FC236}">
                        <a16:creationId xmlns:a16="http://schemas.microsoft.com/office/drawing/2014/main" id="{582663F0-3177-4FF1-9641-01D039D43C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18" cy="480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" name="Group 142">
                  <a:extLst>
                    <a:ext uri="{FF2B5EF4-FFF2-40B4-BE49-F238E27FC236}">
                      <a16:creationId xmlns:a16="http://schemas.microsoft.com/office/drawing/2014/main" id="{E392A0BF-6301-4D5E-B682-E6C6754E04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0" y="482"/>
                  <a:ext cx="1102" cy="292"/>
                  <a:chOff x="518" y="0"/>
                  <a:chExt cx="662" cy="480"/>
                </a:xfrm>
              </p:grpSpPr>
              <p:sp>
                <p:nvSpPr>
                  <p:cNvPr id="116" name="Rectangle 143">
                    <a:extLst>
                      <a:ext uri="{FF2B5EF4-FFF2-40B4-BE49-F238E27FC236}">
                        <a16:creationId xmlns:a16="http://schemas.microsoft.com/office/drawing/2014/main" id="{9FA6504F-8941-4FDD-ABBF-C8262501F0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0"/>
                    <a:ext cx="576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课名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117" name="Rectangle 144">
                    <a:extLst>
                      <a:ext uri="{FF2B5EF4-FFF2-40B4-BE49-F238E27FC236}">
                        <a16:creationId xmlns:a16="http://schemas.microsoft.com/office/drawing/2014/main" id="{E9CDC72D-8619-4E44-AC1D-4F1C3688EA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0"/>
                    <a:ext cx="662" cy="480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" name="Group 145">
                  <a:extLst>
                    <a:ext uri="{FF2B5EF4-FFF2-40B4-BE49-F238E27FC236}">
                      <a16:creationId xmlns:a16="http://schemas.microsoft.com/office/drawing/2014/main" id="{BA90334B-39CA-4C19-9153-865C886FB0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482"/>
                  <a:ext cx="1581" cy="292"/>
                  <a:chOff x="2504" y="0"/>
                  <a:chExt cx="950" cy="480"/>
                </a:xfrm>
              </p:grpSpPr>
              <p:sp>
                <p:nvSpPr>
                  <p:cNvPr id="114" name="Rectangle 146">
                    <a:extLst>
                      <a:ext uri="{FF2B5EF4-FFF2-40B4-BE49-F238E27FC236}">
                        <a16:creationId xmlns:a16="http://schemas.microsoft.com/office/drawing/2014/main" id="{61BDA1A7-705C-4894-B644-324018C912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7" y="0"/>
                    <a:ext cx="864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先修课要求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115" name="Rectangle 147">
                    <a:extLst>
                      <a:ext uri="{FF2B5EF4-FFF2-40B4-BE49-F238E27FC236}">
                        <a16:creationId xmlns:a16="http://schemas.microsoft.com/office/drawing/2014/main" id="{79669987-5C91-4F63-8559-E6456FD849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04" y="0"/>
                    <a:ext cx="950" cy="480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" name="Group 148">
                  <a:extLst>
                    <a:ext uri="{FF2B5EF4-FFF2-40B4-BE49-F238E27FC236}">
                      <a16:creationId xmlns:a16="http://schemas.microsoft.com/office/drawing/2014/main" id="{2392A082-5723-48FB-B75C-B28881F8D5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768"/>
                  <a:ext cx="670" cy="240"/>
                  <a:chOff x="0" y="480"/>
                  <a:chExt cx="518" cy="384"/>
                </a:xfrm>
              </p:grpSpPr>
              <p:sp>
                <p:nvSpPr>
                  <p:cNvPr id="112" name="Rectangle 149">
                    <a:extLst>
                      <a:ext uri="{FF2B5EF4-FFF2-40B4-BE49-F238E27FC236}">
                        <a16:creationId xmlns:a16="http://schemas.microsoft.com/office/drawing/2014/main" id="{61BF41D3-B32A-446D-A504-DE647FCF41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480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1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113" name="Rectangle 150">
                    <a:extLst>
                      <a:ext uri="{FF2B5EF4-FFF2-40B4-BE49-F238E27FC236}">
                        <a16:creationId xmlns:a16="http://schemas.microsoft.com/office/drawing/2014/main" id="{686114FB-6DF6-4D6D-9206-9233A946B9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480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" name="Group 151">
                  <a:extLst>
                    <a:ext uri="{FF2B5EF4-FFF2-40B4-BE49-F238E27FC236}">
                      <a16:creationId xmlns:a16="http://schemas.microsoft.com/office/drawing/2014/main" id="{77A2DCA5-5FAD-4BBD-AFFD-0F466D64B6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0" y="774"/>
                  <a:ext cx="1102" cy="234"/>
                  <a:chOff x="518" y="480"/>
                  <a:chExt cx="662" cy="384"/>
                </a:xfrm>
              </p:grpSpPr>
              <p:sp>
                <p:nvSpPr>
                  <p:cNvPr id="110" name="Rectangle 152">
                    <a:extLst>
                      <a:ext uri="{FF2B5EF4-FFF2-40B4-BE49-F238E27FC236}">
                        <a16:creationId xmlns:a16="http://schemas.microsoft.com/office/drawing/2014/main" id="{0E69B12C-7ADB-4AE6-9AB2-DBA170B438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480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微积分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111" name="Rectangle 153">
                    <a:extLst>
                      <a:ext uri="{FF2B5EF4-FFF2-40B4-BE49-F238E27FC236}">
                        <a16:creationId xmlns:a16="http://schemas.microsoft.com/office/drawing/2014/main" id="{2772F1E4-0930-4F6E-84D5-2639701FA0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480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Group 154">
                  <a:extLst>
                    <a:ext uri="{FF2B5EF4-FFF2-40B4-BE49-F238E27FC236}">
                      <a16:creationId xmlns:a16="http://schemas.microsoft.com/office/drawing/2014/main" id="{C1DE414F-5B92-4641-B116-F666635BAA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774"/>
                  <a:ext cx="1581" cy="234"/>
                  <a:chOff x="2504" y="480"/>
                  <a:chExt cx="950" cy="384"/>
                </a:xfrm>
              </p:grpSpPr>
              <p:sp>
                <p:nvSpPr>
                  <p:cNvPr id="108" name="Rectangle 155">
                    <a:extLst>
                      <a:ext uri="{FF2B5EF4-FFF2-40B4-BE49-F238E27FC236}">
                        <a16:creationId xmlns:a16="http://schemas.microsoft.com/office/drawing/2014/main" id="{DBD66D49-66D7-4C7D-8200-3F96F759DD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7" y="480"/>
                    <a:ext cx="864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 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109" name="Rectangle 156">
                    <a:extLst>
                      <a:ext uri="{FF2B5EF4-FFF2-40B4-BE49-F238E27FC236}">
                        <a16:creationId xmlns:a16="http://schemas.microsoft.com/office/drawing/2014/main" id="{A89B8A90-2CF6-41E5-8FD1-CD90A4C05E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04" y="480"/>
                    <a:ext cx="950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" name="Group 157">
                  <a:extLst>
                    <a:ext uri="{FF2B5EF4-FFF2-40B4-BE49-F238E27FC236}">
                      <a16:creationId xmlns:a16="http://schemas.microsoft.com/office/drawing/2014/main" id="{83233161-8B32-44A5-A0AF-120C24A1E7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002"/>
                  <a:ext cx="670" cy="240"/>
                  <a:chOff x="0" y="864"/>
                  <a:chExt cx="518" cy="384"/>
                </a:xfrm>
              </p:grpSpPr>
              <p:sp>
                <p:nvSpPr>
                  <p:cNvPr id="106" name="Rectangle 158">
                    <a:extLst>
                      <a:ext uri="{FF2B5EF4-FFF2-40B4-BE49-F238E27FC236}">
                        <a16:creationId xmlns:a16="http://schemas.microsoft.com/office/drawing/2014/main" id="{C8582D7D-4985-4629-9D2E-9B1647442D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864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2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107" name="Rectangle 159">
                    <a:extLst>
                      <a:ext uri="{FF2B5EF4-FFF2-40B4-BE49-F238E27FC236}">
                        <a16:creationId xmlns:a16="http://schemas.microsoft.com/office/drawing/2014/main" id="{2C810664-57B9-4DD7-942A-753603FC8E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864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" name="Group 160">
                  <a:extLst>
                    <a:ext uri="{FF2B5EF4-FFF2-40B4-BE49-F238E27FC236}">
                      <a16:creationId xmlns:a16="http://schemas.microsoft.com/office/drawing/2014/main" id="{B2C74298-BD0B-48DA-AD2B-8B45C7768A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0" y="1008"/>
                  <a:ext cx="1102" cy="234"/>
                  <a:chOff x="518" y="864"/>
                  <a:chExt cx="662" cy="384"/>
                </a:xfrm>
              </p:grpSpPr>
              <p:sp>
                <p:nvSpPr>
                  <p:cNvPr id="104" name="Rectangle 161">
                    <a:extLst>
                      <a:ext uri="{FF2B5EF4-FFF2-40B4-BE49-F238E27FC236}">
                        <a16:creationId xmlns:a16="http://schemas.microsoft.com/office/drawing/2014/main" id="{8A663767-2423-47DD-A30D-2D5B9CFE96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864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线性代数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105" name="Rectangle 162">
                    <a:extLst>
                      <a:ext uri="{FF2B5EF4-FFF2-40B4-BE49-F238E27FC236}">
                        <a16:creationId xmlns:a16="http://schemas.microsoft.com/office/drawing/2014/main" id="{2115B58F-DAEA-4D48-BECB-08559737E2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864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" name="Group 163">
                  <a:extLst>
                    <a:ext uri="{FF2B5EF4-FFF2-40B4-BE49-F238E27FC236}">
                      <a16:creationId xmlns:a16="http://schemas.microsoft.com/office/drawing/2014/main" id="{DD959BEA-2D3F-4846-BB24-5EB820F7E5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1008"/>
                  <a:ext cx="1581" cy="234"/>
                  <a:chOff x="2504" y="864"/>
                  <a:chExt cx="950" cy="384"/>
                </a:xfrm>
              </p:grpSpPr>
              <p:sp>
                <p:nvSpPr>
                  <p:cNvPr id="102" name="Rectangle 164">
                    <a:extLst>
                      <a:ext uri="{FF2B5EF4-FFF2-40B4-BE49-F238E27FC236}">
                        <a16:creationId xmlns:a16="http://schemas.microsoft.com/office/drawing/2014/main" id="{C2EE30A9-FE79-41F4-934E-28DED8D6E5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7" y="864"/>
                    <a:ext cx="864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 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103" name="Rectangle 165">
                    <a:extLst>
                      <a:ext uri="{FF2B5EF4-FFF2-40B4-BE49-F238E27FC236}">
                        <a16:creationId xmlns:a16="http://schemas.microsoft.com/office/drawing/2014/main" id="{711C221C-3266-4ED9-806A-91EAF5E57F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04" y="864"/>
                    <a:ext cx="950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" name="Group 166">
                  <a:extLst>
                    <a:ext uri="{FF2B5EF4-FFF2-40B4-BE49-F238E27FC236}">
                      <a16:creationId xmlns:a16="http://schemas.microsoft.com/office/drawing/2014/main" id="{4888E005-760B-4364-8D9B-3BFBB68923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236"/>
                  <a:ext cx="670" cy="239"/>
                  <a:chOff x="0" y="1248"/>
                  <a:chExt cx="518" cy="384"/>
                </a:xfrm>
              </p:grpSpPr>
              <p:sp>
                <p:nvSpPr>
                  <p:cNvPr id="100" name="Rectangle 167">
                    <a:extLst>
                      <a:ext uri="{FF2B5EF4-FFF2-40B4-BE49-F238E27FC236}">
                        <a16:creationId xmlns:a16="http://schemas.microsoft.com/office/drawing/2014/main" id="{E57FD53E-D809-469F-909C-75913E296D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248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 dirty="0"/>
                      <a:t>3</a:t>
                    </a:r>
                  </a:p>
                  <a:p>
                    <a:pPr algn="ctr" eaLnBrk="0" hangingPunct="0"/>
                    <a:endParaRPr lang="ru-RU" altLang="zh-CN" sz="2000" dirty="0"/>
                  </a:p>
                </p:txBody>
              </p:sp>
              <p:sp>
                <p:nvSpPr>
                  <p:cNvPr id="101" name="Rectangle 168">
                    <a:extLst>
                      <a:ext uri="{FF2B5EF4-FFF2-40B4-BE49-F238E27FC236}">
                        <a16:creationId xmlns:a16="http://schemas.microsoft.com/office/drawing/2014/main" id="{258DE893-507B-4AE8-B24A-3F63082C19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248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0" name="Group 169">
                  <a:extLst>
                    <a:ext uri="{FF2B5EF4-FFF2-40B4-BE49-F238E27FC236}">
                      <a16:creationId xmlns:a16="http://schemas.microsoft.com/office/drawing/2014/main" id="{8FF2881B-2DDD-42CF-AAA7-6F5B5CB05B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0" y="1242"/>
                  <a:ext cx="1102" cy="233"/>
                  <a:chOff x="518" y="1248"/>
                  <a:chExt cx="662" cy="384"/>
                </a:xfrm>
              </p:grpSpPr>
              <p:sp>
                <p:nvSpPr>
                  <p:cNvPr id="98" name="Rectangle 170">
                    <a:extLst>
                      <a:ext uri="{FF2B5EF4-FFF2-40B4-BE49-F238E27FC236}">
                        <a16:creationId xmlns:a16="http://schemas.microsoft.com/office/drawing/2014/main" id="{9939E3B8-1E42-4EDC-BA36-E0647413C0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1248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最优化方法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99" name="Rectangle 171">
                    <a:extLst>
                      <a:ext uri="{FF2B5EF4-FFF2-40B4-BE49-F238E27FC236}">
                        <a16:creationId xmlns:a16="http://schemas.microsoft.com/office/drawing/2014/main" id="{22E0B57C-77AA-4CD9-BA54-29E544FA02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1248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" name="Group 172">
                  <a:extLst>
                    <a:ext uri="{FF2B5EF4-FFF2-40B4-BE49-F238E27FC236}">
                      <a16:creationId xmlns:a16="http://schemas.microsoft.com/office/drawing/2014/main" id="{7FC1506A-E63A-4ABD-8D8D-4319A74822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1242"/>
                  <a:ext cx="1581" cy="233"/>
                  <a:chOff x="2504" y="1248"/>
                  <a:chExt cx="950" cy="384"/>
                </a:xfrm>
              </p:grpSpPr>
              <p:sp>
                <p:nvSpPr>
                  <p:cNvPr id="96" name="Rectangle 173">
                    <a:extLst>
                      <a:ext uri="{FF2B5EF4-FFF2-40B4-BE49-F238E27FC236}">
                        <a16:creationId xmlns:a16="http://schemas.microsoft.com/office/drawing/2014/main" id="{B7081A70-C6CD-46D5-9F9F-279FE2BAE7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7" y="1248"/>
                    <a:ext cx="864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微积分；线性代数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97" name="Rectangle 174">
                    <a:extLst>
                      <a:ext uri="{FF2B5EF4-FFF2-40B4-BE49-F238E27FC236}">
                        <a16:creationId xmlns:a16="http://schemas.microsoft.com/office/drawing/2014/main" id="{9DECA22C-086B-4691-AFF1-661CA77442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04" y="1248"/>
                    <a:ext cx="950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" name="Group 175">
                  <a:extLst>
                    <a:ext uri="{FF2B5EF4-FFF2-40B4-BE49-F238E27FC236}">
                      <a16:creationId xmlns:a16="http://schemas.microsoft.com/office/drawing/2014/main" id="{4D3B507A-7E74-4A28-B1FB-4CAC1A0E46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469"/>
                  <a:ext cx="670" cy="240"/>
                  <a:chOff x="0" y="1632"/>
                  <a:chExt cx="518" cy="384"/>
                </a:xfrm>
              </p:grpSpPr>
              <p:sp>
                <p:nvSpPr>
                  <p:cNvPr id="94" name="Rectangle 176">
                    <a:extLst>
                      <a:ext uri="{FF2B5EF4-FFF2-40B4-BE49-F238E27FC236}">
                        <a16:creationId xmlns:a16="http://schemas.microsoft.com/office/drawing/2014/main" id="{450D20ED-6B13-4E6E-8692-D6D439C395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632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4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95" name="Rectangle 177">
                    <a:extLst>
                      <a:ext uri="{FF2B5EF4-FFF2-40B4-BE49-F238E27FC236}">
                        <a16:creationId xmlns:a16="http://schemas.microsoft.com/office/drawing/2014/main" id="{BF3B7482-9F38-4B40-8D84-C5C37CB451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632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" name="Group 178">
                  <a:extLst>
                    <a:ext uri="{FF2B5EF4-FFF2-40B4-BE49-F238E27FC236}">
                      <a16:creationId xmlns:a16="http://schemas.microsoft.com/office/drawing/2014/main" id="{068A84FA-1914-441D-BAC3-9D8A69464C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0" y="1475"/>
                  <a:ext cx="1102" cy="234"/>
                  <a:chOff x="518" y="1632"/>
                  <a:chExt cx="662" cy="384"/>
                </a:xfrm>
              </p:grpSpPr>
              <p:sp>
                <p:nvSpPr>
                  <p:cNvPr id="92" name="Rectangle 179">
                    <a:extLst>
                      <a:ext uri="{FF2B5EF4-FFF2-40B4-BE49-F238E27FC236}">
                        <a16:creationId xmlns:a16="http://schemas.microsoft.com/office/drawing/2014/main" id="{8A505E10-B154-4F05-9935-07E70CD24E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1632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数据结构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93" name="Rectangle 180">
                    <a:extLst>
                      <a:ext uri="{FF2B5EF4-FFF2-40B4-BE49-F238E27FC236}">
                        <a16:creationId xmlns:a16="http://schemas.microsoft.com/office/drawing/2014/main" id="{9C96A331-5E66-471A-91B9-0E4DBAD2DB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1632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4" name="Group 181">
                  <a:extLst>
                    <a:ext uri="{FF2B5EF4-FFF2-40B4-BE49-F238E27FC236}">
                      <a16:creationId xmlns:a16="http://schemas.microsoft.com/office/drawing/2014/main" id="{3F2D8ACC-89D2-4799-93F5-76433CA66F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1475"/>
                  <a:ext cx="1581" cy="234"/>
                  <a:chOff x="2504" y="1632"/>
                  <a:chExt cx="950" cy="384"/>
                </a:xfrm>
              </p:grpSpPr>
              <p:sp>
                <p:nvSpPr>
                  <p:cNvPr id="90" name="Rectangle 182">
                    <a:extLst>
                      <a:ext uri="{FF2B5EF4-FFF2-40B4-BE49-F238E27FC236}">
                        <a16:creationId xmlns:a16="http://schemas.microsoft.com/office/drawing/2014/main" id="{12A9D31D-085C-4A22-9495-E3805E3862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7" y="1632"/>
                    <a:ext cx="864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计算机编程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91" name="Rectangle 183">
                    <a:extLst>
                      <a:ext uri="{FF2B5EF4-FFF2-40B4-BE49-F238E27FC236}">
                        <a16:creationId xmlns:a16="http://schemas.microsoft.com/office/drawing/2014/main" id="{EC7AF82A-B3D5-43F4-A28A-B0FEAC0207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04" y="1632"/>
                    <a:ext cx="950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" name="Group 184">
                  <a:extLst>
                    <a:ext uri="{FF2B5EF4-FFF2-40B4-BE49-F238E27FC236}">
                      <a16:creationId xmlns:a16="http://schemas.microsoft.com/office/drawing/2014/main" id="{F9151A89-278A-4D6F-BF89-512788DB81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703"/>
                  <a:ext cx="670" cy="240"/>
                  <a:chOff x="0" y="2016"/>
                  <a:chExt cx="518" cy="384"/>
                </a:xfrm>
              </p:grpSpPr>
              <p:sp>
                <p:nvSpPr>
                  <p:cNvPr id="88" name="Rectangle 185">
                    <a:extLst>
                      <a:ext uri="{FF2B5EF4-FFF2-40B4-BE49-F238E27FC236}">
                        <a16:creationId xmlns:a16="http://schemas.microsoft.com/office/drawing/2014/main" id="{12862A2B-3553-420D-8E53-7D1211EE64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2016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5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89" name="Rectangle 186">
                    <a:extLst>
                      <a:ext uri="{FF2B5EF4-FFF2-40B4-BE49-F238E27FC236}">
                        <a16:creationId xmlns:a16="http://schemas.microsoft.com/office/drawing/2014/main" id="{BE39FE82-DDB0-46E3-8362-E55B999BA6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016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" name="Group 187">
                  <a:extLst>
                    <a:ext uri="{FF2B5EF4-FFF2-40B4-BE49-F238E27FC236}">
                      <a16:creationId xmlns:a16="http://schemas.microsoft.com/office/drawing/2014/main" id="{678B483B-05EA-4EB2-9DE9-60D48E9ABC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0" y="1709"/>
                  <a:ext cx="1102" cy="234"/>
                  <a:chOff x="518" y="2016"/>
                  <a:chExt cx="662" cy="384"/>
                </a:xfrm>
              </p:grpSpPr>
              <p:sp>
                <p:nvSpPr>
                  <p:cNvPr id="86" name="Rectangle 188">
                    <a:extLst>
                      <a:ext uri="{FF2B5EF4-FFF2-40B4-BE49-F238E27FC236}">
                        <a16:creationId xmlns:a16="http://schemas.microsoft.com/office/drawing/2014/main" id="{3FB1B011-6CC2-4F8A-A940-067E20AB9C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2016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应用统计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87" name="Rectangle 189">
                    <a:extLst>
                      <a:ext uri="{FF2B5EF4-FFF2-40B4-BE49-F238E27FC236}">
                        <a16:creationId xmlns:a16="http://schemas.microsoft.com/office/drawing/2014/main" id="{11F2573D-EF73-4073-B419-74BAA1C6BC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2016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" name="Group 190">
                  <a:extLst>
                    <a:ext uri="{FF2B5EF4-FFF2-40B4-BE49-F238E27FC236}">
                      <a16:creationId xmlns:a16="http://schemas.microsoft.com/office/drawing/2014/main" id="{EABD5E93-5EBC-4E4E-BF0B-332D71835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1709"/>
                  <a:ext cx="1581" cy="234"/>
                  <a:chOff x="2504" y="2016"/>
                  <a:chExt cx="950" cy="384"/>
                </a:xfrm>
              </p:grpSpPr>
              <p:sp>
                <p:nvSpPr>
                  <p:cNvPr id="84" name="Rectangle 191">
                    <a:extLst>
                      <a:ext uri="{FF2B5EF4-FFF2-40B4-BE49-F238E27FC236}">
                        <a16:creationId xmlns:a16="http://schemas.microsoft.com/office/drawing/2014/main" id="{21665D99-6F9A-4E4C-9C1D-43E24A3557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7" y="2016"/>
                    <a:ext cx="864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微积分；线性代数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85" name="Rectangle 192">
                    <a:extLst>
                      <a:ext uri="{FF2B5EF4-FFF2-40B4-BE49-F238E27FC236}">
                        <a16:creationId xmlns:a16="http://schemas.microsoft.com/office/drawing/2014/main" id="{E185D38E-A82B-46D6-A347-1F736C0B2C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04" y="2016"/>
                    <a:ext cx="950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" name="Group 193">
                  <a:extLst>
                    <a:ext uri="{FF2B5EF4-FFF2-40B4-BE49-F238E27FC236}">
                      <a16:creationId xmlns:a16="http://schemas.microsoft.com/office/drawing/2014/main" id="{2DE580CF-B2A9-4BD7-9CC8-D1E739D530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937"/>
                  <a:ext cx="670" cy="240"/>
                  <a:chOff x="0" y="2400"/>
                  <a:chExt cx="518" cy="384"/>
                </a:xfrm>
              </p:grpSpPr>
              <p:sp>
                <p:nvSpPr>
                  <p:cNvPr id="82" name="Rectangle 194">
                    <a:extLst>
                      <a:ext uri="{FF2B5EF4-FFF2-40B4-BE49-F238E27FC236}">
                        <a16:creationId xmlns:a16="http://schemas.microsoft.com/office/drawing/2014/main" id="{2F050431-F405-4DCC-84DA-9744069A55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2400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6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83" name="Rectangle 195">
                    <a:extLst>
                      <a:ext uri="{FF2B5EF4-FFF2-40B4-BE49-F238E27FC236}">
                        <a16:creationId xmlns:a16="http://schemas.microsoft.com/office/drawing/2014/main" id="{DA401F88-ABFC-4DB0-B533-80816AE62F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400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" name="Group 196">
                  <a:extLst>
                    <a:ext uri="{FF2B5EF4-FFF2-40B4-BE49-F238E27FC236}">
                      <a16:creationId xmlns:a16="http://schemas.microsoft.com/office/drawing/2014/main" id="{5523B774-11CE-4A77-B5A4-0153A1DEC0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0" y="1943"/>
                  <a:ext cx="1102" cy="234"/>
                  <a:chOff x="518" y="2400"/>
                  <a:chExt cx="662" cy="384"/>
                </a:xfrm>
              </p:grpSpPr>
              <p:sp>
                <p:nvSpPr>
                  <p:cNvPr id="80" name="Rectangle 197">
                    <a:extLst>
                      <a:ext uri="{FF2B5EF4-FFF2-40B4-BE49-F238E27FC236}">
                        <a16:creationId xmlns:a16="http://schemas.microsoft.com/office/drawing/2014/main" id="{3F99D478-514E-4AD9-89E7-01BBFA9B3E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2400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计算机模拟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81" name="Rectangle 198">
                    <a:extLst>
                      <a:ext uri="{FF2B5EF4-FFF2-40B4-BE49-F238E27FC236}">
                        <a16:creationId xmlns:a16="http://schemas.microsoft.com/office/drawing/2014/main" id="{D613C291-A3D4-45C0-9B21-CC2AD0225C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2400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" name="Group 199">
                  <a:extLst>
                    <a:ext uri="{FF2B5EF4-FFF2-40B4-BE49-F238E27FC236}">
                      <a16:creationId xmlns:a16="http://schemas.microsoft.com/office/drawing/2014/main" id="{F7C04380-1594-4724-9AC5-62C70AC217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1943"/>
                  <a:ext cx="1581" cy="234"/>
                  <a:chOff x="2504" y="2400"/>
                  <a:chExt cx="950" cy="384"/>
                </a:xfrm>
              </p:grpSpPr>
              <p:sp>
                <p:nvSpPr>
                  <p:cNvPr id="78" name="Rectangle 200">
                    <a:extLst>
                      <a:ext uri="{FF2B5EF4-FFF2-40B4-BE49-F238E27FC236}">
                        <a16:creationId xmlns:a16="http://schemas.microsoft.com/office/drawing/2014/main" id="{396C79FF-3D5F-4C26-AB4F-157E8AC780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7" y="2400"/>
                    <a:ext cx="864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计算机编程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79" name="Rectangle 201">
                    <a:extLst>
                      <a:ext uri="{FF2B5EF4-FFF2-40B4-BE49-F238E27FC236}">
                        <a16:creationId xmlns:a16="http://schemas.microsoft.com/office/drawing/2014/main" id="{AA9A9171-6A90-4031-BA28-7F865C9BDD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04" y="2400"/>
                    <a:ext cx="950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" name="Group 202">
                  <a:extLst>
                    <a:ext uri="{FF2B5EF4-FFF2-40B4-BE49-F238E27FC236}">
                      <a16:creationId xmlns:a16="http://schemas.microsoft.com/office/drawing/2014/main" id="{8868CC57-85B5-4DD9-9E03-E29E63DB2E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2171"/>
                  <a:ext cx="670" cy="239"/>
                  <a:chOff x="0" y="2784"/>
                  <a:chExt cx="518" cy="384"/>
                </a:xfrm>
              </p:grpSpPr>
              <p:sp>
                <p:nvSpPr>
                  <p:cNvPr id="76" name="Rectangle 203">
                    <a:extLst>
                      <a:ext uri="{FF2B5EF4-FFF2-40B4-BE49-F238E27FC236}">
                        <a16:creationId xmlns:a16="http://schemas.microsoft.com/office/drawing/2014/main" id="{BC51C09C-6647-4AF2-B8A3-CCA9061B94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2784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7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77" name="Rectangle 204">
                    <a:extLst>
                      <a:ext uri="{FF2B5EF4-FFF2-40B4-BE49-F238E27FC236}">
                        <a16:creationId xmlns:a16="http://schemas.microsoft.com/office/drawing/2014/main" id="{91297A0B-F350-4384-9EBD-E2FA360496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784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" name="Group 205">
                  <a:extLst>
                    <a:ext uri="{FF2B5EF4-FFF2-40B4-BE49-F238E27FC236}">
                      <a16:creationId xmlns:a16="http://schemas.microsoft.com/office/drawing/2014/main" id="{51C01180-4AAB-4099-A839-EBBCBADA27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0" y="2177"/>
                  <a:ext cx="1102" cy="233"/>
                  <a:chOff x="518" y="2784"/>
                  <a:chExt cx="662" cy="384"/>
                </a:xfrm>
              </p:grpSpPr>
              <p:sp>
                <p:nvSpPr>
                  <p:cNvPr id="74" name="Rectangle 206">
                    <a:extLst>
                      <a:ext uri="{FF2B5EF4-FFF2-40B4-BE49-F238E27FC236}">
                        <a16:creationId xmlns:a16="http://schemas.microsoft.com/office/drawing/2014/main" id="{4F6EB84C-DC46-4841-9A80-27BF07C88B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2784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计算机编程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75" name="Rectangle 207">
                    <a:extLst>
                      <a:ext uri="{FF2B5EF4-FFF2-40B4-BE49-F238E27FC236}">
                        <a16:creationId xmlns:a16="http://schemas.microsoft.com/office/drawing/2014/main" id="{5A724CBB-5BAE-41E1-9B7D-8013AEBB1A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2784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3" name="Group 208">
                  <a:extLst>
                    <a:ext uri="{FF2B5EF4-FFF2-40B4-BE49-F238E27FC236}">
                      <a16:creationId xmlns:a16="http://schemas.microsoft.com/office/drawing/2014/main" id="{82AF0CEA-90A1-4B57-8597-2FAAC97826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2177"/>
                  <a:ext cx="1581" cy="233"/>
                  <a:chOff x="2504" y="2784"/>
                  <a:chExt cx="950" cy="384"/>
                </a:xfrm>
              </p:grpSpPr>
              <p:sp>
                <p:nvSpPr>
                  <p:cNvPr id="72" name="Rectangle 209">
                    <a:extLst>
                      <a:ext uri="{FF2B5EF4-FFF2-40B4-BE49-F238E27FC236}">
                        <a16:creationId xmlns:a16="http://schemas.microsoft.com/office/drawing/2014/main" id="{82A916F2-F643-4A8B-BF58-16181013AC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7" y="2784"/>
                    <a:ext cx="864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 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73" name="Rectangle 210">
                    <a:extLst>
                      <a:ext uri="{FF2B5EF4-FFF2-40B4-BE49-F238E27FC236}">
                        <a16:creationId xmlns:a16="http://schemas.microsoft.com/office/drawing/2014/main" id="{E0A0403D-9F96-4C04-9A9D-1E53791675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04" y="2784"/>
                    <a:ext cx="950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" name="Group 211">
                  <a:extLst>
                    <a:ext uri="{FF2B5EF4-FFF2-40B4-BE49-F238E27FC236}">
                      <a16:creationId xmlns:a16="http://schemas.microsoft.com/office/drawing/2014/main" id="{FED32762-9BA9-4F11-AEBA-40D63551FC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2404"/>
                  <a:ext cx="670" cy="240"/>
                  <a:chOff x="0" y="3168"/>
                  <a:chExt cx="518" cy="384"/>
                </a:xfrm>
              </p:grpSpPr>
              <p:sp>
                <p:nvSpPr>
                  <p:cNvPr id="70" name="Rectangle 212">
                    <a:extLst>
                      <a:ext uri="{FF2B5EF4-FFF2-40B4-BE49-F238E27FC236}">
                        <a16:creationId xmlns:a16="http://schemas.microsoft.com/office/drawing/2014/main" id="{23C4E433-EFA6-409B-B456-D3A006ABFC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3168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8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71" name="Rectangle 213">
                    <a:extLst>
                      <a:ext uri="{FF2B5EF4-FFF2-40B4-BE49-F238E27FC236}">
                        <a16:creationId xmlns:a16="http://schemas.microsoft.com/office/drawing/2014/main" id="{E5621355-C383-48F3-B7D6-352687CCB8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168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" name="Group 214">
                  <a:extLst>
                    <a:ext uri="{FF2B5EF4-FFF2-40B4-BE49-F238E27FC236}">
                      <a16:creationId xmlns:a16="http://schemas.microsoft.com/office/drawing/2014/main" id="{734C4688-03C7-4642-BE2C-34BC292F6F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0" y="2410"/>
                  <a:ext cx="1102" cy="234"/>
                  <a:chOff x="518" y="3168"/>
                  <a:chExt cx="662" cy="384"/>
                </a:xfrm>
              </p:grpSpPr>
              <p:sp>
                <p:nvSpPr>
                  <p:cNvPr id="68" name="Rectangle 215">
                    <a:extLst>
                      <a:ext uri="{FF2B5EF4-FFF2-40B4-BE49-F238E27FC236}">
                        <a16:creationId xmlns:a16="http://schemas.microsoft.com/office/drawing/2014/main" id="{F0E0AEFA-1402-4B3F-9188-D77D063FBC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3168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预测理论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69" name="Rectangle 216">
                    <a:extLst>
                      <a:ext uri="{FF2B5EF4-FFF2-40B4-BE49-F238E27FC236}">
                        <a16:creationId xmlns:a16="http://schemas.microsoft.com/office/drawing/2014/main" id="{399A4462-26CD-4DDF-B615-76239FB60D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3168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" name="Group 217">
                  <a:extLst>
                    <a:ext uri="{FF2B5EF4-FFF2-40B4-BE49-F238E27FC236}">
                      <a16:creationId xmlns:a16="http://schemas.microsoft.com/office/drawing/2014/main" id="{E580C2B5-DBBE-4B10-B6B8-969D2C82A5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2410"/>
                  <a:ext cx="1581" cy="234"/>
                  <a:chOff x="2504" y="3168"/>
                  <a:chExt cx="950" cy="384"/>
                </a:xfrm>
              </p:grpSpPr>
              <p:sp>
                <p:nvSpPr>
                  <p:cNvPr id="66" name="Rectangle 218">
                    <a:extLst>
                      <a:ext uri="{FF2B5EF4-FFF2-40B4-BE49-F238E27FC236}">
                        <a16:creationId xmlns:a16="http://schemas.microsoft.com/office/drawing/2014/main" id="{B5376C2F-FD18-48CE-8CEC-F5D5F5EBB9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7" y="3168"/>
                    <a:ext cx="864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应用统计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67" name="Rectangle 219">
                    <a:extLst>
                      <a:ext uri="{FF2B5EF4-FFF2-40B4-BE49-F238E27FC236}">
                        <a16:creationId xmlns:a16="http://schemas.microsoft.com/office/drawing/2014/main" id="{91B181CE-B021-4F81-83B8-3C57201674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04" y="3168"/>
                    <a:ext cx="950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7" name="Group 220">
                  <a:extLst>
                    <a:ext uri="{FF2B5EF4-FFF2-40B4-BE49-F238E27FC236}">
                      <a16:creationId xmlns:a16="http://schemas.microsoft.com/office/drawing/2014/main" id="{530D4340-01B7-4539-8320-7675D5EACF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2638"/>
                  <a:ext cx="670" cy="240"/>
                  <a:chOff x="0" y="3552"/>
                  <a:chExt cx="518" cy="384"/>
                </a:xfrm>
              </p:grpSpPr>
              <p:sp>
                <p:nvSpPr>
                  <p:cNvPr id="64" name="Rectangle 221">
                    <a:extLst>
                      <a:ext uri="{FF2B5EF4-FFF2-40B4-BE49-F238E27FC236}">
                        <a16:creationId xmlns:a16="http://schemas.microsoft.com/office/drawing/2014/main" id="{0AF2AF52-EFF9-44B9-AB57-86E4EF6FDC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3552"/>
                    <a:ext cx="432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ru-RU" altLang="zh-CN" sz="2000"/>
                      <a:t>9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65" name="Rectangle 222">
                    <a:extLst>
                      <a:ext uri="{FF2B5EF4-FFF2-40B4-BE49-F238E27FC236}">
                        <a16:creationId xmlns:a16="http://schemas.microsoft.com/office/drawing/2014/main" id="{423D7001-5E16-41DE-8086-82EAF7104E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552"/>
                    <a:ext cx="518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" name="Group 223">
                  <a:extLst>
                    <a:ext uri="{FF2B5EF4-FFF2-40B4-BE49-F238E27FC236}">
                      <a16:creationId xmlns:a16="http://schemas.microsoft.com/office/drawing/2014/main" id="{6EAD51F8-7633-409A-8973-9C83762C85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0" y="2644"/>
                  <a:ext cx="1102" cy="234"/>
                  <a:chOff x="518" y="3552"/>
                  <a:chExt cx="662" cy="384"/>
                </a:xfrm>
              </p:grpSpPr>
              <p:sp>
                <p:nvSpPr>
                  <p:cNvPr id="62" name="Rectangle 224">
                    <a:extLst>
                      <a:ext uri="{FF2B5EF4-FFF2-40B4-BE49-F238E27FC236}">
                        <a16:creationId xmlns:a16="http://schemas.microsoft.com/office/drawing/2014/main" id="{3472FCCB-8427-4BA3-8A5B-D349E8B43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" y="3552"/>
                    <a:ext cx="576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数学实验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63" name="Rectangle 225">
                    <a:extLst>
                      <a:ext uri="{FF2B5EF4-FFF2-40B4-BE49-F238E27FC236}">
                        <a16:creationId xmlns:a16="http://schemas.microsoft.com/office/drawing/2014/main" id="{039BF23C-B510-4ED0-B223-895C4F8246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3552"/>
                    <a:ext cx="662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" name="Group 226">
                  <a:extLst>
                    <a:ext uri="{FF2B5EF4-FFF2-40B4-BE49-F238E27FC236}">
                      <a16:creationId xmlns:a16="http://schemas.microsoft.com/office/drawing/2014/main" id="{819E47BA-8866-401A-A4A1-77F9641B76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2644"/>
                  <a:ext cx="1581" cy="234"/>
                  <a:chOff x="2504" y="3552"/>
                  <a:chExt cx="950" cy="384"/>
                </a:xfrm>
              </p:grpSpPr>
              <p:sp>
                <p:nvSpPr>
                  <p:cNvPr id="60" name="Rectangle 227">
                    <a:extLst>
                      <a:ext uri="{FF2B5EF4-FFF2-40B4-BE49-F238E27FC236}">
                        <a16:creationId xmlns:a16="http://schemas.microsoft.com/office/drawing/2014/main" id="{80A54DAF-D397-4778-986F-96B4EC4D5C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7" y="3552"/>
                    <a:ext cx="864" cy="38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SzPct val="100000"/>
                      <a:tabLst>
                        <a:tab pos="266700" algn="l"/>
                      </a:tabLs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ru-RU" sz="2000"/>
                      <a:t>微积分；线性代数</a:t>
                    </a:r>
                  </a:p>
                  <a:p>
                    <a:pPr algn="ctr" eaLnBrk="0" hangingPunct="0"/>
                    <a:endParaRPr lang="ru-RU" altLang="zh-CN" sz="2000"/>
                  </a:p>
                </p:txBody>
              </p:sp>
              <p:sp>
                <p:nvSpPr>
                  <p:cNvPr id="61" name="Rectangle 228">
                    <a:extLst>
                      <a:ext uri="{FF2B5EF4-FFF2-40B4-BE49-F238E27FC236}">
                        <a16:creationId xmlns:a16="http://schemas.microsoft.com/office/drawing/2014/main" id="{C240BA8C-9EBB-4869-8BD7-E96EF7A299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04" y="3552"/>
                    <a:ext cx="950" cy="384"/>
                  </a:xfrm>
                  <a:prstGeom prst="rect">
                    <a:avLst/>
                  </a:prstGeom>
                  <a:noFill/>
                  <a:ln w="9525" cap="flat" algn="ctr">
                    <a:solidFill>
                      <a:srgbClr val="A0A0A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9" name="Line 229">
                <a:extLst>
                  <a:ext uri="{FF2B5EF4-FFF2-40B4-BE49-F238E27FC236}">
                    <a16:creationId xmlns:a16="http://schemas.microsoft.com/office/drawing/2014/main" id="{6699D140-F0D7-459A-896D-6866AA425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248"/>
                <a:ext cx="2688" cy="0"/>
              </a:xfrm>
              <a:prstGeom prst="line">
                <a:avLst/>
              </a:prstGeom>
              <a:noFill/>
              <a:ln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076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childTnLst>
                                    <p:set>
                                      <p:cBhvr additive="base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4" grpId="0" animBg="1"/>
      <p:bldP spid="15" grpId="0" animBg="1"/>
      <p:bldP spid="22" grpId="0" animBg="1"/>
    </p:bldLst>
  </p:timing>
</p:sld>
</file>

<file path=ppt/theme/theme1.xml><?xml version="1.0" encoding="utf-8"?>
<a:theme xmlns:a="http://schemas.openxmlformats.org/drawingml/2006/main" name="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母版.pptx" id="{8D31AD28-33B7-4E85-9F5B-0BCF1F26B00C}" vid="{60F0E0E6-C0CE-4F25-90BB-BD94FE3E8FD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</Template>
  <TotalTime>58</TotalTime>
  <Words>1376</Words>
  <Application>Microsoft Office PowerPoint</Application>
  <PresentationFormat>宽屏</PresentationFormat>
  <Paragraphs>293</Paragraphs>
  <Slides>13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等线</vt:lpstr>
      <vt:lpstr>等线 Light</vt:lpstr>
      <vt:lpstr>黑体</vt:lpstr>
      <vt:lpstr>华文细黑</vt:lpstr>
      <vt:lpstr>华文新魏</vt:lpstr>
      <vt:lpstr>楷体</vt:lpstr>
      <vt:lpstr>楷体_GB2312</vt:lpstr>
      <vt:lpstr>宋体</vt:lpstr>
      <vt:lpstr>微软雅黑</vt:lpstr>
      <vt:lpstr>Arial</vt:lpstr>
      <vt:lpstr>Calibri</vt:lpstr>
      <vt:lpstr>Calibri Light</vt:lpstr>
      <vt:lpstr>Symbol</vt:lpstr>
      <vt:lpstr>Times New Roman</vt:lpstr>
      <vt:lpstr>Wingdings</vt:lpstr>
      <vt:lpstr>母版</vt:lpstr>
      <vt:lpstr>Microsoft 公式 3.0</vt:lpstr>
      <vt:lpstr>Microsoft Equation 3.0</vt:lpstr>
      <vt:lpstr>整数规划应用举例</vt:lpstr>
      <vt:lpstr>固定成本问题</vt:lpstr>
      <vt:lpstr>PowerPoint 演示文稿</vt:lpstr>
      <vt:lpstr>工件排序问题</vt:lpstr>
      <vt:lpstr>PowerPoint 演示文稿</vt:lpstr>
      <vt:lpstr>PowerPoint 演示文稿</vt:lpstr>
      <vt:lpstr>选课策略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整数规划应用举例</dc:title>
  <dc:creator>davion knight</dc:creator>
  <cp:lastModifiedBy>davion knight</cp:lastModifiedBy>
  <cp:revision>9</cp:revision>
  <dcterms:created xsi:type="dcterms:W3CDTF">2019-12-14T07:39:35Z</dcterms:created>
  <dcterms:modified xsi:type="dcterms:W3CDTF">2019-12-14T08:37:53Z</dcterms:modified>
</cp:coreProperties>
</file>