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7F977E-420F-425D-8E00-DE88EAFA202D}">
          <p14:sldIdLst>
            <p14:sldId id="256"/>
            <p14:sldId id="257"/>
            <p14:sldId id="258"/>
            <p14:sldId id="259"/>
            <p14:sldId id="260"/>
            <p14:sldId id="268"/>
            <p14:sldId id="261"/>
            <p14:sldId id="262"/>
            <p14:sldId id="263"/>
            <p14:sldId id="264"/>
            <p14:sldId id="265"/>
            <p14:sldId id="266"/>
            <p14:sldId id="267"/>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31" autoAdjust="0"/>
  </p:normalViewPr>
  <p:slideViewPr>
    <p:cSldViewPr snapToGrid="0">
      <p:cViewPr varScale="1">
        <p:scale>
          <a:sx n="59" d="100"/>
          <a:sy n="59" d="100"/>
        </p:scale>
        <p:origin x="71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76519-7AEE-4AC7-8D89-70731AE06468}" type="datetimeFigureOut">
              <a:rPr lang="en-HK" smtClean="0"/>
              <a:t>14/9/2019</a:t>
            </a:fld>
            <a:endParaRPr lang="en-HK"/>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68655-DA81-4F56-9D4F-9833144EC7E6}" type="slidenum">
              <a:rPr lang="en-HK" smtClean="0"/>
              <a:t>‹#›</a:t>
            </a:fld>
            <a:endParaRPr lang="en-HK"/>
          </a:p>
        </p:txBody>
      </p:sp>
    </p:spTree>
    <p:extLst>
      <p:ext uri="{BB962C8B-B14F-4D97-AF65-F5344CB8AC3E}">
        <p14:creationId xmlns:p14="http://schemas.microsoft.com/office/powerpoint/2010/main" val="46688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线性约束，每个变量都是连续的实数</a:t>
            </a:r>
            <a:endParaRPr lang="en-HK" altLang="zh-CN" dirty="0"/>
          </a:p>
          <a:p>
            <a:r>
              <a:rPr lang="zh-CN" altLang="en-US" dirty="0"/>
              <a:t>所以每个变量不应该有整数约束</a:t>
            </a:r>
            <a:endParaRPr lang="en-HK" altLang="zh-CN" dirty="0"/>
          </a:p>
          <a:p>
            <a:r>
              <a:rPr lang="zh-CN" altLang="en-US" dirty="0"/>
              <a:t>但是现实不是很好找这样例子</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2</a:t>
            </a:fld>
            <a:endParaRPr lang="en-HK"/>
          </a:p>
        </p:txBody>
      </p:sp>
    </p:spTree>
    <p:extLst>
      <p:ext uri="{BB962C8B-B14F-4D97-AF65-F5344CB8AC3E}">
        <p14:creationId xmlns:p14="http://schemas.microsoft.com/office/powerpoint/2010/main" val="2766294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组织生产：决策每种产品生产量</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5</a:t>
            </a:fld>
            <a:endParaRPr lang="en-HK"/>
          </a:p>
        </p:txBody>
      </p:sp>
    </p:spTree>
    <p:extLst>
      <p:ext uri="{BB962C8B-B14F-4D97-AF65-F5344CB8AC3E}">
        <p14:creationId xmlns:p14="http://schemas.microsoft.com/office/powerpoint/2010/main" val="66639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决策变量：从微观出发，需要对每个售货员安排一个工作模式</a:t>
            </a:r>
            <a:endParaRPr lang="en-HK" altLang="zh-CN" dirty="0"/>
          </a:p>
          <a:p>
            <a:r>
              <a:rPr lang="en-HK" dirty="0"/>
              <a:t>7</a:t>
            </a:r>
            <a:r>
              <a:rPr lang="zh-CN" altLang="en-US" dirty="0"/>
              <a:t>种工作模式</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8</a:t>
            </a:fld>
            <a:endParaRPr lang="en-HK"/>
          </a:p>
        </p:txBody>
      </p:sp>
    </p:spTree>
    <p:extLst>
      <p:ext uri="{BB962C8B-B14F-4D97-AF65-F5344CB8AC3E}">
        <p14:creationId xmlns:p14="http://schemas.microsoft.com/office/powerpoint/2010/main" val="1570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比如星期一上班的人里面 没有周一休息的和周日休息的</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9</a:t>
            </a:fld>
            <a:endParaRPr lang="en-HK"/>
          </a:p>
        </p:txBody>
      </p:sp>
    </p:spTree>
    <p:extLst>
      <p:ext uri="{BB962C8B-B14F-4D97-AF65-F5344CB8AC3E}">
        <p14:creationId xmlns:p14="http://schemas.microsoft.com/office/powerpoint/2010/main" val="348311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11</a:t>
            </a:fld>
            <a:endParaRPr lang="en-HK"/>
          </a:p>
        </p:txBody>
      </p:sp>
    </p:spTree>
    <p:extLst>
      <p:ext uri="{BB962C8B-B14F-4D97-AF65-F5344CB8AC3E}">
        <p14:creationId xmlns:p14="http://schemas.microsoft.com/office/powerpoint/2010/main" val="284395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决策变量</a:t>
            </a:r>
            <a:r>
              <a:rPr lang="en-US" altLang="zh-CN" dirty="0"/>
              <a:t>x</a:t>
            </a:r>
            <a:r>
              <a:rPr lang="zh-CN" altLang="en-US" dirty="0"/>
              <a:t>表示在不同车间 生产不同零件的工时数</a:t>
            </a:r>
            <a:endParaRPr lang="en-US" altLang="zh-CN" dirty="0"/>
          </a:p>
          <a:p>
            <a:r>
              <a:rPr lang="zh-CN" altLang="en-US" dirty="0"/>
              <a:t>因为</a:t>
            </a:r>
            <a:r>
              <a:rPr lang="zh-CN" altLang="en-US" dirty="0">
                <a:latin typeface="Times New Roman" panose="02020603050405020304" pitchFamily="18" charset="0"/>
                <a:cs typeface="Times New Roman" panose="02020603050405020304" pitchFamily="18" charset="0"/>
              </a:rPr>
              <a:t>产品由两个零件</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和三个零件</a:t>
            </a:r>
            <a:r>
              <a:rPr lang="en-US" altLang="zh-CN" dirty="0">
                <a:latin typeface="Times New Roman" panose="02020603050405020304" pitchFamily="18" charset="0"/>
                <a:cs typeface="Times New Roman" panose="02020603050405020304" pitchFamily="18" charset="0"/>
              </a:rPr>
              <a:t>II</a:t>
            </a:r>
            <a:r>
              <a:rPr lang="zh-CN" altLang="en-US" dirty="0">
                <a:latin typeface="Times New Roman" panose="02020603050405020304" pitchFamily="18" charset="0"/>
                <a:cs typeface="Times New Roman" panose="02020603050405020304" pitchFamily="18" charset="0"/>
              </a:rPr>
              <a:t>组成，受到最小的零件数限制</a:t>
            </a:r>
            <a:endParaRPr lang="en-HK"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（比如你就生产了</a:t>
            </a:r>
            <a:r>
              <a:rPr lang="en-HK"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个零件</a:t>
            </a:r>
            <a:r>
              <a:rPr lang="en-US" altLang="zh-CN" dirty="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cs typeface="Times New Roman" panose="02020603050405020304" pitchFamily="18" charset="0"/>
              </a:rPr>
              <a:t>那么生产再多的零件</a:t>
            </a:r>
            <a:r>
              <a:rPr lang="en-HK"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，也只能组装一个产品）</a:t>
            </a:r>
            <a:endParaRPr lang="en-HK"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最少的那个零件就是瓶颈资源</a:t>
            </a:r>
            <a:endParaRPr lang="en-US" altLang="zh-CN" dirty="0"/>
          </a:p>
          <a:p>
            <a:r>
              <a:rPr lang="en-US" altLang="zh-CN" dirty="0"/>
              <a:t>Z</a:t>
            </a:r>
            <a:r>
              <a:rPr lang="zh-CN" altLang="en-US" dirty="0"/>
              <a:t>是非线性表达式</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12</a:t>
            </a:fld>
            <a:endParaRPr lang="en-HK"/>
          </a:p>
        </p:txBody>
      </p:sp>
    </p:spTree>
    <p:extLst>
      <p:ext uri="{BB962C8B-B14F-4D97-AF65-F5344CB8AC3E}">
        <p14:creationId xmlns:p14="http://schemas.microsoft.com/office/powerpoint/2010/main" val="3864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不去证明为什么等价 记住就行</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13</a:t>
            </a:fld>
            <a:endParaRPr lang="en-HK"/>
          </a:p>
        </p:txBody>
      </p:sp>
    </p:spTree>
    <p:extLst>
      <p:ext uri="{BB962C8B-B14F-4D97-AF65-F5344CB8AC3E}">
        <p14:creationId xmlns:p14="http://schemas.microsoft.com/office/powerpoint/2010/main" val="127234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前三行 车间工时约束</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14</a:t>
            </a:fld>
            <a:endParaRPr lang="en-HK"/>
          </a:p>
        </p:txBody>
      </p:sp>
    </p:spTree>
    <p:extLst>
      <p:ext uri="{BB962C8B-B14F-4D97-AF65-F5344CB8AC3E}">
        <p14:creationId xmlns:p14="http://schemas.microsoft.com/office/powerpoint/2010/main" val="208476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目标：应如何采购食品</a:t>
            </a:r>
            <a:endParaRPr lang="en-HK" altLang="zh-CN" dirty="0"/>
          </a:p>
          <a:p>
            <a:r>
              <a:rPr lang="zh-CN" altLang="en-US" dirty="0"/>
              <a:t>如何设置决策变量</a:t>
            </a:r>
            <a:r>
              <a:rPr lang="en-US" altLang="zh-CN" dirty="0"/>
              <a:t>——</a:t>
            </a:r>
            <a:r>
              <a:rPr lang="zh-CN" altLang="en-US" dirty="0"/>
              <a:t>甲乙采购量</a:t>
            </a:r>
            <a:endParaRPr lang="en-HK" dirty="0"/>
          </a:p>
        </p:txBody>
      </p:sp>
      <p:sp>
        <p:nvSpPr>
          <p:cNvPr id="4" name="灯片编号占位符 3"/>
          <p:cNvSpPr>
            <a:spLocks noGrp="1"/>
          </p:cNvSpPr>
          <p:nvPr>
            <p:ph type="sldNum" sz="quarter" idx="5"/>
          </p:nvPr>
        </p:nvSpPr>
        <p:spPr/>
        <p:txBody>
          <a:bodyPr/>
          <a:lstStyle/>
          <a:p>
            <a:fld id="{81668655-DA81-4F56-9D4F-9833144EC7E6}" type="slidenum">
              <a:rPr lang="en-HK" smtClean="0"/>
              <a:t>20</a:t>
            </a:fld>
            <a:endParaRPr lang="en-HK"/>
          </a:p>
        </p:txBody>
      </p:sp>
    </p:spTree>
    <p:extLst>
      <p:ext uri="{BB962C8B-B14F-4D97-AF65-F5344CB8AC3E}">
        <p14:creationId xmlns:p14="http://schemas.microsoft.com/office/powerpoint/2010/main" val="2815740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HK"/>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CD967B59-6E22-476B-8ED1-BC378911B445}" type="slidenum">
              <a:rPr lang="en-HK" smtClean="0"/>
              <a:t>‹#›</a:t>
            </a:fld>
            <a:endParaRPr lang="en-HK"/>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124567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229413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59994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HK"/>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CD967B59-6E22-476B-8ED1-BC378911B445}" type="slidenum">
              <a:rPr lang="en-HK" smtClean="0"/>
              <a:t>‹#›</a:t>
            </a:fld>
            <a:endParaRPr lang="en-HK"/>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204503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374733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6738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31718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59410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417640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384311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73397221-177F-4C3E-AB5F-2C80255D8947}" type="datetimeFigureOut">
              <a:rPr lang="en-HK" smtClean="0"/>
              <a:t>14/9/2019</a:t>
            </a:fld>
            <a:endParaRPr lang="en-HK"/>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CD967B59-6E22-476B-8ED1-BC378911B445}" type="slidenum">
              <a:rPr lang="en-HK" smtClean="0"/>
              <a:t>‹#›</a:t>
            </a:fld>
            <a:endParaRPr lang="en-HK"/>
          </a:p>
        </p:txBody>
      </p:sp>
    </p:spTree>
    <p:extLst>
      <p:ext uri="{BB962C8B-B14F-4D97-AF65-F5344CB8AC3E}">
        <p14:creationId xmlns:p14="http://schemas.microsoft.com/office/powerpoint/2010/main" val="382944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97221-177F-4C3E-AB5F-2C80255D8947}" type="datetimeFigureOut">
              <a:rPr lang="en-HK" smtClean="0"/>
              <a:t>14/9/2019</a:t>
            </a:fld>
            <a:endParaRPr lang="en-HK"/>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67B59-6E22-476B-8ED1-BC378911B445}" type="slidenum">
              <a:rPr lang="en-HK" smtClean="0"/>
              <a:t>‹#›</a:t>
            </a:fld>
            <a:endParaRPr lang="en-HK"/>
          </a:p>
        </p:txBody>
      </p:sp>
    </p:spTree>
    <p:extLst>
      <p:ext uri="{BB962C8B-B14F-4D97-AF65-F5344CB8AC3E}">
        <p14:creationId xmlns:p14="http://schemas.microsoft.com/office/powerpoint/2010/main" val="2737300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Microsoft_Word_97_-_2003_Document1.doc"/></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DAAC1-60C1-4E85-B63F-348E3B76B3F2}"/>
              </a:ext>
            </a:extLst>
          </p:cNvPr>
          <p:cNvSpPr>
            <a:spLocks noGrp="1"/>
          </p:cNvSpPr>
          <p:nvPr>
            <p:ph type="ctrTitle"/>
          </p:nvPr>
        </p:nvSpPr>
        <p:spPr/>
        <p:txBody>
          <a:bodyPr/>
          <a:lstStyle/>
          <a:p>
            <a:r>
              <a:rPr lang="en-HK" dirty="0"/>
              <a:t>2.6 </a:t>
            </a:r>
            <a:r>
              <a:rPr lang="zh-CN" altLang="en-US" dirty="0"/>
              <a:t>线性规划的应用举例</a:t>
            </a:r>
            <a:endParaRPr lang="en-HK" dirty="0"/>
          </a:p>
        </p:txBody>
      </p:sp>
      <p:sp>
        <p:nvSpPr>
          <p:cNvPr id="3" name="副标题 2">
            <a:extLst>
              <a:ext uri="{FF2B5EF4-FFF2-40B4-BE49-F238E27FC236}">
                <a16:creationId xmlns:a16="http://schemas.microsoft.com/office/drawing/2014/main" id="{E30E24FA-C99E-4E45-A1CF-ABA649A49F5D}"/>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157702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1">
            <a:extLst>
              <a:ext uri="{FF2B5EF4-FFF2-40B4-BE49-F238E27FC236}">
                <a16:creationId xmlns:a16="http://schemas.microsoft.com/office/drawing/2014/main" id="{11B6B645-CA5F-4FDA-B066-6C577AEE0CD5}"/>
              </a:ext>
            </a:extLst>
          </p:cNvPr>
          <p:cNvGraphicFramePr>
            <a:graphicFrameLocks noChangeAspect="1"/>
          </p:cNvGraphicFramePr>
          <p:nvPr>
            <p:extLst>
              <p:ext uri="{D42A27DB-BD31-4B8C-83A1-F6EECF244321}">
                <p14:modId xmlns:p14="http://schemas.microsoft.com/office/powerpoint/2010/main" val="1775142021"/>
              </p:ext>
            </p:extLst>
          </p:nvPr>
        </p:nvGraphicFramePr>
        <p:xfrm>
          <a:off x="2897767" y="819276"/>
          <a:ext cx="6396466" cy="5834045"/>
        </p:xfrm>
        <a:graphic>
          <a:graphicData uri="http://schemas.openxmlformats.org/presentationml/2006/ole">
            <mc:AlternateContent xmlns:mc="http://schemas.openxmlformats.org/markup-compatibility/2006">
              <mc:Choice xmlns:v="urn:schemas-microsoft-com:vml" Requires="v">
                <p:oleObj spid="_x0000_s3077" r:id="rId3" imgW="2057400" imgH="1879600" progId="Equation.DSMT4">
                  <p:embed/>
                </p:oleObj>
              </mc:Choice>
              <mc:Fallback>
                <p:oleObj r:id="rId3" imgW="2057400" imgH="1879600" progId="Equation.DSMT4">
                  <p:embed/>
                  <p:pic>
                    <p:nvPicPr>
                      <p:cNvPr id="77865" name="Object 41">
                        <a:extLst>
                          <a:ext uri="{FF2B5EF4-FFF2-40B4-BE49-F238E27FC236}">
                            <a16:creationId xmlns:a16="http://schemas.microsoft.com/office/drawing/2014/main" id="{3E04760D-E7CE-41EE-87CC-C27D29679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767" y="819276"/>
                        <a:ext cx="6396466" cy="5834045"/>
                      </a:xfrm>
                      <a:prstGeom prst="rect">
                        <a:avLst/>
                      </a:prstGeom>
                      <a:noFill/>
                    </p:spPr>
                  </p:pic>
                </p:oleObj>
              </mc:Fallback>
            </mc:AlternateContent>
          </a:graphicData>
        </a:graphic>
      </p:graphicFrame>
    </p:spTree>
    <p:extLst>
      <p:ext uri="{BB962C8B-B14F-4D97-AF65-F5344CB8AC3E}">
        <p14:creationId xmlns:p14="http://schemas.microsoft.com/office/powerpoint/2010/main" val="243450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7AE35-180F-4248-95ED-A0F8F0562B8F}"/>
              </a:ext>
            </a:extLst>
          </p:cNvPr>
          <p:cNvSpPr>
            <a:spLocks noGrp="1"/>
          </p:cNvSpPr>
          <p:nvPr>
            <p:ph type="title"/>
          </p:nvPr>
        </p:nvSpPr>
        <p:spPr/>
        <p:txBody>
          <a:bodyPr/>
          <a:lstStyle/>
          <a:p>
            <a:r>
              <a:rPr lang="en-HK" dirty="0"/>
              <a:t>3.</a:t>
            </a:r>
            <a:r>
              <a:rPr lang="zh-CN" altLang="en-US" dirty="0"/>
              <a:t>产品配套问题</a:t>
            </a:r>
            <a:endParaRPr lang="en-HK" dirty="0"/>
          </a:p>
        </p:txBody>
      </p:sp>
      <p:sp>
        <p:nvSpPr>
          <p:cNvPr id="3" name="内容占位符 2">
            <a:extLst>
              <a:ext uri="{FF2B5EF4-FFF2-40B4-BE49-F238E27FC236}">
                <a16:creationId xmlns:a16="http://schemas.microsoft.com/office/drawing/2014/main" id="{AF146271-6F0D-427D-AB66-E4AC1CA6FFF8}"/>
              </a:ext>
            </a:extLst>
          </p:cNvPr>
          <p:cNvSpPr>
            <a:spLocks noGrp="1"/>
          </p:cNvSpPr>
          <p:nvPr>
            <p:ph idx="1"/>
          </p:nvPr>
        </p:nvSpPr>
        <p:spPr/>
        <p:txBody>
          <a:bodyPr/>
          <a:lstStyle/>
          <a:p>
            <a:r>
              <a:rPr lang="zh-CN" altLang="en-US" dirty="0"/>
              <a:t>例：</a:t>
            </a:r>
            <a:r>
              <a:rPr lang="zh-CN" altLang="en-US" dirty="0">
                <a:latin typeface="Times New Roman" panose="02020603050405020304" pitchFamily="18" charset="0"/>
                <a:cs typeface="Times New Roman" panose="02020603050405020304" pitchFamily="18" charset="0"/>
              </a:rPr>
              <a:t>某产品由两个零件</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和三个零件</a:t>
            </a:r>
            <a:r>
              <a:rPr lang="en-US" altLang="zh-CN" dirty="0">
                <a:latin typeface="Times New Roman" panose="02020603050405020304" pitchFamily="18" charset="0"/>
                <a:cs typeface="Times New Roman" panose="02020603050405020304" pitchFamily="18" charset="0"/>
              </a:rPr>
              <a:t>II</a:t>
            </a:r>
            <a:r>
              <a:rPr lang="zh-CN" altLang="en-US" dirty="0">
                <a:latin typeface="Times New Roman" panose="02020603050405020304" pitchFamily="18" charset="0"/>
                <a:cs typeface="Times New Roman" panose="02020603050405020304" pitchFamily="18" charset="0"/>
              </a:rPr>
              <a:t>组成，每个零件均可由三个车间各自生产，但各车间的生产效率和总工时限制各不相同，根据有关信息，试确定各车间生产每种零件的工作时间，使生产产品的件数最多。 </a:t>
            </a:r>
            <a:endParaRPr lang="en-HK"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D2FA0713-1B01-40F8-93AD-F8ADC049EFA4}"/>
              </a:ext>
            </a:extLst>
          </p:cNvPr>
          <p:cNvPicPr>
            <a:picLocks noChangeAspect="1"/>
          </p:cNvPicPr>
          <p:nvPr/>
        </p:nvPicPr>
        <p:blipFill>
          <a:blip r:embed="rId4"/>
          <a:stretch>
            <a:fillRect/>
          </a:stretch>
        </p:blipFill>
        <p:spPr>
          <a:xfrm>
            <a:off x="95250" y="3892237"/>
            <a:ext cx="21098668" cy="2545163"/>
          </a:xfrm>
          <a:prstGeom prst="rect">
            <a:avLst/>
          </a:prstGeom>
        </p:spPr>
      </p:pic>
    </p:spTree>
    <p:extLst>
      <p:ext uri="{BB962C8B-B14F-4D97-AF65-F5344CB8AC3E}">
        <p14:creationId xmlns:p14="http://schemas.microsoft.com/office/powerpoint/2010/main" val="52844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7">
            <a:extLst>
              <a:ext uri="{FF2B5EF4-FFF2-40B4-BE49-F238E27FC236}">
                <a16:creationId xmlns:a16="http://schemas.microsoft.com/office/drawing/2014/main" id="{273ADDA1-1CBB-48CF-847B-0CD8DD149BEF}"/>
              </a:ext>
            </a:extLst>
          </p:cNvPr>
          <p:cNvGraphicFramePr>
            <a:graphicFrameLocks noChangeAspect="1"/>
          </p:cNvGraphicFramePr>
          <p:nvPr>
            <p:extLst>
              <p:ext uri="{D42A27DB-BD31-4B8C-83A1-F6EECF244321}">
                <p14:modId xmlns:p14="http://schemas.microsoft.com/office/powerpoint/2010/main" val="2478416240"/>
              </p:ext>
            </p:extLst>
          </p:nvPr>
        </p:nvGraphicFramePr>
        <p:xfrm>
          <a:off x="0" y="721760"/>
          <a:ext cx="17408525" cy="8807450"/>
        </p:xfrm>
        <a:graphic>
          <a:graphicData uri="http://schemas.openxmlformats.org/presentationml/2006/ole">
            <mc:AlternateContent xmlns:mc="http://schemas.openxmlformats.org/markup-compatibility/2006">
              <mc:Choice xmlns:v="urn:schemas-microsoft-com:vml" Requires="v">
                <p:oleObj spid="_x0000_s8200" name="Document" r:id="rId4" imgW="8960782" imgH="4538600" progId="Word.Document.8">
                  <p:embed/>
                </p:oleObj>
              </mc:Choice>
              <mc:Fallback>
                <p:oleObj name="Document" r:id="rId4" imgW="8960782" imgH="4538600" progId="Word.Document.8">
                  <p:embed/>
                  <p:pic>
                    <p:nvPicPr>
                      <p:cNvPr id="67591" name="Object 7">
                        <a:extLst>
                          <a:ext uri="{FF2B5EF4-FFF2-40B4-BE49-F238E27FC236}">
                            <a16:creationId xmlns:a16="http://schemas.microsoft.com/office/drawing/2014/main" id="{35BCD33A-C2E4-495B-8702-DD9AD063208F}"/>
                          </a:ext>
                        </a:extLst>
                      </p:cNvPr>
                      <p:cNvPicPr>
                        <a:picLocks noChangeAspect="1" noChangeArrowheads="1"/>
                      </p:cNvPicPr>
                      <p:nvPr/>
                    </p:nvPicPr>
                    <p:blipFill>
                      <a:blip r:embed="rId5"/>
                      <a:srcRect/>
                      <a:stretch>
                        <a:fillRect/>
                      </a:stretch>
                    </p:blipFill>
                    <p:spPr bwMode="auto">
                      <a:xfrm>
                        <a:off x="0" y="721760"/>
                        <a:ext cx="17408525" cy="8807450"/>
                      </a:xfrm>
                      <a:prstGeom prst="rect">
                        <a:avLst/>
                      </a:prstGeom>
                      <a:noFill/>
                    </p:spPr>
                  </p:pic>
                </p:oleObj>
              </mc:Fallback>
            </mc:AlternateContent>
          </a:graphicData>
        </a:graphic>
      </p:graphicFrame>
    </p:spTree>
    <p:extLst>
      <p:ext uri="{BB962C8B-B14F-4D97-AF65-F5344CB8AC3E}">
        <p14:creationId xmlns:p14="http://schemas.microsoft.com/office/powerpoint/2010/main" val="355686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7AE35-180F-4248-95ED-A0F8F0562B8F}"/>
              </a:ext>
            </a:extLst>
          </p:cNvPr>
          <p:cNvSpPr>
            <a:spLocks noGrp="1"/>
          </p:cNvSpPr>
          <p:nvPr>
            <p:ph type="title"/>
          </p:nvPr>
        </p:nvSpPr>
        <p:spPr/>
        <p:txBody>
          <a:bodyPr/>
          <a:lstStyle/>
          <a:p>
            <a:r>
              <a:rPr lang="zh-CN" altLang="en-US" dirty="0"/>
              <a:t>非线性目标变线性处理方式</a:t>
            </a:r>
            <a:endParaRPr lang="en-HK" dirty="0"/>
          </a:p>
        </p:txBody>
      </p:sp>
      <p:grpSp>
        <p:nvGrpSpPr>
          <p:cNvPr id="53" name="Group 107">
            <a:extLst>
              <a:ext uri="{FF2B5EF4-FFF2-40B4-BE49-F238E27FC236}">
                <a16:creationId xmlns:a16="http://schemas.microsoft.com/office/drawing/2014/main" id="{4AD170C8-24BE-4F09-B5EB-17165B4B36BC}"/>
              </a:ext>
            </a:extLst>
          </p:cNvPr>
          <p:cNvGrpSpPr>
            <a:grpSpLocks/>
          </p:cNvGrpSpPr>
          <p:nvPr/>
        </p:nvGrpSpPr>
        <p:grpSpPr bwMode="auto">
          <a:xfrm>
            <a:off x="838200" y="1690688"/>
            <a:ext cx="6372225" cy="2208212"/>
            <a:chOff x="722" y="891"/>
            <a:chExt cx="3629" cy="1344"/>
          </a:xfrm>
        </p:grpSpPr>
        <p:sp>
          <p:nvSpPr>
            <p:cNvPr id="54" name="Rectangle 8">
              <a:extLst>
                <a:ext uri="{FF2B5EF4-FFF2-40B4-BE49-F238E27FC236}">
                  <a16:creationId xmlns:a16="http://schemas.microsoft.com/office/drawing/2014/main" id="{B2F0CE00-18A5-44C6-BC09-E375C3E87A5C}"/>
                </a:ext>
              </a:extLst>
            </p:cNvPr>
            <p:cNvSpPr>
              <a:spLocks noChangeArrowheads="1"/>
            </p:cNvSpPr>
            <p:nvPr/>
          </p:nvSpPr>
          <p:spPr bwMode="auto">
            <a:xfrm>
              <a:off x="722" y="891"/>
              <a:ext cx="18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dirty="0">
                  <a:solidFill>
                    <a:srgbClr val="000000"/>
                  </a:solidFill>
                  <a:latin typeface="宋体" panose="02010600030101010101" pitchFamily="2" charset="-122"/>
                  <a:ea typeface="宋体" panose="02010600030101010101" pitchFamily="2" charset="-122"/>
                </a:rPr>
                <a:t>①</a:t>
              </a:r>
              <a:endParaRPr kumimoji="1" lang="en-US" altLang="zh-CN" sz="2800" dirty="0">
                <a:solidFill>
                  <a:srgbClr val="000000"/>
                </a:solidFill>
                <a:latin typeface="Times New Roman" panose="02020603050405020304" pitchFamily="18" charset="0"/>
                <a:ea typeface="宋体" panose="02010600030101010101" pitchFamily="2" charset="-122"/>
              </a:endParaRPr>
            </a:p>
          </p:txBody>
        </p:sp>
        <p:sp>
          <p:nvSpPr>
            <p:cNvPr id="55" name="Rectangle 9">
              <a:extLst>
                <a:ext uri="{FF2B5EF4-FFF2-40B4-BE49-F238E27FC236}">
                  <a16:creationId xmlns:a16="http://schemas.microsoft.com/office/drawing/2014/main" id="{B10927DE-2A9D-413E-B137-C83FF2FE84CF}"/>
                </a:ext>
              </a:extLst>
            </p:cNvPr>
            <p:cNvSpPr>
              <a:spLocks noChangeArrowheads="1"/>
            </p:cNvSpPr>
            <p:nvPr/>
          </p:nvSpPr>
          <p:spPr bwMode="auto">
            <a:xfrm>
              <a:off x="949" y="891"/>
              <a:ext cx="12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zh-CN" altLang="en-US" sz="2500" b="1">
                  <a:solidFill>
                    <a:srgbClr val="000000"/>
                  </a:solidFill>
                  <a:latin typeface="宋体" panose="02010600030101010101" pitchFamily="2" charset="-122"/>
                  <a:ea typeface="宋体" panose="02010600030101010101" pitchFamily="2" charset="-122"/>
                </a:rPr>
                <a:t>引入一个新变量</a:t>
              </a:r>
              <a:endParaRPr kumimoji="1" lang="zh-CN" altLang="en-US" sz="2800">
                <a:solidFill>
                  <a:srgbClr val="000000"/>
                </a:solidFill>
                <a:latin typeface="Times New Roman" panose="02020603050405020304" pitchFamily="18" charset="0"/>
                <a:ea typeface="宋体" panose="02010600030101010101" pitchFamily="2" charset="-122"/>
              </a:endParaRPr>
            </a:p>
          </p:txBody>
        </p:sp>
        <p:sp>
          <p:nvSpPr>
            <p:cNvPr id="56" name="Rectangle 10">
              <a:extLst>
                <a:ext uri="{FF2B5EF4-FFF2-40B4-BE49-F238E27FC236}">
                  <a16:creationId xmlns:a16="http://schemas.microsoft.com/office/drawing/2014/main" id="{E3BAB9DB-C31D-49D5-9F36-9DECE847969D}"/>
                </a:ext>
              </a:extLst>
            </p:cNvPr>
            <p:cNvSpPr>
              <a:spLocks noChangeArrowheads="1"/>
            </p:cNvSpPr>
            <p:nvPr/>
          </p:nvSpPr>
          <p:spPr bwMode="auto">
            <a:xfrm>
              <a:off x="2401" y="891"/>
              <a:ext cx="13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a:solidFill>
                    <a:srgbClr val="000000"/>
                  </a:solidFill>
                  <a:latin typeface="Times New Roman" panose="02020603050405020304" pitchFamily="18" charset="0"/>
                  <a:ea typeface="宋体" panose="02010600030101010101" pitchFamily="2" charset="-122"/>
                </a:rPr>
                <a:t>Y</a:t>
              </a:r>
              <a:endParaRPr kumimoji="1" lang="en-US" altLang="zh-CN" sz="2800">
                <a:solidFill>
                  <a:srgbClr val="000000"/>
                </a:solidFill>
                <a:latin typeface="Times New Roman" panose="02020603050405020304" pitchFamily="18" charset="0"/>
                <a:ea typeface="宋体" panose="02010600030101010101" pitchFamily="2" charset="-122"/>
              </a:endParaRPr>
            </a:p>
          </p:txBody>
        </p:sp>
        <p:sp>
          <p:nvSpPr>
            <p:cNvPr id="57" name="Rectangle 11">
              <a:extLst>
                <a:ext uri="{FF2B5EF4-FFF2-40B4-BE49-F238E27FC236}">
                  <a16:creationId xmlns:a16="http://schemas.microsoft.com/office/drawing/2014/main" id="{713B869E-33C8-4137-A100-04ED43BC944B}"/>
                </a:ext>
              </a:extLst>
            </p:cNvPr>
            <p:cNvSpPr>
              <a:spLocks noChangeArrowheads="1"/>
            </p:cNvSpPr>
            <p:nvPr/>
          </p:nvSpPr>
          <p:spPr bwMode="auto">
            <a:xfrm>
              <a:off x="2290" y="891"/>
              <a:ext cx="1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zh-CN" altLang="en-US" sz="2500" b="1">
                  <a:solidFill>
                    <a:srgbClr val="000000"/>
                  </a:solidFill>
                  <a:latin typeface="宋体" panose="02010600030101010101" pitchFamily="2" charset="-122"/>
                  <a:ea typeface="宋体" panose="02010600030101010101" pitchFamily="2" charset="-122"/>
                </a:rPr>
                <a:t>，</a:t>
              </a:r>
              <a:endParaRPr kumimoji="1" lang="zh-CN" altLang="en-US" sz="2800">
                <a:solidFill>
                  <a:srgbClr val="000000"/>
                </a:solidFill>
                <a:latin typeface="Times New Roman" panose="02020603050405020304" pitchFamily="18" charset="0"/>
                <a:ea typeface="宋体" panose="02010600030101010101" pitchFamily="2" charset="-122"/>
              </a:endParaRPr>
            </a:p>
          </p:txBody>
        </p:sp>
        <p:sp>
          <p:nvSpPr>
            <p:cNvPr id="58" name="Rectangle 13">
              <a:extLst>
                <a:ext uri="{FF2B5EF4-FFF2-40B4-BE49-F238E27FC236}">
                  <a16:creationId xmlns:a16="http://schemas.microsoft.com/office/drawing/2014/main" id="{12391F98-5ED5-4061-8C46-95F670AF2AEF}"/>
                </a:ext>
              </a:extLst>
            </p:cNvPr>
            <p:cNvSpPr>
              <a:spLocks noChangeArrowheads="1"/>
            </p:cNvSpPr>
            <p:nvPr/>
          </p:nvSpPr>
          <p:spPr bwMode="auto">
            <a:xfrm>
              <a:off x="972" y="1421"/>
              <a:ext cx="18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zh-CN" altLang="en-US" sz="2500" b="1">
                  <a:solidFill>
                    <a:srgbClr val="000000"/>
                  </a:solidFill>
                  <a:latin typeface="宋体" panose="02010600030101010101" pitchFamily="2" charset="-122"/>
                  <a:ea typeface="宋体" panose="02010600030101010101" pitchFamily="2" charset="-122"/>
                </a:rPr>
                <a:t>令</a:t>
              </a:r>
              <a:endParaRPr kumimoji="1" lang="zh-CN" altLang="en-US" sz="2800">
                <a:solidFill>
                  <a:srgbClr val="000000"/>
                </a:solidFill>
                <a:latin typeface="Times New Roman" panose="02020603050405020304" pitchFamily="18" charset="0"/>
                <a:ea typeface="宋体" panose="02010600030101010101" pitchFamily="2" charset="-122"/>
              </a:endParaRPr>
            </a:p>
          </p:txBody>
        </p:sp>
        <p:sp>
          <p:nvSpPr>
            <p:cNvPr id="59" name="Rectangle 14">
              <a:extLst>
                <a:ext uri="{FF2B5EF4-FFF2-40B4-BE49-F238E27FC236}">
                  <a16:creationId xmlns:a16="http://schemas.microsoft.com/office/drawing/2014/main" id="{4F89D90E-4481-4AA6-9266-60325968C42A}"/>
                </a:ext>
              </a:extLst>
            </p:cNvPr>
            <p:cNvSpPr>
              <a:spLocks noChangeArrowheads="1"/>
            </p:cNvSpPr>
            <p:nvPr/>
          </p:nvSpPr>
          <p:spPr bwMode="auto">
            <a:xfrm>
              <a:off x="1183" y="1413"/>
              <a:ext cx="2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a:solidFill>
                    <a:srgbClr val="000000"/>
                  </a:solidFill>
                  <a:latin typeface="Times New Roman" panose="02020603050405020304" pitchFamily="18" charset="0"/>
                  <a:ea typeface="宋体" panose="02010600030101010101" pitchFamily="2" charset="-122"/>
                </a:rPr>
                <a:t>Y=</a:t>
              </a:r>
              <a:endParaRPr kumimoji="1" lang="en-US" altLang="zh-CN" sz="2800">
                <a:solidFill>
                  <a:srgbClr val="000000"/>
                </a:solidFill>
                <a:latin typeface="Times New Roman" panose="02020603050405020304" pitchFamily="18" charset="0"/>
                <a:ea typeface="宋体" panose="02010600030101010101" pitchFamily="2" charset="-122"/>
              </a:endParaRPr>
            </a:p>
          </p:txBody>
        </p:sp>
        <p:grpSp>
          <p:nvGrpSpPr>
            <p:cNvPr id="60" name="Group 52">
              <a:extLst>
                <a:ext uri="{FF2B5EF4-FFF2-40B4-BE49-F238E27FC236}">
                  <a16:creationId xmlns:a16="http://schemas.microsoft.com/office/drawing/2014/main" id="{BFFA748D-CDD7-423E-B15D-28044CF6957D}"/>
                </a:ext>
              </a:extLst>
            </p:cNvPr>
            <p:cNvGrpSpPr>
              <a:grpSpLocks/>
            </p:cNvGrpSpPr>
            <p:nvPr/>
          </p:nvGrpSpPr>
          <p:grpSpPr bwMode="auto">
            <a:xfrm>
              <a:off x="1532" y="1262"/>
              <a:ext cx="2819" cy="519"/>
              <a:chOff x="1521" y="1145"/>
              <a:chExt cx="2588" cy="396"/>
            </a:xfrm>
          </p:grpSpPr>
          <p:sp>
            <p:nvSpPr>
              <p:cNvPr id="65" name="Line 15">
                <a:extLst>
                  <a:ext uri="{FF2B5EF4-FFF2-40B4-BE49-F238E27FC236}">
                    <a16:creationId xmlns:a16="http://schemas.microsoft.com/office/drawing/2014/main" id="{5DFCFEB1-8FC4-42E0-B8F6-6FB31AACB24B}"/>
                  </a:ext>
                </a:extLst>
              </p:cNvPr>
              <p:cNvSpPr>
                <a:spLocks noChangeShapeType="1"/>
              </p:cNvSpPr>
              <p:nvPr/>
            </p:nvSpPr>
            <p:spPr bwMode="auto">
              <a:xfrm>
                <a:off x="1787" y="1339"/>
                <a:ext cx="1025"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kumimoji="1" lang="en-HK" sz="2400">
                  <a:solidFill>
                    <a:srgbClr val="5B524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6" name="Line 16">
                <a:extLst>
                  <a:ext uri="{FF2B5EF4-FFF2-40B4-BE49-F238E27FC236}">
                    <a16:creationId xmlns:a16="http://schemas.microsoft.com/office/drawing/2014/main" id="{C5BBF453-137A-4324-AD43-987F8D77BABC}"/>
                  </a:ext>
                </a:extLst>
              </p:cNvPr>
              <p:cNvSpPr>
                <a:spLocks noChangeShapeType="1"/>
              </p:cNvSpPr>
              <p:nvPr/>
            </p:nvSpPr>
            <p:spPr bwMode="auto">
              <a:xfrm>
                <a:off x="2888" y="1339"/>
                <a:ext cx="1053"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kumimoji="1" lang="en-HK" sz="2400">
                  <a:solidFill>
                    <a:srgbClr val="5B524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7" name="Line 17">
                <a:extLst>
                  <a:ext uri="{FF2B5EF4-FFF2-40B4-BE49-F238E27FC236}">
                    <a16:creationId xmlns:a16="http://schemas.microsoft.com/office/drawing/2014/main" id="{48C95D89-9326-4B5D-A2C9-8C02A220333D}"/>
                  </a:ext>
                </a:extLst>
              </p:cNvPr>
              <p:cNvSpPr>
                <a:spLocks noChangeShapeType="1"/>
              </p:cNvSpPr>
              <p:nvPr/>
            </p:nvSpPr>
            <p:spPr bwMode="auto">
              <a:xfrm>
                <a:off x="3969" y="1339"/>
                <a:ext cx="73"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kumimoji="1" lang="en-HK" sz="2400">
                  <a:solidFill>
                    <a:srgbClr val="5B524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8" name="Rectangle 18">
                <a:extLst>
                  <a:ext uri="{FF2B5EF4-FFF2-40B4-BE49-F238E27FC236}">
                    <a16:creationId xmlns:a16="http://schemas.microsoft.com/office/drawing/2014/main" id="{C6775616-B657-4244-A2F9-7CF1E59B34E8}"/>
                  </a:ext>
                </a:extLst>
              </p:cNvPr>
              <p:cNvSpPr>
                <a:spLocks noChangeArrowheads="1"/>
              </p:cNvSpPr>
              <p:nvPr/>
            </p:nvSpPr>
            <p:spPr bwMode="auto">
              <a:xfrm>
                <a:off x="1723" y="1351"/>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ï</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69" name="Rectangle 19">
                <a:extLst>
                  <a:ext uri="{FF2B5EF4-FFF2-40B4-BE49-F238E27FC236}">
                    <a16:creationId xmlns:a16="http://schemas.microsoft.com/office/drawing/2014/main" id="{3589492E-5DE3-42CE-A4B9-E8B930A22284}"/>
                  </a:ext>
                </a:extLst>
              </p:cNvPr>
              <p:cNvSpPr>
                <a:spLocks noChangeArrowheads="1"/>
              </p:cNvSpPr>
              <p:nvPr/>
            </p:nvSpPr>
            <p:spPr bwMode="auto">
              <a:xfrm>
                <a:off x="1723" y="1388"/>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î</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0" name="Rectangle 20">
                <a:extLst>
                  <a:ext uri="{FF2B5EF4-FFF2-40B4-BE49-F238E27FC236}">
                    <a16:creationId xmlns:a16="http://schemas.microsoft.com/office/drawing/2014/main" id="{B617BA73-DAB7-45FD-B7C5-EDC75D5C0479}"/>
                  </a:ext>
                </a:extLst>
              </p:cNvPr>
              <p:cNvSpPr>
                <a:spLocks noChangeArrowheads="1"/>
              </p:cNvSpPr>
              <p:nvPr/>
            </p:nvSpPr>
            <p:spPr bwMode="auto">
              <a:xfrm>
                <a:off x="1723" y="1172"/>
                <a:ext cx="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ï</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1" name="Rectangle 21">
                <a:extLst>
                  <a:ext uri="{FF2B5EF4-FFF2-40B4-BE49-F238E27FC236}">
                    <a16:creationId xmlns:a16="http://schemas.microsoft.com/office/drawing/2014/main" id="{A9BB4BBF-F47A-42AC-8693-9B1E703C65A9}"/>
                  </a:ext>
                </a:extLst>
              </p:cNvPr>
              <p:cNvSpPr>
                <a:spLocks noChangeArrowheads="1"/>
              </p:cNvSpPr>
              <p:nvPr/>
            </p:nvSpPr>
            <p:spPr bwMode="auto">
              <a:xfrm>
                <a:off x="1723" y="1266"/>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í</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2" name="Rectangle 22">
                <a:extLst>
                  <a:ext uri="{FF2B5EF4-FFF2-40B4-BE49-F238E27FC236}">
                    <a16:creationId xmlns:a16="http://schemas.microsoft.com/office/drawing/2014/main" id="{E91CFD09-8256-49BE-9FC7-0429660A8D06}"/>
                  </a:ext>
                </a:extLst>
              </p:cNvPr>
              <p:cNvSpPr>
                <a:spLocks noChangeArrowheads="1"/>
              </p:cNvSpPr>
              <p:nvPr/>
            </p:nvSpPr>
            <p:spPr bwMode="auto">
              <a:xfrm>
                <a:off x="1723" y="1145"/>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ì</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3" name="Rectangle 23">
                <a:extLst>
                  <a:ext uri="{FF2B5EF4-FFF2-40B4-BE49-F238E27FC236}">
                    <a16:creationId xmlns:a16="http://schemas.microsoft.com/office/drawing/2014/main" id="{15456528-A7C7-4810-849C-5543BE413BDB}"/>
                  </a:ext>
                </a:extLst>
              </p:cNvPr>
              <p:cNvSpPr>
                <a:spLocks noChangeArrowheads="1"/>
              </p:cNvSpPr>
              <p:nvPr/>
            </p:nvSpPr>
            <p:spPr bwMode="auto">
              <a:xfrm>
                <a:off x="4050" y="1375"/>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þ</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4" name="Rectangle 24">
                <a:extLst>
                  <a:ext uri="{FF2B5EF4-FFF2-40B4-BE49-F238E27FC236}">
                    <a16:creationId xmlns:a16="http://schemas.microsoft.com/office/drawing/2014/main" id="{8DAB2CBE-FBCC-444C-998E-2688AC81953A}"/>
                  </a:ext>
                </a:extLst>
              </p:cNvPr>
              <p:cNvSpPr>
                <a:spLocks noChangeArrowheads="1"/>
              </p:cNvSpPr>
              <p:nvPr/>
            </p:nvSpPr>
            <p:spPr bwMode="auto">
              <a:xfrm>
                <a:off x="4050" y="1266"/>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ý</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5" name="Rectangle 25">
                <a:extLst>
                  <a:ext uri="{FF2B5EF4-FFF2-40B4-BE49-F238E27FC236}">
                    <a16:creationId xmlns:a16="http://schemas.microsoft.com/office/drawing/2014/main" id="{97D1229D-C978-4A21-A986-49471B30BD96}"/>
                  </a:ext>
                </a:extLst>
              </p:cNvPr>
              <p:cNvSpPr>
                <a:spLocks noChangeArrowheads="1"/>
              </p:cNvSpPr>
              <p:nvPr/>
            </p:nvSpPr>
            <p:spPr bwMode="auto">
              <a:xfrm>
                <a:off x="4050" y="1157"/>
                <a:ext cx="5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ü</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6" name="Rectangle 26">
                <a:extLst>
                  <a:ext uri="{FF2B5EF4-FFF2-40B4-BE49-F238E27FC236}">
                    <a16:creationId xmlns:a16="http://schemas.microsoft.com/office/drawing/2014/main" id="{AC8E8630-6B6C-4890-A971-44F9A9413777}"/>
                  </a:ext>
                </a:extLst>
              </p:cNvPr>
              <p:cNvSpPr>
                <a:spLocks noChangeArrowheads="1"/>
              </p:cNvSpPr>
              <p:nvPr/>
            </p:nvSpPr>
            <p:spPr bwMode="auto">
              <a:xfrm>
                <a:off x="3550" y="1157"/>
                <a:ext cx="6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7" name="Rectangle 27">
                <a:extLst>
                  <a:ext uri="{FF2B5EF4-FFF2-40B4-BE49-F238E27FC236}">
                    <a16:creationId xmlns:a16="http://schemas.microsoft.com/office/drawing/2014/main" id="{5A9A49BB-1A6B-4B5F-A61C-2A71B0C11A59}"/>
                  </a:ext>
                </a:extLst>
              </p:cNvPr>
              <p:cNvSpPr>
                <a:spLocks noChangeArrowheads="1"/>
              </p:cNvSpPr>
              <p:nvPr/>
            </p:nvSpPr>
            <p:spPr bwMode="auto">
              <a:xfrm>
                <a:off x="3149" y="1157"/>
                <a:ext cx="6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8" name="Rectangle 28">
                <a:extLst>
                  <a:ext uri="{FF2B5EF4-FFF2-40B4-BE49-F238E27FC236}">
                    <a16:creationId xmlns:a16="http://schemas.microsoft.com/office/drawing/2014/main" id="{E1235809-BE8F-4F03-82C3-CAB6657A7DE3}"/>
                  </a:ext>
                </a:extLst>
              </p:cNvPr>
              <p:cNvSpPr>
                <a:spLocks noChangeArrowheads="1"/>
              </p:cNvSpPr>
              <p:nvPr/>
            </p:nvSpPr>
            <p:spPr bwMode="auto">
              <a:xfrm>
                <a:off x="2432" y="1157"/>
                <a:ext cx="6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79" name="Rectangle 29">
                <a:extLst>
                  <a:ext uri="{FF2B5EF4-FFF2-40B4-BE49-F238E27FC236}">
                    <a16:creationId xmlns:a16="http://schemas.microsoft.com/office/drawing/2014/main" id="{618C5E30-5448-4F7E-BE90-79DE005F4D2F}"/>
                  </a:ext>
                </a:extLst>
              </p:cNvPr>
              <p:cNvSpPr>
                <a:spLocks noChangeArrowheads="1"/>
              </p:cNvSpPr>
              <p:nvPr/>
            </p:nvSpPr>
            <p:spPr bwMode="auto">
              <a:xfrm>
                <a:off x="2035" y="1157"/>
                <a:ext cx="6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Symbol" panose="05050102010706020507" pitchFamily="18" charset="2"/>
                    <a:ea typeface="宋体" panose="02010600030101010101" pitchFamily="2" charset="-122"/>
                  </a:rPr>
                  <a: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0" name="Rectangle 30">
                <a:extLst>
                  <a:ext uri="{FF2B5EF4-FFF2-40B4-BE49-F238E27FC236}">
                    <a16:creationId xmlns:a16="http://schemas.microsoft.com/office/drawing/2014/main" id="{E7CA4C30-1B1C-4C04-879A-C7E2077882BF}"/>
                  </a:ext>
                </a:extLst>
              </p:cNvPr>
              <p:cNvSpPr>
                <a:spLocks noChangeArrowheads="1"/>
              </p:cNvSpPr>
              <p:nvPr/>
            </p:nvSpPr>
            <p:spPr bwMode="auto">
              <a:xfrm>
                <a:off x="3385" y="1358"/>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3</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1" name="Rectangle 31">
                <a:extLst>
                  <a:ext uri="{FF2B5EF4-FFF2-40B4-BE49-F238E27FC236}">
                    <a16:creationId xmlns:a16="http://schemas.microsoft.com/office/drawing/2014/main" id="{F3B8BB99-05D1-4D21-AD04-34919BBE3A11}"/>
                  </a:ext>
                </a:extLst>
              </p:cNvPr>
              <p:cNvSpPr>
                <a:spLocks noChangeArrowheads="1"/>
              </p:cNvSpPr>
              <p:nvPr/>
            </p:nvSpPr>
            <p:spPr bwMode="auto">
              <a:xfrm>
                <a:off x="3643" y="1172"/>
                <a:ext cx="1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21</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2" name="Rectangle 32">
                <a:extLst>
                  <a:ext uri="{FF2B5EF4-FFF2-40B4-BE49-F238E27FC236}">
                    <a16:creationId xmlns:a16="http://schemas.microsoft.com/office/drawing/2014/main" id="{01274296-C37E-402B-B804-D77196FFBFE2}"/>
                  </a:ext>
                </a:extLst>
              </p:cNvPr>
              <p:cNvSpPr>
                <a:spLocks noChangeArrowheads="1"/>
              </p:cNvSpPr>
              <p:nvPr/>
            </p:nvSpPr>
            <p:spPr bwMode="auto">
              <a:xfrm>
                <a:off x="3228" y="1172"/>
                <a:ext cx="1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15</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3" name="Rectangle 33">
                <a:extLst>
                  <a:ext uri="{FF2B5EF4-FFF2-40B4-BE49-F238E27FC236}">
                    <a16:creationId xmlns:a16="http://schemas.microsoft.com/office/drawing/2014/main" id="{E864A9BF-9485-44D9-B2B0-A0E8A67D646A}"/>
                  </a:ext>
                </a:extLst>
              </p:cNvPr>
              <p:cNvSpPr>
                <a:spLocks noChangeArrowheads="1"/>
              </p:cNvSpPr>
              <p:nvPr/>
            </p:nvSpPr>
            <p:spPr bwMode="auto">
              <a:xfrm>
                <a:off x="2897" y="117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6</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4" name="Rectangle 34">
                <a:extLst>
                  <a:ext uri="{FF2B5EF4-FFF2-40B4-BE49-F238E27FC236}">
                    <a16:creationId xmlns:a16="http://schemas.microsoft.com/office/drawing/2014/main" id="{60417F1E-EB0F-47E5-8DE9-AAA02C95AC71}"/>
                  </a:ext>
                </a:extLst>
              </p:cNvPr>
              <p:cNvSpPr>
                <a:spLocks noChangeArrowheads="1"/>
              </p:cNvSpPr>
              <p:nvPr/>
            </p:nvSpPr>
            <p:spPr bwMode="auto">
              <a:xfrm>
                <a:off x="2835" y="1260"/>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5" name="Rectangle 35">
                <a:extLst>
                  <a:ext uri="{FF2B5EF4-FFF2-40B4-BE49-F238E27FC236}">
                    <a16:creationId xmlns:a16="http://schemas.microsoft.com/office/drawing/2014/main" id="{E2C15881-DD93-409E-9460-9F7A1506E71B}"/>
                  </a:ext>
                </a:extLst>
              </p:cNvPr>
              <p:cNvSpPr>
                <a:spLocks noChangeArrowheads="1"/>
              </p:cNvSpPr>
              <p:nvPr/>
            </p:nvSpPr>
            <p:spPr bwMode="auto">
              <a:xfrm>
                <a:off x="2270" y="1358"/>
                <a:ext cx="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6" name="Rectangle 36">
                <a:extLst>
                  <a:ext uri="{FF2B5EF4-FFF2-40B4-BE49-F238E27FC236}">
                    <a16:creationId xmlns:a16="http://schemas.microsoft.com/office/drawing/2014/main" id="{EC30CC4D-B3CB-49DD-B1EE-44EA089D3646}"/>
                  </a:ext>
                </a:extLst>
              </p:cNvPr>
              <p:cNvSpPr>
                <a:spLocks noChangeArrowheads="1"/>
              </p:cNvSpPr>
              <p:nvPr/>
            </p:nvSpPr>
            <p:spPr bwMode="auto">
              <a:xfrm>
                <a:off x="2511" y="1172"/>
                <a:ext cx="1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16</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7" name="Rectangle 37">
                <a:extLst>
                  <a:ext uri="{FF2B5EF4-FFF2-40B4-BE49-F238E27FC236}">
                    <a16:creationId xmlns:a16="http://schemas.microsoft.com/office/drawing/2014/main" id="{B3A9DCB4-7AAA-4F22-AFD7-23F331974036}"/>
                  </a:ext>
                </a:extLst>
              </p:cNvPr>
              <p:cNvSpPr>
                <a:spLocks noChangeArrowheads="1"/>
              </p:cNvSpPr>
              <p:nvPr/>
            </p:nvSpPr>
            <p:spPr bwMode="auto">
              <a:xfrm>
                <a:off x="2114" y="1172"/>
                <a:ext cx="1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10</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8" name="Rectangle 38">
                <a:extLst>
                  <a:ext uri="{FF2B5EF4-FFF2-40B4-BE49-F238E27FC236}">
                    <a16:creationId xmlns:a16="http://schemas.microsoft.com/office/drawing/2014/main" id="{970854C9-CF4E-48EA-828F-F4747267D1AD}"/>
                  </a:ext>
                </a:extLst>
              </p:cNvPr>
              <p:cNvSpPr>
                <a:spLocks noChangeArrowheads="1"/>
              </p:cNvSpPr>
              <p:nvPr/>
            </p:nvSpPr>
            <p:spPr bwMode="auto">
              <a:xfrm>
                <a:off x="1792" y="1172"/>
                <a:ext cx="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8</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89" name="Rectangle 39">
                <a:extLst>
                  <a:ext uri="{FF2B5EF4-FFF2-40B4-BE49-F238E27FC236}">
                    <a16:creationId xmlns:a16="http://schemas.microsoft.com/office/drawing/2014/main" id="{00FD245B-DB31-4563-8D69-B64B463D0CEB}"/>
                  </a:ext>
                </a:extLst>
              </p:cNvPr>
              <p:cNvSpPr>
                <a:spLocks noChangeArrowheads="1"/>
              </p:cNvSpPr>
              <p:nvPr/>
            </p:nvSpPr>
            <p:spPr bwMode="auto">
              <a:xfrm>
                <a:off x="1521" y="1260"/>
                <a:ext cx="1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a:solidFill>
                      <a:srgbClr val="000000"/>
                    </a:solidFill>
                    <a:latin typeface="Times New Roman" panose="02020603050405020304" pitchFamily="18" charset="0"/>
                    <a:ea typeface="宋体" panose="02010600030101010101" pitchFamily="2" charset="-122"/>
                  </a:rPr>
                  <a:t>min</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0" name="Rectangle 40">
                <a:extLst>
                  <a:ext uri="{FF2B5EF4-FFF2-40B4-BE49-F238E27FC236}">
                    <a16:creationId xmlns:a16="http://schemas.microsoft.com/office/drawing/2014/main" id="{06F929D1-D575-45FA-9AD4-EBC7A1C012CF}"/>
                  </a:ext>
                </a:extLst>
              </p:cNvPr>
              <p:cNvSpPr>
                <a:spLocks noChangeArrowheads="1"/>
              </p:cNvSpPr>
              <p:nvPr/>
            </p:nvSpPr>
            <p:spPr bwMode="auto">
              <a:xfrm>
                <a:off x="3827" y="1236"/>
                <a:ext cx="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32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1" name="Rectangle 41">
                <a:extLst>
                  <a:ext uri="{FF2B5EF4-FFF2-40B4-BE49-F238E27FC236}">
                    <a16:creationId xmlns:a16="http://schemas.microsoft.com/office/drawing/2014/main" id="{EB58684D-52F7-46DF-B3A5-857720ACA052}"/>
                  </a:ext>
                </a:extLst>
              </p:cNvPr>
              <p:cNvSpPr>
                <a:spLocks noChangeArrowheads="1"/>
              </p:cNvSpPr>
              <p:nvPr/>
            </p:nvSpPr>
            <p:spPr bwMode="auto">
              <a:xfrm>
                <a:off x="3422" y="1236"/>
                <a:ext cx="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22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2" name="Rectangle 42">
                <a:extLst>
                  <a:ext uri="{FF2B5EF4-FFF2-40B4-BE49-F238E27FC236}">
                    <a16:creationId xmlns:a16="http://schemas.microsoft.com/office/drawing/2014/main" id="{EFCDC708-F98E-49BF-BC2F-8898B4FC3D46}"/>
                  </a:ext>
                </a:extLst>
              </p:cNvPr>
              <p:cNvSpPr>
                <a:spLocks noChangeArrowheads="1"/>
              </p:cNvSpPr>
              <p:nvPr/>
            </p:nvSpPr>
            <p:spPr bwMode="auto">
              <a:xfrm>
                <a:off x="3021" y="1236"/>
                <a:ext cx="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12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3" name="Rectangle 43">
                <a:extLst>
                  <a:ext uri="{FF2B5EF4-FFF2-40B4-BE49-F238E27FC236}">
                    <a16:creationId xmlns:a16="http://schemas.microsoft.com/office/drawing/2014/main" id="{4B90AC1E-BB92-46A7-AC53-0949B7E54F73}"/>
                  </a:ext>
                </a:extLst>
              </p:cNvPr>
              <p:cNvSpPr>
                <a:spLocks noChangeArrowheads="1"/>
              </p:cNvSpPr>
              <p:nvPr/>
            </p:nvSpPr>
            <p:spPr bwMode="auto">
              <a:xfrm>
                <a:off x="2704" y="1236"/>
                <a:ext cx="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31</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4" name="Rectangle 44">
                <a:extLst>
                  <a:ext uri="{FF2B5EF4-FFF2-40B4-BE49-F238E27FC236}">
                    <a16:creationId xmlns:a16="http://schemas.microsoft.com/office/drawing/2014/main" id="{0413FF53-C7F7-4C79-B9A1-4E66B7069E11}"/>
                  </a:ext>
                </a:extLst>
              </p:cNvPr>
              <p:cNvSpPr>
                <a:spLocks noChangeArrowheads="1"/>
              </p:cNvSpPr>
              <p:nvPr/>
            </p:nvSpPr>
            <p:spPr bwMode="auto">
              <a:xfrm>
                <a:off x="2310" y="1236"/>
                <a:ext cx="8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21</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5" name="Rectangle 45">
                <a:extLst>
                  <a:ext uri="{FF2B5EF4-FFF2-40B4-BE49-F238E27FC236}">
                    <a16:creationId xmlns:a16="http://schemas.microsoft.com/office/drawing/2014/main" id="{888F47F9-57D2-484E-91C1-B8A845FDF2F4}"/>
                  </a:ext>
                </a:extLst>
              </p:cNvPr>
              <p:cNvSpPr>
                <a:spLocks noChangeArrowheads="1"/>
              </p:cNvSpPr>
              <p:nvPr/>
            </p:nvSpPr>
            <p:spPr bwMode="auto">
              <a:xfrm>
                <a:off x="1914" y="1236"/>
                <a:ext cx="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1300" b="1">
                    <a:solidFill>
                      <a:srgbClr val="000000"/>
                    </a:solidFill>
                    <a:latin typeface="Times New Roman" panose="02020603050405020304" pitchFamily="18" charset="0"/>
                    <a:ea typeface="宋体" panose="02010600030101010101" pitchFamily="2" charset="-122"/>
                  </a:rPr>
                  <a:t>11</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6" name="Rectangle 46">
                <a:extLst>
                  <a:ext uri="{FF2B5EF4-FFF2-40B4-BE49-F238E27FC236}">
                    <a16:creationId xmlns:a16="http://schemas.microsoft.com/office/drawing/2014/main" id="{39706311-AD58-4497-AE1C-7F3EFA3B8703}"/>
                  </a:ext>
                </a:extLst>
              </p:cNvPr>
              <p:cNvSpPr>
                <a:spLocks noChangeArrowheads="1"/>
              </p:cNvSpPr>
              <p:nvPr/>
            </p:nvSpPr>
            <p:spPr bwMode="auto">
              <a:xfrm>
                <a:off x="3766" y="117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7" name="Rectangle 47">
                <a:extLst>
                  <a:ext uri="{FF2B5EF4-FFF2-40B4-BE49-F238E27FC236}">
                    <a16:creationId xmlns:a16="http://schemas.microsoft.com/office/drawing/2014/main" id="{D2A5951C-2F1D-4796-AAF7-61C5BA7749A4}"/>
                  </a:ext>
                </a:extLst>
              </p:cNvPr>
              <p:cNvSpPr>
                <a:spLocks noChangeArrowheads="1"/>
              </p:cNvSpPr>
              <p:nvPr/>
            </p:nvSpPr>
            <p:spPr bwMode="auto">
              <a:xfrm>
                <a:off x="3359" y="1172"/>
                <a:ext cx="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8" name="Rectangle 48">
                <a:extLst>
                  <a:ext uri="{FF2B5EF4-FFF2-40B4-BE49-F238E27FC236}">
                    <a16:creationId xmlns:a16="http://schemas.microsoft.com/office/drawing/2014/main" id="{4A29A03C-FBC0-41B7-B49A-0F810DF11EB9}"/>
                  </a:ext>
                </a:extLst>
              </p:cNvPr>
              <p:cNvSpPr>
                <a:spLocks noChangeArrowheads="1"/>
              </p:cNvSpPr>
              <p:nvPr/>
            </p:nvSpPr>
            <p:spPr bwMode="auto">
              <a:xfrm>
                <a:off x="2967" y="117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99" name="Rectangle 49">
                <a:extLst>
                  <a:ext uri="{FF2B5EF4-FFF2-40B4-BE49-F238E27FC236}">
                    <a16:creationId xmlns:a16="http://schemas.microsoft.com/office/drawing/2014/main" id="{C9EB3962-88DF-4229-8CC9-AB4672CE0F4F}"/>
                  </a:ext>
                </a:extLst>
              </p:cNvPr>
              <p:cNvSpPr>
                <a:spLocks noChangeArrowheads="1"/>
              </p:cNvSpPr>
              <p:nvPr/>
            </p:nvSpPr>
            <p:spPr bwMode="auto">
              <a:xfrm>
                <a:off x="2644" y="117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00" name="Rectangle 50">
                <a:extLst>
                  <a:ext uri="{FF2B5EF4-FFF2-40B4-BE49-F238E27FC236}">
                    <a16:creationId xmlns:a16="http://schemas.microsoft.com/office/drawing/2014/main" id="{887F9F96-9003-4905-8713-E38FFC34898E}"/>
                  </a:ext>
                </a:extLst>
              </p:cNvPr>
              <p:cNvSpPr>
                <a:spLocks noChangeArrowheads="1"/>
              </p:cNvSpPr>
              <p:nvPr/>
            </p:nvSpPr>
            <p:spPr bwMode="auto">
              <a:xfrm>
                <a:off x="2247" y="1172"/>
                <a:ext cx="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01" name="Rectangle 51">
                <a:extLst>
                  <a:ext uri="{FF2B5EF4-FFF2-40B4-BE49-F238E27FC236}">
                    <a16:creationId xmlns:a16="http://schemas.microsoft.com/office/drawing/2014/main" id="{5E532EAE-FBF2-480B-AD7F-4059142F2EE2}"/>
                  </a:ext>
                </a:extLst>
              </p:cNvPr>
              <p:cNvSpPr>
                <a:spLocks noChangeArrowheads="1"/>
              </p:cNvSpPr>
              <p:nvPr/>
            </p:nvSpPr>
            <p:spPr bwMode="auto">
              <a:xfrm>
                <a:off x="1860" y="1172"/>
                <a:ext cx="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b="1" i="1">
                    <a:solidFill>
                      <a:srgbClr val="000000"/>
                    </a:solidFill>
                    <a:latin typeface="Times New Roman" panose="02020603050405020304" pitchFamily="18" charset="0"/>
                    <a:ea typeface="宋体" panose="02010600030101010101" pitchFamily="2" charset="-122"/>
                  </a:rPr>
                  <a:t>x</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pSp>
        <p:sp>
          <p:nvSpPr>
            <p:cNvPr id="61" name="Rectangle 55">
              <a:extLst>
                <a:ext uri="{FF2B5EF4-FFF2-40B4-BE49-F238E27FC236}">
                  <a16:creationId xmlns:a16="http://schemas.microsoft.com/office/drawing/2014/main" id="{209B63F8-FDCB-47A5-91D3-2BC5A0713A35}"/>
                </a:ext>
              </a:extLst>
            </p:cNvPr>
            <p:cNvSpPr>
              <a:spLocks noChangeArrowheads="1"/>
            </p:cNvSpPr>
            <p:nvPr/>
          </p:nvSpPr>
          <p:spPr bwMode="auto">
            <a:xfrm>
              <a:off x="837" y="1957"/>
              <a:ext cx="181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zh-CN" altLang="en-US" sz="2500" b="1" dirty="0">
                  <a:solidFill>
                    <a:srgbClr val="000000"/>
                  </a:solidFill>
                  <a:latin typeface="宋体" panose="02010600030101010101" pitchFamily="2" charset="-122"/>
                  <a:ea typeface="宋体" panose="02010600030101010101" pitchFamily="2" charset="-122"/>
                </a:rPr>
                <a:t>则目标要求可以写成：</a:t>
              </a:r>
              <a:endParaRPr kumimoji="1" lang="zh-CN" altLang="en-US" sz="2800" dirty="0">
                <a:solidFill>
                  <a:srgbClr val="000000"/>
                </a:solidFill>
                <a:latin typeface="Times New Roman" panose="02020603050405020304" pitchFamily="18" charset="0"/>
                <a:ea typeface="宋体" panose="02010600030101010101" pitchFamily="2" charset="-122"/>
              </a:endParaRPr>
            </a:p>
          </p:txBody>
        </p:sp>
        <p:sp>
          <p:nvSpPr>
            <p:cNvPr id="62" name="Rectangle 56">
              <a:extLst>
                <a:ext uri="{FF2B5EF4-FFF2-40B4-BE49-F238E27FC236}">
                  <a16:creationId xmlns:a16="http://schemas.microsoft.com/office/drawing/2014/main" id="{AF156B27-1AAA-4A7C-90E4-7951E00768FA}"/>
                </a:ext>
              </a:extLst>
            </p:cNvPr>
            <p:cNvSpPr>
              <a:spLocks noChangeArrowheads="1"/>
            </p:cNvSpPr>
            <p:nvPr/>
          </p:nvSpPr>
          <p:spPr bwMode="auto">
            <a:xfrm>
              <a:off x="2812" y="1951"/>
              <a:ext cx="84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dirty="0">
                  <a:solidFill>
                    <a:srgbClr val="000000"/>
                  </a:solidFill>
                  <a:latin typeface="Times New Roman" panose="02020603050405020304" pitchFamily="18" charset="0"/>
                  <a:ea typeface="宋体" panose="02010600030101010101" pitchFamily="2" charset="-122"/>
                </a:rPr>
                <a:t>Max Z = Y</a:t>
              </a:r>
              <a:endParaRPr kumimoji="1" lang="en-US" altLang="zh-CN" sz="2800" dirty="0">
                <a:solidFill>
                  <a:srgbClr val="000000"/>
                </a:solidFill>
                <a:latin typeface="Times New Roman" panose="02020603050405020304" pitchFamily="18" charset="0"/>
                <a:ea typeface="宋体" panose="02010600030101010101" pitchFamily="2" charset="-122"/>
              </a:endParaRPr>
            </a:p>
          </p:txBody>
        </p:sp>
        <p:sp>
          <p:nvSpPr>
            <p:cNvPr id="63" name="Rectangle 57">
              <a:extLst>
                <a:ext uri="{FF2B5EF4-FFF2-40B4-BE49-F238E27FC236}">
                  <a16:creationId xmlns:a16="http://schemas.microsoft.com/office/drawing/2014/main" id="{2E5050D3-D3FE-4780-8E89-11E9553A9F4A}"/>
                </a:ext>
              </a:extLst>
            </p:cNvPr>
            <p:cNvSpPr>
              <a:spLocks noChangeArrowheads="1"/>
            </p:cNvSpPr>
            <p:nvPr/>
          </p:nvSpPr>
          <p:spPr bwMode="auto">
            <a:xfrm>
              <a:off x="3308" y="1951"/>
              <a:ext cx="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a:solidFill>
                    <a:srgbClr val="000000"/>
                  </a:solidFill>
                  <a:latin typeface="Times New Roman" panose="02020603050405020304" pitchFamily="18" charset="0"/>
                  <a:ea typeface="宋体" panose="02010600030101010101" pitchFamily="2" charset="-122"/>
                </a:rPr>
                <a:t> </a:t>
              </a:r>
              <a:endParaRPr kumimoji="1" lang="en-US" altLang="zh-CN" sz="2800">
                <a:solidFill>
                  <a:srgbClr val="000000"/>
                </a:solidFill>
                <a:latin typeface="Times New Roman" panose="02020603050405020304" pitchFamily="18" charset="0"/>
                <a:ea typeface="宋体" panose="02010600030101010101" pitchFamily="2" charset="-122"/>
              </a:endParaRPr>
            </a:p>
          </p:txBody>
        </p:sp>
        <p:sp>
          <p:nvSpPr>
            <p:cNvPr id="64" name="Rectangle 58">
              <a:extLst>
                <a:ext uri="{FF2B5EF4-FFF2-40B4-BE49-F238E27FC236}">
                  <a16:creationId xmlns:a16="http://schemas.microsoft.com/office/drawing/2014/main" id="{AE8AF724-2396-4323-891A-06C5025AE329}"/>
                </a:ext>
              </a:extLst>
            </p:cNvPr>
            <p:cNvSpPr>
              <a:spLocks noChangeArrowheads="1"/>
            </p:cNvSpPr>
            <p:nvPr/>
          </p:nvSpPr>
          <p:spPr bwMode="auto">
            <a:xfrm>
              <a:off x="3394" y="1951"/>
              <a:ext cx="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120000"/>
                </a:lnSpc>
                <a:spcBef>
                  <a:spcPct val="0"/>
                </a:spcBef>
                <a:spcAft>
                  <a:spcPct val="0"/>
                </a:spcAft>
              </a:pPr>
              <a:r>
                <a:rPr kumimoji="1" lang="en-US" altLang="zh-CN" sz="2500" b="1">
                  <a:solidFill>
                    <a:srgbClr val="000000"/>
                  </a:solidFill>
                  <a:latin typeface="Times New Roman" panose="02020603050405020304" pitchFamily="18" charset="0"/>
                  <a:ea typeface="宋体" panose="02010600030101010101" pitchFamily="2" charset="-122"/>
                </a:rPr>
                <a:t> </a:t>
              </a:r>
              <a:endParaRPr kumimoji="1" lang="en-US" altLang="zh-CN" sz="2800">
                <a:solidFill>
                  <a:srgbClr val="000000"/>
                </a:solidFill>
                <a:latin typeface="Times New Roman" panose="02020603050405020304" pitchFamily="18" charset="0"/>
                <a:ea typeface="宋体" panose="02010600030101010101" pitchFamily="2" charset="-122"/>
              </a:endParaRPr>
            </a:p>
          </p:txBody>
        </p:sp>
      </p:grpSp>
      <p:cxnSp>
        <p:nvCxnSpPr>
          <p:cNvPr id="103" name="直接连接符 102">
            <a:extLst>
              <a:ext uri="{FF2B5EF4-FFF2-40B4-BE49-F238E27FC236}">
                <a16:creationId xmlns:a16="http://schemas.microsoft.com/office/drawing/2014/main" id="{003AC6B6-27D0-4AE7-A4D5-B8DE1FEF979A}"/>
              </a:ext>
            </a:extLst>
          </p:cNvPr>
          <p:cNvCxnSpPr>
            <a:cxnSpLocks/>
          </p:cNvCxnSpPr>
          <p:nvPr/>
        </p:nvCxnSpPr>
        <p:spPr>
          <a:xfrm>
            <a:off x="4831091" y="2725533"/>
            <a:ext cx="2209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5C552681-08EC-4355-9CFD-210EFACAE33C}"/>
              </a:ext>
            </a:extLst>
          </p:cNvPr>
          <p:cNvCxnSpPr>
            <a:cxnSpLocks/>
          </p:cNvCxnSpPr>
          <p:nvPr/>
        </p:nvCxnSpPr>
        <p:spPr>
          <a:xfrm>
            <a:off x="2879730" y="2735379"/>
            <a:ext cx="16519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23F4CEEA-1D1D-44CB-A1CE-E712E0CDB73D}"/>
              </a:ext>
            </a:extLst>
          </p:cNvPr>
          <p:cNvSpPr txBox="1"/>
          <p:nvPr/>
        </p:nvSpPr>
        <p:spPr>
          <a:xfrm>
            <a:off x="776121" y="4335942"/>
            <a:ext cx="7823043" cy="438582"/>
          </a:xfrm>
          <a:prstGeom prst="rect">
            <a:avLst/>
          </a:prstGeom>
          <a:noFill/>
        </p:spPr>
        <p:txBody>
          <a:bodyPr wrap="square" rtlCol="0">
            <a:spAutoFit/>
          </a:bodyPr>
          <a:lstStyle/>
          <a:p>
            <a:pPr lvl="0" fontAlgn="base">
              <a:lnSpc>
                <a:spcPct val="90000"/>
              </a:lnSpc>
              <a:spcBef>
                <a:spcPct val="0"/>
              </a:spcBef>
              <a:spcAft>
                <a:spcPct val="0"/>
              </a:spcAft>
            </a:pPr>
            <a:r>
              <a:rPr kumimoji="1" lang="zh-CN" altLang="en-US" sz="2500" b="1" dirty="0">
                <a:solidFill>
                  <a:srgbClr val="000000"/>
                </a:solidFill>
                <a:latin typeface="宋体" panose="02010600030101010101" pitchFamily="2" charset="-122"/>
                <a:ea typeface="宋体" panose="02010600030101010101" pitchFamily="2" charset="-122"/>
              </a:rPr>
              <a:t>②把</a:t>
            </a:r>
            <a:r>
              <a:rPr kumimoji="1" lang="en-US" altLang="zh-CN" sz="2500" b="1" dirty="0">
                <a:solidFill>
                  <a:srgbClr val="000000"/>
                </a:solidFill>
                <a:latin typeface="宋体" panose="02010600030101010101" pitchFamily="2" charset="-122"/>
                <a:ea typeface="宋体" panose="02010600030101010101" pitchFamily="2" charset="-122"/>
              </a:rPr>
              <a:t>Y</a:t>
            </a:r>
            <a:r>
              <a:rPr kumimoji="1" lang="zh-CN" altLang="en-US" sz="2500" b="1" dirty="0">
                <a:solidFill>
                  <a:srgbClr val="000000"/>
                </a:solidFill>
                <a:latin typeface="宋体" panose="02010600030101010101" pitchFamily="2" charset="-122"/>
                <a:ea typeface="宋体" panose="02010600030101010101" pitchFamily="2" charset="-122"/>
              </a:rPr>
              <a:t>的表达式改写成两个不等式增添到约束条件中去</a:t>
            </a:r>
            <a:endParaRPr kumimoji="1" lang="zh-CN" altLang="en-US" sz="2800" dirty="0">
              <a:solidFill>
                <a:srgbClr val="000000"/>
              </a:solidFill>
              <a:latin typeface="Times New Roman" panose="02020603050405020304" pitchFamily="18" charset="0"/>
              <a:ea typeface="宋体" panose="02010600030101010101" pitchFamily="2" charset="-122"/>
            </a:endParaRPr>
          </a:p>
        </p:txBody>
      </p:sp>
      <p:grpSp>
        <p:nvGrpSpPr>
          <p:cNvPr id="141" name="Group 104">
            <a:extLst>
              <a:ext uri="{FF2B5EF4-FFF2-40B4-BE49-F238E27FC236}">
                <a16:creationId xmlns:a16="http://schemas.microsoft.com/office/drawing/2014/main" id="{95626DDE-95D9-46F3-9442-D1FD24E250DE}"/>
              </a:ext>
            </a:extLst>
          </p:cNvPr>
          <p:cNvGrpSpPr>
            <a:grpSpLocks/>
          </p:cNvGrpSpPr>
          <p:nvPr/>
        </p:nvGrpSpPr>
        <p:grpSpPr bwMode="auto">
          <a:xfrm>
            <a:off x="1359755" y="5100228"/>
            <a:ext cx="6491287" cy="804862"/>
            <a:chOff x="698" y="2960"/>
            <a:chExt cx="4089" cy="507"/>
          </a:xfrm>
        </p:grpSpPr>
        <p:sp>
          <p:nvSpPr>
            <p:cNvPr id="142" name="Line 72">
              <a:extLst>
                <a:ext uri="{FF2B5EF4-FFF2-40B4-BE49-F238E27FC236}">
                  <a16:creationId xmlns:a16="http://schemas.microsoft.com/office/drawing/2014/main" id="{E25BA92D-1B0E-4110-AAEC-F6D8421F01A5}"/>
                </a:ext>
              </a:extLst>
            </p:cNvPr>
            <p:cNvSpPr>
              <a:spLocks noChangeShapeType="1"/>
            </p:cNvSpPr>
            <p:nvPr/>
          </p:nvSpPr>
          <p:spPr bwMode="auto">
            <a:xfrm>
              <a:off x="977" y="3232"/>
              <a:ext cx="149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000000"/>
                  </a:solidFill>
                  <a:round/>
                  <a:headEnd/>
                  <a:tailEnd/>
                </a14:hiddenLine>
              </a:ext>
            </a:extLst>
          </p:spPr>
          <p:txBody>
            <a:bodyPr/>
            <a:lstStyle/>
            <a:p>
              <a:pPr fontAlgn="base">
                <a:spcBef>
                  <a:spcPct val="0"/>
                </a:spcBef>
                <a:spcAft>
                  <a:spcPct val="0"/>
                </a:spcAft>
              </a:pPr>
              <a:endParaRPr kumimoji="1" lang="en-HK" sz="2400">
                <a:solidFill>
                  <a:srgbClr val="5B524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43" name="Line 73">
              <a:extLst>
                <a:ext uri="{FF2B5EF4-FFF2-40B4-BE49-F238E27FC236}">
                  <a16:creationId xmlns:a16="http://schemas.microsoft.com/office/drawing/2014/main" id="{ADCA95B1-B18E-4992-922E-0B280722D471}"/>
                </a:ext>
              </a:extLst>
            </p:cNvPr>
            <p:cNvSpPr>
              <a:spLocks noChangeShapeType="1"/>
            </p:cNvSpPr>
            <p:nvPr/>
          </p:nvSpPr>
          <p:spPr bwMode="auto">
            <a:xfrm>
              <a:off x="3176" y="3232"/>
              <a:ext cx="153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000000"/>
                  </a:solidFill>
                  <a:round/>
                  <a:headEnd/>
                  <a:tailEnd/>
                </a14:hiddenLine>
              </a:ext>
            </a:extLst>
          </p:spPr>
          <p:txBody>
            <a:bodyPr/>
            <a:lstStyle/>
            <a:p>
              <a:pPr fontAlgn="base">
                <a:spcBef>
                  <a:spcPct val="0"/>
                </a:spcBef>
                <a:spcAft>
                  <a:spcPct val="0"/>
                </a:spcAft>
              </a:pPr>
              <a:endParaRPr kumimoji="1" lang="en-HK" sz="2400">
                <a:solidFill>
                  <a:srgbClr val="5B524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44" name="Rectangle 74">
              <a:extLst>
                <a:ext uri="{FF2B5EF4-FFF2-40B4-BE49-F238E27FC236}">
                  <a16:creationId xmlns:a16="http://schemas.microsoft.com/office/drawing/2014/main" id="{607A110E-9ED9-4B86-B107-B52F0E93107D}"/>
                </a:ext>
              </a:extLst>
            </p:cNvPr>
            <p:cNvSpPr>
              <a:spLocks noChangeArrowheads="1"/>
            </p:cNvSpPr>
            <p:nvPr/>
          </p:nvSpPr>
          <p:spPr bwMode="auto">
            <a:xfrm>
              <a:off x="4734" y="3110"/>
              <a:ext cx="5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a:t>
              </a:r>
            </a:p>
          </p:txBody>
        </p:sp>
        <p:sp>
          <p:nvSpPr>
            <p:cNvPr id="145" name="Rectangle 75">
              <a:extLst>
                <a:ext uri="{FF2B5EF4-FFF2-40B4-BE49-F238E27FC236}">
                  <a16:creationId xmlns:a16="http://schemas.microsoft.com/office/drawing/2014/main" id="{4582171C-3E05-481C-B574-A59DD0D0882D}"/>
                </a:ext>
              </a:extLst>
            </p:cNvPr>
            <p:cNvSpPr>
              <a:spLocks noChangeArrowheads="1"/>
            </p:cNvSpPr>
            <p:nvPr/>
          </p:nvSpPr>
          <p:spPr bwMode="auto">
            <a:xfrm>
              <a:off x="3908" y="3260"/>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3</a:t>
              </a:r>
            </a:p>
          </p:txBody>
        </p:sp>
        <p:sp>
          <p:nvSpPr>
            <p:cNvPr id="146" name="Rectangle 76">
              <a:extLst>
                <a:ext uri="{FF2B5EF4-FFF2-40B4-BE49-F238E27FC236}">
                  <a16:creationId xmlns:a16="http://schemas.microsoft.com/office/drawing/2014/main" id="{58B2708E-68B9-4B72-A725-621DCB5960B6}"/>
                </a:ext>
              </a:extLst>
            </p:cNvPr>
            <p:cNvSpPr>
              <a:spLocks noChangeArrowheads="1"/>
            </p:cNvSpPr>
            <p:nvPr/>
          </p:nvSpPr>
          <p:spPr bwMode="auto">
            <a:xfrm>
              <a:off x="4275" y="2982"/>
              <a:ext cx="1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21</a:t>
              </a:r>
            </a:p>
          </p:txBody>
        </p:sp>
        <p:sp>
          <p:nvSpPr>
            <p:cNvPr id="147" name="Rectangle 77">
              <a:extLst>
                <a:ext uri="{FF2B5EF4-FFF2-40B4-BE49-F238E27FC236}">
                  <a16:creationId xmlns:a16="http://schemas.microsoft.com/office/drawing/2014/main" id="{DD71756A-D87D-476C-B2B1-2EC214055E3F}"/>
                </a:ext>
              </a:extLst>
            </p:cNvPr>
            <p:cNvSpPr>
              <a:spLocks noChangeArrowheads="1"/>
            </p:cNvSpPr>
            <p:nvPr/>
          </p:nvSpPr>
          <p:spPr bwMode="auto">
            <a:xfrm>
              <a:off x="3675" y="2982"/>
              <a:ext cx="1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15</a:t>
              </a:r>
            </a:p>
          </p:txBody>
        </p:sp>
        <p:sp>
          <p:nvSpPr>
            <p:cNvPr id="148" name="Rectangle 78">
              <a:extLst>
                <a:ext uri="{FF2B5EF4-FFF2-40B4-BE49-F238E27FC236}">
                  <a16:creationId xmlns:a16="http://schemas.microsoft.com/office/drawing/2014/main" id="{15481B1D-D4A6-4CF4-8C04-741EEB473079}"/>
                </a:ext>
              </a:extLst>
            </p:cNvPr>
            <p:cNvSpPr>
              <a:spLocks noChangeArrowheads="1"/>
            </p:cNvSpPr>
            <p:nvPr/>
          </p:nvSpPr>
          <p:spPr bwMode="auto">
            <a:xfrm>
              <a:off x="3184" y="2982"/>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6</a:t>
              </a:r>
            </a:p>
          </p:txBody>
        </p:sp>
        <p:sp>
          <p:nvSpPr>
            <p:cNvPr id="149" name="Rectangle 79">
              <a:extLst>
                <a:ext uri="{FF2B5EF4-FFF2-40B4-BE49-F238E27FC236}">
                  <a16:creationId xmlns:a16="http://schemas.microsoft.com/office/drawing/2014/main" id="{A94CA49C-9342-4C39-B2B8-EC09F923AB2D}"/>
                </a:ext>
              </a:extLst>
            </p:cNvPr>
            <p:cNvSpPr>
              <a:spLocks noChangeArrowheads="1"/>
            </p:cNvSpPr>
            <p:nvPr/>
          </p:nvSpPr>
          <p:spPr bwMode="auto">
            <a:xfrm>
              <a:off x="2497" y="3110"/>
              <a:ext cx="4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a:t>
              </a:r>
            </a:p>
          </p:txBody>
        </p:sp>
        <p:sp>
          <p:nvSpPr>
            <p:cNvPr id="150" name="Rectangle 80">
              <a:extLst>
                <a:ext uri="{FF2B5EF4-FFF2-40B4-BE49-F238E27FC236}">
                  <a16:creationId xmlns:a16="http://schemas.microsoft.com/office/drawing/2014/main" id="{E3C86045-6CD9-4277-AB71-2CBA699247F7}"/>
                </a:ext>
              </a:extLst>
            </p:cNvPr>
            <p:cNvSpPr>
              <a:spLocks noChangeArrowheads="1"/>
            </p:cNvSpPr>
            <p:nvPr/>
          </p:nvSpPr>
          <p:spPr bwMode="auto">
            <a:xfrm>
              <a:off x="1688" y="3260"/>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2</a:t>
              </a:r>
            </a:p>
          </p:txBody>
        </p:sp>
        <p:sp>
          <p:nvSpPr>
            <p:cNvPr id="151" name="Rectangle 81">
              <a:extLst>
                <a:ext uri="{FF2B5EF4-FFF2-40B4-BE49-F238E27FC236}">
                  <a16:creationId xmlns:a16="http://schemas.microsoft.com/office/drawing/2014/main" id="{6426D1D4-44AA-4748-81A4-8A530E9CAA98}"/>
                </a:ext>
              </a:extLst>
            </p:cNvPr>
            <p:cNvSpPr>
              <a:spLocks noChangeArrowheads="1"/>
            </p:cNvSpPr>
            <p:nvPr/>
          </p:nvSpPr>
          <p:spPr bwMode="auto">
            <a:xfrm>
              <a:off x="2033" y="2982"/>
              <a:ext cx="1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16</a:t>
              </a:r>
            </a:p>
          </p:txBody>
        </p:sp>
        <p:sp>
          <p:nvSpPr>
            <p:cNvPr id="152" name="Rectangle 82">
              <a:extLst>
                <a:ext uri="{FF2B5EF4-FFF2-40B4-BE49-F238E27FC236}">
                  <a16:creationId xmlns:a16="http://schemas.microsoft.com/office/drawing/2014/main" id="{1DF4E4EA-A8E1-43E0-96E3-12C52E8D0FFD}"/>
                </a:ext>
              </a:extLst>
            </p:cNvPr>
            <p:cNvSpPr>
              <a:spLocks noChangeArrowheads="1"/>
            </p:cNvSpPr>
            <p:nvPr/>
          </p:nvSpPr>
          <p:spPr bwMode="auto">
            <a:xfrm>
              <a:off x="1458" y="2982"/>
              <a:ext cx="1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10</a:t>
              </a:r>
            </a:p>
          </p:txBody>
        </p:sp>
        <p:sp>
          <p:nvSpPr>
            <p:cNvPr id="153" name="Rectangle 83">
              <a:extLst>
                <a:ext uri="{FF2B5EF4-FFF2-40B4-BE49-F238E27FC236}">
                  <a16:creationId xmlns:a16="http://schemas.microsoft.com/office/drawing/2014/main" id="{080D0767-82D8-455C-92BA-FFD0139CEEEB}"/>
                </a:ext>
              </a:extLst>
            </p:cNvPr>
            <p:cNvSpPr>
              <a:spLocks noChangeArrowheads="1"/>
            </p:cNvSpPr>
            <p:nvPr/>
          </p:nvSpPr>
          <p:spPr bwMode="auto">
            <a:xfrm>
              <a:off x="981" y="2982"/>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Times New Roman" panose="02020603050405020304" pitchFamily="18" charset="0"/>
                  <a:ea typeface="宋体" panose="02010600030101010101" pitchFamily="2" charset="-122"/>
                </a:rPr>
                <a:t>8</a:t>
              </a:r>
            </a:p>
          </p:txBody>
        </p:sp>
        <p:sp>
          <p:nvSpPr>
            <p:cNvPr id="154" name="Rectangle 84">
              <a:extLst>
                <a:ext uri="{FF2B5EF4-FFF2-40B4-BE49-F238E27FC236}">
                  <a16:creationId xmlns:a16="http://schemas.microsoft.com/office/drawing/2014/main" id="{FA215DAD-A782-4542-A6CE-0979EBE702EE}"/>
                </a:ext>
              </a:extLst>
            </p:cNvPr>
            <p:cNvSpPr>
              <a:spLocks noChangeArrowheads="1"/>
            </p:cNvSpPr>
            <p:nvPr/>
          </p:nvSpPr>
          <p:spPr bwMode="auto">
            <a:xfrm>
              <a:off x="4554"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32</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5" name="Rectangle 85">
              <a:extLst>
                <a:ext uri="{FF2B5EF4-FFF2-40B4-BE49-F238E27FC236}">
                  <a16:creationId xmlns:a16="http://schemas.microsoft.com/office/drawing/2014/main" id="{9B06E002-9B44-44A6-88F3-0FDF32061B80}"/>
                </a:ext>
              </a:extLst>
            </p:cNvPr>
            <p:cNvSpPr>
              <a:spLocks noChangeArrowheads="1"/>
            </p:cNvSpPr>
            <p:nvPr/>
          </p:nvSpPr>
          <p:spPr bwMode="auto">
            <a:xfrm>
              <a:off x="3968"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22</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6" name="Rectangle 86">
              <a:extLst>
                <a:ext uri="{FF2B5EF4-FFF2-40B4-BE49-F238E27FC236}">
                  <a16:creationId xmlns:a16="http://schemas.microsoft.com/office/drawing/2014/main" id="{F44F0BCD-13F0-4763-A88C-D90615BAC475}"/>
                </a:ext>
              </a:extLst>
            </p:cNvPr>
            <p:cNvSpPr>
              <a:spLocks noChangeArrowheads="1"/>
            </p:cNvSpPr>
            <p:nvPr/>
          </p:nvSpPr>
          <p:spPr bwMode="auto">
            <a:xfrm>
              <a:off x="3386"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12</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7" name="Rectangle 87">
              <a:extLst>
                <a:ext uri="{FF2B5EF4-FFF2-40B4-BE49-F238E27FC236}">
                  <a16:creationId xmlns:a16="http://schemas.microsoft.com/office/drawing/2014/main" id="{6DB24CCC-7A0A-49AC-9869-197FB2F5D7A1}"/>
                </a:ext>
              </a:extLst>
            </p:cNvPr>
            <p:cNvSpPr>
              <a:spLocks noChangeArrowheads="1"/>
            </p:cNvSpPr>
            <p:nvPr/>
          </p:nvSpPr>
          <p:spPr bwMode="auto">
            <a:xfrm>
              <a:off x="2324"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31</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8" name="Rectangle 88">
              <a:extLst>
                <a:ext uri="{FF2B5EF4-FFF2-40B4-BE49-F238E27FC236}">
                  <a16:creationId xmlns:a16="http://schemas.microsoft.com/office/drawing/2014/main" id="{7FD7CBAD-00D3-4289-9D4C-96A07D0D9BBE}"/>
                </a:ext>
              </a:extLst>
            </p:cNvPr>
            <p:cNvSpPr>
              <a:spLocks noChangeArrowheads="1"/>
            </p:cNvSpPr>
            <p:nvPr/>
          </p:nvSpPr>
          <p:spPr bwMode="auto">
            <a:xfrm>
              <a:off x="1754"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21</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9" name="Rectangle 89">
              <a:extLst>
                <a:ext uri="{FF2B5EF4-FFF2-40B4-BE49-F238E27FC236}">
                  <a16:creationId xmlns:a16="http://schemas.microsoft.com/office/drawing/2014/main" id="{4AE8F517-86F6-4F2A-A495-4CD02AC7B831}"/>
                </a:ext>
              </a:extLst>
            </p:cNvPr>
            <p:cNvSpPr>
              <a:spLocks noChangeArrowheads="1"/>
            </p:cNvSpPr>
            <p:nvPr/>
          </p:nvSpPr>
          <p:spPr bwMode="auto">
            <a:xfrm>
              <a:off x="1180" y="3058"/>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rPr>
                <a:t>11</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0" name="Rectangle 90">
              <a:extLst>
                <a:ext uri="{FF2B5EF4-FFF2-40B4-BE49-F238E27FC236}">
                  <a16:creationId xmlns:a16="http://schemas.microsoft.com/office/drawing/2014/main" id="{5E99DAF2-7757-4694-B46B-48B1EE34937F}"/>
                </a:ext>
              </a:extLst>
            </p:cNvPr>
            <p:cNvSpPr>
              <a:spLocks noChangeArrowheads="1"/>
            </p:cNvSpPr>
            <p:nvPr/>
          </p:nvSpPr>
          <p:spPr bwMode="auto">
            <a:xfrm>
              <a:off x="4437"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1" name="Rectangle 91">
              <a:extLst>
                <a:ext uri="{FF2B5EF4-FFF2-40B4-BE49-F238E27FC236}">
                  <a16:creationId xmlns:a16="http://schemas.microsoft.com/office/drawing/2014/main" id="{D190EE51-778B-4A10-905D-809B51AB2C5E}"/>
                </a:ext>
              </a:extLst>
            </p:cNvPr>
            <p:cNvSpPr>
              <a:spLocks noChangeArrowheads="1"/>
            </p:cNvSpPr>
            <p:nvPr/>
          </p:nvSpPr>
          <p:spPr bwMode="auto">
            <a:xfrm>
              <a:off x="3847"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2" name="Rectangle 92">
              <a:extLst>
                <a:ext uri="{FF2B5EF4-FFF2-40B4-BE49-F238E27FC236}">
                  <a16:creationId xmlns:a16="http://schemas.microsoft.com/office/drawing/2014/main" id="{12BC18F1-DEA9-49ED-89BD-61955F385A68}"/>
                </a:ext>
              </a:extLst>
            </p:cNvPr>
            <p:cNvSpPr>
              <a:spLocks noChangeArrowheads="1"/>
            </p:cNvSpPr>
            <p:nvPr/>
          </p:nvSpPr>
          <p:spPr bwMode="auto">
            <a:xfrm>
              <a:off x="3279"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3" name="Rectangle 93">
              <a:extLst>
                <a:ext uri="{FF2B5EF4-FFF2-40B4-BE49-F238E27FC236}">
                  <a16:creationId xmlns:a16="http://schemas.microsoft.com/office/drawing/2014/main" id="{1DE773D9-DACE-40A8-9E0F-714C90D8A397}"/>
                </a:ext>
              </a:extLst>
            </p:cNvPr>
            <p:cNvSpPr>
              <a:spLocks noChangeArrowheads="1"/>
            </p:cNvSpPr>
            <p:nvPr/>
          </p:nvSpPr>
          <p:spPr bwMode="auto">
            <a:xfrm>
              <a:off x="2897" y="3110"/>
              <a:ext cx="10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Y</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4" name="Rectangle 94">
              <a:extLst>
                <a:ext uri="{FF2B5EF4-FFF2-40B4-BE49-F238E27FC236}">
                  <a16:creationId xmlns:a16="http://schemas.microsoft.com/office/drawing/2014/main" id="{62E8E65B-EDF9-4AD9-8E20-8D73E3219F07}"/>
                </a:ext>
              </a:extLst>
            </p:cNvPr>
            <p:cNvSpPr>
              <a:spLocks noChangeArrowheads="1"/>
            </p:cNvSpPr>
            <p:nvPr/>
          </p:nvSpPr>
          <p:spPr bwMode="auto">
            <a:xfrm>
              <a:off x="2207"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5" name="Rectangle 95">
              <a:extLst>
                <a:ext uri="{FF2B5EF4-FFF2-40B4-BE49-F238E27FC236}">
                  <a16:creationId xmlns:a16="http://schemas.microsoft.com/office/drawing/2014/main" id="{28F31F2F-58D2-494A-A386-BD90A5711A46}"/>
                </a:ext>
              </a:extLst>
            </p:cNvPr>
            <p:cNvSpPr>
              <a:spLocks noChangeArrowheads="1"/>
            </p:cNvSpPr>
            <p:nvPr/>
          </p:nvSpPr>
          <p:spPr bwMode="auto">
            <a:xfrm>
              <a:off x="1633"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6" name="Rectangle 96">
              <a:extLst>
                <a:ext uri="{FF2B5EF4-FFF2-40B4-BE49-F238E27FC236}">
                  <a16:creationId xmlns:a16="http://schemas.microsoft.com/office/drawing/2014/main" id="{58C28A2C-9C11-425F-88BA-4F763D8D392C}"/>
                </a:ext>
              </a:extLst>
            </p:cNvPr>
            <p:cNvSpPr>
              <a:spLocks noChangeArrowheads="1"/>
            </p:cNvSpPr>
            <p:nvPr/>
          </p:nvSpPr>
          <p:spPr bwMode="auto">
            <a:xfrm>
              <a:off x="1073" y="2982"/>
              <a:ext cx="1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7" name="Rectangle 97">
              <a:extLst>
                <a:ext uri="{FF2B5EF4-FFF2-40B4-BE49-F238E27FC236}">
                  <a16:creationId xmlns:a16="http://schemas.microsoft.com/office/drawing/2014/main" id="{CD242463-7C32-4A2A-AFF3-45FCDEF4B580}"/>
                </a:ext>
              </a:extLst>
            </p:cNvPr>
            <p:cNvSpPr>
              <a:spLocks noChangeArrowheads="1"/>
            </p:cNvSpPr>
            <p:nvPr/>
          </p:nvSpPr>
          <p:spPr bwMode="auto">
            <a:xfrm>
              <a:off x="698" y="3110"/>
              <a:ext cx="10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i="1">
                  <a:solidFill>
                    <a:srgbClr val="000000"/>
                  </a:solidFill>
                  <a:latin typeface="Times New Roman" panose="02020603050405020304" pitchFamily="18" charset="0"/>
                  <a:ea typeface="宋体" panose="02010600030101010101" pitchFamily="2" charset="-122"/>
                </a:rPr>
                <a:t>Y</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8" name="Rectangle 98">
              <a:extLst>
                <a:ext uri="{FF2B5EF4-FFF2-40B4-BE49-F238E27FC236}">
                  <a16:creationId xmlns:a16="http://schemas.microsoft.com/office/drawing/2014/main" id="{6B20170A-7E8D-4CD0-990F-7721DBCA529F}"/>
                </a:ext>
              </a:extLst>
            </p:cNvPr>
            <p:cNvSpPr>
              <a:spLocks noChangeArrowheads="1"/>
            </p:cNvSpPr>
            <p:nvPr/>
          </p:nvSpPr>
          <p:spPr bwMode="auto">
            <a:xfrm>
              <a:off x="4152" y="2960"/>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Symbol" panose="05050102010706020507" pitchFamily="18" charset="2"/>
                  <a:ea typeface="宋体" panose="02010600030101010101" pitchFamily="2" charset="-122"/>
                </a:rPr>
                <a:t>+</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9" name="Rectangle 99">
              <a:extLst>
                <a:ext uri="{FF2B5EF4-FFF2-40B4-BE49-F238E27FC236}">
                  <a16:creationId xmlns:a16="http://schemas.microsoft.com/office/drawing/2014/main" id="{4BDEC4A0-8B36-4D0B-9552-88B71F113611}"/>
                </a:ext>
              </a:extLst>
            </p:cNvPr>
            <p:cNvSpPr>
              <a:spLocks noChangeArrowheads="1"/>
            </p:cNvSpPr>
            <p:nvPr/>
          </p:nvSpPr>
          <p:spPr bwMode="auto">
            <a:xfrm>
              <a:off x="3570" y="2960"/>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Symbol" panose="05050102010706020507" pitchFamily="18" charset="2"/>
                  <a:ea typeface="宋体" panose="02010600030101010101" pitchFamily="2" charset="-122"/>
                </a:rPr>
                <a:t>+</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70" name="Rectangle 100">
              <a:extLst>
                <a:ext uri="{FF2B5EF4-FFF2-40B4-BE49-F238E27FC236}">
                  <a16:creationId xmlns:a16="http://schemas.microsoft.com/office/drawing/2014/main" id="{0DEFA936-112F-4782-B508-0FB77AB7241E}"/>
                </a:ext>
              </a:extLst>
            </p:cNvPr>
            <p:cNvSpPr>
              <a:spLocks noChangeArrowheads="1"/>
            </p:cNvSpPr>
            <p:nvPr/>
          </p:nvSpPr>
          <p:spPr bwMode="auto">
            <a:xfrm>
              <a:off x="3044" y="3088"/>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dirty="0">
                  <a:solidFill>
                    <a:srgbClr val="000000"/>
                  </a:solidFill>
                  <a:latin typeface="Symbol" panose="05050102010706020507" pitchFamily="18" charset="2"/>
                  <a:ea typeface="宋体" panose="02010600030101010101" pitchFamily="2" charset="-122"/>
                </a:rPr>
                <a:t>£</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171" name="Rectangle 101">
              <a:extLst>
                <a:ext uri="{FF2B5EF4-FFF2-40B4-BE49-F238E27FC236}">
                  <a16:creationId xmlns:a16="http://schemas.microsoft.com/office/drawing/2014/main" id="{F9439E09-774B-4EEB-9DE9-3E3FE1EC1484}"/>
                </a:ext>
              </a:extLst>
            </p:cNvPr>
            <p:cNvSpPr>
              <a:spLocks noChangeArrowheads="1"/>
            </p:cNvSpPr>
            <p:nvPr/>
          </p:nvSpPr>
          <p:spPr bwMode="auto">
            <a:xfrm>
              <a:off x="1928" y="2960"/>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Symbol" panose="05050102010706020507" pitchFamily="18" charset="2"/>
                  <a:ea typeface="宋体" panose="02010600030101010101" pitchFamily="2" charset="-122"/>
                </a:rPr>
                <a:t>+</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72" name="Rectangle 102">
              <a:extLst>
                <a:ext uri="{FF2B5EF4-FFF2-40B4-BE49-F238E27FC236}">
                  <a16:creationId xmlns:a16="http://schemas.microsoft.com/office/drawing/2014/main" id="{A215D370-B02C-4545-BC05-4AA2A2345484}"/>
                </a:ext>
              </a:extLst>
            </p:cNvPr>
            <p:cNvSpPr>
              <a:spLocks noChangeArrowheads="1"/>
            </p:cNvSpPr>
            <p:nvPr/>
          </p:nvSpPr>
          <p:spPr bwMode="auto">
            <a:xfrm>
              <a:off x="1354" y="2960"/>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Symbol" panose="05050102010706020507" pitchFamily="18" charset="2"/>
                  <a:ea typeface="宋体" panose="02010600030101010101" pitchFamily="2" charset="-122"/>
                </a:rPr>
                <a:t>+</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73" name="Rectangle 103">
              <a:extLst>
                <a:ext uri="{FF2B5EF4-FFF2-40B4-BE49-F238E27FC236}">
                  <a16:creationId xmlns:a16="http://schemas.microsoft.com/office/drawing/2014/main" id="{0F2E8136-DC4E-4E9E-A922-44FB77A009BE}"/>
                </a:ext>
              </a:extLst>
            </p:cNvPr>
            <p:cNvSpPr>
              <a:spLocks noChangeArrowheads="1"/>
            </p:cNvSpPr>
            <p:nvPr/>
          </p:nvSpPr>
          <p:spPr bwMode="auto">
            <a:xfrm>
              <a:off x="845" y="3088"/>
              <a:ext cx="10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90000"/>
                </a:lnSpc>
                <a:spcBef>
                  <a:spcPct val="0"/>
                </a:spcBef>
                <a:spcAft>
                  <a:spcPct val="0"/>
                </a:spcAft>
              </a:pPr>
              <a:r>
                <a:rPr kumimoji="1" lang="en-US" altLang="zh-CN" sz="2400">
                  <a:solidFill>
                    <a:srgbClr val="000000"/>
                  </a:solidFill>
                  <a:latin typeface="Symbol" panose="05050102010706020507" pitchFamily="18" charset="2"/>
                  <a:ea typeface="宋体" panose="02010600030101010101" pitchFamily="2" charset="-122"/>
                </a:rPr>
                <a:t>£</a:t>
              </a:r>
              <a:endParaRPr kumimoji="1" lang="en-US" altLang="zh-CN" sz="2400">
                <a:solidFill>
                  <a:srgbClr val="000000"/>
                </a:solidFill>
                <a:latin typeface="Times New Roman" panose="02020603050405020304" pitchFamily="18" charset="0"/>
                <a:ea typeface="宋体" panose="02010600030101010101" pitchFamily="2" charset="-122"/>
              </a:endParaRPr>
            </a:p>
          </p:txBody>
        </p:sp>
      </p:grpSp>
      <p:cxnSp>
        <p:nvCxnSpPr>
          <p:cNvPr id="174" name="直接连接符 173">
            <a:extLst>
              <a:ext uri="{FF2B5EF4-FFF2-40B4-BE49-F238E27FC236}">
                <a16:creationId xmlns:a16="http://schemas.microsoft.com/office/drawing/2014/main" id="{0CDA5602-C163-45CE-9170-339F734E9AC3}"/>
              </a:ext>
            </a:extLst>
          </p:cNvPr>
          <p:cNvCxnSpPr>
            <a:cxnSpLocks/>
            <a:endCxn id="157" idx="2"/>
          </p:cNvCxnSpPr>
          <p:nvPr/>
        </p:nvCxnSpPr>
        <p:spPr>
          <a:xfrm>
            <a:off x="1802667" y="5529362"/>
            <a:ext cx="2265363" cy="1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45B93606-0B41-4AF9-A064-E38D04EDEEEB}"/>
              </a:ext>
            </a:extLst>
          </p:cNvPr>
          <p:cNvCxnSpPr>
            <a:cxnSpLocks/>
          </p:cNvCxnSpPr>
          <p:nvPr/>
        </p:nvCxnSpPr>
        <p:spPr>
          <a:xfrm>
            <a:off x="5306280" y="5529362"/>
            <a:ext cx="24325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42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1B02E9-1F66-4D97-AA74-A9B708FD1FEC}"/>
              </a:ext>
            </a:extLst>
          </p:cNvPr>
          <p:cNvSpPr>
            <a:spLocks noGrp="1"/>
          </p:cNvSpPr>
          <p:nvPr>
            <p:ph idx="1"/>
          </p:nvPr>
        </p:nvSpPr>
        <p:spPr>
          <a:xfrm>
            <a:off x="838200" y="882032"/>
            <a:ext cx="10515600" cy="5294931"/>
          </a:xfrm>
        </p:spPr>
        <p:txBody>
          <a:bodyPr/>
          <a:lstStyle/>
          <a:p>
            <a:r>
              <a:rPr lang="zh-CN" altLang="en-US" dirty="0"/>
              <a:t>该问题的最终</a:t>
            </a:r>
            <a:r>
              <a:rPr lang="en-US" altLang="zh-CN" dirty="0"/>
              <a:t>LP</a:t>
            </a:r>
            <a:r>
              <a:rPr lang="zh-CN" altLang="en-US" dirty="0"/>
              <a:t>模型</a:t>
            </a:r>
            <a:endParaRPr lang="en-HK" dirty="0"/>
          </a:p>
        </p:txBody>
      </p:sp>
      <p:graphicFrame>
        <p:nvGraphicFramePr>
          <p:cNvPr id="4" name="Object 3">
            <a:extLst>
              <a:ext uri="{FF2B5EF4-FFF2-40B4-BE49-F238E27FC236}">
                <a16:creationId xmlns:a16="http://schemas.microsoft.com/office/drawing/2014/main" id="{B556197E-064A-4C69-9285-094132F2849C}"/>
              </a:ext>
            </a:extLst>
          </p:cNvPr>
          <p:cNvGraphicFramePr>
            <a:graphicFrameLocks noChangeAspect="1"/>
          </p:cNvGraphicFramePr>
          <p:nvPr>
            <p:extLst>
              <p:ext uri="{D42A27DB-BD31-4B8C-83A1-F6EECF244321}">
                <p14:modId xmlns:p14="http://schemas.microsoft.com/office/powerpoint/2010/main" val="3808845013"/>
              </p:ext>
            </p:extLst>
          </p:nvPr>
        </p:nvGraphicFramePr>
        <p:xfrm>
          <a:off x="-194983" y="1569209"/>
          <a:ext cx="14425613" cy="4867275"/>
        </p:xfrm>
        <a:graphic>
          <a:graphicData uri="http://schemas.openxmlformats.org/presentationml/2006/ole">
            <mc:AlternateContent xmlns:mc="http://schemas.openxmlformats.org/markup-compatibility/2006">
              <mc:Choice xmlns:v="urn:schemas-microsoft-com:vml" Requires="v">
                <p:oleObj spid="_x0000_s9222" name="Document" r:id="rId4" imgW="5274360" imgH="1783080" progId="Word.Document.8">
                  <p:embed/>
                </p:oleObj>
              </mc:Choice>
              <mc:Fallback>
                <p:oleObj name="Document" r:id="rId4" imgW="5274360" imgH="1783080" progId="Word.Document.8">
                  <p:embed/>
                  <p:pic>
                    <p:nvPicPr>
                      <p:cNvPr id="35843" name="Object 3">
                        <a:extLst>
                          <a:ext uri="{FF2B5EF4-FFF2-40B4-BE49-F238E27FC236}">
                            <a16:creationId xmlns:a16="http://schemas.microsoft.com/office/drawing/2014/main" id="{B88BF984-B881-49DD-871E-97A2E3DC16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83" y="1569209"/>
                        <a:ext cx="14425613" cy="4867275"/>
                      </a:xfrm>
                      <a:prstGeom prst="rect">
                        <a:avLst/>
                      </a:prstGeom>
                    </p:spPr>
                  </p:pic>
                </p:oleObj>
              </mc:Fallback>
            </mc:AlternateContent>
          </a:graphicData>
        </a:graphic>
      </p:graphicFrame>
    </p:spTree>
    <p:extLst>
      <p:ext uri="{BB962C8B-B14F-4D97-AF65-F5344CB8AC3E}">
        <p14:creationId xmlns:p14="http://schemas.microsoft.com/office/powerpoint/2010/main" val="50149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7334D-507B-43F2-81BF-49CD2EB52F65}"/>
              </a:ext>
            </a:extLst>
          </p:cNvPr>
          <p:cNvSpPr>
            <a:spLocks noGrp="1"/>
          </p:cNvSpPr>
          <p:nvPr>
            <p:ph type="title"/>
          </p:nvPr>
        </p:nvSpPr>
        <p:spPr/>
        <p:txBody>
          <a:bodyPr/>
          <a:lstStyle/>
          <a:p>
            <a:r>
              <a:rPr lang="zh-CN" altLang="en-US" dirty="0"/>
              <a:t>合理下料问题</a:t>
            </a:r>
            <a:endParaRPr lang="en-HK" dirty="0"/>
          </a:p>
        </p:txBody>
      </p:sp>
      <p:sp>
        <p:nvSpPr>
          <p:cNvPr id="3" name="内容占位符 2">
            <a:extLst>
              <a:ext uri="{FF2B5EF4-FFF2-40B4-BE49-F238E27FC236}">
                <a16:creationId xmlns:a16="http://schemas.microsoft.com/office/drawing/2014/main" id="{CD6E041A-E164-40EE-A3AA-37F9C6F4A6DB}"/>
              </a:ext>
            </a:extLst>
          </p:cNvPr>
          <p:cNvSpPr>
            <a:spLocks noGrp="1"/>
          </p:cNvSpPr>
          <p:nvPr>
            <p:ph idx="1"/>
          </p:nvPr>
        </p:nvSpPr>
        <p:spPr/>
        <p:txBody>
          <a:bodyPr/>
          <a:lstStyle/>
          <a:p>
            <a:r>
              <a:rPr lang="zh-CN" altLang="en-US" dirty="0"/>
              <a:t>在加工业中，经常遇到这类问题。</a:t>
            </a:r>
          </a:p>
          <a:p>
            <a:r>
              <a:rPr lang="zh-CN" altLang="en-US" dirty="0"/>
              <a:t>问题的一般提法是：已知某种尺寸的棒料或板材，需要将其切割成一定数量既定规格的几种零件毛坯，问应如何选取合理的下料方法，使得既满足对截出毛坯的数量要求，又使所用的原材料最少（或废料最少）？ </a:t>
            </a:r>
          </a:p>
          <a:p>
            <a:endParaRPr lang="en-HK" dirty="0"/>
          </a:p>
        </p:txBody>
      </p:sp>
    </p:spTree>
    <p:extLst>
      <p:ext uri="{BB962C8B-B14F-4D97-AF65-F5344CB8AC3E}">
        <p14:creationId xmlns:p14="http://schemas.microsoft.com/office/powerpoint/2010/main" val="4336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6E041A-E164-40EE-A3AA-37F9C6F4A6DB}"/>
              </a:ext>
            </a:extLst>
          </p:cNvPr>
          <p:cNvSpPr>
            <a:spLocks noGrp="1"/>
          </p:cNvSpPr>
          <p:nvPr>
            <p:ph idx="1"/>
          </p:nvPr>
        </p:nvSpPr>
        <p:spPr>
          <a:xfrm>
            <a:off x="838200" y="841572"/>
            <a:ext cx="10515600" cy="5335391"/>
          </a:xfrm>
        </p:spPr>
        <p:txBody>
          <a:bodyPr/>
          <a:lstStyle/>
          <a:p>
            <a:r>
              <a:rPr lang="zh-CN" altLang="en-US" dirty="0"/>
              <a:t>例：某厂接受了一批加工定货，客户要求加工</a:t>
            </a:r>
            <a:r>
              <a:rPr lang="en-US" altLang="zh-CN" dirty="0"/>
              <a:t>100</a:t>
            </a:r>
            <a:r>
              <a:rPr lang="zh-CN" altLang="en-US" dirty="0"/>
              <a:t>套钢架，每套由长</a:t>
            </a:r>
            <a:r>
              <a:rPr lang="en-US" altLang="zh-CN" dirty="0"/>
              <a:t>2.9</a:t>
            </a:r>
            <a:r>
              <a:rPr lang="zh-CN" altLang="en-US" dirty="0"/>
              <a:t>米、</a:t>
            </a:r>
            <a:r>
              <a:rPr lang="en-US" altLang="zh-CN" dirty="0"/>
              <a:t>2.1</a:t>
            </a:r>
            <a:r>
              <a:rPr lang="zh-CN" altLang="en-US" dirty="0"/>
              <a:t>米和</a:t>
            </a:r>
            <a:r>
              <a:rPr lang="en-US" altLang="zh-CN" dirty="0"/>
              <a:t>1.5</a:t>
            </a:r>
            <a:r>
              <a:rPr lang="zh-CN" altLang="en-US" dirty="0"/>
              <a:t>米的圆钢各一根组成。现在仅有一批长</a:t>
            </a:r>
            <a:r>
              <a:rPr lang="en-US" altLang="zh-CN" dirty="0"/>
              <a:t>7.4</a:t>
            </a:r>
            <a:r>
              <a:rPr lang="zh-CN" altLang="en-US" dirty="0"/>
              <a:t>米的棒料毛坯，问应如何下料，使所用的棒料根数最少？</a:t>
            </a:r>
            <a:endParaRPr lang="en-HK" altLang="zh-CN" dirty="0"/>
          </a:p>
          <a:p>
            <a:r>
              <a:rPr lang="zh-CN" altLang="en-US" dirty="0"/>
              <a:t>分别需要</a:t>
            </a:r>
            <a:r>
              <a:rPr lang="en-HK" altLang="zh-CN" dirty="0"/>
              <a:t>100</a:t>
            </a:r>
            <a:r>
              <a:rPr lang="zh-CN" altLang="en-US" dirty="0"/>
              <a:t>套</a:t>
            </a:r>
            <a:r>
              <a:rPr lang="en-HK" altLang="zh-CN" dirty="0"/>
              <a:t>2.9</a:t>
            </a:r>
            <a:r>
              <a:rPr lang="zh-CN" altLang="en-US" dirty="0"/>
              <a:t>米的圆钢、</a:t>
            </a:r>
            <a:r>
              <a:rPr lang="en-HK" altLang="zh-CN" dirty="0"/>
              <a:t>2.1</a:t>
            </a:r>
            <a:r>
              <a:rPr lang="zh-CN" altLang="en-US" dirty="0"/>
              <a:t>米的圆钢、</a:t>
            </a:r>
            <a:r>
              <a:rPr lang="en-HK" altLang="zh-CN" dirty="0"/>
              <a:t>1.5</a:t>
            </a:r>
            <a:r>
              <a:rPr lang="zh-CN" altLang="en-US" dirty="0"/>
              <a:t>米的圆钢</a:t>
            </a:r>
            <a:endParaRPr lang="en-HK" altLang="zh-CN" dirty="0"/>
          </a:p>
          <a:p>
            <a:pPr algn="just"/>
            <a:r>
              <a:rPr lang="zh-CN" altLang="en-US" dirty="0"/>
              <a:t>最简单的处理方法：从一根棒料上截取</a:t>
            </a:r>
            <a:r>
              <a:rPr lang="en-US" altLang="zh-CN" dirty="0"/>
              <a:t>2.9</a:t>
            </a:r>
            <a:r>
              <a:rPr lang="zh-CN" altLang="en-US" dirty="0"/>
              <a:t>米、</a:t>
            </a:r>
            <a:r>
              <a:rPr lang="en-US" altLang="zh-CN" dirty="0"/>
              <a:t>2.1</a:t>
            </a:r>
            <a:r>
              <a:rPr lang="zh-CN" altLang="en-US" dirty="0"/>
              <a:t>米和</a:t>
            </a:r>
            <a:r>
              <a:rPr lang="en-US" altLang="zh-CN" dirty="0"/>
              <a:t>1.5</a:t>
            </a:r>
            <a:r>
              <a:rPr lang="zh-CN" altLang="en-US" dirty="0"/>
              <a:t>米的棒料各一根，正好配成一套钢架，</a:t>
            </a:r>
            <a:r>
              <a:rPr lang="en-US" altLang="zh-CN" dirty="0"/>
              <a:t>100</a:t>
            </a:r>
            <a:r>
              <a:rPr lang="zh-CN" altLang="en-US" dirty="0"/>
              <a:t>套钢架总共需要</a:t>
            </a:r>
            <a:r>
              <a:rPr lang="en-US" altLang="zh-CN" dirty="0"/>
              <a:t>100</a:t>
            </a:r>
            <a:r>
              <a:rPr lang="zh-CN" altLang="en-US" dirty="0"/>
              <a:t>根棒料毛坯。</a:t>
            </a:r>
            <a:r>
              <a:rPr lang="zh-CN" altLang="en-US" dirty="0">
                <a:solidFill>
                  <a:srgbClr val="FF0000"/>
                </a:solidFill>
              </a:rPr>
              <a:t>每根棒料毛坯剩下</a:t>
            </a:r>
            <a:r>
              <a:rPr lang="en-US" altLang="zh-CN" dirty="0">
                <a:solidFill>
                  <a:srgbClr val="FF0000"/>
                </a:solidFill>
              </a:rPr>
              <a:t>0.9</a:t>
            </a:r>
            <a:r>
              <a:rPr lang="zh-CN" altLang="en-US" dirty="0">
                <a:solidFill>
                  <a:srgbClr val="FF0000"/>
                </a:solidFill>
              </a:rPr>
              <a:t>米的料头</a:t>
            </a:r>
            <a:r>
              <a:rPr lang="en-US" altLang="zh-CN" dirty="0">
                <a:solidFill>
                  <a:srgbClr val="FF0000"/>
                </a:solidFill>
              </a:rPr>
              <a:t>,100</a:t>
            </a:r>
            <a:r>
              <a:rPr lang="zh-CN" altLang="en-US" dirty="0">
                <a:solidFill>
                  <a:srgbClr val="FF0000"/>
                </a:solidFill>
              </a:rPr>
              <a:t>根毛坯总共剩</a:t>
            </a:r>
            <a:r>
              <a:rPr lang="en-US" altLang="zh-CN" dirty="0">
                <a:solidFill>
                  <a:srgbClr val="FF0000"/>
                </a:solidFill>
              </a:rPr>
              <a:t>90</a:t>
            </a:r>
            <a:r>
              <a:rPr lang="zh-CN" altLang="en-US" dirty="0">
                <a:solidFill>
                  <a:srgbClr val="FF0000"/>
                </a:solidFill>
              </a:rPr>
              <a:t>米料头</a:t>
            </a:r>
            <a:r>
              <a:rPr lang="zh-CN" altLang="en-US" dirty="0"/>
              <a:t>。</a:t>
            </a:r>
          </a:p>
          <a:p>
            <a:r>
              <a:rPr lang="zh-CN" altLang="en-US" b="1" dirty="0">
                <a:solidFill>
                  <a:srgbClr val="000000"/>
                </a:solidFill>
              </a:rPr>
              <a:t>这是最好的办法吗？</a:t>
            </a:r>
            <a:endParaRPr lang="en-HK" dirty="0"/>
          </a:p>
        </p:txBody>
      </p:sp>
    </p:spTree>
    <p:extLst>
      <p:ext uri="{BB962C8B-B14F-4D97-AF65-F5344CB8AC3E}">
        <p14:creationId xmlns:p14="http://schemas.microsoft.com/office/powerpoint/2010/main" val="300752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6E041A-E164-40EE-A3AA-37F9C6F4A6DB}"/>
              </a:ext>
            </a:extLst>
          </p:cNvPr>
          <p:cNvSpPr>
            <a:spLocks noGrp="1"/>
          </p:cNvSpPr>
          <p:nvPr>
            <p:ph idx="1"/>
          </p:nvPr>
        </p:nvSpPr>
        <p:spPr>
          <a:xfrm>
            <a:off x="838200" y="882032"/>
            <a:ext cx="10515600" cy="5294931"/>
          </a:xfrm>
        </p:spPr>
        <p:txBody>
          <a:bodyPr/>
          <a:lstStyle/>
          <a:p>
            <a:r>
              <a:rPr lang="zh-CN" altLang="en-US" dirty="0"/>
              <a:t>合理套裁肯定会有更好的效果。先设法列出所有的下料方案，思路如图。</a:t>
            </a:r>
          </a:p>
          <a:p>
            <a:endParaRPr lang="en-HK" dirty="0"/>
          </a:p>
        </p:txBody>
      </p:sp>
      <p:graphicFrame>
        <p:nvGraphicFramePr>
          <p:cNvPr id="4" name="Group 3">
            <a:extLst>
              <a:ext uri="{FF2B5EF4-FFF2-40B4-BE49-F238E27FC236}">
                <a16:creationId xmlns:a16="http://schemas.microsoft.com/office/drawing/2014/main" id="{73368177-4BFE-4205-B586-0B33EA6544AD}"/>
              </a:ext>
            </a:extLst>
          </p:cNvPr>
          <p:cNvGraphicFramePr>
            <a:graphicFrameLocks/>
          </p:cNvGraphicFramePr>
          <p:nvPr>
            <p:extLst>
              <p:ext uri="{D42A27DB-BD31-4B8C-83A1-F6EECF244321}">
                <p14:modId xmlns:p14="http://schemas.microsoft.com/office/powerpoint/2010/main" val="1676273945"/>
              </p:ext>
            </p:extLst>
          </p:nvPr>
        </p:nvGraphicFramePr>
        <p:xfrm>
          <a:off x="2018506" y="1802684"/>
          <a:ext cx="8154987" cy="4875213"/>
        </p:xfrm>
        <a:graphic>
          <a:graphicData uri="http://schemas.openxmlformats.org/drawingml/2006/table">
            <a:tbl>
              <a:tblPr/>
              <a:tblGrid>
                <a:gridCol w="906462">
                  <a:extLst>
                    <a:ext uri="{9D8B030D-6E8A-4147-A177-3AD203B41FA5}">
                      <a16:colId xmlns:a16="http://schemas.microsoft.com/office/drawing/2014/main" val="3546745147"/>
                    </a:ext>
                  </a:extLst>
                </a:gridCol>
                <a:gridCol w="906463">
                  <a:extLst>
                    <a:ext uri="{9D8B030D-6E8A-4147-A177-3AD203B41FA5}">
                      <a16:colId xmlns:a16="http://schemas.microsoft.com/office/drawing/2014/main" val="274936148"/>
                    </a:ext>
                  </a:extLst>
                </a:gridCol>
                <a:gridCol w="904875">
                  <a:extLst>
                    <a:ext uri="{9D8B030D-6E8A-4147-A177-3AD203B41FA5}">
                      <a16:colId xmlns:a16="http://schemas.microsoft.com/office/drawing/2014/main" val="2609655470"/>
                    </a:ext>
                  </a:extLst>
                </a:gridCol>
                <a:gridCol w="906462">
                  <a:extLst>
                    <a:ext uri="{9D8B030D-6E8A-4147-A177-3AD203B41FA5}">
                      <a16:colId xmlns:a16="http://schemas.microsoft.com/office/drawing/2014/main" val="2604772069"/>
                    </a:ext>
                  </a:extLst>
                </a:gridCol>
                <a:gridCol w="906463">
                  <a:extLst>
                    <a:ext uri="{9D8B030D-6E8A-4147-A177-3AD203B41FA5}">
                      <a16:colId xmlns:a16="http://schemas.microsoft.com/office/drawing/2014/main" val="51312611"/>
                    </a:ext>
                  </a:extLst>
                </a:gridCol>
                <a:gridCol w="906462">
                  <a:extLst>
                    <a:ext uri="{9D8B030D-6E8A-4147-A177-3AD203B41FA5}">
                      <a16:colId xmlns:a16="http://schemas.microsoft.com/office/drawing/2014/main" val="4273716185"/>
                    </a:ext>
                  </a:extLst>
                </a:gridCol>
                <a:gridCol w="904875">
                  <a:extLst>
                    <a:ext uri="{9D8B030D-6E8A-4147-A177-3AD203B41FA5}">
                      <a16:colId xmlns:a16="http://schemas.microsoft.com/office/drawing/2014/main" val="3237845779"/>
                    </a:ext>
                  </a:extLst>
                </a:gridCol>
                <a:gridCol w="906463">
                  <a:extLst>
                    <a:ext uri="{9D8B030D-6E8A-4147-A177-3AD203B41FA5}">
                      <a16:colId xmlns:a16="http://schemas.microsoft.com/office/drawing/2014/main" val="2910545366"/>
                    </a:ext>
                  </a:extLst>
                </a:gridCol>
                <a:gridCol w="906462">
                  <a:extLst>
                    <a:ext uri="{9D8B030D-6E8A-4147-A177-3AD203B41FA5}">
                      <a16:colId xmlns:a16="http://schemas.microsoft.com/office/drawing/2014/main" val="2009230077"/>
                    </a:ext>
                  </a:extLst>
                </a:gridCol>
              </a:tblGrid>
              <a:tr h="812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方案</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58101088"/>
                  </a:ext>
                </a:extLst>
              </a:tr>
              <a:tr h="812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15668154"/>
                  </a:ext>
                </a:extLst>
              </a:tr>
              <a:tr h="812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20104481"/>
                  </a:ext>
                </a:extLst>
              </a:tr>
              <a:tr h="81121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3033237"/>
                  </a:ext>
                </a:extLst>
              </a:tr>
              <a:tr h="812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用料</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83449858"/>
                  </a:ext>
                </a:extLst>
              </a:tr>
              <a:tr h="812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料头</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9607206"/>
                  </a:ext>
                </a:extLst>
              </a:tr>
            </a:tbl>
          </a:graphicData>
        </a:graphic>
      </p:graphicFrame>
    </p:spTree>
    <p:extLst>
      <p:ext uri="{BB962C8B-B14F-4D97-AF65-F5344CB8AC3E}">
        <p14:creationId xmlns:p14="http://schemas.microsoft.com/office/powerpoint/2010/main" val="143489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E30FCC-47C3-4FC7-8FE5-33AA54838963}"/>
              </a:ext>
            </a:extLst>
          </p:cNvPr>
          <p:cNvSpPr>
            <a:spLocks noGrp="1"/>
          </p:cNvSpPr>
          <p:nvPr>
            <p:ph idx="1"/>
          </p:nvPr>
        </p:nvSpPr>
        <p:spPr>
          <a:xfrm>
            <a:off x="838200" y="890124"/>
            <a:ext cx="10515600" cy="5286839"/>
          </a:xfrm>
        </p:spPr>
        <p:txBody>
          <a:bodyPr/>
          <a:lstStyle/>
          <a:p>
            <a:r>
              <a:rPr lang="zh-CN" altLang="en-US"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设</a:t>
            </a:r>
            <a:r>
              <a:rPr lang="en-US" altLang="zh-CN"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x</a:t>
            </a:r>
            <a:r>
              <a:rPr lang="en-US" altLang="zh-CN" baseline="-25000"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a:t>
            </a:r>
            <a:r>
              <a:rPr lang="zh-CN" altLang="en-US"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为按第</a:t>
            </a:r>
            <a:r>
              <a:rPr lang="en-US" altLang="zh-CN" dirty="0" err="1">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a:t>
            </a:r>
            <a:r>
              <a:rPr lang="zh-CN" altLang="en-US" dirty="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种方案下料的棒料根数</a:t>
            </a:r>
            <a:r>
              <a:rPr lang="zh-CN" altLang="en-US" dirty="0">
                <a:solidFill>
                  <a:srgbClr val="000000"/>
                </a:solidFill>
                <a:latin typeface="Times New Roman" panose="02020603050405020304" pitchFamily="18" charset="0"/>
                <a:cs typeface="Times New Roman" panose="02020603050405020304" pitchFamily="18" charset="0"/>
              </a:rPr>
              <a:t>，建立</a:t>
            </a:r>
            <a:r>
              <a:rPr lang="en-US" altLang="zh-CN" dirty="0">
                <a:solidFill>
                  <a:srgbClr val="000000"/>
                </a:solidFill>
                <a:latin typeface="Times New Roman" panose="02020603050405020304" pitchFamily="18" charset="0"/>
                <a:cs typeface="Times New Roman" panose="02020603050405020304" pitchFamily="18" charset="0"/>
              </a:rPr>
              <a:t>LP</a:t>
            </a:r>
            <a:r>
              <a:rPr lang="zh-CN" altLang="en-US" dirty="0">
                <a:solidFill>
                  <a:srgbClr val="000000"/>
                </a:solidFill>
                <a:latin typeface="Times New Roman" panose="02020603050405020304" pitchFamily="18" charset="0"/>
                <a:cs typeface="Times New Roman" panose="02020603050405020304" pitchFamily="18" charset="0"/>
              </a:rPr>
              <a:t>模型如下：</a:t>
            </a:r>
            <a:endParaRPr lang="en-HK"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0344A233-6093-4D4E-9CEE-BF2BDCF62176}"/>
              </a:ext>
            </a:extLst>
          </p:cNvPr>
          <p:cNvGraphicFramePr>
            <a:graphicFrameLocks noChangeAspect="1"/>
          </p:cNvGraphicFramePr>
          <p:nvPr>
            <p:extLst>
              <p:ext uri="{D42A27DB-BD31-4B8C-83A1-F6EECF244321}">
                <p14:modId xmlns:p14="http://schemas.microsoft.com/office/powerpoint/2010/main" val="711660233"/>
              </p:ext>
            </p:extLst>
          </p:nvPr>
        </p:nvGraphicFramePr>
        <p:xfrm>
          <a:off x="911737" y="1611719"/>
          <a:ext cx="10368525" cy="4489676"/>
        </p:xfrm>
        <a:graphic>
          <a:graphicData uri="http://schemas.openxmlformats.org/presentationml/2006/ole">
            <mc:AlternateContent xmlns:mc="http://schemas.openxmlformats.org/markup-compatibility/2006">
              <mc:Choice xmlns:v="urn:schemas-microsoft-com:vml" Requires="v">
                <p:oleObj spid="_x0000_s10244" name="Equation" r:id="rId3" imgW="3377880" imgH="1346040" progId="Equation.3">
                  <p:embed/>
                </p:oleObj>
              </mc:Choice>
              <mc:Fallback>
                <p:oleObj name="Equation" r:id="rId3" imgW="3377880" imgH="1346040" progId="Equation.3">
                  <p:embed/>
                  <p:pic>
                    <p:nvPicPr>
                      <p:cNvPr id="50179" name="Object 3">
                        <a:extLst>
                          <a:ext uri="{FF2B5EF4-FFF2-40B4-BE49-F238E27FC236}">
                            <a16:creationId xmlns:a16="http://schemas.microsoft.com/office/drawing/2014/main" id="{F9E69C7F-1EBA-41E5-9A95-70D5DABCE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737" y="1611719"/>
                        <a:ext cx="10368525" cy="44896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535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7867C-6FA1-428E-B946-1A545346DBCB}"/>
              </a:ext>
            </a:extLst>
          </p:cNvPr>
          <p:cNvSpPr>
            <a:spLocks noGrp="1"/>
          </p:cNvSpPr>
          <p:nvPr>
            <p:ph type="title"/>
          </p:nvPr>
        </p:nvSpPr>
        <p:spPr/>
        <p:txBody>
          <a:bodyPr/>
          <a:lstStyle/>
          <a:p>
            <a:r>
              <a:rPr lang="zh-CN" altLang="en-US" dirty="0"/>
              <a:t>营养问题</a:t>
            </a:r>
            <a:endParaRPr lang="en-HK" dirty="0"/>
          </a:p>
        </p:txBody>
      </p:sp>
      <p:sp>
        <p:nvSpPr>
          <p:cNvPr id="3" name="内容占位符 2">
            <a:extLst>
              <a:ext uri="{FF2B5EF4-FFF2-40B4-BE49-F238E27FC236}">
                <a16:creationId xmlns:a16="http://schemas.microsoft.com/office/drawing/2014/main" id="{E9CFADFB-3A68-4203-8F59-24242C97BDD1}"/>
              </a:ext>
            </a:extLst>
          </p:cNvPr>
          <p:cNvSpPr>
            <a:spLocks noGrp="1"/>
          </p:cNvSpPr>
          <p:nvPr>
            <p:ph idx="1"/>
          </p:nvPr>
        </p:nvSpPr>
        <p:spPr/>
        <p:txBody>
          <a:bodyPr/>
          <a:lstStyle/>
          <a:p>
            <a:r>
              <a:rPr lang="zh-CN" altLang="en-US" dirty="0"/>
              <a:t>要求制定一个既经济又合乎健康标准的食谱</a:t>
            </a:r>
            <a:endParaRPr lang="en-HK" altLang="zh-CN" dirty="0"/>
          </a:p>
          <a:p>
            <a:r>
              <a:rPr lang="zh-CN" altLang="en-US" dirty="0"/>
              <a:t>现准备采购甲、乙两种食品，表中给出了已知价格及相关的营养成分。最右栏给出了按营养学标准每人每天的最低需要量。问应如何采购食品才能在保证营养要求的前提下花费最省？</a:t>
            </a:r>
            <a:endParaRPr lang="en-HK" dirty="0"/>
          </a:p>
        </p:txBody>
      </p:sp>
    </p:spTree>
    <p:extLst>
      <p:ext uri="{BB962C8B-B14F-4D97-AF65-F5344CB8AC3E}">
        <p14:creationId xmlns:p14="http://schemas.microsoft.com/office/powerpoint/2010/main" val="107995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4ED44-FFBA-4713-A25C-488445A1F42E}"/>
              </a:ext>
            </a:extLst>
          </p:cNvPr>
          <p:cNvSpPr>
            <a:spLocks noGrp="1"/>
          </p:cNvSpPr>
          <p:nvPr>
            <p:ph type="title"/>
          </p:nvPr>
        </p:nvSpPr>
        <p:spPr/>
        <p:txBody>
          <a:bodyPr>
            <a:normAutofit/>
          </a:bodyPr>
          <a:lstStyle/>
          <a:p>
            <a:r>
              <a:rPr lang="zh-CN" altLang="en-US" sz="3200" dirty="0"/>
              <a:t>使用线性规划方法处理实际问题必须具备的条件</a:t>
            </a:r>
            <a:r>
              <a:rPr lang="en-US" altLang="zh-CN" sz="3200" dirty="0"/>
              <a:t>(</a:t>
            </a:r>
            <a:r>
              <a:rPr lang="zh-CN" altLang="en-US" sz="3200" dirty="0"/>
              <a:t>建模条件</a:t>
            </a:r>
            <a:r>
              <a:rPr lang="en-US" altLang="zh-CN" sz="3200" dirty="0"/>
              <a:t>)</a:t>
            </a:r>
            <a:endParaRPr lang="en-HK" sz="3200" dirty="0"/>
          </a:p>
        </p:txBody>
      </p:sp>
      <p:sp>
        <p:nvSpPr>
          <p:cNvPr id="3" name="内容占位符 2">
            <a:extLst>
              <a:ext uri="{FF2B5EF4-FFF2-40B4-BE49-F238E27FC236}">
                <a16:creationId xmlns:a16="http://schemas.microsoft.com/office/drawing/2014/main" id="{0C259554-83F8-453F-99E2-4F64BC34D6B4}"/>
              </a:ext>
            </a:extLst>
          </p:cNvPr>
          <p:cNvSpPr>
            <a:spLocks noGrp="1"/>
          </p:cNvSpPr>
          <p:nvPr>
            <p:ph idx="1"/>
          </p:nvPr>
        </p:nvSpPr>
        <p:spPr>
          <a:xfrm>
            <a:off x="838200" y="1825624"/>
            <a:ext cx="10515600" cy="4939317"/>
          </a:xfrm>
        </p:spPr>
        <p:txBody>
          <a:bodyPr>
            <a:normAutofit/>
          </a:bodyPr>
          <a:lstStyle/>
          <a:p>
            <a:r>
              <a:rPr lang="zh-CN" altLang="en-US" dirty="0"/>
              <a:t>优化条件</a:t>
            </a:r>
            <a:r>
              <a:rPr lang="en-US" altLang="zh-CN" dirty="0"/>
              <a:t>---</a:t>
            </a:r>
            <a:r>
              <a:rPr lang="zh-CN" altLang="en-US" dirty="0"/>
              <a:t>问题的目标有极大化或极小化的要求</a:t>
            </a:r>
            <a:r>
              <a:rPr lang="en-US" altLang="zh-CN" dirty="0"/>
              <a:t>,</a:t>
            </a:r>
            <a:r>
              <a:rPr lang="zh-CN" altLang="en-US" dirty="0"/>
              <a:t>而且能用决策变量的线性函数来表示。</a:t>
            </a:r>
          </a:p>
          <a:p>
            <a:r>
              <a:rPr lang="zh-CN" altLang="en-US" dirty="0"/>
              <a:t>选择条件</a:t>
            </a:r>
            <a:r>
              <a:rPr lang="en-US" altLang="zh-CN" dirty="0"/>
              <a:t>---</a:t>
            </a:r>
            <a:r>
              <a:rPr lang="zh-CN" altLang="en-US" dirty="0"/>
              <a:t>有多种可供选择的可行方案，以便从中选取最优方案。</a:t>
            </a:r>
          </a:p>
          <a:p>
            <a:r>
              <a:rPr lang="zh-CN" altLang="en-US" dirty="0"/>
              <a:t>限制条件</a:t>
            </a:r>
            <a:r>
              <a:rPr lang="en-US" altLang="zh-CN" dirty="0"/>
              <a:t>---</a:t>
            </a:r>
            <a:r>
              <a:rPr lang="zh-CN" altLang="en-US" dirty="0"/>
              <a:t>达到目标的条件是有一定限制的（比如，资源的供应量有限度等），而且这些限制可以用决策变量的线性等式或线性不等式表示出来。</a:t>
            </a:r>
          </a:p>
          <a:p>
            <a:r>
              <a:rPr lang="zh-CN" altLang="en-US" dirty="0"/>
              <a:t>此外，描述问题的决策变量相互之间应有一定的联系，有可能建立数学关系，即这些变量之间是内部相关的。</a:t>
            </a:r>
            <a:endParaRPr lang="en-HK" dirty="0"/>
          </a:p>
        </p:txBody>
      </p:sp>
    </p:spTree>
    <p:extLst>
      <p:ext uri="{BB962C8B-B14F-4D97-AF65-F5344CB8AC3E}">
        <p14:creationId xmlns:p14="http://schemas.microsoft.com/office/powerpoint/2010/main" val="56882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4B69C9-1956-480E-9B24-E00378BC5AFE}"/>
              </a:ext>
            </a:extLst>
          </p:cNvPr>
          <p:cNvSpPr>
            <a:spLocks noGrp="1"/>
          </p:cNvSpPr>
          <p:nvPr>
            <p:ph idx="1"/>
          </p:nvPr>
        </p:nvSpPr>
        <p:spPr>
          <a:xfrm>
            <a:off x="838200" y="857756"/>
            <a:ext cx="10515600" cy="5319207"/>
          </a:xfrm>
        </p:spPr>
        <p:txBody>
          <a:bodyPr/>
          <a:lstStyle/>
          <a:p>
            <a:r>
              <a:rPr lang="zh-CN" altLang="en-US" dirty="0"/>
              <a:t>营养问题已知数据表</a:t>
            </a:r>
            <a:endParaRPr lang="en-HK" dirty="0"/>
          </a:p>
        </p:txBody>
      </p:sp>
      <p:graphicFrame>
        <p:nvGraphicFramePr>
          <p:cNvPr id="4" name="Object 3">
            <a:extLst>
              <a:ext uri="{FF2B5EF4-FFF2-40B4-BE49-F238E27FC236}">
                <a16:creationId xmlns:a16="http://schemas.microsoft.com/office/drawing/2014/main" id="{69883455-30CF-4224-8555-7C5DBB48D83F}"/>
              </a:ext>
            </a:extLst>
          </p:cNvPr>
          <p:cNvGraphicFramePr>
            <a:graphicFrameLocks noChangeAspect="1"/>
          </p:cNvGraphicFramePr>
          <p:nvPr>
            <p:extLst>
              <p:ext uri="{D42A27DB-BD31-4B8C-83A1-F6EECF244321}">
                <p14:modId xmlns:p14="http://schemas.microsoft.com/office/powerpoint/2010/main" val="2190940772"/>
              </p:ext>
            </p:extLst>
          </p:nvPr>
        </p:nvGraphicFramePr>
        <p:xfrm>
          <a:off x="582625" y="1658431"/>
          <a:ext cx="13745935" cy="5090326"/>
        </p:xfrm>
        <a:graphic>
          <a:graphicData uri="http://schemas.openxmlformats.org/presentationml/2006/ole">
            <mc:AlternateContent xmlns:mc="http://schemas.openxmlformats.org/markup-compatibility/2006">
              <mc:Choice xmlns:v="urn:schemas-microsoft-com:vml" Requires="v">
                <p:oleObj spid="_x0000_s11269" name="Document" r:id="rId4" imgW="5417640" imgH="2014560" progId="Word.Document.8">
                  <p:embed/>
                </p:oleObj>
              </mc:Choice>
              <mc:Fallback>
                <p:oleObj name="Document" r:id="rId4" imgW="5417640" imgH="2014560" progId="Word.Document.8">
                  <p:embed/>
                  <p:pic>
                    <p:nvPicPr>
                      <p:cNvPr id="43011" name="Object 3">
                        <a:extLst>
                          <a:ext uri="{FF2B5EF4-FFF2-40B4-BE49-F238E27FC236}">
                            <a16:creationId xmlns:a16="http://schemas.microsoft.com/office/drawing/2014/main" id="{34A0468F-819A-4E1C-A1B5-D640D6FA6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25" y="1658431"/>
                        <a:ext cx="13745935" cy="5090326"/>
                      </a:xfrm>
                      <a:prstGeom prst="rect">
                        <a:avLst/>
                      </a:prstGeom>
                    </p:spPr>
                  </p:pic>
                </p:oleObj>
              </mc:Fallback>
            </mc:AlternateContent>
          </a:graphicData>
        </a:graphic>
      </p:graphicFrame>
    </p:spTree>
    <p:extLst>
      <p:ext uri="{BB962C8B-B14F-4D97-AF65-F5344CB8AC3E}">
        <p14:creationId xmlns:p14="http://schemas.microsoft.com/office/powerpoint/2010/main" val="266410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886CE3-8B97-4F96-ADDD-7C9F6DD560FB}"/>
              </a:ext>
            </a:extLst>
          </p:cNvPr>
          <p:cNvSpPr>
            <a:spLocks noGrp="1"/>
          </p:cNvSpPr>
          <p:nvPr>
            <p:ph idx="1"/>
          </p:nvPr>
        </p:nvSpPr>
        <p:spPr>
          <a:xfrm>
            <a:off x="838200" y="849664"/>
            <a:ext cx="10515600" cy="5327299"/>
          </a:xfrm>
        </p:spPr>
        <p:txBody>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分别为甲、乙两种食品的采购量，则购买两种食品的总费用为</a:t>
            </a:r>
            <a:r>
              <a:rPr lang="en-US" altLang="zh-CN" dirty="0">
                <a:latin typeface="Times New Roman" panose="02020603050405020304" pitchFamily="18" charset="0"/>
                <a:cs typeface="Times New Roman" panose="02020603050405020304" pitchFamily="18" charset="0"/>
              </a:rPr>
              <a:t>Z=1.2x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+1.9x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，依题意可列出下面的线性规划：</a:t>
            </a:r>
            <a:endParaRPr lang="en-HK" dirty="0">
              <a:latin typeface="Times New Roman" panose="02020603050405020304" pitchFamily="18" charset="0"/>
              <a:cs typeface="Times New Roman" panose="02020603050405020304" pitchFamily="18" charset="0"/>
            </a:endParaRPr>
          </a:p>
        </p:txBody>
      </p:sp>
      <p:graphicFrame>
        <p:nvGraphicFramePr>
          <p:cNvPr id="4" name="Object 5">
            <a:extLst>
              <a:ext uri="{FF2B5EF4-FFF2-40B4-BE49-F238E27FC236}">
                <a16:creationId xmlns:a16="http://schemas.microsoft.com/office/drawing/2014/main" id="{4134A957-8F42-4DF0-BEA0-7BB73BA44004}"/>
              </a:ext>
            </a:extLst>
          </p:cNvPr>
          <p:cNvGraphicFramePr>
            <a:graphicFrameLocks noChangeAspect="1"/>
          </p:cNvGraphicFramePr>
          <p:nvPr>
            <p:extLst>
              <p:ext uri="{D42A27DB-BD31-4B8C-83A1-F6EECF244321}">
                <p14:modId xmlns:p14="http://schemas.microsoft.com/office/powerpoint/2010/main" val="3520724618"/>
              </p:ext>
            </p:extLst>
          </p:nvPr>
        </p:nvGraphicFramePr>
        <p:xfrm>
          <a:off x="497660" y="2374339"/>
          <a:ext cx="14678025" cy="3119438"/>
        </p:xfrm>
        <a:graphic>
          <a:graphicData uri="http://schemas.openxmlformats.org/presentationml/2006/ole">
            <mc:AlternateContent xmlns:mc="http://schemas.openxmlformats.org/markup-compatibility/2006">
              <mc:Choice xmlns:v="urn:schemas-microsoft-com:vml" Requires="v">
                <p:oleObj spid="_x0000_s12292" name="Document" r:id="rId3" imgW="5274360" imgH="1120680" progId="Word.Document.8">
                  <p:embed/>
                </p:oleObj>
              </mc:Choice>
              <mc:Fallback>
                <p:oleObj name="Document" r:id="rId3" imgW="5274360" imgH="1120680" progId="Word.Document.8">
                  <p:embed/>
                  <p:pic>
                    <p:nvPicPr>
                      <p:cNvPr id="44037" name="Object 5">
                        <a:extLst>
                          <a:ext uri="{FF2B5EF4-FFF2-40B4-BE49-F238E27FC236}">
                            <a16:creationId xmlns:a16="http://schemas.microsoft.com/office/drawing/2014/main" id="{77D2DE24-18F8-47B5-8ECD-CBA3608DC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60" y="2374339"/>
                        <a:ext cx="14678025" cy="311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349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4ED44-FFBA-4713-A25C-488445A1F42E}"/>
              </a:ext>
            </a:extLst>
          </p:cNvPr>
          <p:cNvSpPr>
            <a:spLocks noGrp="1"/>
          </p:cNvSpPr>
          <p:nvPr>
            <p:ph type="title"/>
          </p:nvPr>
        </p:nvSpPr>
        <p:spPr/>
        <p:txBody>
          <a:bodyPr/>
          <a:lstStyle/>
          <a:p>
            <a:r>
              <a:rPr lang="zh-CN" altLang="en-US" dirty="0"/>
              <a:t>建模步骤</a:t>
            </a:r>
            <a:endParaRPr lang="en-HK" dirty="0"/>
          </a:p>
        </p:txBody>
      </p:sp>
      <p:sp>
        <p:nvSpPr>
          <p:cNvPr id="3" name="内容占位符 2">
            <a:extLst>
              <a:ext uri="{FF2B5EF4-FFF2-40B4-BE49-F238E27FC236}">
                <a16:creationId xmlns:a16="http://schemas.microsoft.com/office/drawing/2014/main" id="{0C259554-83F8-453F-99E2-4F64BC34D6B4}"/>
              </a:ext>
            </a:extLst>
          </p:cNvPr>
          <p:cNvSpPr>
            <a:spLocks noGrp="1"/>
          </p:cNvSpPr>
          <p:nvPr>
            <p:ph idx="1"/>
          </p:nvPr>
        </p:nvSpPr>
        <p:spPr/>
        <p:txBody>
          <a:bodyPr>
            <a:normAutofit fontScale="92500"/>
          </a:bodyPr>
          <a:lstStyle/>
          <a:p>
            <a:r>
              <a:rPr lang="zh-CN" altLang="en-US" dirty="0">
                <a:solidFill>
                  <a:srgbClr val="FF0000"/>
                </a:solidFill>
              </a:rPr>
              <a:t>第一步</a:t>
            </a:r>
            <a:r>
              <a:rPr lang="zh-CN" altLang="en-US" dirty="0"/>
              <a:t>：设置要求解的决策变量。决策变量选取得当，不仅能顺利地建立模型而且能方便地求解，否则很可能事倍功半。</a:t>
            </a:r>
          </a:p>
          <a:p>
            <a:r>
              <a:rPr lang="zh-CN" altLang="en-US" dirty="0">
                <a:solidFill>
                  <a:srgbClr val="FF0000"/>
                </a:solidFill>
              </a:rPr>
              <a:t>第二步</a:t>
            </a:r>
            <a:r>
              <a:rPr lang="zh-CN" altLang="en-US" dirty="0"/>
              <a:t>：找出所有的限制，即约束条件，并用决策变量的线性方程或线性不等式来表示。当限制条件多，背景比较复杂时，可以采用图示或表格形式列出所有的已知数据和信息，以避免“遗漏”或“重复”所造成的错误。</a:t>
            </a:r>
            <a:endParaRPr lang="en-HK" altLang="zh-CN" dirty="0"/>
          </a:p>
          <a:p>
            <a:r>
              <a:rPr lang="zh-CN" altLang="en-US" dirty="0">
                <a:solidFill>
                  <a:srgbClr val="FF0000"/>
                </a:solidFill>
              </a:rPr>
              <a:t>第三步</a:t>
            </a:r>
            <a:r>
              <a:rPr lang="zh-CN" altLang="en-US" dirty="0"/>
              <a:t>：明确目标要求，并用决策变量的线性函数来表示，确定对函数是取极大还是取极小的要求。</a:t>
            </a:r>
          </a:p>
          <a:p>
            <a:r>
              <a:rPr lang="zh-CN" altLang="en-US" dirty="0"/>
              <a:t>决策变量的非负要求可以根据问题的实际意义加以确定。 </a:t>
            </a:r>
          </a:p>
          <a:p>
            <a:endParaRPr lang="en-HK" dirty="0"/>
          </a:p>
        </p:txBody>
      </p:sp>
    </p:spTree>
    <p:extLst>
      <p:ext uri="{BB962C8B-B14F-4D97-AF65-F5344CB8AC3E}">
        <p14:creationId xmlns:p14="http://schemas.microsoft.com/office/powerpoint/2010/main" val="394311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4ED44-FFBA-4713-A25C-488445A1F42E}"/>
              </a:ext>
            </a:extLst>
          </p:cNvPr>
          <p:cNvSpPr>
            <a:spLocks noGrp="1"/>
          </p:cNvSpPr>
          <p:nvPr>
            <p:ph type="title"/>
          </p:nvPr>
        </p:nvSpPr>
        <p:spPr/>
        <p:txBody>
          <a:bodyPr>
            <a:normAutofit/>
          </a:bodyPr>
          <a:lstStyle/>
          <a:p>
            <a:r>
              <a:rPr lang="zh-CN" altLang="en-US" dirty="0"/>
              <a:t>经济管理领域中几类典型的线性规划问题 </a:t>
            </a:r>
            <a:endParaRPr lang="en-HK" dirty="0"/>
          </a:p>
        </p:txBody>
      </p:sp>
      <p:sp>
        <p:nvSpPr>
          <p:cNvPr id="3" name="内容占位符 2">
            <a:extLst>
              <a:ext uri="{FF2B5EF4-FFF2-40B4-BE49-F238E27FC236}">
                <a16:creationId xmlns:a16="http://schemas.microsoft.com/office/drawing/2014/main" id="{0C259554-83F8-453F-99E2-4F64BC34D6B4}"/>
              </a:ext>
            </a:extLst>
          </p:cNvPr>
          <p:cNvSpPr>
            <a:spLocks noGrp="1"/>
          </p:cNvSpPr>
          <p:nvPr>
            <p:ph idx="1"/>
          </p:nvPr>
        </p:nvSpPr>
        <p:spPr/>
        <p:txBody>
          <a:bodyPr/>
          <a:lstStyle/>
          <a:p>
            <a:r>
              <a:rPr lang="en-US" altLang="zh-CN" dirty="0"/>
              <a:t>1. </a:t>
            </a:r>
            <a:r>
              <a:rPr lang="zh-CN" altLang="en-US" dirty="0"/>
              <a:t>产品计划问题</a:t>
            </a:r>
          </a:p>
          <a:p>
            <a:r>
              <a:rPr lang="en-US" altLang="zh-CN" dirty="0"/>
              <a:t>2. </a:t>
            </a:r>
            <a:r>
              <a:rPr lang="zh-CN" altLang="en-US" dirty="0"/>
              <a:t>产品配套问题</a:t>
            </a:r>
          </a:p>
          <a:p>
            <a:r>
              <a:rPr lang="en-US" altLang="zh-CN" dirty="0"/>
              <a:t>3. </a:t>
            </a:r>
            <a:r>
              <a:rPr lang="zh-CN" altLang="en-US" dirty="0"/>
              <a:t>人力资源问题</a:t>
            </a:r>
          </a:p>
          <a:p>
            <a:endParaRPr lang="en-HK" dirty="0"/>
          </a:p>
        </p:txBody>
      </p:sp>
    </p:spTree>
    <p:extLst>
      <p:ext uri="{BB962C8B-B14F-4D97-AF65-F5344CB8AC3E}">
        <p14:creationId xmlns:p14="http://schemas.microsoft.com/office/powerpoint/2010/main" val="352125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4ED44-FFBA-4713-A25C-488445A1F42E}"/>
              </a:ext>
            </a:extLst>
          </p:cNvPr>
          <p:cNvSpPr>
            <a:spLocks noGrp="1"/>
          </p:cNvSpPr>
          <p:nvPr>
            <p:ph type="title"/>
          </p:nvPr>
        </p:nvSpPr>
        <p:spPr/>
        <p:txBody>
          <a:bodyPr/>
          <a:lstStyle/>
          <a:p>
            <a:r>
              <a:rPr lang="en-HK" dirty="0"/>
              <a:t>1.</a:t>
            </a:r>
            <a:r>
              <a:rPr lang="zh-CN" altLang="en-US" dirty="0"/>
              <a:t> 产品计划问题</a:t>
            </a:r>
            <a:endParaRPr lang="en-HK"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C259554-83F8-453F-99E2-4F64BC34D6B4}"/>
                  </a:ext>
                </a:extLst>
              </p:cNvPr>
              <p:cNvSpPr>
                <a:spLocks noGrp="1"/>
              </p:cNvSpPr>
              <p:nvPr>
                <p:ph idx="1"/>
              </p:nvPr>
            </p:nvSpPr>
            <p:spPr/>
            <p:txBody>
              <a:bodyPr/>
              <a:lstStyle/>
              <a:p>
                <a:r>
                  <a:rPr lang="zh-CN" altLang="en-US" dirty="0">
                    <a:solidFill>
                      <a:srgbClr val="000000"/>
                    </a:solidFill>
                  </a:rPr>
                  <a:t>问题的一般提法：用若干种原材料（资源）生产某几种产品，原材料（或资源）供应有一定限制，要求制定一个产品生产计划，使其在一定数量的资源限制条件下能得到最大的收益。</a:t>
                </a:r>
                <a:endParaRPr lang="en-HK" altLang="zh-CN" dirty="0">
                  <a:solidFill>
                    <a:srgbClr val="000000"/>
                  </a:solidFill>
                </a:endParaRPr>
              </a:p>
              <a:p>
                <a:r>
                  <a:rPr lang="zh-CN" altLang="en-US" dirty="0"/>
                  <a:t>如果用</a:t>
                </a:r>
                <a14:m>
                  <m:oMath xmlns:m="http://schemas.openxmlformats.org/officeDocument/2006/math">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𝐵</m:t>
                        </m:r>
                      </m:e>
                      <m:sub>
                        <m:r>
                          <a:rPr lang="en-HK" i="1">
                            <a:solidFill>
                              <a:srgbClr val="000000"/>
                            </a:solidFill>
                            <a:latin typeface="Cambria Math" panose="02040503050406030204" pitchFamily="18" charset="0"/>
                          </a:rPr>
                          <m:t>1</m:t>
                        </m:r>
                      </m:sub>
                    </m:sSub>
                    <m:r>
                      <a:rPr lang="en-HK" i="1">
                        <a:solidFill>
                          <a:srgbClr val="000000"/>
                        </a:solidFill>
                        <a:latin typeface="Cambria Math" panose="02040503050406030204" pitchFamily="18" charset="0"/>
                      </a:rPr>
                      <m:t>,</m:t>
                    </m:r>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𝐵</m:t>
                        </m:r>
                      </m:e>
                      <m:sub>
                        <m:r>
                          <a:rPr lang="en-HK" i="1">
                            <a:solidFill>
                              <a:srgbClr val="000000"/>
                            </a:solidFill>
                            <a:latin typeface="Cambria Math" panose="02040503050406030204" pitchFamily="18" charset="0"/>
                          </a:rPr>
                          <m:t>2</m:t>
                        </m:r>
                      </m:sub>
                    </m:sSub>
                    <m:r>
                      <a:rPr lang="en-HK" i="1">
                        <a:solidFill>
                          <a:srgbClr val="000000"/>
                        </a:solidFill>
                        <a:latin typeface="Cambria Math" panose="02040503050406030204" pitchFamily="18" charset="0"/>
                      </a:rPr>
                      <m:t>,⋯,</m:t>
                    </m:r>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𝐵</m:t>
                        </m:r>
                      </m:e>
                      <m:sub>
                        <m:r>
                          <a:rPr lang="en-HK" i="1">
                            <a:solidFill>
                              <a:srgbClr val="000000"/>
                            </a:solidFill>
                            <a:latin typeface="Cambria Math" panose="02040503050406030204" pitchFamily="18" charset="0"/>
                          </a:rPr>
                          <m:t>𝑚</m:t>
                        </m:r>
                      </m:sub>
                    </m:sSub>
                    <m:r>
                      <a:rPr lang="en-HK" i="1">
                        <a:solidFill>
                          <a:srgbClr val="000000"/>
                        </a:solidFill>
                        <a:latin typeface="Cambria Math" panose="02040503050406030204" pitchFamily="18" charset="0"/>
                      </a:rPr>
                      <m:t>种资源</m:t>
                    </m:r>
                  </m:oMath>
                </a14:m>
                <a:r>
                  <a:rPr lang="zh-CN" altLang="en-US" dirty="0"/>
                  <a:t>，</a:t>
                </a:r>
                <a14:m>
                  <m:oMath xmlns:m="http://schemas.openxmlformats.org/officeDocument/2006/math">
                    <m:r>
                      <a:rPr lang="en-HK" i="1">
                        <a:solidFill>
                          <a:srgbClr val="000000"/>
                        </a:solidFill>
                        <a:latin typeface="Cambria Math" panose="02040503050406030204" pitchFamily="18" charset="0"/>
                      </a:rPr>
                      <m:t>生产</m:t>
                    </m:r>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𝐴</m:t>
                        </m:r>
                      </m:e>
                      <m:sub>
                        <m:r>
                          <a:rPr lang="en-HK" i="1">
                            <a:solidFill>
                              <a:srgbClr val="000000"/>
                            </a:solidFill>
                            <a:latin typeface="Cambria Math" panose="02040503050406030204" pitchFamily="18" charset="0"/>
                          </a:rPr>
                          <m:t>1</m:t>
                        </m:r>
                      </m:sub>
                    </m:sSub>
                    <m:r>
                      <a:rPr lang="en-HK" i="1">
                        <a:solidFill>
                          <a:srgbClr val="000000"/>
                        </a:solidFill>
                        <a:latin typeface="Cambria Math" panose="02040503050406030204" pitchFamily="18" charset="0"/>
                      </a:rPr>
                      <m:t>，</m:t>
                    </m:r>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𝐴</m:t>
                        </m:r>
                      </m:e>
                      <m:sub>
                        <m:r>
                          <a:rPr lang="en-HK" i="1">
                            <a:solidFill>
                              <a:srgbClr val="000000"/>
                            </a:solidFill>
                            <a:latin typeface="Cambria Math" panose="02040503050406030204" pitchFamily="18" charset="0"/>
                          </a:rPr>
                          <m:t>2</m:t>
                        </m:r>
                      </m:sub>
                    </m:sSub>
                    <m:r>
                      <a:rPr lang="en-HK" i="1" smtClean="0">
                        <a:solidFill>
                          <a:srgbClr val="000000"/>
                        </a:solidFill>
                        <a:latin typeface="Cambria Math" panose="02040503050406030204" pitchFamily="18" charset="0"/>
                      </a:rPr>
                      <m:t>，</m:t>
                    </m:r>
                    <m:r>
                      <a:rPr lang="en-HK" i="1">
                        <a:solidFill>
                          <a:srgbClr val="000000"/>
                        </a:solidFill>
                        <a:latin typeface="Cambria Math" panose="02040503050406030204" pitchFamily="18" charset="0"/>
                      </a:rPr>
                      <m:t>⋯</m:t>
                    </m:r>
                    <m:sSub>
                      <m:sSubPr>
                        <m:ctrlPr>
                          <a:rPr lang="en-HK" i="1">
                            <a:solidFill>
                              <a:srgbClr val="000000"/>
                            </a:solidFill>
                            <a:latin typeface="Cambria Math" panose="02040503050406030204" pitchFamily="18" charset="0"/>
                          </a:rPr>
                        </m:ctrlPr>
                      </m:sSubPr>
                      <m:e>
                        <m:r>
                          <a:rPr lang="en-HK" i="1">
                            <a:solidFill>
                              <a:srgbClr val="000000"/>
                            </a:solidFill>
                            <a:latin typeface="Cambria Math" panose="02040503050406030204" pitchFamily="18" charset="0"/>
                          </a:rPr>
                          <m:t>𝐴</m:t>
                        </m:r>
                      </m:e>
                      <m:sub>
                        <m:r>
                          <a:rPr lang="en-HK" i="1">
                            <a:solidFill>
                              <a:srgbClr val="000000"/>
                            </a:solidFill>
                            <a:latin typeface="Cambria Math" panose="02040503050406030204" pitchFamily="18" charset="0"/>
                          </a:rPr>
                          <m:t>𝑛</m:t>
                        </m:r>
                      </m:sub>
                    </m:sSub>
                    <m:r>
                      <a:rPr lang="en-HK" i="1">
                        <a:solidFill>
                          <a:srgbClr val="000000"/>
                        </a:solidFill>
                        <a:latin typeface="Cambria Math" panose="02040503050406030204" pitchFamily="18" charset="0"/>
                      </a:rPr>
                      <m:t>种产品</m:t>
                    </m:r>
                  </m:oMath>
                </a14:m>
                <a:endParaRPr lang="en-HK" dirty="0"/>
              </a:p>
              <a:p>
                <a:r>
                  <a:rPr lang="zh-CN" altLang="en-US" dirty="0"/>
                  <a:t>已知单位产品所需资源数（如原材料、人力、时间等）、所得利润及可供应的资源总量，根据有关信息，问应如何</a:t>
                </a:r>
                <a:r>
                  <a:rPr lang="zh-CN" altLang="en-US" dirty="0">
                    <a:solidFill>
                      <a:srgbClr val="FF0000"/>
                    </a:solidFill>
                  </a:rPr>
                  <a:t>组织生产</a:t>
                </a:r>
                <a:r>
                  <a:rPr lang="zh-CN" altLang="en-US" dirty="0"/>
                  <a:t>才能使利润最大？</a:t>
                </a:r>
              </a:p>
              <a:p>
                <a:endParaRPr lang="en-HK" dirty="0"/>
              </a:p>
            </p:txBody>
          </p:sp>
        </mc:Choice>
        <mc:Fallback>
          <p:sp>
            <p:nvSpPr>
              <p:cNvPr id="3" name="内容占位符 2">
                <a:extLst>
                  <a:ext uri="{FF2B5EF4-FFF2-40B4-BE49-F238E27FC236}">
                    <a16:creationId xmlns:a16="http://schemas.microsoft.com/office/drawing/2014/main" id="{0C259554-83F8-453F-99E2-4F64BC34D6B4}"/>
                  </a:ext>
                </a:extLst>
              </p:cNvPr>
              <p:cNvSpPr>
                <a:spLocks noGrp="1" noRot="1" noChangeAspect="1" noMove="1" noResize="1" noEditPoints="1" noAdjustHandles="1" noChangeArrowheads="1" noChangeShapeType="1" noTextEdit="1"/>
              </p:cNvSpPr>
              <p:nvPr>
                <p:ph idx="1"/>
              </p:nvPr>
            </p:nvSpPr>
            <p:spPr>
              <a:blipFill>
                <a:blip r:embed="rId3"/>
                <a:stretch>
                  <a:fillRect l="-1333" t="-2801" r="-2029"/>
                </a:stretch>
              </a:blipFill>
            </p:spPr>
            <p:txBody>
              <a:bodyPr/>
              <a:lstStyle/>
              <a:p>
                <a:r>
                  <a:rPr lang="en-HK">
                    <a:noFill/>
                  </a:rPr>
                  <a:t> </a:t>
                </a:r>
              </a:p>
            </p:txBody>
          </p:sp>
        </mc:Fallback>
      </mc:AlternateContent>
    </p:spTree>
    <p:extLst>
      <p:ext uri="{BB962C8B-B14F-4D97-AF65-F5344CB8AC3E}">
        <p14:creationId xmlns:p14="http://schemas.microsoft.com/office/powerpoint/2010/main" val="379962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7AE35-180F-4248-95ED-A0F8F0562B8F}"/>
              </a:ext>
            </a:extLst>
          </p:cNvPr>
          <p:cNvSpPr>
            <a:spLocks noGrp="1"/>
          </p:cNvSpPr>
          <p:nvPr>
            <p:ph type="title"/>
          </p:nvPr>
        </p:nvSpPr>
        <p:spPr/>
        <p:txBody>
          <a:bodyPr/>
          <a:lstStyle/>
          <a:p>
            <a:r>
              <a:rPr lang="zh-CN" altLang="en-US" dirty="0"/>
              <a:t>产品计划问题有关信息表</a:t>
            </a:r>
            <a:endParaRPr lang="en-HK" dirty="0"/>
          </a:p>
        </p:txBody>
      </p:sp>
      <p:graphicFrame>
        <p:nvGraphicFramePr>
          <p:cNvPr id="4" name="Object 3">
            <a:extLst>
              <a:ext uri="{FF2B5EF4-FFF2-40B4-BE49-F238E27FC236}">
                <a16:creationId xmlns:a16="http://schemas.microsoft.com/office/drawing/2014/main" id="{01D8A8AE-55DC-41B8-9974-C660EDAB1C35}"/>
              </a:ext>
            </a:extLst>
          </p:cNvPr>
          <p:cNvGraphicFramePr>
            <a:graphicFrameLocks noChangeAspect="1"/>
          </p:cNvGraphicFramePr>
          <p:nvPr>
            <p:extLst>
              <p:ext uri="{D42A27DB-BD31-4B8C-83A1-F6EECF244321}">
                <p14:modId xmlns:p14="http://schemas.microsoft.com/office/powerpoint/2010/main" val="2923814995"/>
              </p:ext>
            </p:extLst>
          </p:nvPr>
        </p:nvGraphicFramePr>
        <p:xfrm>
          <a:off x="1217851" y="1021583"/>
          <a:ext cx="9756298" cy="6036271"/>
        </p:xfrm>
        <a:graphic>
          <a:graphicData uri="http://schemas.openxmlformats.org/presentationml/2006/ole">
            <mc:AlternateContent xmlns:mc="http://schemas.openxmlformats.org/markup-compatibility/2006">
              <mc:Choice xmlns:v="urn:schemas-microsoft-com:vml" Requires="v">
                <p:oleObj spid="_x0000_s1029" name="Document" r:id="rId3" imgW="5417640" imgH="2840040" progId="Word.Document.8">
                  <p:embed/>
                </p:oleObj>
              </mc:Choice>
              <mc:Fallback>
                <p:oleObj name="Document" r:id="rId3" imgW="5417640" imgH="2840040" progId="Word.Document.8">
                  <p:embed/>
                  <p:pic>
                    <p:nvPicPr>
                      <p:cNvPr id="24579" name="Object 3">
                        <a:extLst>
                          <a:ext uri="{FF2B5EF4-FFF2-40B4-BE49-F238E27FC236}">
                            <a16:creationId xmlns:a16="http://schemas.microsoft.com/office/drawing/2014/main" id="{6CB8B3C5-A0D3-4E99-827A-E36522264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851" y="1021583"/>
                        <a:ext cx="9756298" cy="6036271"/>
                      </a:xfrm>
                      <a:prstGeom prst="rect">
                        <a:avLst/>
                      </a:prstGeom>
                    </p:spPr>
                  </p:pic>
                </p:oleObj>
              </mc:Fallback>
            </mc:AlternateContent>
          </a:graphicData>
        </a:graphic>
      </p:graphicFrame>
    </p:spTree>
    <p:extLst>
      <p:ext uri="{BB962C8B-B14F-4D97-AF65-F5344CB8AC3E}">
        <p14:creationId xmlns:p14="http://schemas.microsoft.com/office/powerpoint/2010/main" val="103046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146271-6F0D-427D-AB66-E4AC1CA6FFF8}"/>
              </a:ext>
            </a:extLst>
          </p:cNvPr>
          <p:cNvSpPr>
            <a:spLocks noGrp="1"/>
          </p:cNvSpPr>
          <p:nvPr>
            <p:ph idx="1"/>
          </p:nvPr>
        </p:nvSpPr>
        <p:spPr>
          <a:xfrm>
            <a:off x="838200" y="898216"/>
            <a:ext cx="10515600" cy="5278747"/>
          </a:xfrm>
        </p:spPr>
        <p:txBody>
          <a:bodyPr/>
          <a:lstStyle/>
          <a:p>
            <a:r>
              <a:rPr lang="zh-CN" altLang="en-US" dirty="0"/>
              <a:t>设出产品的计划数，可列出这类问题的数学模型如下：</a:t>
            </a:r>
            <a:endParaRPr lang="en-HK" altLang="zh-CN" dirty="0"/>
          </a:p>
          <a:p>
            <a:r>
              <a:rPr lang="zh-CN" altLang="en-US" dirty="0">
                <a:latin typeface="Times New Roman" panose="02020603050405020304" pitchFamily="18" charset="0"/>
                <a:cs typeface="Times New Roman" panose="02020603050405020304" pitchFamily="18" charset="0"/>
              </a:rPr>
              <a:t>决策变量</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j</a:t>
            </a:r>
            <a:r>
              <a:rPr lang="en-US" altLang="zh-CN" dirty="0">
                <a:cs typeface="Times New Roman" panose="02020603050405020304" pitchFamily="18" charset="0"/>
              </a:rPr>
              <a:t>: </a:t>
            </a:r>
            <a:r>
              <a:rPr lang="zh-CN" altLang="en-US" dirty="0">
                <a:cs typeface="Times New Roman" panose="02020603050405020304" pitchFamily="18" charset="0"/>
              </a:rPr>
              <a:t>每种产品生产量</a:t>
            </a:r>
            <a:endParaRPr lang="en-HK" dirty="0">
              <a:cs typeface="Times New Roman" panose="02020603050405020304" pitchFamily="18" charset="0"/>
            </a:endParaRPr>
          </a:p>
        </p:txBody>
      </p:sp>
      <p:graphicFrame>
        <p:nvGraphicFramePr>
          <p:cNvPr id="4" name="Object 6">
            <a:extLst>
              <a:ext uri="{FF2B5EF4-FFF2-40B4-BE49-F238E27FC236}">
                <a16:creationId xmlns:a16="http://schemas.microsoft.com/office/drawing/2014/main" id="{92DA79C2-A4E3-4542-923E-D78F6A1EC752}"/>
              </a:ext>
            </a:extLst>
          </p:cNvPr>
          <p:cNvGraphicFramePr>
            <a:graphicFrameLocks noChangeAspect="1"/>
          </p:cNvGraphicFramePr>
          <p:nvPr>
            <p:extLst>
              <p:ext uri="{D42A27DB-BD31-4B8C-83A1-F6EECF244321}">
                <p14:modId xmlns:p14="http://schemas.microsoft.com/office/powerpoint/2010/main" val="1673487472"/>
              </p:ext>
            </p:extLst>
          </p:nvPr>
        </p:nvGraphicFramePr>
        <p:xfrm>
          <a:off x="1822450" y="2193925"/>
          <a:ext cx="9932988" cy="3429000"/>
        </p:xfrm>
        <a:graphic>
          <a:graphicData uri="http://schemas.openxmlformats.org/presentationml/2006/ole">
            <mc:AlternateContent xmlns:mc="http://schemas.openxmlformats.org/markup-compatibility/2006">
              <mc:Choice xmlns:v="urn:schemas-microsoft-com:vml" Requires="v">
                <p:oleObj spid="_x0000_s2053" name="Document" r:id="rId3" imgW="4801445" imgH="1648113" progId="Word.Document.8">
                  <p:embed/>
                </p:oleObj>
              </mc:Choice>
              <mc:Fallback>
                <p:oleObj name="Document" r:id="rId3" imgW="4801445" imgH="1648113" progId="Word.Document.8">
                  <p:embed/>
                  <p:pic>
                    <p:nvPicPr>
                      <p:cNvPr id="25606" name="Object 6">
                        <a:extLst>
                          <a:ext uri="{FF2B5EF4-FFF2-40B4-BE49-F238E27FC236}">
                            <a16:creationId xmlns:a16="http://schemas.microsoft.com/office/drawing/2014/main" id="{E646786A-3E20-447C-A6B2-8450F9A9C872}"/>
                          </a:ext>
                        </a:extLst>
                      </p:cNvPr>
                      <p:cNvPicPr>
                        <a:picLocks noChangeAspect="1" noChangeArrowheads="1"/>
                      </p:cNvPicPr>
                      <p:nvPr/>
                    </p:nvPicPr>
                    <p:blipFill>
                      <a:blip r:embed="rId4"/>
                      <a:srcRect/>
                      <a:stretch>
                        <a:fillRect/>
                      </a:stretch>
                    </p:blipFill>
                    <p:spPr bwMode="auto">
                      <a:xfrm>
                        <a:off x="1822450" y="2193925"/>
                        <a:ext cx="9932988" cy="34290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345244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7AE35-180F-4248-95ED-A0F8F0562B8F}"/>
              </a:ext>
            </a:extLst>
          </p:cNvPr>
          <p:cNvSpPr>
            <a:spLocks noGrp="1"/>
          </p:cNvSpPr>
          <p:nvPr>
            <p:ph type="title"/>
          </p:nvPr>
        </p:nvSpPr>
        <p:spPr/>
        <p:txBody>
          <a:bodyPr/>
          <a:lstStyle/>
          <a:p>
            <a:r>
              <a:rPr lang="en-HK" dirty="0"/>
              <a:t>2.</a:t>
            </a:r>
            <a:r>
              <a:rPr lang="zh-CN" altLang="en-US" dirty="0"/>
              <a:t>人力资源问题</a:t>
            </a:r>
            <a:endParaRPr lang="en-HK" dirty="0"/>
          </a:p>
        </p:txBody>
      </p:sp>
      <p:sp>
        <p:nvSpPr>
          <p:cNvPr id="3" name="内容占位符 2">
            <a:extLst>
              <a:ext uri="{FF2B5EF4-FFF2-40B4-BE49-F238E27FC236}">
                <a16:creationId xmlns:a16="http://schemas.microsoft.com/office/drawing/2014/main" id="{AF146271-6F0D-427D-AB66-E4AC1CA6FFF8}"/>
              </a:ext>
            </a:extLst>
          </p:cNvPr>
          <p:cNvSpPr>
            <a:spLocks noGrp="1"/>
          </p:cNvSpPr>
          <p:nvPr>
            <p:ph idx="1"/>
          </p:nvPr>
        </p:nvSpPr>
        <p:spPr/>
        <p:txBody>
          <a:bodyPr/>
          <a:lstStyle/>
          <a:p>
            <a:r>
              <a:rPr lang="zh-CN" altLang="en-US" dirty="0"/>
              <a:t>例：某商场对一周内客流量进行统计分析，按照服务定额得知一周中每天售货人员需求量 。若售货员每周工作</a:t>
            </a:r>
            <a:r>
              <a:rPr lang="en-US" altLang="zh-CN" dirty="0"/>
              <a:t>5</a:t>
            </a:r>
            <a:r>
              <a:rPr lang="zh-CN" altLang="en-US" dirty="0"/>
              <a:t>天，休息</a:t>
            </a:r>
            <a:r>
              <a:rPr lang="en-US" altLang="zh-CN" dirty="0"/>
              <a:t>2</a:t>
            </a:r>
            <a:r>
              <a:rPr lang="zh-CN" altLang="en-US" dirty="0"/>
              <a:t>天，并要求休息时间是连续的，商场应如何安排售货人数，才能够既满足工作需要，又使配备的售货人员最少？</a:t>
            </a:r>
            <a:endParaRPr lang="en-HK" altLang="zh-CN" dirty="0"/>
          </a:p>
          <a:p>
            <a:r>
              <a:rPr lang="zh-CN" altLang="en-US" dirty="0"/>
              <a:t>每天工作人数需求量表</a:t>
            </a:r>
            <a:endParaRPr lang="en-HK" dirty="0"/>
          </a:p>
        </p:txBody>
      </p:sp>
      <p:graphicFrame>
        <p:nvGraphicFramePr>
          <p:cNvPr id="4" name="Group 183">
            <a:extLst>
              <a:ext uri="{FF2B5EF4-FFF2-40B4-BE49-F238E27FC236}">
                <a16:creationId xmlns:a16="http://schemas.microsoft.com/office/drawing/2014/main" id="{C551D8AA-D013-4817-9912-732FBEFA71C8}"/>
              </a:ext>
            </a:extLst>
          </p:cNvPr>
          <p:cNvGraphicFramePr>
            <a:graphicFrameLocks/>
          </p:cNvGraphicFramePr>
          <p:nvPr>
            <p:extLst>
              <p:ext uri="{D42A27DB-BD31-4B8C-83A1-F6EECF244321}">
                <p14:modId xmlns:p14="http://schemas.microsoft.com/office/powerpoint/2010/main" val="2011127728"/>
              </p:ext>
            </p:extLst>
          </p:nvPr>
        </p:nvGraphicFramePr>
        <p:xfrm>
          <a:off x="2197894" y="4908128"/>
          <a:ext cx="7796212" cy="1203325"/>
        </p:xfrm>
        <a:graphic>
          <a:graphicData uri="http://schemas.openxmlformats.org/drawingml/2006/table">
            <a:tbl>
              <a:tblPr/>
              <a:tblGrid>
                <a:gridCol w="1403350">
                  <a:extLst>
                    <a:ext uri="{9D8B030D-6E8A-4147-A177-3AD203B41FA5}">
                      <a16:colId xmlns:a16="http://schemas.microsoft.com/office/drawing/2014/main" val="3174661026"/>
                    </a:ext>
                  </a:extLst>
                </a:gridCol>
                <a:gridCol w="850900">
                  <a:extLst>
                    <a:ext uri="{9D8B030D-6E8A-4147-A177-3AD203B41FA5}">
                      <a16:colId xmlns:a16="http://schemas.microsoft.com/office/drawing/2014/main" val="1515929604"/>
                    </a:ext>
                  </a:extLst>
                </a:gridCol>
                <a:gridCol w="836612">
                  <a:extLst>
                    <a:ext uri="{9D8B030D-6E8A-4147-A177-3AD203B41FA5}">
                      <a16:colId xmlns:a16="http://schemas.microsoft.com/office/drawing/2014/main" val="1109447466"/>
                    </a:ext>
                  </a:extLst>
                </a:gridCol>
                <a:gridCol w="912813">
                  <a:extLst>
                    <a:ext uri="{9D8B030D-6E8A-4147-A177-3AD203B41FA5}">
                      <a16:colId xmlns:a16="http://schemas.microsoft.com/office/drawing/2014/main" val="3499742002"/>
                    </a:ext>
                  </a:extLst>
                </a:gridCol>
                <a:gridCol w="912812">
                  <a:extLst>
                    <a:ext uri="{9D8B030D-6E8A-4147-A177-3AD203B41FA5}">
                      <a16:colId xmlns:a16="http://schemas.microsoft.com/office/drawing/2014/main" val="1091443774"/>
                    </a:ext>
                  </a:extLst>
                </a:gridCol>
                <a:gridCol w="914400">
                  <a:extLst>
                    <a:ext uri="{9D8B030D-6E8A-4147-A177-3AD203B41FA5}">
                      <a16:colId xmlns:a16="http://schemas.microsoft.com/office/drawing/2014/main" val="1313127870"/>
                    </a:ext>
                  </a:extLst>
                </a:gridCol>
                <a:gridCol w="982663">
                  <a:extLst>
                    <a:ext uri="{9D8B030D-6E8A-4147-A177-3AD203B41FA5}">
                      <a16:colId xmlns:a16="http://schemas.microsoft.com/office/drawing/2014/main" val="1106587571"/>
                    </a:ext>
                  </a:extLst>
                </a:gridCol>
                <a:gridCol w="982662">
                  <a:extLst>
                    <a:ext uri="{9D8B030D-6E8A-4147-A177-3AD203B41FA5}">
                      <a16:colId xmlns:a16="http://schemas.microsoft.com/office/drawing/2014/main" val="996237829"/>
                    </a:ext>
                  </a:extLst>
                </a:gridCol>
              </a:tblGrid>
              <a:tr h="5556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2400" b="0" i="0" u="none" strike="noStrike" cap="none" normalizeH="0" baseline="0">
                          <a:ln>
                            <a:noFill/>
                          </a:ln>
                          <a:solidFill>
                            <a:srgbClr val="000000"/>
                          </a:solidFill>
                          <a:effectLst/>
                          <a:latin typeface="Arial" panose="020B0604020202020204" pitchFamily="34" charset="0"/>
                          <a:ea typeface="黑体" panose="02010609060101010101" pitchFamily="49" charset="-122"/>
                          <a:cs typeface="Arial" panose="020B0604020202020204" pitchFamily="34" charset="0"/>
                        </a:rPr>
                        <a:t>时间</a:t>
                      </a:r>
                      <a:r>
                        <a:rPr kumimoji="1" lang="zh-CN" altLang="en-US" sz="2400" b="0" i="0" u="none" strike="noStrike" cap="none" normalizeH="0" baseline="0">
                          <a:ln>
                            <a:noFill/>
                          </a:ln>
                          <a:solidFill>
                            <a:srgbClr val="000000"/>
                          </a:solidFill>
                          <a:effectLst/>
                          <a:latin typeface="Arial" panose="020B0604020202020204" pitchFamily="34" charset="0"/>
                          <a:ea typeface="黑体" panose="02010609060101010101" pitchFamily="49" charset="-122"/>
                          <a:cs typeface="Arial" panose="020B0604020202020204" pitchFamily="34" charset="0"/>
                        </a:rPr>
                        <a:t>星期</a:t>
                      </a:r>
                      <a:endParaRPr kumimoji="1" lang="zh-CN" altLang="en-GB" sz="2400" b="0" i="0" u="none" strike="noStrike" cap="none" normalizeH="0" baseline="0">
                        <a:ln>
                          <a:noFill/>
                        </a:ln>
                        <a:solidFill>
                          <a:srgbClr val="000000"/>
                        </a:solidFill>
                        <a:effectLst/>
                        <a:latin typeface="Arial" panose="020B0604020202020204" pitchFamily="34" charset="0"/>
                        <a:ea typeface="黑体" panose="02010609060101010101" pitchFamily="49" charset="-122"/>
                        <a:cs typeface="Arial" panose="020B0604020202020204" pitchFamily="34"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日</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一</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二</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三</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四</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五</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六</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5019118"/>
                  </a:ext>
                </a:extLst>
              </a:tr>
              <a:tr h="6477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GB" sz="2400" b="0" i="0" u="none" strike="noStrike" cap="none" normalizeH="0" baseline="0">
                          <a:ln>
                            <a:noFill/>
                          </a:ln>
                          <a:solidFill>
                            <a:srgbClr val="000000"/>
                          </a:solidFill>
                          <a:effectLst/>
                          <a:latin typeface="Arial" panose="020B0604020202020204" pitchFamily="34" charset="0"/>
                          <a:ea typeface="黑体" panose="02010609060101010101" pitchFamily="49" charset="-122"/>
                          <a:cs typeface="Arial" panose="020B0604020202020204" pitchFamily="34" charset="0"/>
                        </a:rPr>
                        <a:t>售货人数</a:t>
                      </a:r>
                      <a:endParaRPr kumimoji="1" lang="zh-CN" altLang="en-GB" sz="2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Arial" panose="020B0604020202020204" pitchFamily="34"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15</a:t>
                      </a:r>
                      <a:endPar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24</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25</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28</a:t>
                      </a:r>
                      <a:endPar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41997710"/>
                  </a:ext>
                </a:extLst>
              </a:tr>
            </a:tbl>
          </a:graphicData>
        </a:graphic>
      </p:graphicFrame>
    </p:spTree>
    <p:extLst>
      <p:ext uri="{BB962C8B-B14F-4D97-AF65-F5344CB8AC3E}">
        <p14:creationId xmlns:p14="http://schemas.microsoft.com/office/powerpoint/2010/main" val="341767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146271-6F0D-427D-AB66-E4AC1CA6FFF8}"/>
              </a:ext>
            </a:extLst>
          </p:cNvPr>
          <p:cNvSpPr>
            <a:spLocks noGrp="1"/>
          </p:cNvSpPr>
          <p:nvPr>
            <p:ph idx="1"/>
          </p:nvPr>
        </p:nvSpPr>
        <p:spPr>
          <a:xfrm>
            <a:off x="838200" y="760652"/>
            <a:ext cx="10515600" cy="5262563"/>
          </a:xfrm>
        </p:spPr>
        <p:txBody>
          <a:bodyPr/>
          <a:lstStyle/>
          <a:p>
            <a:r>
              <a:rPr lang="zh-CN" altLang="en-US" dirty="0">
                <a:solidFill>
                  <a:srgbClr val="000000"/>
                </a:solidFill>
                <a:latin typeface="Times New Roman" panose="02020603050405020304" pitchFamily="18" charset="0"/>
                <a:cs typeface="Times New Roman" panose="02020603050405020304" pitchFamily="18" charset="0"/>
              </a:rPr>
              <a:t>设：</a:t>
            </a:r>
            <a:r>
              <a:rPr lang="en-US" altLang="zh-CN" dirty="0">
                <a:solidFill>
                  <a:srgbClr val="000000"/>
                </a:solidFill>
                <a:latin typeface="Times New Roman" panose="02020603050405020304" pitchFamily="18" charset="0"/>
                <a:cs typeface="Times New Roman" panose="02020603050405020304" pitchFamily="18" charset="0"/>
              </a:rPr>
              <a:t>x</a:t>
            </a:r>
            <a:r>
              <a:rPr lang="zh-CN" altLang="en-US" dirty="0">
                <a:solidFill>
                  <a:srgbClr val="000000"/>
                </a:solidFill>
                <a:latin typeface="Times New Roman" panose="02020603050405020304" pitchFamily="18" charset="0"/>
                <a:cs typeface="Times New Roman" panose="02020603050405020304" pitchFamily="18" charset="0"/>
              </a:rPr>
              <a:t>为星期</a:t>
            </a:r>
            <a:r>
              <a:rPr lang="en-US" altLang="zh-CN" i="1" dirty="0" err="1">
                <a:solidFill>
                  <a:srgbClr val="000000"/>
                </a:solidFill>
                <a:latin typeface="Times New Roman" panose="02020603050405020304" pitchFamily="18" charset="0"/>
                <a:cs typeface="Times New Roman" panose="02020603050405020304" pitchFamily="18" charset="0"/>
              </a:rPr>
              <a:t>i</a:t>
            </a:r>
            <a:r>
              <a:rPr lang="zh-CN" altLang="en-US" dirty="0">
                <a:solidFill>
                  <a:srgbClr val="000000"/>
                </a:solidFill>
                <a:latin typeface="Times New Roman" panose="02020603050405020304" pitchFamily="18" charset="0"/>
                <a:cs typeface="Times New Roman" panose="02020603050405020304" pitchFamily="18" charset="0"/>
              </a:rPr>
              <a:t>开始休息的人数，星期日记为</a:t>
            </a:r>
            <a:r>
              <a:rPr lang="en-US" altLang="zh-CN" dirty="0">
                <a:solidFill>
                  <a:srgbClr val="000000"/>
                </a:solidFill>
                <a:latin typeface="Times New Roman" panose="02020603050405020304" pitchFamily="18" charset="0"/>
                <a:cs typeface="Times New Roman" panose="02020603050405020304" pitchFamily="18" charset="0"/>
              </a:rPr>
              <a:t>x</a:t>
            </a:r>
            <a:r>
              <a:rPr lang="en-US" altLang="zh-CN" baseline="-25000" dirty="0">
                <a:solidFill>
                  <a:srgbClr val="000000"/>
                </a:solidFill>
                <a:latin typeface="Times New Roman" panose="02020603050405020304" pitchFamily="18" charset="0"/>
                <a:cs typeface="Times New Roman" panose="02020603050405020304" pitchFamily="18" charset="0"/>
              </a:rPr>
              <a:t>7</a:t>
            </a:r>
            <a:r>
              <a:rPr lang="zh-CN" altLang="en-US" dirty="0">
                <a:solidFill>
                  <a:srgbClr val="000000"/>
                </a:solidFill>
                <a:latin typeface="Times New Roman" panose="02020603050405020304" pitchFamily="18" charset="0"/>
                <a:cs typeface="Times New Roman" panose="02020603050405020304" pitchFamily="18" charset="0"/>
              </a:rPr>
              <a:t>，则每一天工作的人数应为下一日开始休息的人员直至由下一日算起的第</a:t>
            </a:r>
            <a:r>
              <a:rPr lang="en-US" altLang="zh-CN" dirty="0">
                <a:solidFill>
                  <a:srgbClr val="000000"/>
                </a:solidFill>
                <a:latin typeface="Times New Roman" panose="02020603050405020304" pitchFamily="18" charset="0"/>
                <a:cs typeface="Times New Roman" panose="02020603050405020304" pitchFamily="18" charset="0"/>
              </a:rPr>
              <a:t>5</a:t>
            </a:r>
            <a:r>
              <a:rPr lang="zh-CN" altLang="en-US" dirty="0">
                <a:solidFill>
                  <a:srgbClr val="000000"/>
                </a:solidFill>
                <a:latin typeface="Times New Roman" panose="02020603050405020304" pitchFamily="18" charset="0"/>
                <a:cs typeface="Times New Roman" panose="02020603050405020304" pitchFamily="18" charset="0"/>
              </a:rPr>
              <a:t>个工作日，亦即非当日、前天休息的人员总和。 </a:t>
            </a:r>
          </a:p>
          <a:p>
            <a:endParaRPr lang="en-HK" dirty="0"/>
          </a:p>
        </p:txBody>
      </p:sp>
      <p:graphicFrame>
        <p:nvGraphicFramePr>
          <p:cNvPr id="4" name="Group 188">
            <a:extLst>
              <a:ext uri="{FF2B5EF4-FFF2-40B4-BE49-F238E27FC236}">
                <a16:creationId xmlns:a16="http://schemas.microsoft.com/office/drawing/2014/main" id="{D5C89469-15B9-44F2-BE98-297CDC39E6AB}"/>
              </a:ext>
            </a:extLst>
          </p:cNvPr>
          <p:cNvGraphicFramePr>
            <a:graphicFrameLocks/>
          </p:cNvGraphicFramePr>
          <p:nvPr>
            <p:extLst>
              <p:ext uri="{D42A27DB-BD31-4B8C-83A1-F6EECF244321}">
                <p14:modId xmlns:p14="http://schemas.microsoft.com/office/powerpoint/2010/main" val="3001632219"/>
              </p:ext>
            </p:extLst>
          </p:nvPr>
        </p:nvGraphicFramePr>
        <p:xfrm>
          <a:off x="2209800" y="2129822"/>
          <a:ext cx="7772400" cy="4663440"/>
        </p:xfrm>
        <a:graphic>
          <a:graphicData uri="http://schemas.openxmlformats.org/drawingml/2006/table">
            <a:tbl>
              <a:tblPr/>
              <a:tblGrid>
                <a:gridCol w="971550">
                  <a:extLst>
                    <a:ext uri="{9D8B030D-6E8A-4147-A177-3AD203B41FA5}">
                      <a16:colId xmlns:a16="http://schemas.microsoft.com/office/drawing/2014/main" val="1699842703"/>
                    </a:ext>
                  </a:extLst>
                </a:gridCol>
                <a:gridCol w="971550">
                  <a:extLst>
                    <a:ext uri="{9D8B030D-6E8A-4147-A177-3AD203B41FA5}">
                      <a16:colId xmlns:a16="http://schemas.microsoft.com/office/drawing/2014/main" val="3711758097"/>
                    </a:ext>
                  </a:extLst>
                </a:gridCol>
                <a:gridCol w="971550">
                  <a:extLst>
                    <a:ext uri="{9D8B030D-6E8A-4147-A177-3AD203B41FA5}">
                      <a16:colId xmlns:a16="http://schemas.microsoft.com/office/drawing/2014/main" val="1968507980"/>
                    </a:ext>
                  </a:extLst>
                </a:gridCol>
                <a:gridCol w="971550">
                  <a:extLst>
                    <a:ext uri="{9D8B030D-6E8A-4147-A177-3AD203B41FA5}">
                      <a16:colId xmlns:a16="http://schemas.microsoft.com/office/drawing/2014/main" val="1108966254"/>
                    </a:ext>
                  </a:extLst>
                </a:gridCol>
                <a:gridCol w="971550">
                  <a:extLst>
                    <a:ext uri="{9D8B030D-6E8A-4147-A177-3AD203B41FA5}">
                      <a16:colId xmlns:a16="http://schemas.microsoft.com/office/drawing/2014/main" val="1567711583"/>
                    </a:ext>
                  </a:extLst>
                </a:gridCol>
                <a:gridCol w="971550">
                  <a:extLst>
                    <a:ext uri="{9D8B030D-6E8A-4147-A177-3AD203B41FA5}">
                      <a16:colId xmlns:a16="http://schemas.microsoft.com/office/drawing/2014/main" val="4041892356"/>
                    </a:ext>
                  </a:extLst>
                </a:gridCol>
                <a:gridCol w="971550">
                  <a:extLst>
                    <a:ext uri="{9D8B030D-6E8A-4147-A177-3AD203B41FA5}">
                      <a16:colId xmlns:a16="http://schemas.microsoft.com/office/drawing/2014/main" val="2902691857"/>
                    </a:ext>
                  </a:extLst>
                </a:gridCol>
                <a:gridCol w="971550">
                  <a:extLst>
                    <a:ext uri="{9D8B030D-6E8A-4147-A177-3AD203B41FA5}">
                      <a16:colId xmlns:a16="http://schemas.microsoft.com/office/drawing/2014/main" val="1377669809"/>
                    </a:ext>
                  </a:extLst>
                </a:gridCol>
              </a:tblGrid>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星期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日</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一</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二</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四</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五</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六</a:t>
                      </a:r>
                      <a:endPar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43438450"/>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43493002"/>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一</a:t>
                      </a:r>
                      <a:endParaRPr kumimoji="1" lang="zh-CN"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67067672"/>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二</a:t>
                      </a:r>
                      <a:endParaRPr kumimoji="1" lang="zh-CN"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1093927"/>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三</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77171432"/>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四</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77193638"/>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五</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3270432"/>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六</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a:ln>
                            <a:noFill/>
                          </a:ln>
                          <a:solidFill>
                            <a:srgbClr val="000000"/>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05388861"/>
                  </a:ext>
                </a:extLst>
              </a:tr>
              <a:tr h="30731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人数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24</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25</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endPar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28</a:t>
                      </a:r>
                      <a:endPar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1662935"/>
                  </a:ext>
                </a:extLst>
              </a:tr>
            </a:tbl>
          </a:graphicData>
        </a:graphic>
      </p:graphicFrame>
    </p:spTree>
    <p:extLst>
      <p:ext uri="{BB962C8B-B14F-4D97-AF65-F5344CB8AC3E}">
        <p14:creationId xmlns:p14="http://schemas.microsoft.com/office/powerpoint/2010/main" val="1100962472"/>
      </p:ext>
    </p:extLst>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150</TotalTime>
  <Words>1396</Words>
  <Application>Microsoft Office PowerPoint</Application>
  <PresentationFormat>宽屏</PresentationFormat>
  <Paragraphs>251</Paragraphs>
  <Slides>21</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21</vt:i4>
      </vt:variant>
    </vt:vector>
  </HeadingPairs>
  <TitlesOfParts>
    <vt:vector size="40" baseType="lpstr">
      <vt:lpstr>华文新魏</vt:lpstr>
      <vt:lpstr>宋体</vt:lpstr>
      <vt:lpstr>微软雅黑</vt:lpstr>
      <vt:lpstr>等线</vt:lpstr>
      <vt:lpstr>等线 Light</vt:lpstr>
      <vt:lpstr>黑体</vt:lpstr>
      <vt:lpstr>Arial</vt:lpstr>
      <vt:lpstr>Calibri</vt:lpstr>
      <vt:lpstr>Calibri Light</vt:lpstr>
      <vt:lpstr>Cambria Math</vt:lpstr>
      <vt:lpstr>Symbol</vt:lpstr>
      <vt:lpstr>Times New Roman</vt:lpstr>
      <vt:lpstr>Wingdings</vt:lpstr>
      <vt:lpstr>母版</vt:lpstr>
      <vt:lpstr>Microsoft Word 文档</vt:lpstr>
      <vt:lpstr>Microsoft Word 97 - 2003 文档</vt:lpstr>
      <vt:lpstr>Equation.DSMT4</vt:lpstr>
      <vt:lpstr>Equation.3</vt:lpstr>
      <vt:lpstr>Microsoft 公式 3.0</vt:lpstr>
      <vt:lpstr>2.6 线性规划的应用举例</vt:lpstr>
      <vt:lpstr>使用线性规划方法处理实际问题必须具备的条件(建模条件)</vt:lpstr>
      <vt:lpstr>建模步骤</vt:lpstr>
      <vt:lpstr>经济管理领域中几类典型的线性规划问题 </vt:lpstr>
      <vt:lpstr>1. 产品计划问题</vt:lpstr>
      <vt:lpstr>产品计划问题有关信息表</vt:lpstr>
      <vt:lpstr>PowerPoint 演示文稿</vt:lpstr>
      <vt:lpstr>2.人力资源问题</vt:lpstr>
      <vt:lpstr>PowerPoint 演示文稿</vt:lpstr>
      <vt:lpstr>PowerPoint 演示文稿</vt:lpstr>
      <vt:lpstr>3.产品配套问题</vt:lpstr>
      <vt:lpstr>PowerPoint 演示文稿</vt:lpstr>
      <vt:lpstr>非线性目标变线性处理方式</vt:lpstr>
      <vt:lpstr>PowerPoint 演示文稿</vt:lpstr>
      <vt:lpstr>合理下料问题</vt:lpstr>
      <vt:lpstr>PowerPoint 演示文稿</vt:lpstr>
      <vt:lpstr>PowerPoint 演示文稿</vt:lpstr>
      <vt:lpstr>PowerPoint 演示文稿</vt:lpstr>
      <vt:lpstr>营养问题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 线性规划的应用举例</dc:title>
  <dc:creator>davion knight</dc:creator>
  <cp:lastModifiedBy>davion knight</cp:lastModifiedBy>
  <cp:revision>10</cp:revision>
  <dcterms:created xsi:type="dcterms:W3CDTF">2019-09-14T08:07:27Z</dcterms:created>
  <dcterms:modified xsi:type="dcterms:W3CDTF">2019-09-14T10:37:36Z</dcterms:modified>
</cp:coreProperties>
</file>