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64" r:id="rId3"/>
    <p:sldId id="352" r:id="rId4"/>
    <p:sldId id="353" r:id="rId5"/>
    <p:sldId id="306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9" r:id="rId17"/>
    <p:sldId id="367" r:id="rId18"/>
    <p:sldId id="368" r:id="rId19"/>
    <p:sldId id="369" r:id="rId20"/>
    <p:sldId id="370" r:id="rId21"/>
    <p:sldId id="372" r:id="rId22"/>
    <p:sldId id="384" r:id="rId23"/>
    <p:sldId id="374" r:id="rId24"/>
    <p:sldId id="377" r:id="rId25"/>
    <p:sldId id="379" r:id="rId26"/>
    <p:sldId id="378" r:id="rId27"/>
    <p:sldId id="380" r:id="rId28"/>
    <p:sldId id="383" r:id="rId29"/>
    <p:sldId id="373" r:id="rId3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9645" autoAdjust="0"/>
  </p:normalViewPr>
  <p:slideViewPr>
    <p:cSldViewPr>
      <p:cViewPr varScale="1">
        <p:scale>
          <a:sx n="65" d="100"/>
          <a:sy n="65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9820-C6A0-4B7F-883A-D611D1821924}" type="datetimeFigureOut">
              <a:rPr lang="es-CL" smtClean="0"/>
              <a:t>13-10-2018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9AEF0-7FBA-492D-A858-00BEFB7342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41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84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61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8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0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538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27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83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3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43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19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13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39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15ED9-1D95-4062-B8A4-58E232B2E8D5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48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2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6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331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7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3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9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2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8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37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B3FE-A762-4799-BD17-319C1A3A8E5B}" type="datetimeFigureOut">
              <a:rPr lang="es-CL" smtClean="0"/>
              <a:pPr/>
              <a:t>13-10-2018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69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idc.com/promo/smartphone-market-share/o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vysor/gidgenkbbabolejbgbpnhbimgjbffef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eveloper.android.com/studio/index.html?hl=es-419" TargetMode="External"/><Relationship Id="rId10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://www.oracle.com/technetwork/java/javase/downloads/jdk8-downloads-2133151.html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2304256"/>
          </a:xfrm>
        </p:spPr>
        <p:txBody>
          <a:bodyPr>
            <a:noAutofit/>
          </a:bodyPr>
          <a:lstStyle/>
          <a:p>
            <a:r>
              <a:rPr lang="es-CL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Clase 1</a:t>
            </a:r>
            <a:br>
              <a:rPr lang="es-CL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s-CL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-45100" y="322894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/>
                </a:solidFill>
              </a:rPr>
              <a:t>Docente: ESTEBAN VALENZUELA CASTRO.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6039" y="362905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/>
                </a:solidFill>
              </a:rPr>
              <a:t>Taller Aplicaciones Móviles</a:t>
            </a:r>
          </a:p>
        </p:txBody>
      </p:sp>
    </p:spTree>
    <p:extLst>
      <p:ext uri="{BB962C8B-B14F-4D97-AF65-F5344CB8AC3E}">
        <p14:creationId xmlns:p14="http://schemas.microsoft.com/office/powerpoint/2010/main" val="201745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Nombres Relacionados a</a:t>
            </a:r>
          </a:p>
          <a:p>
            <a:r>
              <a:rPr lang="es-CL" sz="3200" b="1" u="sng" dirty="0"/>
              <a:t>La </a:t>
            </a:r>
            <a:r>
              <a:rPr lang="es-CL" sz="3200" b="1" u="sng" dirty="0" err="1"/>
              <a:t>Activity</a:t>
            </a:r>
            <a:endParaRPr lang="es-CL" b="1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504" y="2244928"/>
            <a:ext cx="496855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Deberá indicar dos nombres, uno de la clase (Java) y otro del </a:t>
            </a:r>
            <a:r>
              <a:rPr lang="es-CL" sz="2400" dirty="0" err="1"/>
              <a:t>Layout</a:t>
            </a:r>
            <a:r>
              <a:rPr lang="es-CL" sz="2400" dirty="0"/>
              <a:t>(XML).</a:t>
            </a:r>
          </a:p>
          <a:p>
            <a:pPr algn="just"/>
            <a:r>
              <a:rPr lang="es-CL" sz="2400" b="1" dirty="0" err="1"/>
              <a:t>Activity</a:t>
            </a:r>
            <a:r>
              <a:rPr lang="es-CL" sz="2400" b="1" dirty="0"/>
              <a:t> </a:t>
            </a:r>
            <a:r>
              <a:rPr lang="es-CL" sz="2400" b="1" dirty="0" err="1"/>
              <a:t>Name</a:t>
            </a:r>
            <a:r>
              <a:rPr lang="es-CL" sz="2400" b="1" dirty="0"/>
              <a:t> = Nombre Clase</a:t>
            </a:r>
          </a:p>
          <a:p>
            <a:pPr algn="just"/>
            <a:r>
              <a:rPr lang="es-CL" sz="2400" b="1" dirty="0" err="1"/>
              <a:t>Layout</a:t>
            </a:r>
            <a:r>
              <a:rPr lang="es-CL" sz="2400" b="1" dirty="0"/>
              <a:t> </a:t>
            </a:r>
            <a:r>
              <a:rPr lang="es-CL" sz="2400" b="1" dirty="0" err="1"/>
              <a:t>Name</a:t>
            </a:r>
            <a:r>
              <a:rPr lang="es-CL" sz="2400" b="1" dirty="0"/>
              <a:t> = Nombre XML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[Mantenga los nombres por defecto].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BD8674-167D-4ED5-B68C-8E5DE954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736" y="1304901"/>
            <a:ext cx="3815752" cy="39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4985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VISTA DE COMPONENTES DE </a:t>
            </a:r>
          </a:p>
          <a:p>
            <a:r>
              <a:rPr lang="es-CL" sz="3200" b="1" dirty="0"/>
              <a:t>LA APLICACIÓN ANDROID.</a:t>
            </a:r>
            <a:endParaRPr lang="es-CL" b="1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503" y="2244928"/>
            <a:ext cx="498574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En la Ventana de </a:t>
            </a:r>
            <a:r>
              <a:rPr lang="es-CL" sz="2400" b="1" dirty="0"/>
              <a:t>Project</a:t>
            </a:r>
            <a:r>
              <a:rPr lang="es-CL" sz="2400" dirty="0"/>
              <a:t> tienes distintas vistas que permitirán </a:t>
            </a:r>
            <a:r>
              <a:rPr lang="es-CL" sz="2400" b="1" dirty="0"/>
              <a:t>navegar</a:t>
            </a:r>
            <a:r>
              <a:rPr lang="es-CL" sz="2400" dirty="0"/>
              <a:t> por los componentes del proyecto de distinta forma.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048DB7-68FB-4144-8249-9E40BC5FD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748" y="1244456"/>
            <a:ext cx="3475708" cy="47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AndroidManifest.xml</a:t>
            </a:r>
            <a:endParaRPr lang="es-CL" b="1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687651"/>
            <a:ext cx="871296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Documento XML de información general del proyecto, como por </a:t>
            </a:r>
            <a:r>
              <a:rPr lang="es-CL" sz="2400" dirty="0" err="1"/>
              <a:t>ej</a:t>
            </a:r>
            <a:r>
              <a:rPr lang="es-CL" sz="2400" dirty="0"/>
              <a:t>:</a:t>
            </a:r>
          </a:p>
          <a:p>
            <a:pPr algn="just"/>
            <a:r>
              <a:rPr lang="es-CL" sz="2400" dirty="0"/>
              <a:t>Paquete, icono, etiqueta, Tema, dentro de los mas reconocidos...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5E1FE8-C866-43ED-8918-2BBE806E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" y="2708919"/>
            <a:ext cx="7416825" cy="36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err="1"/>
              <a:t>MainActivity</a:t>
            </a:r>
            <a:endParaRPr lang="es-CL" sz="3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6" y="1709519"/>
            <a:ext cx="828092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Clase Java de soporte y configuración a los componentes que posea el </a:t>
            </a:r>
            <a:r>
              <a:rPr lang="es-CL" sz="2400" dirty="0" err="1"/>
              <a:t>Activity</a:t>
            </a:r>
            <a:r>
              <a:rPr lang="es-CL" sz="2400" dirty="0"/>
              <a:t>.</a:t>
            </a:r>
          </a:p>
          <a:p>
            <a:pPr algn="just"/>
            <a:r>
              <a:rPr lang="es-CL" sz="2400" dirty="0"/>
              <a:t>Será aquí donde programaremos los eventos de cada control que vayamos a añadir.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EE480B-5375-48B5-987C-F7A1FBCED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323899"/>
            <a:ext cx="5580249" cy="327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activity_main.xml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97926" y="1857337"/>
            <a:ext cx="855053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Documento XML </a:t>
            </a:r>
            <a:r>
              <a:rPr lang="es-CL" sz="2400" dirty="0" err="1"/>
              <a:t>layout</a:t>
            </a:r>
            <a:r>
              <a:rPr lang="es-CL" sz="2400" dirty="0"/>
              <a:t> que describe la estructura y los componentes que posee el </a:t>
            </a:r>
            <a:r>
              <a:rPr lang="es-CL" sz="2400" dirty="0" err="1"/>
              <a:t>Activity</a:t>
            </a:r>
            <a:r>
              <a:rPr lang="es-CL" sz="24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5B49E-833F-40B3-8055-C55D6D97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9" y="2812424"/>
            <a:ext cx="8700976" cy="35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VALUES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79512" y="1732746"/>
            <a:ext cx="835292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Documentos XML de apoyo tanto al manifest.xml como a los </a:t>
            </a:r>
            <a:r>
              <a:rPr lang="es-CL" sz="2400" dirty="0" err="1"/>
              <a:t>layout</a:t>
            </a:r>
            <a:r>
              <a:rPr lang="es-CL" sz="2400" dirty="0"/>
              <a:t>, guardando valores genéricos para ser utilizados cuantas veces se quiera.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38C4DD-7E16-46DD-8098-93BB16AC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2" y="3128208"/>
            <a:ext cx="3905250" cy="16573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BC6537-9CFF-4ED4-A4DE-FB82E1F87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12" y="4873014"/>
            <a:ext cx="3600450" cy="1543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E58A8B9-47CD-4191-BDE6-B30D9ABA8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158" y="3737062"/>
            <a:ext cx="4676057" cy="2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7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err="1"/>
              <a:t>Gradle</a:t>
            </a:r>
            <a:endParaRPr lang="es-CL" sz="3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632260"/>
            <a:ext cx="828092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dirty="0"/>
              <a:t>Es una herramienta para automatizar la construcción de nuestros proyectos, por ejemplo las tareas de compilación, </a:t>
            </a:r>
            <a:r>
              <a:rPr lang="es-CL" dirty="0" err="1"/>
              <a:t>testing</a:t>
            </a:r>
            <a:r>
              <a:rPr lang="es-CL" dirty="0"/>
              <a:t>, empaquetado y el despliegue de los mismos.</a:t>
            </a:r>
            <a:endParaRPr lang="es-CL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9BEBF3-9680-4866-9078-EE75BDB00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08920"/>
            <a:ext cx="723362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sp>
        <p:nvSpPr>
          <p:cNvPr id="4" name="1 CuadroTexto">
            <a:extLst>
              <a:ext uri="{FF2B5EF4-FFF2-40B4-BE49-F238E27FC236}">
                <a16:creationId xmlns:a16="http://schemas.microsoft.com/office/drawing/2014/main" id="{9D8EE2DB-94AA-4E6E-A0EF-7D747E281AB6}"/>
              </a:ext>
            </a:extLst>
          </p:cNvPr>
          <p:cNvSpPr txBox="1"/>
          <p:nvPr/>
        </p:nvSpPr>
        <p:spPr>
          <a:xfrm>
            <a:off x="251520" y="1217613"/>
            <a:ext cx="85689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LAYOUT</a:t>
            </a:r>
          </a:p>
          <a:p>
            <a:pPr fontAlgn="base"/>
            <a:r>
              <a:rPr lang="es-CL" dirty="0"/>
              <a:t>Un </a:t>
            </a:r>
            <a:r>
              <a:rPr lang="es-CL" dirty="0" err="1"/>
              <a:t>Layout</a:t>
            </a:r>
            <a:r>
              <a:rPr lang="es-CL" dirty="0"/>
              <a:t> es un elemento que representa el diseño de la interfaz de usuario de componentes gráficos y  se encargan de actuar como contenedores de vistas para establecer un orden visual, que facilite la comunicación del usuario con la interfaz de la aplicación.</a:t>
            </a:r>
          </a:p>
          <a:p>
            <a:r>
              <a:rPr lang="es-CL" sz="2000" b="1" dirty="0"/>
              <a:t>Dentro de los que existen encontramos: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000" dirty="0" err="1"/>
              <a:t>LinearLayout</a:t>
            </a:r>
            <a:endParaRPr lang="es-CL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000" dirty="0" err="1"/>
              <a:t>GridLayout</a:t>
            </a:r>
            <a:endParaRPr lang="es-CL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000" dirty="0" err="1"/>
              <a:t>FrameLayout</a:t>
            </a:r>
            <a:endParaRPr lang="es-CL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000" dirty="0" err="1"/>
              <a:t>TableLayout</a:t>
            </a:r>
            <a:endParaRPr lang="es-CL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000" dirty="0" err="1"/>
              <a:t>ConstraintLayout</a:t>
            </a:r>
            <a:endParaRPr lang="es-CL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000" dirty="0" err="1"/>
              <a:t>RelativeLayout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6722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03CD2F-EA45-4877-BC3E-71D817A6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520" y="1391714"/>
            <a:ext cx="1894785" cy="39094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8A5942-3381-4666-A053-62ECBA44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5" y="1358291"/>
            <a:ext cx="1929256" cy="39429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FAE0B3C-F380-44FA-99CB-0E1E6477755B}"/>
              </a:ext>
            </a:extLst>
          </p:cNvPr>
          <p:cNvSpPr/>
          <p:nvPr/>
        </p:nvSpPr>
        <p:spPr>
          <a:xfrm>
            <a:off x="251520" y="1502307"/>
            <a:ext cx="2286000" cy="2400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000" b="1" dirty="0" err="1"/>
              <a:t>LinearLayout</a:t>
            </a:r>
            <a:endParaRPr lang="es-CL" sz="3000" b="1" dirty="0"/>
          </a:p>
          <a:p>
            <a:pPr fontAlgn="base"/>
            <a:r>
              <a:rPr lang="es-CL" sz="3000" b="1" dirty="0"/>
              <a:t>Vertical.</a:t>
            </a:r>
          </a:p>
          <a:p>
            <a:pPr fontAlgn="base"/>
            <a:r>
              <a:rPr lang="es-CL" dirty="0"/>
              <a:t>Cada componente se va agregando uno abajo del otro en el orden en que aparezcan en el XML.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5DD23D-BEAE-4323-B769-333EDAACC6B1}"/>
              </a:ext>
            </a:extLst>
          </p:cNvPr>
          <p:cNvSpPr/>
          <p:nvPr/>
        </p:nvSpPr>
        <p:spPr>
          <a:xfrm>
            <a:off x="6592545" y="1477914"/>
            <a:ext cx="2286000" cy="2400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000" b="1" dirty="0" err="1"/>
              <a:t>LinearLayout</a:t>
            </a:r>
            <a:endParaRPr lang="es-CL" sz="3000" b="1" dirty="0"/>
          </a:p>
          <a:p>
            <a:pPr fontAlgn="base"/>
            <a:r>
              <a:rPr lang="es-CL" sz="3000" b="1" dirty="0"/>
              <a:t>Horizontal.</a:t>
            </a:r>
          </a:p>
          <a:p>
            <a:pPr fontAlgn="base"/>
            <a:r>
              <a:rPr lang="es-CL" dirty="0"/>
              <a:t>Cada componente se va agregando uno al lado del otro en el orden en que aparezcan en el XML.</a:t>
            </a:r>
          </a:p>
        </p:txBody>
      </p:sp>
    </p:spTree>
    <p:extLst>
      <p:ext uri="{BB962C8B-B14F-4D97-AF65-F5344CB8AC3E}">
        <p14:creationId xmlns:p14="http://schemas.microsoft.com/office/powerpoint/2010/main" val="201831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C27CFC-94AF-4BDD-B41C-BDA22459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54123"/>
            <a:ext cx="1681346" cy="36204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FB50D7-13BC-4840-B198-7DE9D0A95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217613"/>
            <a:ext cx="1741507" cy="36515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C067B0-0991-4EAB-BDB1-13321D77B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849" y="1188912"/>
            <a:ext cx="1747967" cy="367636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996A3ED-EE66-4B60-B38B-8FC3138074D0}"/>
              </a:ext>
            </a:extLst>
          </p:cNvPr>
          <p:cNvSpPr/>
          <p:nvPr/>
        </p:nvSpPr>
        <p:spPr>
          <a:xfrm>
            <a:off x="192093" y="4911132"/>
            <a:ext cx="2435691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000" b="1" dirty="0" err="1"/>
              <a:t>GridLayout</a:t>
            </a:r>
            <a:endParaRPr lang="es-CL" sz="3000" b="1" dirty="0"/>
          </a:p>
          <a:p>
            <a:pPr fontAlgn="base"/>
            <a:r>
              <a:rPr lang="es-CL" dirty="0"/>
              <a:t>Es una grilla cuadricular compuesta de cuadros que pueden ser combinados.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D115D3-655F-417E-8A8F-2EA9187F4CC1}"/>
              </a:ext>
            </a:extLst>
          </p:cNvPr>
          <p:cNvSpPr/>
          <p:nvPr/>
        </p:nvSpPr>
        <p:spPr>
          <a:xfrm>
            <a:off x="2771800" y="4896112"/>
            <a:ext cx="3096344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000" b="1" dirty="0" err="1"/>
              <a:t>FrameLayout</a:t>
            </a:r>
            <a:endParaRPr lang="es-CL" sz="3000" b="1" dirty="0"/>
          </a:p>
          <a:p>
            <a:pPr fontAlgn="base"/>
            <a:r>
              <a:rPr lang="es-CL" dirty="0"/>
              <a:t>Es un </a:t>
            </a:r>
            <a:r>
              <a:rPr lang="es-CL" dirty="0" err="1"/>
              <a:t>Layout</a:t>
            </a:r>
            <a:r>
              <a:rPr lang="es-CL" dirty="0"/>
              <a:t> Limitado a 9 ubicaciones(arriba, abajo, al centro y las combinaciones de izquierda y derecha).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6D3434-CF62-43CC-B2B6-3E1ED61AB031}"/>
              </a:ext>
            </a:extLst>
          </p:cNvPr>
          <p:cNvSpPr/>
          <p:nvPr/>
        </p:nvSpPr>
        <p:spPr>
          <a:xfrm>
            <a:off x="6027034" y="4911131"/>
            <a:ext cx="2793438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000" b="1" dirty="0" err="1"/>
              <a:t>TableLayout</a:t>
            </a:r>
            <a:endParaRPr lang="es-CL" sz="3000" b="1" dirty="0"/>
          </a:p>
          <a:p>
            <a:pPr fontAlgn="base"/>
            <a:r>
              <a:rPr lang="es-CL" dirty="0"/>
              <a:t>Es una tabla compuesta de </a:t>
            </a:r>
            <a:r>
              <a:rPr lang="es-CL" dirty="0" err="1"/>
              <a:t>TableRow</a:t>
            </a:r>
            <a:r>
              <a:rPr lang="es-CL" dirty="0"/>
              <a:t> permitiendo conformar una matriz de componentes.</a:t>
            </a:r>
          </a:p>
        </p:txBody>
      </p:sp>
    </p:spTree>
    <p:extLst>
      <p:ext uri="{BB962C8B-B14F-4D97-AF65-F5344CB8AC3E}">
        <p14:creationId xmlns:p14="http://schemas.microsoft.com/office/powerpoint/2010/main" val="29752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1"/>
            <a:ext cx="9132888" cy="1076554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A77C0B5-02CD-489C-961E-735F38A3AFE6}"/>
              </a:ext>
            </a:extLst>
          </p:cNvPr>
          <p:cNvSpPr/>
          <p:nvPr/>
        </p:nvSpPr>
        <p:spPr>
          <a:xfrm>
            <a:off x="215515" y="1090348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/>
              <a:t>Distribución Porcentual de Uso de Plataformas de Dispositivos Móviles</a:t>
            </a:r>
          </a:p>
          <a:p>
            <a:r>
              <a:rPr lang="es-CL" dirty="0"/>
              <a:t>Fuente: </a:t>
            </a:r>
            <a:r>
              <a:rPr lang="es-CL" dirty="0">
                <a:hlinkClick r:id="rId4"/>
              </a:rPr>
              <a:t>http://www.idc.com/promo/smartphone-market-share/os</a:t>
            </a:r>
            <a:endParaRPr lang="es-CL" dirty="0"/>
          </a:p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0CEF51-A18E-4134-8B79-A3ACEBBBF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11" y="2204864"/>
            <a:ext cx="748711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3B320E-FD59-40B8-B9B6-EC726148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97" y="1217613"/>
            <a:ext cx="1872208" cy="3923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6F44A5-CC73-41C4-ACEC-5A49557C2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852936"/>
            <a:ext cx="1872208" cy="390043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857460C-1AA7-4FDC-B27B-B2B0A3C853CB}"/>
              </a:ext>
            </a:extLst>
          </p:cNvPr>
          <p:cNvSpPr/>
          <p:nvPr/>
        </p:nvSpPr>
        <p:spPr>
          <a:xfrm>
            <a:off x="148768" y="1217613"/>
            <a:ext cx="5863391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000" b="1" dirty="0" err="1"/>
              <a:t>RelativeLayout</a:t>
            </a:r>
            <a:endParaRPr lang="es-CL" sz="3000" b="1" dirty="0"/>
          </a:p>
          <a:p>
            <a:pPr fontAlgn="base"/>
            <a:r>
              <a:rPr lang="es-CL" dirty="0"/>
              <a:t>Los controles se van colocando en las coordenadas donde se van colocando, aunque tiene restricciones de tamaño y alineación sobre los otros componentes agregados.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3AAA8-D63B-4E53-B5BA-B466B7E657D0}"/>
              </a:ext>
            </a:extLst>
          </p:cNvPr>
          <p:cNvSpPr/>
          <p:nvPr/>
        </p:nvSpPr>
        <p:spPr>
          <a:xfrm>
            <a:off x="340467" y="4599058"/>
            <a:ext cx="3799485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000" b="1" dirty="0" err="1"/>
              <a:t>ConstraintLayout</a:t>
            </a:r>
            <a:endParaRPr lang="es-CL" sz="3000" b="1" dirty="0"/>
          </a:p>
          <a:p>
            <a:pPr fontAlgn="base"/>
            <a:r>
              <a:rPr lang="es-CL" dirty="0"/>
              <a:t>Es el </a:t>
            </a:r>
            <a:r>
              <a:rPr lang="es-CL" dirty="0" err="1"/>
              <a:t>layout</a:t>
            </a:r>
            <a:r>
              <a:rPr lang="es-CL" dirty="0"/>
              <a:t> mas reciente y mas libre de arrastre de controles, permitiendo modificar libremente su ubicación, alineación y tamaño .</a:t>
            </a:r>
          </a:p>
        </p:txBody>
      </p:sp>
    </p:spTree>
    <p:extLst>
      <p:ext uri="{BB962C8B-B14F-4D97-AF65-F5344CB8AC3E}">
        <p14:creationId xmlns:p14="http://schemas.microsoft.com/office/powerpoint/2010/main" val="104433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sp>
        <p:nvSpPr>
          <p:cNvPr id="4" name="1 CuadroTexto">
            <a:extLst>
              <a:ext uri="{FF2B5EF4-FFF2-40B4-BE49-F238E27FC236}">
                <a16:creationId xmlns:a16="http://schemas.microsoft.com/office/drawing/2014/main" id="{04802B06-EF9A-41F3-B8EB-3EA8EFE6CA56}"/>
              </a:ext>
            </a:extLst>
          </p:cNvPr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Ejemplo 1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93994B45-E80A-43A2-A6AC-9F2994F22373}"/>
              </a:ext>
            </a:extLst>
          </p:cNvPr>
          <p:cNvSpPr txBox="1"/>
          <p:nvPr/>
        </p:nvSpPr>
        <p:spPr>
          <a:xfrm>
            <a:off x="323528" y="1758118"/>
            <a:ext cx="820891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Cree una aplicación llamada App1_fecha</a:t>
            </a:r>
          </a:p>
          <a:p>
            <a:pPr algn="just"/>
            <a:r>
              <a:rPr lang="es-CL" sz="2000" dirty="0"/>
              <a:t>Con el Apoyo de su super Docente, dibuje este </a:t>
            </a:r>
            <a:r>
              <a:rPr lang="es-CL" sz="2000" dirty="0" err="1"/>
              <a:t>Layout</a:t>
            </a:r>
            <a:r>
              <a:rPr lang="es-CL" sz="2000" dirty="0"/>
              <a:t> utilizando </a:t>
            </a:r>
            <a:r>
              <a:rPr lang="es-CL" sz="2000" b="1" dirty="0" err="1"/>
              <a:t>LinearLayout</a:t>
            </a:r>
            <a:endParaRPr lang="es-CL" sz="20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BD56F7-8774-409E-977E-84BBEA6EFB22}"/>
              </a:ext>
            </a:extLst>
          </p:cNvPr>
          <p:cNvSpPr/>
          <p:nvPr/>
        </p:nvSpPr>
        <p:spPr>
          <a:xfrm>
            <a:off x="2913419" y="3212976"/>
            <a:ext cx="5691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/>
              <a:t>Consideraciones:</a:t>
            </a:r>
          </a:p>
          <a:p>
            <a:pPr algn="just"/>
            <a:r>
              <a:rPr lang="es-CL" dirty="0"/>
              <a:t>Las etiquetas son </a:t>
            </a:r>
            <a:r>
              <a:rPr lang="es-CL" dirty="0" err="1"/>
              <a:t>TextView</a:t>
            </a:r>
            <a:endParaRPr lang="es-CL" dirty="0"/>
          </a:p>
          <a:p>
            <a:pPr algn="just"/>
            <a:r>
              <a:rPr lang="es-CL" dirty="0"/>
              <a:t>El Rut y Nombre son </a:t>
            </a:r>
            <a:r>
              <a:rPr lang="es-CL" dirty="0" err="1"/>
              <a:t>PlainText</a:t>
            </a:r>
            <a:r>
              <a:rPr lang="es-CL" dirty="0"/>
              <a:t>(</a:t>
            </a:r>
            <a:r>
              <a:rPr lang="es-CL" dirty="0" err="1"/>
              <a:t>EditText</a:t>
            </a:r>
            <a:r>
              <a:rPr lang="es-CL" dirty="0"/>
              <a:t>)</a:t>
            </a:r>
          </a:p>
          <a:p>
            <a:pPr algn="just"/>
            <a:r>
              <a:rPr lang="es-CL" dirty="0"/>
              <a:t>El Email es  E-Mail (</a:t>
            </a:r>
            <a:r>
              <a:rPr lang="es-CL" dirty="0" err="1"/>
              <a:t>EditText</a:t>
            </a:r>
            <a:r>
              <a:rPr lang="es-CL" dirty="0"/>
              <a:t>)</a:t>
            </a:r>
          </a:p>
          <a:p>
            <a:pPr algn="just"/>
            <a:r>
              <a:rPr lang="es-CL" dirty="0"/>
              <a:t>La Edad es  </a:t>
            </a:r>
            <a:r>
              <a:rPr lang="es-CL" dirty="0" err="1"/>
              <a:t>Number</a:t>
            </a:r>
            <a:r>
              <a:rPr lang="es-CL" dirty="0"/>
              <a:t> (</a:t>
            </a:r>
            <a:r>
              <a:rPr lang="es-CL" dirty="0" err="1"/>
              <a:t>EditText</a:t>
            </a:r>
            <a:r>
              <a:rPr lang="es-CL" dirty="0"/>
              <a:t>)</a:t>
            </a:r>
          </a:p>
          <a:p>
            <a:pPr algn="just"/>
            <a:r>
              <a:rPr lang="es-CL" dirty="0"/>
              <a:t>El botón es: </a:t>
            </a:r>
            <a:r>
              <a:rPr lang="es-CL" dirty="0" err="1"/>
              <a:t>Button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17C6AD-D960-4E47-8628-5E345916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3356"/>
            <a:ext cx="1861675" cy="3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35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sp>
        <p:nvSpPr>
          <p:cNvPr id="4" name="1 CuadroTexto">
            <a:extLst>
              <a:ext uri="{FF2B5EF4-FFF2-40B4-BE49-F238E27FC236}">
                <a16:creationId xmlns:a16="http://schemas.microsoft.com/office/drawing/2014/main" id="{04802B06-EF9A-41F3-B8EB-3EA8EFE6CA56}"/>
              </a:ext>
            </a:extLst>
          </p:cNvPr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Ejemplo 2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93994B45-E80A-43A2-A6AC-9F2994F22373}"/>
              </a:ext>
            </a:extLst>
          </p:cNvPr>
          <p:cNvSpPr txBox="1"/>
          <p:nvPr/>
        </p:nvSpPr>
        <p:spPr>
          <a:xfrm>
            <a:off x="323528" y="1758118"/>
            <a:ext cx="820891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Cree una aplicación llamada App2_fecha</a:t>
            </a:r>
          </a:p>
          <a:p>
            <a:pPr algn="just"/>
            <a:r>
              <a:rPr lang="es-CL" sz="2000" dirty="0"/>
              <a:t>Con el Apoyo de su super Docente, dibuje este </a:t>
            </a:r>
            <a:r>
              <a:rPr lang="es-CL" sz="2000" dirty="0" err="1"/>
              <a:t>Layout</a:t>
            </a:r>
            <a:r>
              <a:rPr lang="es-CL" sz="2000" dirty="0"/>
              <a:t> utilizando </a:t>
            </a:r>
            <a:r>
              <a:rPr lang="es-CL" sz="2000" b="1" dirty="0" err="1"/>
              <a:t>LinearLayout</a:t>
            </a:r>
            <a:endParaRPr lang="es-CL" sz="20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BD56F7-8774-409E-977E-84BBEA6EFB22}"/>
              </a:ext>
            </a:extLst>
          </p:cNvPr>
          <p:cNvSpPr/>
          <p:nvPr/>
        </p:nvSpPr>
        <p:spPr>
          <a:xfrm>
            <a:off x="2913419" y="3212976"/>
            <a:ext cx="5691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/>
              <a:t>Consideraciones:</a:t>
            </a:r>
          </a:p>
          <a:p>
            <a:pPr algn="just"/>
            <a:r>
              <a:rPr lang="es-CL" dirty="0"/>
              <a:t>Las etiquetas son </a:t>
            </a:r>
            <a:r>
              <a:rPr lang="es-CL" dirty="0" err="1"/>
              <a:t>TextView</a:t>
            </a:r>
            <a:endParaRPr lang="es-CL" dirty="0"/>
          </a:p>
          <a:p>
            <a:pPr algn="just"/>
            <a:r>
              <a:rPr lang="es-CL" dirty="0"/>
              <a:t>El Rut y Nombre, Apellido son </a:t>
            </a:r>
            <a:r>
              <a:rPr lang="es-CL" dirty="0" err="1"/>
              <a:t>PlainText</a:t>
            </a:r>
            <a:r>
              <a:rPr lang="es-CL" dirty="0"/>
              <a:t>(</a:t>
            </a:r>
            <a:r>
              <a:rPr lang="es-CL" dirty="0" err="1"/>
              <a:t>EditText</a:t>
            </a:r>
            <a:r>
              <a:rPr lang="es-CL" dirty="0"/>
              <a:t>)</a:t>
            </a:r>
          </a:p>
          <a:p>
            <a:pPr algn="just"/>
            <a:r>
              <a:rPr lang="es-CL" dirty="0"/>
              <a:t>El Email es  E-Mail (</a:t>
            </a:r>
            <a:r>
              <a:rPr lang="es-CL" dirty="0" err="1"/>
              <a:t>EditText</a:t>
            </a:r>
            <a:r>
              <a:rPr lang="es-CL" dirty="0"/>
              <a:t>)</a:t>
            </a:r>
          </a:p>
          <a:p>
            <a:pPr algn="just"/>
            <a:r>
              <a:rPr lang="es-CL" dirty="0"/>
              <a:t>El sexo es </a:t>
            </a:r>
            <a:r>
              <a:rPr lang="es-CL" dirty="0" err="1"/>
              <a:t>RadioButton</a:t>
            </a:r>
            <a:r>
              <a:rPr lang="es-CL" dirty="0"/>
              <a:t> dentro de </a:t>
            </a:r>
            <a:r>
              <a:rPr lang="es-CL" dirty="0" err="1"/>
              <a:t>Radiogroup</a:t>
            </a:r>
            <a:endParaRPr lang="es-CL" dirty="0"/>
          </a:p>
          <a:p>
            <a:pPr algn="just"/>
            <a:r>
              <a:rPr lang="es-CL" dirty="0"/>
              <a:t>El </a:t>
            </a:r>
            <a:r>
              <a:rPr lang="es-CL" dirty="0" err="1"/>
              <a:t>Pais</a:t>
            </a:r>
            <a:r>
              <a:rPr lang="es-CL" dirty="0"/>
              <a:t> es </a:t>
            </a:r>
            <a:r>
              <a:rPr lang="es-CL" dirty="0" err="1"/>
              <a:t>Spinner</a:t>
            </a:r>
            <a:endParaRPr lang="es-CL" dirty="0"/>
          </a:p>
          <a:p>
            <a:pPr algn="just"/>
            <a:r>
              <a:rPr lang="es-CL" dirty="0"/>
              <a:t>El botón es: </a:t>
            </a:r>
            <a:r>
              <a:rPr lang="es-CL" dirty="0" err="1"/>
              <a:t>Button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6CF27C-357A-4925-B6D5-237F3835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96704"/>
            <a:ext cx="2088232" cy="41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50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sp>
        <p:nvSpPr>
          <p:cNvPr id="4" name="1 CuadroTexto">
            <a:extLst>
              <a:ext uri="{FF2B5EF4-FFF2-40B4-BE49-F238E27FC236}">
                <a16:creationId xmlns:a16="http://schemas.microsoft.com/office/drawing/2014/main" id="{04802B06-EF9A-41F3-B8EB-3EA8EFE6CA56}"/>
              </a:ext>
            </a:extLst>
          </p:cNvPr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Ejercicio 3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93994B45-E80A-43A2-A6AC-9F2994F22373}"/>
              </a:ext>
            </a:extLst>
          </p:cNvPr>
          <p:cNvSpPr txBox="1"/>
          <p:nvPr/>
        </p:nvSpPr>
        <p:spPr>
          <a:xfrm>
            <a:off x="323528" y="1758118"/>
            <a:ext cx="820891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Cree una aplicación llamada App3_fecha</a:t>
            </a:r>
          </a:p>
          <a:p>
            <a:pPr algn="just"/>
            <a:r>
              <a:rPr lang="es-CL" sz="2000" dirty="0"/>
              <a:t>Dibuje este </a:t>
            </a:r>
            <a:r>
              <a:rPr lang="es-CL" sz="2000" dirty="0" err="1"/>
              <a:t>Layout</a:t>
            </a:r>
            <a:r>
              <a:rPr lang="es-CL" sz="2000" dirty="0"/>
              <a:t> utilizando </a:t>
            </a:r>
            <a:r>
              <a:rPr lang="es-CL" sz="2000" b="1" dirty="0" err="1"/>
              <a:t>LinearLayout</a:t>
            </a:r>
            <a:endParaRPr lang="es-CL" sz="2000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B95AC1-4AC4-47E2-ADF2-3FC71CD4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31" y="2636912"/>
            <a:ext cx="1876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CDA4B-0021-4B7D-B6F0-E513C73D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918051"/>
            <a:ext cx="8784976" cy="1838177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contexto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texto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"Mensaje!"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duracion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duracion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B32BC-C79E-439B-8E6C-7FB6C569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482799"/>
            <a:ext cx="8784976" cy="822515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lang="es-CL" altLang="es-CL" sz="2200" dirty="0" err="1">
                <a:solidFill>
                  <a:srgbClr val="000088"/>
                </a:solidFill>
                <a:latin typeface="Consolas" panose="020B0609020204030204" pitchFamily="49" charset="0"/>
              </a:rPr>
              <a:t>this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altLang="es-CL" sz="2200" dirty="0">
                <a:solidFill>
                  <a:srgbClr val="880000"/>
                </a:solidFill>
                <a:latin typeface="Consolas" panose="020B0609020204030204" pitchFamily="49" charset="0"/>
              </a:rPr>
              <a:t>"Mensaje!"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altLang="es-CL" sz="2200" dirty="0" err="1">
                <a:solidFill>
                  <a:srgbClr val="660066"/>
                </a:solidFill>
                <a:latin typeface="Consolas" panose="020B0609020204030204" pitchFamily="49" charset="0"/>
              </a:rPr>
              <a:t>Toast</a:t>
            </a:r>
            <a:r>
              <a:rPr lang="es-CL" altLang="es-CL" sz="22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CL" altLang="es-CL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LENGTH_SHORT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234A2A-DBCA-4FD3-B480-8F76CC20AE76}"/>
              </a:ext>
            </a:extLst>
          </p:cNvPr>
          <p:cNvSpPr/>
          <p:nvPr/>
        </p:nvSpPr>
        <p:spPr>
          <a:xfrm>
            <a:off x="3851920" y="392549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dirty="0">
                <a:solidFill>
                  <a:srgbClr val="660066"/>
                </a:solidFill>
                <a:latin typeface="Consolas" panose="020B0609020204030204" pitchFamily="49" charset="0"/>
              </a:rPr>
              <a:t>o</a:t>
            </a:r>
            <a:endParaRPr lang="es-CL" dirty="0"/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DB6F70BD-CE03-4990-BE2A-373187F2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978888D-8D3A-477F-9C57-6D0B2EA28987}"/>
              </a:ext>
            </a:extLst>
          </p:cNvPr>
          <p:cNvSpPr/>
          <p:nvPr/>
        </p:nvSpPr>
        <p:spPr>
          <a:xfrm>
            <a:off x="189924" y="1097828"/>
            <a:ext cx="45384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sz="4400" b="1" dirty="0">
                <a:latin typeface="Consolas" panose="020B0609020204030204" pitchFamily="49" charset="0"/>
              </a:rPr>
              <a:t>Mensajes </a:t>
            </a:r>
            <a:r>
              <a:rPr lang="es-CL" altLang="es-CL" sz="4400" b="1" dirty="0" err="1">
                <a:latin typeface="Consolas" panose="020B0609020204030204" pitchFamily="49" charset="0"/>
              </a:rPr>
              <a:t>Toast</a:t>
            </a:r>
            <a:endParaRPr lang="es-CL" sz="4400" b="1" dirty="0"/>
          </a:p>
        </p:txBody>
      </p:sp>
    </p:spTree>
    <p:extLst>
      <p:ext uri="{BB962C8B-B14F-4D97-AF65-F5344CB8AC3E}">
        <p14:creationId xmlns:p14="http://schemas.microsoft.com/office/powerpoint/2010/main" val="145091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D732661-82D3-43BD-8930-90A5B021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493071" cy="482453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A57F49C-6FC0-43A4-A63A-2304655AC0A4}"/>
              </a:ext>
            </a:extLst>
          </p:cNvPr>
          <p:cNvSpPr/>
          <p:nvPr/>
        </p:nvSpPr>
        <p:spPr>
          <a:xfrm>
            <a:off x="5148064" y="3392996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632F1-1A1D-479B-A952-68C40FCA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617132"/>
            <a:ext cx="7632848" cy="20621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btnToastOnClick(View v){</a:t>
            </a:r>
            <a:b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contexto = getApplicationContext();</a:t>
            </a:r>
            <a:b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CharSequence texto = </a:t>
            </a:r>
            <a:r>
              <a:rPr kumimoji="0" lang="es-CL" altLang="es-CL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"Este es un Mensaje Toast"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duracion = Toast.</a:t>
            </a:r>
            <a:r>
              <a:rPr kumimoji="0" lang="es-CL" altLang="es-CL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 toast = Toast.</a:t>
            </a:r>
            <a:r>
              <a:rPr kumimoji="0" lang="es-CL" altLang="es-CL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(contexto,texto,duracion);</a:t>
            </a:r>
            <a:b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toast.setGravity(Gravity.</a:t>
            </a:r>
            <a:r>
              <a:rPr kumimoji="0" lang="es-CL" altLang="es-CL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toast.show();</a:t>
            </a:r>
            <a:b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CL" altLang="es-CL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51FFAC7-8202-4565-9679-8021D87C9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6D78885-B03E-45B1-8551-5AB78552B6AE}"/>
              </a:ext>
            </a:extLst>
          </p:cNvPr>
          <p:cNvSpPr/>
          <p:nvPr/>
        </p:nvSpPr>
        <p:spPr>
          <a:xfrm>
            <a:off x="2483768" y="145093"/>
            <a:ext cx="48494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sz="4400" b="1" dirty="0">
                <a:latin typeface="Consolas" panose="020B0609020204030204" pitchFamily="49" charset="0"/>
              </a:rPr>
              <a:t>Ejercicio </a:t>
            </a:r>
            <a:r>
              <a:rPr lang="es-CL" altLang="es-CL" sz="4400" b="1" dirty="0" err="1">
                <a:latin typeface="Consolas" panose="020B0609020204030204" pitchFamily="49" charset="0"/>
              </a:rPr>
              <a:t>Toast</a:t>
            </a:r>
            <a:endParaRPr lang="es-CL" sz="4400" b="1" dirty="0"/>
          </a:p>
        </p:txBody>
      </p:sp>
    </p:spTree>
    <p:extLst>
      <p:ext uri="{BB962C8B-B14F-4D97-AF65-F5344CB8AC3E}">
        <p14:creationId xmlns:p14="http://schemas.microsoft.com/office/powerpoint/2010/main" val="405006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1775F5-9F89-459F-94D9-23D0AE7C78D7}"/>
              </a:ext>
            </a:extLst>
          </p:cNvPr>
          <p:cNvSpPr/>
          <p:nvPr/>
        </p:nvSpPr>
        <p:spPr>
          <a:xfrm>
            <a:off x="210081" y="1191480"/>
            <a:ext cx="88921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sz="4400" b="1" dirty="0">
                <a:latin typeface="Consolas" panose="020B0609020204030204" pitchFamily="49" charset="0"/>
              </a:rPr>
              <a:t>Mensajes </a:t>
            </a:r>
            <a:r>
              <a:rPr lang="es-CL" altLang="es-CL" sz="4400" b="1" dirty="0" err="1">
                <a:latin typeface="Consolas" panose="020B0609020204030204" pitchFamily="49" charset="0"/>
              </a:rPr>
              <a:t>AlertDialog.Builder</a:t>
            </a:r>
            <a:endParaRPr lang="es-CL" sz="4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234A2A-DBCA-4FD3-B480-8F76CC20AE76}"/>
              </a:ext>
            </a:extLst>
          </p:cNvPr>
          <p:cNvSpPr/>
          <p:nvPr/>
        </p:nvSpPr>
        <p:spPr>
          <a:xfrm>
            <a:off x="3908071" y="44543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dirty="0">
                <a:solidFill>
                  <a:srgbClr val="660066"/>
                </a:solidFill>
                <a:latin typeface="Consolas" panose="020B0609020204030204" pitchFamily="49" charset="0"/>
              </a:rPr>
              <a:t>o</a:t>
            </a:r>
            <a:endParaRPr lang="es-CL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0B3BBD4-A05C-483F-AFD3-0FA66FEB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99" y="2420888"/>
            <a:ext cx="8621623" cy="2171945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 err="1">
                <a:solidFill>
                  <a:srgbClr val="660066"/>
                </a:solidFill>
                <a:latin typeface="Consolas" panose="020B0609020204030204" pitchFamily="49" charset="0"/>
              </a:rPr>
              <a:t>AlertDialog</a:t>
            </a:r>
            <a:r>
              <a:rPr lang="es-CL" altLang="es-CL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CL" altLang="es-CL" dirty="0" err="1">
                <a:solidFill>
                  <a:srgbClr val="660066"/>
                </a:solidFill>
                <a:latin typeface="Consolas" panose="020B0609020204030204" pitchFamily="49" charset="0"/>
              </a:rPr>
              <a:t>Builder</a:t>
            </a:r>
            <a:r>
              <a:rPr lang="es-CL" altLang="es-C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CL" altLang="es-C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s-CL" altLang="es-C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s-CL" altLang="es-C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660066"/>
                </a:solidFill>
                <a:latin typeface="Consolas" panose="020B0609020204030204" pitchFamily="49" charset="0"/>
              </a:rPr>
              <a:t>AlertDialog</a:t>
            </a:r>
            <a:r>
              <a:rPr lang="es-CL" altLang="es-CL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CL" altLang="es-CL" dirty="0" err="1">
                <a:solidFill>
                  <a:srgbClr val="660066"/>
                </a:solidFill>
                <a:latin typeface="Consolas" panose="020B0609020204030204" pitchFamily="49" charset="0"/>
              </a:rPr>
              <a:t>Builder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getActivity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());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s-CL" altLang="es-C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AlertDialog.Builder</a:t>
            </a:r>
            <a:r>
              <a:rPr lang="es-CL" altLang="es-C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msg</a:t>
            </a:r>
            <a:r>
              <a:rPr lang="es-CL" altLang="es-C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s-CL" altLang="es-C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AlertDialog.Builder</a:t>
            </a:r>
            <a:r>
              <a:rPr lang="es-CL" altLang="es-C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CL" altLang="es-C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s-CL" altLang="es-C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CL" altLang="es-CL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setCancelable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CL" altLang="es-CL" dirty="0">
                <a:solidFill>
                  <a:srgbClr val="000088"/>
                </a:solidFill>
                <a:latin typeface="Consolas" panose="020B0609020204030204" pitchFamily="49" charset="0"/>
              </a:rPr>
              <a:t>true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setMessage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"mensaje !"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CL" altLang="es-CL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CL" altLang="es-CL" dirty="0">
                <a:solidFill>
                  <a:srgbClr val="000000"/>
                </a:solidFill>
                <a:latin typeface="Consolas" panose="020B0609020204030204" pitchFamily="49" charset="0"/>
              </a:rPr>
              <a:t>"Titulo"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CL" altLang="es-CL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setIcon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CL" altLang="es-CL" dirty="0" err="1">
                <a:latin typeface="Consolas" panose="020B0609020204030204" pitchFamily="49" charset="0"/>
              </a:rPr>
              <a:t>R.drowable.</a:t>
            </a:r>
            <a:r>
              <a:rPr lang="es-CL" altLang="es-CL" dirty="0" err="1">
                <a:solidFill>
                  <a:srgbClr val="666600"/>
                </a:solidFill>
                <a:latin typeface="Consolas" panose="020B0609020204030204" pitchFamily="49" charset="0"/>
              </a:rPr>
              <a:t>NOMBREARCHIVO</a:t>
            </a:r>
            <a:r>
              <a:rPr lang="es-CL" altLang="es-CL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sg.show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51FFAC7-8202-4565-9679-8021D87C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6D78885-B03E-45B1-8551-5AB78552B6AE}"/>
              </a:ext>
            </a:extLst>
          </p:cNvPr>
          <p:cNvSpPr/>
          <p:nvPr/>
        </p:nvSpPr>
        <p:spPr>
          <a:xfrm>
            <a:off x="2136120" y="146581"/>
            <a:ext cx="6715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sz="4400" b="1" dirty="0">
                <a:latin typeface="Consolas" panose="020B0609020204030204" pitchFamily="49" charset="0"/>
              </a:rPr>
              <a:t>Ejercicio </a:t>
            </a:r>
            <a:r>
              <a:rPr lang="es-CL" altLang="es-CL" sz="4400" b="1" dirty="0" err="1">
                <a:latin typeface="Consolas" panose="020B0609020204030204" pitchFamily="49" charset="0"/>
              </a:rPr>
              <a:t>AlertDialog</a:t>
            </a:r>
            <a:endParaRPr lang="es-CL" sz="4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5EC953-F242-434A-9142-8E4A2D53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47683"/>
            <a:ext cx="7267575" cy="40005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351760C-6857-4518-8891-9300A86E4E58}"/>
              </a:ext>
            </a:extLst>
          </p:cNvPr>
          <p:cNvSpPr/>
          <p:nvPr/>
        </p:nvSpPr>
        <p:spPr>
          <a:xfrm>
            <a:off x="5148064" y="3392996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01C5E90-2AC0-41B5-8CBA-0CD5716F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20" y="4617131"/>
            <a:ext cx="7632848" cy="20621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altLang="es-CL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altLang="es-CL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L" altLang="es-CL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btnAlertOnClick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v){</a:t>
            </a:r>
            <a:b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altLang="es-CL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altLang="es-CL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msg.setCancelable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altLang="es-CL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msg.setMessage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altLang="es-CL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"Este es un Mensaje </a:t>
            </a:r>
            <a:r>
              <a:rPr lang="es-CL" altLang="es-CL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AlertDialog</a:t>
            </a:r>
            <a:r>
              <a:rPr lang="es-CL" altLang="es-CL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msg.setTitle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altLang="es-CL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"Saludo"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msg.setIcon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es-CL" altLang="es-CL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NOMBREARCHIVO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altLang="es-C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msg.show</a:t>
            </a: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L" altLang="es-C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3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51FFAC7-8202-4565-9679-8021D87C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6D78885-B03E-45B1-8551-5AB78552B6AE}"/>
              </a:ext>
            </a:extLst>
          </p:cNvPr>
          <p:cNvSpPr/>
          <p:nvPr/>
        </p:nvSpPr>
        <p:spPr>
          <a:xfrm>
            <a:off x="683568" y="1385459"/>
            <a:ext cx="827021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sz="4400" b="1" dirty="0">
                <a:latin typeface="Consolas" panose="020B0609020204030204" pitchFamily="49" charset="0"/>
              </a:rPr>
              <a:t>Ejercicio Casilla y </a:t>
            </a:r>
            <a:r>
              <a:rPr lang="es-CL" altLang="es-CL" sz="4400" b="1" dirty="0" err="1">
                <a:latin typeface="Consolas" panose="020B0609020204030204" pitchFamily="49" charset="0"/>
              </a:rPr>
              <a:t>Boton</a:t>
            </a:r>
            <a:r>
              <a:rPr lang="es-CL" altLang="es-CL" sz="4400" b="1" dirty="0">
                <a:latin typeface="Consolas" panose="020B0609020204030204" pitchFamily="49" charset="0"/>
              </a:rPr>
              <a:t> </a:t>
            </a:r>
          </a:p>
          <a:p>
            <a:r>
              <a:rPr lang="es-CL" altLang="es-CL" sz="4400" b="1" dirty="0">
                <a:latin typeface="Consolas" panose="020B0609020204030204" pitchFamily="49" charset="0"/>
              </a:rPr>
              <a:t>+ </a:t>
            </a:r>
            <a:r>
              <a:rPr lang="es-CL" altLang="es-CL" sz="4400" b="1" dirty="0" err="1">
                <a:latin typeface="Consolas" panose="020B0609020204030204" pitchFamily="49" charset="0"/>
              </a:rPr>
              <a:t>Alert</a:t>
            </a:r>
            <a:endParaRPr lang="es-CL" sz="4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7D102F-323A-4EE9-BF2E-02A57093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37" y="2832009"/>
            <a:ext cx="5306414" cy="37548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DECLARACION DE CONTROLES</a:t>
            </a:r>
            <a:b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s-CL" altLang="es-CL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RECUPERACION DE DATOS.</a:t>
            </a:r>
            <a:b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R.id.CASILLA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R.id.BOTON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EVENTO CLIC</a:t>
            </a:r>
            <a:b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L" altLang="es-C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kumimoji="0" lang="es-CL" altLang="es-CL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2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Marcador de contenido">
            <a:extLst>
              <a:ext uri="{FF2B5EF4-FFF2-40B4-BE49-F238E27FC236}">
                <a16:creationId xmlns:a16="http://schemas.microsoft.com/office/drawing/2014/main" id="{0FA46C61-B282-4FD4-AD62-B42742B3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  <a:prstGeom prst="rect">
            <a:avLst/>
          </a:prstGeom>
        </p:spPr>
      </p:pic>
      <p:sp>
        <p:nvSpPr>
          <p:cNvPr id="4" name="1 CuadroTexto">
            <a:extLst>
              <a:ext uri="{FF2B5EF4-FFF2-40B4-BE49-F238E27FC236}">
                <a16:creationId xmlns:a16="http://schemas.microsoft.com/office/drawing/2014/main" id="{04802B06-EF9A-41F3-B8EB-3EA8EFE6CA56}"/>
              </a:ext>
            </a:extLst>
          </p:cNvPr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Ejercicio Tarea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93994B45-E80A-43A2-A6AC-9F2994F22373}"/>
              </a:ext>
            </a:extLst>
          </p:cNvPr>
          <p:cNvSpPr txBox="1"/>
          <p:nvPr/>
        </p:nvSpPr>
        <p:spPr>
          <a:xfrm>
            <a:off x="323528" y="1758118"/>
            <a:ext cx="820891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Cree una aplicación llamada </a:t>
            </a:r>
            <a:r>
              <a:rPr lang="es-CL" sz="2000" dirty="0" err="1"/>
              <a:t>EjercicioTarea_fecha</a:t>
            </a:r>
            <a:endParaRPr lang="es-CL" sz="2000" dirty="0"/>
          </a:p>
          <a:p>
            <a:pPr algn="just"/>
            <a:r>
              <a:rPr lang="es-CL" sz="2000" dirty="0"/>
              <a:t>Con el Apoyo de su super Docente, dibuje este </a:t>
            </a:r>
            <a:r>
              <a:rPr lang="es-CL" sz="2000" dirty="0" err="1"/>
              <a:t>Layout</a:t>
            </a:r>
            <a:r>
              <a:rPr lang="es-CL" sz="2000" dirty="0"/>
              <a:t> utilizando </a:t>
            </a:r>
            <a:r>
              <a:rPr lang="es-CL" sz="2000" b="1" dirty="0" err="1"/>
              <a:t>LinearLayout</a:t>
            </a:r>
            <a:r>
              <a:rPr lang="es-CL" sz="2000" b="1" dirty="0"/>
              <a:t> y </a:t>
            </a:r>
            <a:r>
              <a:rPr lang="es-CL" sz="2000" b="1" dirty="0" err="1"/>
              <a:t>TableLayout</a:t>
            </a:r>
            <a:endParaRPr lang="es-CL" sz="2000" b="1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BD56F7-8774-409E-977E-84BBEA6EFB22}"/>
              </a:ext>
            </a:extLst>
          </p:cNvPr>
          <p:cNvSpPr/>
          <p:nvPr/>
        </p:nvSpPr>
        <p:spPr>
          <a:xfrm>
            <a:off x="2627784" y="3068960"/>
            <a:ext cx="5691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/>
              <a:t>Consideraciones:</a:t>
            </a:r>
          </a:p>
          <a:p>
            <a:pPr algn="just"/>
            <a:r>
              <a:rPr lang="es-CL" dirty="0"/>
              <a:t>La casilla de texto es </a:t>
            </a:r>
            <a:r>
              <a:rPr lang="es-CL" dirty="0" err="1"/>
              <a:t>PlainText</a:t>
            </a:r>
            <a:r>
              <a:rPr lang="es-CL" dirty="0"/>
              <a:t>(</a:t>
            </a:r>
            <a:r>
              <a:rPr lang="es-CL" dirty="0" err="1"/>
              <a:t>EditText</a:t>
            </a:r>
            <a:r>
              <a:rPr lang="es-CL" dirty="0"/>
              <a:t>)</a:t>
            </a:r>
          </a:p>
          <a:p>
            <a:pPr algn="just"/>
            <a:r>
              <a:rPr lang="es-CL" dirty="0"/>
              <a:t>Los botones son </a:t>
            </a:r>
            <a:r>
              <a:rPr lang="es-CL" dirty="0" err="1"/>
              <a:t>Button</a:t>
            </a:r>
            <a:endParaRPr lang="es-CL" dirty="0"/>
          </a:p>
          <a:p>
            <a:pPr algn="just"/>
            <a:r>
              <a:rPr lang="es-CL" dirty="0"/>
              <a:t>Existe un </a:t>
            </a:r>
            <a:r>
              <a:rPr lang="es-CL" dirty="0" err="1"/>
              <a:t>LinearLayout</a:t>
            </a:r>
            <a:r>
              <a:rPr lang="es-CL" dirty="0"/>
              <a:t> Principal que divide la casilla con la botonera y en la botonera esta compuesta de un </a:t>
            </a:r>
            <a:r>
              <a:rPr lang="es-CL" dirty="0" err="1"/>
              <a:t>Tablelayout</a:t>
            </a:r>
            <a:r>
              <a:rPr lang="es-CL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5706CB-D92E-4671-A800-E65BC51B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4" y="3013751"/>
            <a:ext cx="1847462" cy="37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1"/>
            <a:ext cx="9132888" cy="1076554"/>
          </a:xfrm>
        </p:spPr>
      </p:pic>
      <p:sp>
        <p:nvSpPr>
          <p:cNvPr id="2" name="1 CuadroTexto"/>
          <p:cNvSpPr txBox="1"/>
          <p:nvPr/>
        </p:nvSpPr>
        <p:spPr>
          <a:xfrm>
            <a:off x="953512" y="1230502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b="1" dirty="0"/>
              <a:t>DESCARGA DE SOFTWARE NECESARIOS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0243" y="2911624"/>
            <a:ext cx="8136904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500" dirty="0"/>
              <a:t>JDK</a:t>
            </a:r>
          </a:p>
          <a:p>
            <a:pPr algn="just"/>
            <a:r>
              <a:rPr lang="es-CL" sz="1500" dirty="0">
                <a:hlinkClick r:id="rId4"/>
              </a:rPr>
              <a:t>http://www.oracle.com/technetwork/java/javase/downloads/jdk8-downloads-2133151.html</a:t>
            </a:r>
            <a:endParaRPr lang="es-CL" sz="1500" dirty="0"/>
          </a:p>
          <a:p>
            <a:pPr algn="just"/>
            <a:endParaRPr lang="es-CL" sz="1500" dirty="0"/>
          </a:p>
          <a:p>
            <a:pPr algn="just"/>
            <a:r>
              <a:rPr lang="es-CL" sz="1500" dirty="0"/>
              <a:t>ANDROID STUDIO</a:t>
            </a:r>
          </a:p>
          <a:p>
            <a:pPr algn="just"/>
            <a:r>
              <a:rPr lang="es-CL" sz="1500" dirty="0">
                <a:hlinkClick r:id="rId5"/>
              </a:rPr>
              <a:t>https://developer.android.com/studio/index.html?hl=es-419</a:t>
            </a:r>
            <a:endParaRPr lang="es-CL" sz="15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639FED-47EB-4AAD-9C64-A38720A6B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1745417"/>
            <a:ext cx="792088" cy="7187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93CFC01-E3E7-4B31-9742-D4B403B03B0E}"/>
              </a:ext>
            </a:extLst>
          </p:cNvPr>
          <p:cNvSpPr/>
          <p:nvPr/>
        </p:nvSpPr>
        <p:spPr>
          <a:xfrm>
            <a:off x="5576840" y="2438945"/>
            <a:ext cx="157286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sz="1500" dirty="0"/>
              <a:t>ANDROID STUDIO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D54815-04E4-44BB-9A76-BD79A8272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6" y="1802387"/>
            <a:ext cx="1296144" cy="78308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A988551-7112-4553-8861-8865AD0939C7}"/>
              </a:ext>
            </a:extLst>
          </p:cNvPr>
          <p:cNvSpPr/>
          <p:nvPr/>
        </p:nvSpPr>
        <p:spPr>
          <a:xfrm>
            <a:off x="1979712" y="2487355"/>
            <a:ext cx="5068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500" dirty="0"/>
              <a:t>JDK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B028D8-4B9D-4B04-BCDB-9838397417AB}"/>
              </a:ext>
            </a:extLst>
          </p:cNvPr>
          <p:cNvSpPr/>
          <p:nvPr/>
        </p:nvSpPr>
        <p:spPr>
          <a:xfrm>
            <a:off x="511919" y="4322686"/>
            <a:ext cx="17613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500" b="1" dirty="0"/>
              <a:t>OTROS SOFTWARE.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3282C6-43A3-4A61-BBEA-088329029A5D}"/>
              </a:ext>
            </a:extLst>
          </p:cNvPr>
          <p:cNvSpPr/>
          <p:nvPr/>
        </p:nvSpPr>
        <p:spPr>
          <a:xfrm>
            <a:off x="925814" y="4731245"/>
            <a:ext cx="75346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500" dirty="0">
                <a:hlinkClick r:id="rId8"/>
              </a:rPr>
              <a:t>https://chrome.google.com/webstore/detail/vysor/gidgenkbbabolejbgbpnhbimgjbffefm</a:t>
            </a:r>
            <a:endParaRPr lang="es-CL" sz="1500" dirty="0"/>
          </a:p>
          <a:p>
            <a:endParaRPr lang="es-CL" sz="15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684DBE1-2ED2-477B-B443-CFDD31A92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714" y="4731245"/>
            <a:ext cx="419100" cy="4000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2AC9472-45AD-443F-B728-85169795C554}"/>
              </a:ext>
            </a:extLst>
          </p:cNvPr>
          <p:cNvSpPr/>
          <p:nvPr/>
        </p:nvSpPr>
        <p:spPr>
          <a:xfrm>
            <a:off x="979407" y="5779652"/>
            <a:ext cx="7056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500" dirty="0">
                <a:hlinkClick r:id="rId10"/>
              </a:rPr>
              <a:t>https://developer.android.com/studio/intro/index.html</a:t>
            </a:r>
            <a:endParaRPr lang="es-CL" sz="1500" dirty="0"/>
          </a:p>
          <a:p>
            <a:endParaRPr lang="es-CL" sz="15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2C82E0-D412-4581-ADC6-944B12714FE3}"/>
              </a:ext>
            </a:extLst>
          </p:cNvPr>
          <p:cNvSpPr/>
          <p:nvPr/>
        </p:nvSpPr>
        <p:spPr>
          <a:xfrm>
            <a:off x="471831" y="5302539"/>
            <a:ext cx="17526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500" b="1" dirty="0"/>
              <a:t>DOCUMENTACION. </a:t>
            </a:r>
          </a:p>
        </p:txBody>
      </p:sp>
    </p:spTree>
    <p:extLst>
      <p:ext uri="{BB962C8B-B14F-4D97-AF65-F5344CB8AC3E}">
        <p14:creationId xmlns:p14="http://schemas.microsoft.com/office/powerpoint/2010/main" val="160490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1"/>
            <a:ext cx="9132888" cy="1076554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1286AD-AE94-4B54-9DAB-B950C353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46" y="1739913"/>
            <a:ext cx="8237004" cy="4063912"/>
          </a:xfrm>
          <a:prstGeom prst="rect">
            <a:avLst/>
          </a:prstGeom>
        </p:spPr>
      </p:pic>
      <p:sp>
        <p:nvSpPr>
          <p:cNvPr id="135" name="1 CuadroTexto">
            <a:extLst>
              <a:ext uri="{FF2B5EF4-FFF2-40B4-BE49-F238E27FC236}">
                <a16:creationId xmlns:a16="http://schemas.microsoft.com/office/drawing/2014/main" id="{6AD54056-7F39-4E1B-86BA-B2E45A529166}"/>
              </a:ext>
            </a:extLst>
          </p:cNvPr>
          <p:cNvSpPr txBox="1"/>
          <p:nvPr/>
        </p:nvSpPr>
        <p:spPr>
          <a:xfrm>
            <a:off x="827584" y="1230502"/>
            <a:ext cx="6966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b="1" dirty="0"/>
              <a:t>COMPONENTES DE UNA APLICACION</a:t>
            </a:r>
          </a:p>
        </p:txBody>
      </p:sp>
    </p:spTree>
    <p:extLst>
      <p:ext uri="{BB962C8B-B14F-4D97-AF65-F5344CB8AC3E}">
        <p14:creationId xmlns:p14="http://schemas.microsoft.com/office/powerpoint/2010/main" val="261284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SDK Manager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51519" y="1709519"/>
            <a:ext cx="3643391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accent1">
                    <a:lumMod val="75000"/>
                  </a:schemeClr>
                </a:solidFill>
              </a:rPr>
              <a:t>¿Que quieres utilizar?.</a:t>
            </a:r>
          </a:p>
          <a:p>
            <a:r>
              <a:rPr lang="es-CL" sz="3200" b="1" dirty="0">
                <a:solidFill>
                  <a:srgbClr val="00B050"/>
                </a:solidFill>
              </a:rPr>
              <a:t>¿A quien quieres llegar?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606E9A-65F3-4FF5-9635-7AEE96E52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279" y="1136440"/>
            <a:ext cx="5069577" cy="38767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F3CC37-18A7-46B2-AD9E-FF8AF3937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836397"/>
            <a:ext cx="3941744" cy="29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Nuevo Proyecto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51520" y="1736893"/>
            <a:ext cx="669674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Para comenzar un nuevo proyecto pincha sobre</a:t>
            </a:r>
          </a:p>
          <a:p>
            <a:pPr algn="just"/>
            <a:r>
              <a:rPr lang="es-CL" sz="2400" b="1" dirty="0" err="1"/>
              <a:t>Start</a:t>
            </a:r>
            <a:r>
              <a:rPr lang="es-CL" sz="2400" b="1" dirty="0"/>
              <a:t> a new Android Studio Project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A modo de recomendación chequea periódicamente por actualizaciones.</a:t>
            </a:r>
            <a:endParaRPr lang="es-CL" sz="2400" b="1" dirty="0"/>
          </a:p>
          <a:p>
            <a:pPr algn="just"/>
            <a:r>
              <a:rPr lang="es-CL" sz="2400" b="1" dirty="0"/>
              <a:t>Configure </a:t>
            </a:r>
            <a:r>
              <a:rPr lang="es-CL" sz="2400" b="1" dirty="0">
                <a:sym typeface="Wingdings" panose="05000000000000000000" pitchFamily="2" charset="2"/>
              </a:rPr>
              <a:t> </a:t>
            </a:r>
            <a:r>
              <a:rPr lang="es-CL" sz="2400" b="1" dirty="0" err="1">
                <a:sym typeface="Wingdings" panose="05000000000000000000" pitchFamily="2" charset="2"/>
              </a:rPr>
              <a:t>Check</a:t>
            </a:r>
            <a:r>
              <a:rPr lang="es-CL" sz="2400" b="1" dirty="0">
                <a:sym typeface="Wingdings" panose="05000000000000000000" pitchFamily="2" charset="2"/>
              </a:rPr>
              <a:t> </a:t>
            </a:r>
            <a:r>
              <a:rPr lang="es-CL" sz="2400" b="1" dirty="0" err="1">
                <a:sym typeface="Wingdings" panose="05000000000000000000" pitchFamily="2" charset="2"/>
              </a:rPr>
              <a:t>for</a:t>
            </a:r>
            <a:r>
              <a:rPr lang="es-CL" sz="2400" b="1" dirty="0">
                <a:sym typeface="Wingdings" panose="05000000000000000000" pitchFamily="2" charset="2"/>
              </a:rPr>
              <a:t> </a:t>
            </a:r>
            <a:r>
              <a:rPr lang="es-CL" sz="2400" b="1" dirty="0" err="1">
                <a:sym typeface="Wingdings" panose="05000000000000000000" pitchFamily="2" charset="2"/>
              </a:rPr>
              <a:t>Update</a:t>
            </a:r>
            <a:endParaRPr lang="es-CL" sz="2400" b="1" dirty="0"/>
          </a:p>
          <a:p>
            <a:pPr algn="just"/>
            <a:endParaRPr lang="es-CL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E84048-038B-4692-9272-BC021E0F6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304" y="3284984"/>
            <a:ext cx="47191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Configuración del Proyecto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35968" y="1809690"/>
            <a:ext cx="4292016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200" dirty="0"/>
              <a:t>Entregue un Nombre de la APP </a:t>
            </a:r>
          </a:p>
          <a:p>
            <a:pPr algn="just"/>
            <a:r>
              <a:rPr lang="es-CL" sz="2200" dirty="0" err="1"/>
              <a:t>ej</a:t>
            </a:r>
            <a:r>
              <a:rPr lang="es-CL" sz="2200" dirty="0"/>
              <a:t>: </a:t>
            </a:r>
            <a:r>
              <a:rPr lang="es-CL" sz="2200" b="1" dirty="0"/>
              <a:t>TestApp1</a:t>
            </a:r>
          </a:p>
          <a:p>
            <a:pPr algn="just"/>
            <a:r>
              <a:rPr lang="es-CL" sz="2200" dirty="0"/>
              <a:t>[Considere las </a:t>
            </a:r>
            <a:r>
              <a:rPr lang="es-CL" sz="2200" dirty="0" err="1"/>
              <a:t>mayusculas</a:t>
            </a:r>
            <a:r>
              <a:rPr lang="es-CL" sz="2200" dirty="0"/>
              <a:t> como en nomenclatura Java]</a:t>
            </a:r>
          </a:p>
          <a:p>
            <a:pPr algn="just"/>
            <a:endParaRPr lang="es-CL" sz="2200" dirty="0"/>
          </a:p>
          <a:p>
            <a:pPr algn="just"/>
            <a:r>
              <a:rPr lang="es-CL" sz="2200" dirty="0"/>
              <a:t>Entregue el dominio de la compañía:</a:t>
            </a:r>
          </a:p>
          <a:p>
            <a:pPr algn="just"/>
            <a:r>
              <a:rPr lang="es-CL" sz="2200" dirty="0" err="1"/>
              <a:t>ej</a:t>
            </a:r>
            <a:r>
              <a:rPr lang="es-CL" sz="2200" dirty="0"/>
              <a:t>: </a:t>
            </a:r>
            <a:r>
              <a:rPr lang="es-CL" sz="2200" b="1" dirty="0"/>
              <a:t>inacap.cl</a:t>
            </a:r>
          </a:p>
          <a:p>
            <a:pPr algn="just"/>
            <a:endParaRPr lang="es-CL" sz="2200" dirty="0"/>
          </a:p>
          <a:p>
            <a:pPr algn="just"/>
            <a:r>
              <a:rPr lang="es-CL" sz="2200" dirty="0"/>
              <a:t>Entregue la Ubicación del Proyecto:</a:t>
            </a:r>
          </a:p>
          <a:p>
            <a:pPr algn="just"/>
            <a:r>
              <a:rPr lang="es-CL" sz="2200" dirty="0" err="1"/>
              <a:t>ej</a:t>
            </a:r>
            <a:r>
              <a:rPr lang="es-CL" sz="2200" dirty="0"/>
              <a:t>: </a:t>
            </a:r>
            <a:r>
              <a:rPr lang="es-CL" sz="2200" b="1" dirty="0"/>
              <a:t>C:\ejemplos\Android\TestApp1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8ED95A-12AC-48DB-B6FC-4D92F870D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6" y="1665314"/>
            <a:ext cx="4392488" cy="51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4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u="sng" dirty="0"/>
              <a:t>Elección del soporte</a:t>
            </a:r>
          </a:p>
          <a:p>
            <a:r>
              <a:rPr lang="es-CL" sz="3200" b="1" u="sng" dirty="0"/>
              <a:t>de versión Android</a:t>
            </a:r>
            <a:endParaRPr lang="es-CL" b="1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36104" y="2272329"/>
            <a:ext cx="385983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Elegir la versión del SDK mínimo a soportar por la JDK, ya sea para aplicaciones de  teléfonos, relojes o TV.</a:t>
            </a:r>
          </a:p>
          <a:p>
            <a:pPr algn="just"/>
            <a:endParaRPr lang="es-CL" sz="2400" dirty="0"/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[Considere lo mencionado sobre el soporte de las versiones.]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425200-4FE3-4601-A87C-75ACD0F6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88" y="1336815"/>
            <a:ext cx="4686100" cy="54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0"/>
            <a:ext cx="9132888" cy="1217613"/>
          </a:xfrm>
        </p:spPr>
      </p:pic>
      <p:sp>
        <p:nvSpPr>
          <p:cNvPr id="2" name="1 CuadroTexto"/>
          <p:cNvSpPr txBox="1"/>
          <p:nvPr/>
        </p:nvSpPr>
        <p:spPr>
          <a:xfrm>
            <a:off x="107504" y="112474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Elección de Plantilla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7504" y="1936739"/>
            <a:ext cx="338437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Como todo comienzo es un IDEAL comenzar a trabajar en base a una plantilla </a:t>
            </a:r>
            <a:r>
              <a:rPr lang="es-CL" sz="2400" dirty="0" err="1"/>
              <a:t>Vacia</a:t>
            </a:r>
            <a:r>
              <a:rPr lang="es-CL" sz="2400" dirty="0"/>
              <a:t>, por ende dentro de varias plantilla predeterminadas, seleccione </a:t>
            </a:r>
          </a:p>
          <a:p>
            <a:pPr algn="just"/>
            <a:r>
              <a:rPr lang="es-CL" sz="2400" b="1" dirty="0" err="1"/>
              <a:t>Empty</a:t>
            </a:r>
            <a:r>
              <a:rPr lang="es-CL" sz="2400" b="1" dirty="0"/>
              <a:t> </a:t>
            </a:r>
            <a:r>
              <a:rPr lang="es-CL" sz="2400" b="1" dirty="0" err="1"/>
              <a:t>Activity</a:t>
            </a:r>
            <a:r>
              <a:rPr lang="es-CL" sz="2400" b="1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C7797A-A0A6-4AD4-B197-3D249B1B0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302" y="1774370"/>
            <a:ext cx="5292080" cy="33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93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987</Words>
  <Application>Microsoft Office PowerPoint</Application>
  <PresentationFormat>Presentación en pantalla (4:3)</PresentationFormat>
  <Paragraphs>156</Paragraphs>
  <Slides>29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Wingdings</vt:lpstr>
      <vt:lpstr>Tema de Office</vt:lpstr>
      <vt:lpstr>Clase 1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Villalón</dc:creator>
  <cp:lastModifiedBy>Esteban Valenzuela Castro</cp:lastModifiedBy>
  <cp:revision>527</cp:revision>
  <dcterms:created xsi:type="dcterms:W3CDTF">2011-11-22T13:21:48Z</dcterms:created>
  <dcterms:modified xsi:type="dcterms:W3CDTF">2018-10-13T16:30:11Z</dcterms:modified>
</cp:coreProperties>
</file>