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80" r:id="rId3"/>
    <p:sldId id="385" r:id="rId4"/>
    <p:sldId id="384" r:id="rId5"/>
    <p:sldId id="381" r:id="rId6"/>
    <p:sldId id="382" r:id="rId7"/>
    <p:sldId id="383" r:id="rId8"/>
    <p:sldId id="386" r:id="rId9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9645" autoAdjust="0"/>
  </p:normalViewPr>
  <p:slideViewPr>
    <p:cSldViewPr>
      <p:cViewPr varScale="1">
        <p:scale>
          <a:sx n="65" d="100"/>
          <a:sy n="65" d="100"/>
        </p:scale>
        <p:origin x="6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39820-C6A0-4B7F-883A-D611D1821924}" type="datetimeFigureOut">
              <a:rPr lang="es-CL" smtClean="0"/>
              <a:t>20-10-2018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9AEF0-7FBA-492D-A858-00BEFB7342B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9411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pPr/>
              <a:t>20-10-2018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420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pPr/>
              <a:t>20-10-2018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762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pPr/>
              <a:t>20-10-2018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331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pPr/>
              <a:t>20-10-2018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772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pPr/>
              <a:t>20-10-2018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630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pPr/>
              <a:t>20-10-2018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96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pPr/>
              <a:t>20-10-2018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356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pPr/>
              <a:t>20-10-2018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497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pPr/>
              <a:t>20-10-2018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823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pPr/>
              <a:t>20-10-2018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688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B3FE-A762-4799-BD17-319C1A3A8E5B}" type="datetimeFigureOut">
              <a:rPr lang="es-CL" smtClean="0"/>
              <a:pPr/>
              <a:t>20-10-2018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4980-2F42-4D77-B5A0-287A830B0A72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375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DB3FE-A762-4799-BD17-319C1A3A8E5B}" type="datetimeFigureOut">
              <a:rPr lang="es-CL" smtClean="0"/>
              <a:pPr/>
              <a:t>20-10-2018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04980-2F42-4D77-B5A0-287A830B0A72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696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412776"/>
            <a:ext cx="9144000" cy="2304256"/>
          </a:xfrm>
        </p:spPr>
        <p:txBody>
          <a:bodyPr>
            <a:noAutofit/>
          </a:bodyPr>
          <a:lstStyle/>
          <a:p>
            <a:r>
              <a:rPr lang="es-CL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Clase 2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-30801" y="406778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dirty="0">
                <a:solidFill>
                  <a:schemeClr val="bg1"/>
                </a:solidFill>
              </a:rPr>
              <a:t>Docente: ESTEBAN VALENZUELA CASTRO.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-38829" y="450912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dirty="0">
                <a:solidFill>
                  <a:schemeClr val="bg1"/>
                </a:solidFill>
              </a:rPr>
              <a:t>Asignatura: Taller Aplicaciones Móviles</a:t>
            </a:r>
          </a:p>
        </p:txBody>
      </p:sp>
    </p:spTree>
    <p:extLst>
      <p:ext uri="{BB962C8B-B14F-4D97-AF65-F5344CB8AC3E}">
        <p14:creationId xmlns:p14="http://schemas.microsoft.com/office/powerpoint/2010/main" val="201745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A1775F5-9F89-459F-94D9-23D0AE7C78D7}"/>
              </a:ext>
            </a:extLst>
          </p:cNvPr>
          <p:cNvSpPr/>
          <p:nvPr/>
        </p:nvSpPr>
        <p:spPr>
          <a:xfrm>
            <a:off x="240710" y="1191480"/>
            <a:ext cx="29835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4400" b="1" dirty="0" err="1">
                <a:latin typeface="Consolas" panose="020B0609020204030204" pitchFamily="49" charset="0"/>
              </a:rPr>
              <a:t>ImageView</a:t>
            </a:r>
            <a:endParaRPr lang="es-CL" sz="4400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0B3BBD4-A05C-483F-AFD3-0FA66FEB3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08" y="3783368"/>
            <a:ext cx="8611932" cy="694618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72000" rIns="720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sz="1500" dirty="0" err="1">
                <a:solidFill>
                  <a:srgbClr val="660066"/>
                </a:solidFill>
                <a:latin typeface="Consolas" panose="020B0609020204030204" pitchFamily="49" charset="0"/>
              </a:rPr>
              <a:t>ImageView</a:t>
            </a:r>
            <a:r>
              <a:rPr lang="es-CL" altLang="es-CL" sz="1500" dirty="0">
                <a:solidFill>
                  <a:srgbClr val="660066"/>
                </a:solidFill>
                <a:latin typeface="Consolas" panose="020B0609020204030204" pitchFamily="49" charset="0"/>
              </a:rPr>
              <a:t> </a:t>
            </a:r>
            <a:r>
              <a:rPr lang="es-CL" altLang="es-CL" sz="1500" dirty="0" err="1">
                <a:solidFill>
                  <a:srgbClr val="660066"/>
                </a:solidFill>
                <a:latin typeface="Consolas" panose="020B0609020204030204" pitchFamily="49" charset="0"/>
              </a:rPr>
              <a:t>imagenx</a:t>
            </a:r>
            <a:r>
              <a:rPr lang="es-CL" altLang="es-CL" sz="1500" dirty="0">
                <a:solidFill>
                  <a:srgbClr val="660066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sz="1500" dirty="0" err="1">
                <a:solidFill>
                  <a:srgbClr val="660066"/>
                </a:solidFill>
                <a:latin typeface="Consolas" panose="020B0609020204030204" pitchFamily="49" charset="0"/>
              </a:rPr>
              <a:t>imagenx</a:t>
            </a:r>
            <a:r>
              <a:rPr lang="es-CL" altLang="es-CL" sz="1500" dirty="0">
                <a:solidFill>
                  <a:srgbClr val="660066"/>
                </a:solidFill>
                <a:latin typeface="Consolas" panose="020B0609020204030204" pitchFamily="49" charset="0"/>
              </a:rPr>
              <a:t> = (</a:t>
            </a:r>
            <a:r>
              <a:rPr lang="es-CL" altLang="es-CL" sz="1500" dirty="0" err="1">
                <a:solidFill>
                  <a:srgbClr val="660066"/>
                </a:solidFill>
                <a:latin typeface="Consolas" panose="020B0609020204030204" pitchFamily="49" charset="0"/>
              </a:rPr>
              <a:t>ImageView</a:t>
            </a:r>
            <a:r>
              <a:rPr lang="es-CL" altLang="es-CL" sz="1500" dirty="0">
                <a:solidFill>
                  <a:srgbClr val="660066"/>
                </a:solidFill>
                <a:latin typeface="Consolas" panose="020B0609020204030204" pitchFamily="49" charset="0"/>
              </a:rPr>
              <a:t>) </a:t>
            </a:r>
            <a:r>
              <a:rPr lang="es-CL" altLang="es-CL" sz="1500" dirty="0" err="1">
                <a:solidFill>
                  <a:srgbClr val="660066"/>
                </a:solidFill>
                <a:latin typeface="Consolas" panose="020B0609020204030204" pitchFamily="49" charset="0"/>
              </a:rPr>
              <a:t>findViewById</a:t>
            </a:r>
            <a:r>
              <a:rPr lang="es-CL" altLang="es-CL" sz="1500" dirty="0">
                <a:solidFill>
                  <a:srgbClr val="660066"/>
                </a:solidFill>
                <a:latin typeface="Consolas" panose="020B0609020204030204" pitchFamily="49" charset="0"/>
              </a:rPr>
              <a:t>(</a:t>
            </a:r>
            <a:r>
              <a:rPr lang="es-CL" altLang="es-CL" sz="1500" dirty="0" err="1">
                <a:solidFill>
                  <a:srgbClr val="660066"/>
                </a:solidFill>
                <a:latin typeface="Consolas" panose="020B0609020204030204" pitchFamily="49" charset="0"/>
              </a:rPr>
              <a:t>R.id.imagenx</a:t>
            </a:r>
            <a:r>
              <a:rPr lang="es-CL" altLang="es-CL" sz="1500" dirty="0">
                <a:solidFill>
                  <a:srgbClr val="660066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6" name="3 Marcador de contenido">
            <a:extLst>
              <a:ext uri="{FF2B5EF4-FFF2-40B4-BE49-F238E27FC236}">
                <a16:creationId xmlns:a16="http://schemas.microsoft.com/office/drawing/2014/main" id="{93C9D110-3DC4-41DA-8B1C-DBAC18C12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-26133"/>
            <a:ext cx="9132888" cy="121761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7E68D83-2005-4374-8CD2-3B88BB8EAD49}"/>
              </a:ext>
            </a:extLst>
          </p:cNvPr>
          <p:cNvSpPr/>
          <p:nvPr/>
        </p:nvSpPr>
        <p:spPr>
          <a:xfrm>
            <a:off x="1961804" y="1845505"/>
            <a:ext cx="4914451" cy="1387115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72000" rIns="720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sz="1500" dirty="0">
                <a:solidFill>
                  <a:srgbClr val="660066"/>
                </a:solidFill>
                <a:latin typeface="Consolas" panose="020B0609020204030204" pitchFamily="49" charset="0"/>
              </a:rPr>
              <a:t> &lt;</a:t>
            </a:r>
            <a:r>
              <a:rPr lang="es-CL" sz="1500" dirty="0" err="1">
                <a:solidFill>
                  <a:srgbClr val="660066"/>
                </a:solidFill>
                <a:latin typeface="Consolas" panose="020B0609020204030204" pitchFamily="49" charset="0"/>
              </a:rPr>
              <a:t>ImageView</a:t>
            </a:r>
            <a:endParaRPr lang="es-CL" sz="1500" dirty="0">
              <a:solidFill>
                <a:srgbClr val="66006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sz="1500" dirty="0">
                <a:solidFill>
                  <a:srgbClr val="660066"/>
                </a:solidFill>
                <a:latin typeface="Consolas" panose="020B0609020204030204" pitchFamily="49" charset="0"/>
              </a:rPr>
              <a:t>        </a:t>
            </a:r>
            <a:r>
              <a:rPr lang="es-CL" sz="1500" dirty="0" err="1">
                <a:solidFill>
                  <a:srgbClr val="660066"/>
                </a:solidFill>
                <a:latin typeface="Consolas" panose="020B0609020204030204" pitchFamily="49" charset="0"/>
              </a:rPr>
              <a:t>android:layout_width</a:t>
            </a:r>
            <a:r>
              <a:rPr lang="es-CL" sz="1500" dirty="0">
                <a:solidFill>
                  <a:srgbClr val="660066"/>
                </a:solidFill>
                <a:latin typeface="Consolas" panose="020B0609020204030204" pitchFamily="49" charset="0"/>
              </a:rPr>
              <a:t>="</a:t>
            </a:r>
            <a:r>
              <a:rPr lang="es-CL" sz="1500" dirty="0" err="1">
                <a:solidFill>
                  <a:srgbClr val="660066"/>
                </a:solidFill>
                <a:latin typeface="Consolas" panose="020B0609020204030204" pitchFamily="49" charset="0"/>
              </a:rPr>
              <a:t>match_parent</a:t>
            </a:r>
            <a:r>
              <a:rPr lang="es-CL" sz="1500" dirty="0">
                <a:solidFill>
                  <a:srgbClr val="660066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sz="1500" dirty="0">
                <a:solidFill>
                  <a:srgbClr val="660066"/>
                </a:solidFill>
                <a:latin typeface="Consolas" panose="020B0609020204030204" pitchFamily="49" charset="0"/>
              </a:rPr>
              <a:t>        </a:t>
            </a:r>
            <a:r>
              <a:rPr lang="es-CL" sz="1500" dirty="0" err="1">
                <a:solidFill>
                  <a:srgbClr val="660066"/>
                </a:solidFill>
                <a:latin typeface="Consolas" panose="020B0609020204030204" pitchFamily="49" charset="0"/>
              </a:rPr>
              <a:t>android:layout_height</a:t>
            </a:r>
            <a:r>
              <a:rPr lang="es-CL" sz="1500" dirty="0">
                <a:solidFill>
                  <a:srgbClr val="660066"/>
                </a:solidFill>
                <a:latin typeface="Consolas" panose="020B0609020204030204" pitchFamily="49" charset="0"/>
              </a:rPr>
              <a:t>="200dp"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sz="1500" dirty="0">
                <a:solidFill>
                  <a:srgbClr val="660066"/>
                </a:solidFill>
                <a:latin typeface="Consolas" panose="020B0609020204030204" pitchFamily="49" charset="0"/>
              </a:rPr>
              <a:t>        </a:t>
            </a:r>
            <a:r>
              <a:rPr lang="es-CL" sz="1500" dirty="0" err="1">
                <a:solidFill>
                  <a:srgbClr val="660066"/>
                </a:solidFill>
                <a:latin typeface="Consolas" panose="020B0609020204030204" pitchFamily="49" charset="0"/>
              </a:rPr>
              <a:t>android:src</a:t>
            </a:r>
            <a:r>
              <a:rPr lang="es-CL" sz="1500" dirty="0">
                <a:solidFill>
                  <a:srgbClr val="660066"/>
                </a:solidFill>
                <a:latin typeface="Consolas" panose="020B0609020204030204" pitchFamily="49" charset="0"/>
              </a:rPr>
              <a:t>="@</a:t>
            </a:r>
            <a:r>
              <a:rPr lang="es-CL" sz="1500" dirty="0" err="1">
                <a:solidFill>
                  <a:srgbClr val="660066"/>
                </a:solidFill>
                <a:latin typeface="Consolas" panose="020B0609020204030204" pitchFamily="49" charset="0"/>
              </a:rPr>
              <a:t>drawable</a:t>
            </a:r>
            <a:r>
              <a:rPr lang="es-CL" sz="1500" dirty="0">
                <a:solidFill>
                  <a:srgbClr val="660066"/>
                </a:solidFill>
                <a:latin typeface="Consolas" panose="020B0609020204030204" pitchFamily="49" charset="0"/>
              </a:rPr>
              <a:t>/foto1"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sz="1500" dirty="0">
                <a:solidFill>
                  <a:srgbClr val="660066"/>
                </a:solidFill>
                <a:latin typeface="Consolas" panose="020B0609020204030204" pitchFamily="49" charset="0"/>
              </a:rPr>
              <a:t>        </a:t>
            </a:r>
            <a:r>
              <a:rPr lang="es-CL" sz="1500" dirty="0" err="1">
                <a:solidFill>
                  <a:srgbClr val="660066"/>
                </a:solidFill>
                <a:latin typeface="Consolas" panose="020B0609020204030204" pitchFamily="49" charset="0"/>
              </a:rPr>
              <a:t>android:id</a:t>
            </a:r>
            <a:r>
              <a:rPr lang="es-CL" sz="1500" dirty="0">
                <a:solidFill>
                  <a:srgbClr val="660066"/>
                </a:solidFill>
                <a:latin typeface="Consolas" panose="020B0609020204030204" pitchFamily="49" charset="0"/>
              </a:rPr>
              <a:t>="@+id/</a:t>
            </a:r>
            <a:r>
              <a:rPr lang="es-CL" sz="1500" dirty="0" err="1">
                <a:solidFill>
                  <a:srgbClr val="660066"/>
                </a:solidFill>
                <a:latin typeface="Consolas" panose="020B0609020204030204" pitchFamily="49" charset="0"/>
              </a:rPr>
              <a:t>imagenx</a:t>
            </a:r>
            <a:r>
              <a:rPr lang="es-CL" sz="1500" dirty="0">
                <a:solidFill>
                  <a:srgbClr val="660066"/>
                </a:solidFill>
                <a:latin typeface="Consolas" panose="020B0609020204030204" pitchFamily="49" charset="0"/>
              </a:rPr>
              <a:t>"/&gt;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E42C7C-4AFB-48AA-9537-74FF1E7B4305}"/>
              </a:ext>
            </a:extLst>
          </p:cNvPr>
          <p:cNvSpPr/>
          <p:nvPr/>
        </p:nvSpPr>
        <p:spPr>
          <a:xfrm>
            <a:off x="374443" y="1841819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/>
              <a:t>Componente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BD540BF-C179-475E-A835-0E8238A9552B}"/>
              </a:ext>
            </a:extLst>
          </p:cNvPr>
          <p:cNvSpPr/>
          <p:nvPr/>
        </p:nvSpPr>
        <p:spPr>
          <a:xfrm>
            <a:off x="223187" y="3348472"/>
            <a:ext cx="2754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/>
              <a:t>Declaración y Construcción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7FCDB00-0A1C-4A4C-B798-42EBB8841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" y="5127696"/>
            <a:ext cx="9036496" cy="1094727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72000" rIns="720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CL" altLang="es-C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nombre = </a:t>
            </a:r>
            <a:r>
              <a:rPr lang="es-CL" altLang="es-CL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lang="es-CL" altLang="es-CL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r>
              <a:rPr lang="es-CL" altLang="es-CL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/foto1"</a:t>
            </a:r>
            <a:r>
              <a:rPr lang="es-CL" altLang="es-C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altLang="es-CL" sz="32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CL" altLang="es-C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r=</a:t>
            </a:r>
            <a:r>
              <a:rPr lang="es-CL" altLang="es-CL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getResources</a:t>
            </a:r>
            <a:r>
              <a:rPr lang="es-CL" altLang="es-C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s-CL" altLang="es-CL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getIdentifier</a:t>
            </a:r>
            <a:r>
              <a:rPr lang="es-CL" altLang="es-C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altLang="es-CL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nombre,null,MainActivity.this.getPackageName</a:t>
            </a:r>
            <a:r>
              <a:rPr lang="es-CL" altLang="es-C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imagenx.setImageResource</a:t>
            </a:r>
            <a:r>
              <a:rPr lang="es-CL" altLang="es-C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CL" altLang="es-C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9CCF58E-85F7-4273-97E7-F3C398E426AD}"/>
              </a:ext>
            </a:extLst>
          </p:cNvPr>
          <p:cNvSpPr/>
          <p:nvPr/>
        </p:nvSpPr>
        <p:spPr>
          <a:xfrm>
            <a:off x="107504" y="4725144"/>
            <a:ext cx="4137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/>
              <a:t>Asignar Fuente de Recursos a </a:t>
            </a:r>
            <a:r>
              <a:rPr lang="es-CL" b="1" dirty="0" err="1"/>
              <a:t>ImageView</a:t>
            </a:r>
            <a:r>
              <a:rPr lang="es-CL" b="1" dirty="0"/>
              <a:t> 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00DB05E3-63AC-4F92-A2A6-3AC29076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3257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98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3 Marcador de contenido">
            <a:extLst>
              <a:ext uri="{FF2B5EF4-FFF2-40B4-BE49-F238E27FC236}">
                <a16:creationId xmlns:a16="http://schemas.microsoft.com/office/drawing/2014/main" id="{93C9D110-3DC4-41DA-8B1C-DBAC18C12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-26133"/>
            <a:ext cx="9132888" cy="12176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76DE6B3-5A06-4AC1-B852-1BECBB0F7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1250858"/>
            <a:ext cx="2664296" cy="5300398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29DD2608-E94A-4FE0-B236-0DDA697EDFA4}"/>
              </a:ext>
            </a:extLst>
          </p:cNvPr>
          <p:cNvSpPr/>
          <p:nvPr/>
        </p:nvSpPr>
        <p:spPr>
          <a:xfrm>
            <a:off x="240711" y="1191480"/>
            <a:ext cx="86119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4000" b="1" dirty="0">
                <a:latin typeface="Consolas" panose="020B0609020204030204" pitchFamily="49" charset="0"/>
              </a:rPr>
              <a:t>Ejercicio</a:t>
            </a:r>
          </a:p>
          <a:p>
            <a:r>
              <a:rPr lang="es-CL" sz="4000" b="1" dirty="0">
                <a:latin typeface="Consolas" panose="020B0609020204030204" pitchFamily="49" charset="0"/>
              </a:rPr>
              <a:t>Eventos </a:t>
            </a:r>
            <a:r>
              <a:rPr lang="es-CL" sz="4000" b="1" dirty="0" err="1">
                <a:latin typeface="Consolas" panose="020B0609020204030204" pitchFamily="49" charset="0"/>
              </a:rPr>
              <a:t>Click</a:t>
            </a:r>
            <a:r>
              <a:rPr lang="es-CL" sz="4000" b="1" dirty="0">
                <a:latin typeface="Consolas" panose="020B0609020204030204" pitchFamily="49" charset="0"/>
              </a:rPr>
              <a:t> y uso</a:t>
            </a:r>
          </a:p>
          <a:p>
            <a:r>
              <a:rPr lang="es-CL" sz="4000" b="1" dirty="0">
                <a:latin typeface="Consolas" panose="020B0609020204030204" pitchFamily="49" charset="0"/>
              </a:rPr>
              <a:t>De </a:t>
            </a:r>
            <a:r>
              <a:rPr lang="es-CL" sz="4000" b="1" dirty="0" err="1">
                <a:latin typeface="Consolas" panose="020B0609020204030204" pitchFamily="49" charset="0"/>
              </a:rPr>
              <a:t>ImageView</a:t>
            </a:r>
            <a:r>
              <a:rPr lang="es-CL" sz="4000" b="1" dirty="0">
                <a:latin typeface="Consolas" panose="020B0609020204030204" pitchFamily="49" charset="0"/>
              </a:rPr>
              <a:t> </a:t>
            </a:r>
            <a:endParaRPr lang="es-CL" sz="4000" b="1" dirty="0"/>
          </a:p>
        </p:txBody>
      </p:sp>
    </p:spTree>
    <p:extLst>
      <p:ext uri="{BB962C8B-B14F-4D97-AF65-F5344CB8AC3E}">
        <p14:creationId xmlns:p14="http://schemas.microsoft.com/office/powerpoint/2010/main" val="303971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A1775F5-9F89-459F-94D9-23D0AE7C78D7}"/>
              </a:ext>
            </a:extLst>
          </p:cNvPr>
          <p:cNvSpPr/>
          <p:nvPr/>
        </p:nvSpPr>
        <p:spPr>
          <a:xfrm>
            <a:off x="240710" y="1191480"/>
            <a:ext cx="57823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4400" b="1" dirty="0">
                <a:latin typeface="Consolas" panose="020B0609020204030204" pitchFamily="49" charset="0"/>
              </a:rPr>
              <a:t>Cambio de </a:t>
            </a:r>
            <a:r>
              <a:rPr lang="es-CL" sz="4400" b="1" dirty="0" err="1">
                <a:latin typeface="Consolas" panose="020B0609020204030204" pitchFamily="49" charset="0"/>
              </a:rPr>
              <a:t>Activity</a:t>
            </a:r>
            <a:endParaRPr lang="es-CL" sz="4400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0B3BBD4-A05C-483F-AFD3-0FA66FEB3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70" y="3178534"/>
            <a:ext cx="8611932" cy="817728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72000" rIns="720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sz="1900" dirty="0" err="1">
                <a:solidFill>
                  <a:srgbClr val="660066"/>
                </a:solidFill>
                <a:latin typeface="Consolas" panose="020B0609020204030204" pitchFamily="49" charset="0"/>
              </a:rPr>
              <a:t>Intent</a:t>
            </a:r>
            <a:r>
              <a:rPr lang="es-CL" altLang="es-CL" sz="1900" dirty="0">
                <a:solidFill>
                  <a:srgbClr val="660066"/>
                </a:solidFill>
                <a:latin typeface="Consolas" panose="020B0609020204030204" pitchFamily="49" charset="0"/>
              </a:rPr>
              <a:t> i = new </a:t>
            </a:r>
            <a:r>
              <a:rPr lang="es-CL" altLang="es-CL" sz="1900" dirty="0" err="1">
                <a:solidFill>
                  <a:srgbClr val="660066"/>
                </a:solidFill>
                <a:latin typeface="Consolas" panose="020B0609020204030204" pitchFamily="49" charset="0"/>
              </a:rPr>
              <a:t>Intent</a:t>
            </a:r>
            <a:r>
              <a:rPr lang="es-CL" altLang="es-CL" sz="1900" dirty="0">
                <a:solidFill>
                  <a:srgbClr val="660066"/>
                </a:solidFill>
                <a:latin typeface="Consolas" panose="020B0609020204030204" pitchFamily="49" charset="0"/>
              </a:rPr>
              <a:t>(</a:t>
            </a:r>
            <a:r>
              <a:rPr lang="es-CL" altLang="es-CL" sz="1900" dirty="0" err="1">
                <a:solidFill>
                  <a:srgbClr val="660066"/>
                </a:solidFill>
                <a:latin typeface="Consolas" panose="020B0609020204030204" pitchFamily="49" charset="0"/>
              </a:rPr>
              <a:t>MainActivity.this,SEGUNDOACTIVITY.class</a:t>
            </a:r>
            <a:r>
              <a:rPr lang="es-CL" altLang="es-CL" sz="1900" dirty="0">
                <a:solidFill>
                  <a:srgbClr val="660066"/>
                </a:solidFill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sz="1900" dirty="0" err="1">
                <a:solidFill>
                  <a:srgbClr val="660066"/>
                </a:solidFill>
                <a:latin typeface="Consolas" panose="020B0609020204030204" pitchFamily="49" charset="0"/>
              </a:rPr>
              <a:t>s</a:t>
            </a:r>
            <a:r>
              <a:rPr kumimoji="0" lang="es-CL" altLang="es-CL" sz="19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tartActivity</a:t>
            </a:r>
            <a:r>
              <a:rPr kumimoji="0" lang="es-CL" altLang="es-CL" sz="19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(i);</a:t>
            </a:r>
            <a:endParaRPr kumimoji="0" lang="es-CL" altLang="es-CL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3 Marcador de contenido">
            <a:extLst>
              <a:ext uri="{FF2B5EF4-FFF2-40B4-BE49-F238E27FC236}">
                <a16:creationId xmlns:a16="http://schemas.microsoft.com/office/drawing/2014/main" id="{93C9D110-3DC4-41DA-8B1C-DBAC18C12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-26133"/>
            <a:ext cx="9132888" cy="1217613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A1C9AF4F-4E15-41BC-902F-3D26A504A00D}"/>
              </a:ext>
            </a:extLst>
          </p:cNvPr>
          <p:cNvSpPr/>
          <p:nvPr/>
        </p:nvSpPr>
        <p:spPr>
          <a:xfrm>
            <a:off x="240710" y="2132094"/>
            <a:ext cx="8611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>
                <a:latin typeface="Consolas" panose="020B0609020204030204" pitchFamily="49" charset="0"/>
              </a:rPr>
              <a:t>Con el objetivo de pasar de un </a:t>
            </a:r>
            <a:r>
              <a:rPr lang="es-CL" dirty="0" err="1">
                <a:latin typeface="Consolas" panose="020B0609020204030204" pitchFamily="49" charset="0"/>
              </a:rPr>
              <a:t>Activity</a:t>
            </a:r>
            <a:r>
              <a:rPr lang="es-CL" dirty="0">
                <a:latin typeface="Consolas" panose="020B0609020204030204" pitchFamily="49" charset="0"/>
              </a:rPr>
              <a:t> a otro, es necesario crear un objeto del tipo </a:t>
            </a:r>
            <a:r>
              <a:rPr lang="es-CL" dirty="0" err="1">
                <a:latin typeface="Consolas" panose="020B0609020204030204" pitchFamily="49" charset="0"/>
              </a:rPr>
              <a:t>Intent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2404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A1775F5-9F89-459F-94D9-23D0AE7C78D7}"/>
              </a:ext>
            </a:extLst>
          </p:cNvPr>
          <p:cNvSpPr/>
          <p:nvPr/>
        </p:nvSpPr>
        <p:spPr>
          <a:xfrm>
            <a:off x="240711" y="1191480"/>
            <a:ext cx="86119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4400" b="1" dirty="0">
                <a:latin typeface="Consolas" panose="020B0609020204030204" pitchFamily="49" charset="0"/>
              </a:rPr>
              <a:t>Enviar Datos de un </a:t>
            </a:r>
            <a:r>
              <a:rPr lang="es-CL" sz="4400" b="1" dirty="0" err="1">
                <a:latin typeface="Consolas" panose="020B0609020204030204" pitchFamily="49" charset="0"/>
              </a:rPr>
              <a:t>Activity</a:t>
            </a:r>
            <a:r>
              <a:rPr lang="es-CL" sz="4400" b="1" dirty="0">
                <a:latin typeface="Consolas" panose="020B0609020204030204" pitchFamily="49" charset="0"/>
              </a:rPr>
              <a:t> a Otro</a:t>
            </a:r>
            <a:endParaRPr lang="es-CL" sz="4400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0B3BBD4-A05C-483F-AFD3-0FA66FEB3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10" y="3178624"/>
            <a:ext cx="8611932" cy="1402504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72000" rIns="720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sz="1900" dirty="0" err="1">
                <a:solidFill>
                  <a:srgbClr val="660066"/>
                </a:solidFill>
                <a:latin typeface="Consolas" panose="020B0609020204030204" pitchFamily="49" charset="0"/>
              </a:rPr>
              <a:t>Intent</a:t>
            </a:r>
            <a:r>
              <a:rPr lang="es-CL" altLang="es-CL" sz="1900" dirty="0">
                <a:solidFill>
                  <a:srgbClr val="660066"/>
                </a:solidFill>
                <a:latin typeface="Consolas" panose="020B0609020204030204" pitchFamily="49" charset="0"/>
              </a:rPr>
              <a:t> i = new </a:t>
            </a:r>
            <a:r>
              <a:rPr lang="es-CL" altLang="es-CL" sz="1900" dirty="0" err="1">
                <a:solidFill>
                  <a:srgbClr val="660066"/>
                </a:solidFill>
                <a:latin typeface="Consolas" panose="020B0609020204030204" pitchFamily="49" charset="0"/>
              </a:rPr>
              <a:t>Intent</a:t>
            </a:r>
            <a:r>
              <a:rPr lang="es-CL" altLang="es-CL" sz="1900" dirty="0">
                <a:solidFill>
                  <a:srgbClr val="660066"/>
                </a:solidFill>
                <a:latin typeface="Consolas" panose="020B0609020204030204" pitchFamily="49" charset="0"/>
              </a:rPr>
              <a:t>(</a:t>
            </a:r>
            <a:r>
              <a:rPr lang="es-CL" altLang="es-CL" sz="1900" dirty="0" err="1">
                <a:solidFill>
                  <a:srgbClr val="660066"/>
                </a:solidFill>
                <a:latin typeface="Consolas" panose="020B0609020204030204" pitchFamily="49" charset="0"/>
              </a:rPr>
              <a:t>MainActivity.this,SEGUNDOACTIVITY.class</a:t>
            </a:r>
            <a:r>
              <a:rPr lang="es-CL" altLang="es-CL" sz="1900" dirty="0">
                <a:solidFill>
                  <a:srgbClr val="660066"/>
                </a:solidFill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sz="1900" dirty="0" err="1">
                <a:solidFill>
                  <a:srgbClr val="660066"/>
                </a:solidFill>
                <a:latin typeface="Consolas" panose="020B0609020204030204" pitchFamily="49" charset="0"/>
              </a:rPr>
              <a:t>i.putExtra</a:t>
            </a:r>
            <a:r>
              <a:rPr lang="es-CL" altLang="es-CL" sz="1900" dirty="0">
                <a:solidFill>
                  <a:srgbClr val="660066"/>
                </a:solidFill>
                <a:latin typeface="Consolas" panose="020B0609020204030204" pitchFamily="49" charset="0"/>
              </a:rPr>
              <a:t>(“NOMBRE_A_ENVIAR”,variable1);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sz="1900" dirty="0" err="1">
                <a:solidFill>
                  <a:srgbClr val="660066"/>
                </a:solidFill>
                <a:latin typeface="Consolas" panose="020B0609020204030204" pitchFamily="49" charset="0"/>
              </a:rPr>
              <a:t>i.putExtra</a:t>
            </a:r>
            <a:r>
              <a:rPr lang="es-CL" altLang="es-CL" sz="1900" dirty="0">
                <a:solidFill>
                  <a:srgbClr val="660066"/>
                </a:solidFill>
                <a:latin typeface="Consolas" panose="020B0609020204030204" pitchFamily="49" charset="0"/>
              </a:rPr>
              <a:t>(“NOMBRE_A_ENVIAR”,variable2);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sz="1900" dirty="0" err="1">
                <a:solidFill>
                  <a:srgbClr val="660066"/>
                </a:solidFill>
                <a:latin typeface="Consolas" panose="020B0609020204030204" pitchFamily="49" charset="0"/>
              </a:rPr>
              <a:t>s</a:t>
            </a:r>
            <a:r>
              <a:rPr kumimoji="0" lang="es-CL" altLang="es-CL" sz="19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tartActivity</a:t>
            </a:r>
            <a:r>
              <a:rPr kumimoji="0" lang="es-CL" altLang="es-CL" sz="19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(i);</a:t>
            </a:r>
            <a:endParaRPr kumimoji="0" lang="es-CL" altLang="es-CL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3 Marcador de contenido">
            <a:extLst>
              <a:ext uri="{FF2B5EF4-FFF2-40B4-BE49-F238E27FC236}">
                <a16:creationId xmlns:a16="http://schemas.microsoft.com/office/drawing/2014/main" id="{93C9D110-3DC4-41DA-8B1C-DBAC18C12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-26133"/>
            <a:ext cx="9132888" cy="1217613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A1C9AF4F-4E15-41BC-902F-3D26A504A00D}"/>
              </a:ext>
            </a:extLst>
          </p:cNvPr>
          <p:cNvSpPr/>
          <p:nvPr/>
        </p:nvSpPr>
        <p:spPr>
          <a:xfrm>
            <a:off x="240710" y="2590285"/>
            <a:ext cx="8611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>
                <a:latin typeface="Consolas" panose="020B0609020204030204" pitchFamily="49" charset="0"/>
              </a:rPr>
              <a:t>Con el objetivo de pasar de un </a:t>
            </a:r>
            <a:r>
              <a:rPr lang="es-CL" dirty="0" err="1">
                <a:latin typeface="Consolas" panose="020B0609020204030204" pitchFamily="49" charset="0"/>
              </a:rPr>
              <a:t>Activity</a:t>
            </a:r>
            <a:r>
              <a:rPr lang="es-CL" dirty="0">
                <a:latin typeface="Consolas" panose="020B0609020204030204" pitchFamily="49" charset="0"/>
              </a:rPr>
              <a:t> a otro, es necesario crear un objeto del tipo </a:t>
            </a:r>
            <a:r>
              <a:rPr lang="es-CL" dirty="0" err="1">
                <a:latin typeface="Consolas" panose="020B0609020204030204" pitchFamily="49" charset="0"/>
              </a:rPr>
              <a:t>Intent</a:t>
            </a:r>
            <a:endParaRPr lang="es-CL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21106A-5FB0-42F3-92A9-ABE5B969E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00" y="4941168"/>
            <a:ext cx="8611932" cy="1110116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72000" rIns="720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sz="1900" dirty="0" err="1">
                <a:solidFill>
                  <a:srgbClr val="660066"/>
                </a:solidFill>
                <a:latin typeface="Consolas" panose="020B0609020204030204" pitchFamily="49" charset="0"/>
              </a:rPr>
              <a:t>Intent</a:t>
            </a:r>
            <a:r>
              <a:rPr lang="es-CL" altLang="es-CL" sz="1900" dirty="0">
                <a:solidFill>
                  <a:srgbClr val="660066"/>
                </a:solidFill>
                <a:latin typeface="Consolas" panose="020B0609020204030204" pitchFamily="49" charset="0"/>
              </a:rPr>
              <a:t> i = </a:t>
            </a:r>
            <a:r>
              <a:rPr lang="es-CL" altLang="es-CL" sz="1900" dirty="0" err="1">
                <a:solidFill>
                  <a:srgbClr val="660066"/>
                </a:solidFill>
                <a:latin typeface="Consolas" panose="020B0609020204030204" pitchFamily="49" charset="0"/>
              </a:rPr>
              <a:t>getIntent</a:t>
            </a:r>
            <a:r>
              <a:rPr lang="es-CL" altLang="es-CL" sz="1900" dirty="0">
                <a:solidFill>
                  <a:srgbClr val="660066"/>
                </a:solidFill>
                <a:latin typeface="Consolas" panose="020B06090202040302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sz="1900" dirty="0" err="1">
                <a:solidFill>
                  <a:srgbClr val="660066"/>
                </a:solidFill>
                <a:latin typeface="Consolas" panose="020B0609020204030204" pitchFamily="49" charset="0"/>
              </a:rPr>
              <a:t>String</a:t>
            </a:r>
            <a:r>
              <a:rPr lang="es-CL" altLang="es-CL" sz="1900" dirty="0">
                <a:solidFill>
                  <a:srgbClr val="660066"/>
                </a:solidFill>
                <a:latin typeface="Consolas" panose="020B0609020204030204" pitchFamily="49" charset="0"/>
              </a:rPr>
              <a:t> variable1 = </a:t>
            </a:r>
            <a:r>
              <a:rPr lang="es-CL" altLang="es-CL" sz="1900" dirty="0" err="1">
                <a:solidFill>
                  <a:srgbClr val="660066"/>
                </a:solidFill>
                <a:latin typeface="Consolas" panose="020B0609020204030204" pitchFamily="49" charset="0"/>
              </a:rPr>
              <a:t>i.getStringExtra</a:t>
            </a:r>
            <a:r>
              <a:rPr lang="es-CL" altLang="es-CL" sz="1900" dirty="0">
                <a:solidFill>
                  <a:srgbClr val="660066"/>
                </a:solidFill>
                <a:latin typeface="Consolas" panose="020B0609020204030204" pitchFamily="49" charset="0"/>
              </a:rPr>
              <a:t>(“NOMBRE_A_RECIBIR”);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L" altLang="es-CL" sz="19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CL" altLang="es-CL" sz="19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 variable2 = </a:t>
            </a:r>
            <a:r>
              <a:rPr kumimoji="0" lang="es-CL" altLang="es-CL" sz="19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i.getExtras</a:t>
            </a:r>
            <a:r>
              <a:rPr kumimoji="0" lang="es-CL" altLang="es-CL" sz="19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CL" altLang="es-CL" sz="19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getInt</a:t>
            </a:r>
            <a:r>
              <a:rPr kumimoji="0" lang="es-CL" altLang="es-CL" sz="19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(“NOMBRE_A_RECIBIR”);</a:t>
            </a:r>
            <a:endParaRPr kumimoji="0" lang="es-CL" altLang="es-CL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190DDC0-CA86-44F2-AC30-2157BCFE2A85}"/>
              </a:ext>
            </a:extLst>
          </p:cNvPr>
          <p:cNvSpPr/>
          <p:nvPr/>
        </p:nvSpPr>
        <p:spPr>
          <a:xfrm>
            <a:off x="248169" y="4578140"/>
            <a:ext cx="8611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>
                <a:latin typeface="Consolas" panose="020B0609020204030204" pitchFamily="49" charset="0"/>
              </a:rPr>
              <a:t>Ahora es necesario recibir los valores en el otro </a:t>
            </a:r>
            <a:r>
              <a:rPr lang="es-CL" dirty="0" err="1">
                <a:latin typeface="Consolas" panose="020B0609020204030204" pitchFamily="49" charset="0"/>
              </a:rPr>
              <a:t>Activity</a:t>
            </a:r>
            <a:r>
              <a:rPr lang="es-CL" dirty="0">
                <a:latin typeface="Consolas" panose="020B0609020204030204" pitchFamily="49" charset="0"/>
              </a:rPr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0181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A1775F5-9F89-459F-94D9-23D0AE7C78D7}"/>
              </a:ext>
            </a:extLst>
          </p:cNvPr>
          <p:cNvSpPr/>
          <p:nvPr/>
        </p:nvSpPr>
        <p:spPr>
          <a:xfrm>
            <a:off x="240711" y="1191480"/>
            <a:ext cx="86119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4400" b="1" dirty="0">
                <a:latin typeface="Consolas" panose="020B0609020204030204" pitchFamily="49" charset="0"/>
              </a:rPr>
              <a:t>Ejercicio Guiado</a:t>
            </a:r>
            <a:endParaRPr lang="es-CL" sz="4400" b="1" dirty="0"/>
          </a:p>
        </p:txBody>
      </p:sp>
      <p:pic>
        <p:nvPicPr>
          <p:cNvPr id="6" name="3 Marcador de contenido">
            <a:extLst>
              <a:ext uri="{FF2B5EF4-FFF2-40B4-BE49-F238E27FC236}">
                <a16:creationId xmlns:a16="http://schemas.microsoft.com/office/drawing/2014/main" id="{93C9D110-3DC4-41DA-8B1C-DBAC18C12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-26133"/>
            <a:ext cx="9132888" cy="121761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7D0F272-A9D1-4B2A-9413-AA2B4D3B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84720"/>
            <a:ext cx="7128792" cy="458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6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A1775F5-9F89-459F-94D9-23D0AE7C78D7}"/>
              </a:ext>
            </a:extLst>
          </p:cNvPr>
          <p:cNvSpPr/>
          <p:nvPr/>
        </p:nvSpPr>
        <p:spPr>
          <a:xfrm>
            <a:off x="240711" y="1191480"/>
            <a:ext cx="86119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4400" b="1" dirty="0">
                <a:latin typeface="Consolas" panose="020B0609020204030204" pitchFamily="49" charset="0"/>
              </a:rPr>
              <a:t>Ejercicio a Desarrollar por Los Alumnos</a:t>
            </a:r>
            <a:endParaRPr lang="es-CL" sz="4400" b="1" dirty="0"/>
          </a:p>
        </p:txBody>
      </p:sp>
      <p:pic>
        <p:nvPicPr>
          <p:cNvPr id="6" name="3 Marcador de contenido">
            <a:extLst>
              <a:ext uri="{FF2B5EF4-FFF2-40B4-BE49-F238E27FC236}">
                <a16:creationId xmlns:a16="http://schemas.microsoft.com/office/drawing/2014/main" id="{93C9D110-3DC4-41DA-8B1C-DBAC18C12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-26133"/>
            <a:ext cx="9132888" cy="121761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55C93CE-8F62-414D-9143-2BB616140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621938"/>
            <a:ext cx="6264696" cy="407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9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A1775F5-9F89-459F-94D9-23D0AE7C78D7}"/>
              </a:ext>
            </a:extLst>
          </p:cNvPr>
          <p:cNvSpPr/>
          <p:nvPr/>
        </p:nvSpPr>
        <p:spPr>
          <a:xfrm>
            <a:off x="240711" y="1191480"/>
            <a:ext cx="86119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4400" b="1" dirty="0">
                <a:latin typeface="Consolas" panose="020B0609020204030204" pitchFamily="49" charset="0"/>
              </a:rPr>
              <a:t>Ejercicio a Desarrollar por Los Alumnos</a:t>
            </a:r>
            <a:endParaRPr lang="es-CL" sz="4400" b="1" dirty="0"/>
          </a:p>
        </p:txBody>
      </p:sp>
      <p:pic>
        <p:nvPicPr>
          <p:cNvPr id="6" name="3 Marcador de contenido">
            <a:extLst>
              <a:ext uri="{FF2B5EF4-FFF2-40B4-BE49-F238E27FC236}">
                <a16:creationId xmlns:a16="http://schemas.microsoft.com/office/drawing/2014/main" id="{93C9D110-3DC4-41DA-8B1C-DBAC18C12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"/>
          <a:stretch>
            <a:fillRect/>
          </a:stretch>
        </p:blipFill>
        <p:spPr>
          <a:xfrm>
            <a:off x="0" y="-26133"/>
            <a:ext cx="9132888" cy="121761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A661D0B-6894-457B-8C57-7545839E8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852936"/>
            <a:ext cx="1944216" cy="388843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E5686F7-EA04-49F4-98F1-55A1B2684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372" y="2852936"/>
            <a:ext cx="1898047" cy="3888432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DADA00D-EF96-4E9E-B8EE-F123B59E8247}"/>
              </a:ext>
            </a:extLst>
          </p:cNvPr>
          <p:cNvCxnSpPr/>
          <p:nvPr/>
        </p:nvCxnSpPr>
        <p:spPr>
          <a:xfrm>
            <a:off x="2663788" y="4581128"/>
            <a:ext cx="219624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03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3941</TotalTime>
  <Words>285</Words>
  <Application>Microsoft Office PowerPoint</Application>
  <PresentationFormat>Presentación en pantalla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Courier New</vt:lpstr>
      <vt:lpstr>Tema de Office</vt:lpstr>
      <vt:lpstr>Clase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Victoria Villalón</dc:creator>
  <cp:lastModifiedBy>Esteban Valenzuela Castro</cp:lastModifiedBy>
  <cp:revision>530</cp:revision>
  <dcterms:created xsi:type="dcterms:W3CDTF">2011-11-22T13:21:48Z</dcterms:created>
  <dcterms:modified xsi:type="dcterms:W3CDTF">2018-10-20T16:09:47Z</dcterms:modified>
</cp:coreProperties>
</file>