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8" Type="http://schemas.openxmlformats.org/officeDocument/2006/relationships/tableStyles" Target="tableStyles.xml" /><Relationship Id="rId57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6" Type="http://schemas.openxmlformats.org/officeDocument/2006/relationships/viewProps" Target="viewProps.xml" /><Relationship Id="rId5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ran.r-project.org/web/views/" TargetMode="Externa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mailto:chris.lopez@waterboards.ca.gov" TargetMode="External" /><Relationship Id="rId3" Type="http://schemas.openxmlformats.org/officeDocument/2006/relationships/hyperlink" Target="https://github.com/chrislopez28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Water</a:t>
            </a:r>
            <a:r>
              <a:rPr/>
              <a:t> </a:t>
            </a:r>
            <a:r>
              <a:rPr/>
              <a:t>Quality:</a:t>
            </a:r>
            <a:r>
              <a:rPr/>
              <a:t> </a:t>
            </a:r>
            <a:r>
              <a:rPr/>
              <a:t>Region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Experiences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Chris</a:t>
            </a:r>
            <a:r>
              <a:rPr/>
              <a:t> </a:t>
            </a:r>
            <a:r>
              <a:rPr/>
              <a:t>Lopez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Angeles</a:t>
            </a:r>
            <a:r>
              <a:rPr/>
              <a:t> </a:t>
            </a:r>
            <a:r>
              <a:rPr/>
              <a:t>Water</a:t>
            </a:r>
            <a:r>
              <a:rPr/>
              <a:t> </a:t>
            </a:r>
            <a:r>
              <a:rPr/>
              <a:t>Board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December</a:t>
            </a:r>
            <a:r>
              <a:rPr/>
              <a:t> </a:t>
            </a:r>
            <a:r>
              <a:rPr/>
              <a:t>11,</a:t>
            </a:r>
            <a:r>
              <a:rPr/>
              <a:t> </a:t>
            </a:r>
            <a:r>
              <a:rPr/>
              <a:t>2018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1:</a:t>
            </a:r>
            <a:r>
              <a:rPr/>
              <a:t> </a:t>
            </a:r>
            <a:r>
              <a:rPr/>
              <a:t>Bacteria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Excel VBA Tool:</a:t>
            </a:r>
          </a:p>
          <a:p>
            <a:pPr lvl="0" marL="0" indent="0">
              <a:buNone/>
            </a:pP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1:</a:t>
            </a:r>
            <a:r>
              <a:rPr/>
              <a:t> </a:t>
            </a:r>
            <a:r>
              <a:rPr/>
              <a:t>Bacteria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Excel VBA Tool</a:t>
            </a:r>
          </a:p>
          <a:p>
            <a:pPr lvl="1"/>
            <a:r>
              <a:rPr/>
              <a:t>Friendly User Interface</a:t>
            </a:r>
          </a:p>
          <a:p>
            <a:pPr lvl="1"/>
            <a:r>
              <a:rPr/>
              <a:t>Not Adaptable</a:t>
            </a:r>
          </a:p>
          <a:p>
            <a:pPr lvl="1"/>
            <a:r>
              <a:rPr/>
              <a:t>Slow</a:t>
            </a:r>
          </a:p>
          <a:p>
            <a:pPr lvl="1"/>
            <a:r>
              <a:rPr/>
              <a:t>Black Box</a:t>
            </a:r>
          </a:p>
          <a:p>
            <a:pPr lvl="1"/>
            <a:r>
              <a:rPr/>
              <a:t>Difficult to QA</a:t>
            </a:r>
          </a:p>
          <a:p>
            <a:pPr lvl="1"/>
            <a:r>
              <a:rPr/>
              <a:t>Difficult to Update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1:</a:t>
            </a:r>
            <a:r>
              <a:rPr/>
              <a:t> </a:t>
            </a:r>
            <a:r>
              <a:rPr/>
              <a:t>Bacteria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(bacteria)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### Load and Clean Data Code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### Analyze Data</a:t>
            </a:r>
            <a:br/>
            <a:r>
              <a:rPr sz="1800">
                <a:latin typeface="Courier"/>
              </a:rPr>
              <a:t>results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bact_check</a:t>
            </a:r>
            <a:r>
              <a:rPr sz="1800">
                <a:latin typeface="Courier"/>
              </a:rPr>
              <a:t>(data, stations, </a:t>
            </a:r>
            <a:r>
              <a:rPr sz="1800">
                <a:solidFill>
                  <a:srgbClr val="4070A0"/>
                </a:solidFill>
                <a:latin typeface="Courier"/>
              </a:rPr>
              <a:t>"REC-1"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"marine"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sub_ecoli_for_fecal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six_week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FALSE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exceeds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bact_ann_exceeds</a:t>
            </a:r>
            <a:r>
              <a:rPr sz="1800">
                <a:latin typeface="Courier"/>
              </a:rPr>
              <a:t>(data, stations, </a:t>
            </a:r>
            <a:r>
              <a:rPr sz="1800">
                <a:solidFill>
                  <a:srgbClr val="4070A0"/>
                </a:solidFill>
                <a:latin typeface="Courier"/>
              </a:rPr>
              <a:t>"REC-1"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"marine"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sub_ecoli_for_fecal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six_week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FALSE</a:t>
            </a:r>
            <a:r>
              <a:rPr sz="1800">
                <a:latin typeface="Courier"/>
              </a:rPr>
              <a:t>)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### Plot Results Code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### Export Results Code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1:</a:t>
            </a:r>
            <a:r>
              <a:rPr/>
              <a:t> </a:t>
            </a:r>
            <a:r>
              <a:rPr/>
              <a:t>Bacteria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Need to know R to use</a:t>
            </a:r>
          </a:p>
          <a:p>
            <a:pPr lvl="1"/>
            <a:r>
              <a:rPr/>
              <a:t>Adaptable</a:t>
            </a:r>
          </a:p>
          <a:p>
            <a:pPr lvl="1"/>
            <a:r>
              <a:rPr/>
              <a:t>Fast (seconds vs. minutes)</a:t>
            </a:r>
          </a:p>
          <a:p>
            <a:pPr lvl="1"/>
            <a:r>
              <a:rPr/>
              <a:t>Transparent -&gt; Follow Analysis Step-by-Step</a:t>
            </a:r>
          </a:p>
          <a:p>
            <a:pPr lvl="1"/>
            <a:r>
              <a:rPr/>
              <a:t>Easier to QA / Unit Test</a:t>
            </a:r>
          </a:p>
          <a:p>
            <a:pPr lvl="1"/>
            <a:r>
              <a:rPr/>
              <a:t>Easy to Update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2:</a:t>
            </a:r>
            <a:r>
              <a:rPr/>
              <a:t> </a:t>
            </a:r>
            <a:r>
              <a:rPr/>
              <a:t>Bacteria</a:t>
            </a:r>
            <a:r>
              <a:rPr/>
              <a:t> </a:t>
            </a:r>
            <a:r>
              <a:rPr/>
              <a:t>Heatmap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3:</a:t>
            </a:r>
            <a:r>
              <a:rPr/>
              <a:t> </a:t>
            </a:r>
            <a:r>
              <a:rPr/>
              <a:t>Exceedance</a:t>
            </a:r>
            <a:r>
              <a:rPr/>
              <a:t> </a:t>
            </a:r>
            <a:r>
              <a:rPr/>
              <a:t>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Visualizations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ggplot2 package</a:t>
            </a:r>
          </a:p>
          <a:p>
            <a:pPr lvl="1"/>
            <a:r>
              <a:rPr/>
              <a:t>Standardize formatting</a:t>
            </a:r>
          </a:p>
          <a:p>
            <a:pPr lvl="1"/>
            <a:r>
              <a:rPr/>
              <a:t>Automate plotting for large datasets</a:t>
            </a:r>
          </a:p>
          <a:p>
            <a:pPr lvl="1"/>
            <a:r>
              <a:rPr/>
              <a:t>Replot when data updated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4:</a:t>
            </a:r>
            <a:r>
              <a:rPr/>
              <a:t> </a:t>
            </a:r>
            <a:r>
              <a:rPr/>
              <a:t>Boxplots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Facets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Plot subsets of data side-by-side for comparison</a:t>
            </a:r>
          </a:p>
          <a:p>
            <a:pPr lvl="1"/>
            <a:r>
              <a:rPr/>
              <a:t>The right facet can highlight and identify key information about a dataset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Presentation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Provide example uses of R with </a:t>
            </a:r>
            <a:r>
              <a:rPr b="1"/>
              <a:t>stormwater data</a:t>
            </a:r>
          </a:p>
          <a:p>
            <a:pPr lvl="1"/>
            <a:r>
              <a:rPr/>
              <a:t>Opine on strengths, weaknesses, perspectives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5:</a:t>
            </a:r>
            <a:r>
              <a:rPr/>
              <a:t> </a:t>
            </a:r>
            <a:r>
              <a:rPr/>
              <a:t>Facet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Constituent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6:</a:t>
            </a:r>
            <a:r>
              <a:rPr/>
              <a:t> </a:t>
            </a:r>
            <a:r>
              <a:rPr/>
              <a:t>Facet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Weather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7: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Facet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8:</a:t>
            </a:r>
            <a:r>
              <a:rPr/>
              <a:t> </a:t>
            </a:r>
            <a:r>
              <a:rPr/>
              <a:t>Facet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9:</a:t>
            </a:r>
            <a:r>
              <a:rPr/>
              <a:t> </a:t>
            </a:r>
            <a:r>
              <a:rPr/>
              <a:t>Geofaceting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Interactive</a:t>
            </a:r>
            <a:r>
              <a:rPr/>
              <a:t> </a:t>
            </a:r>
            <a:r>
              <a:rPr/>
              <a:t>Plots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10:</a:t>
            </a:r>
            <a:r>
              <a:rPr/>
              <a:t> </a:t>
            </a:r>
            <a:r>
              <a:rPr/>
              <a:t>RAA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(Pre</a:t>
            </a:r>
            <a:r>
              <a:rPr/>
              <a:t> </a:t>
            </a:r>
            <a:r>
              <a:rPr/>
              <a:t>vs. Post</a:t>
            </a:r>
            <a:r>
              <a:rPr/>
              <a:t> </a:t>
            </a:r>
            <a:r>
              <a:rPr/>
              <a:t>EWMP)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11: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(dygraphs)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(dplyr)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(readxl)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(xts)</a:t>
            </a:r>
            <a:br/>
            <a:br/>
            <a:r>
              <a:rPr sz="1800">
                <a:latin typeface="Courier"/>
              </a:rPr>
              <a:t>f319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read_excel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"data/F319.xlsx"</a:t>
            </a:r>
            <a:r>
              <a:rPr sz="1800">
                <a:latin typeface="Courier"/>
              </a:rPr>
              <a:t>)</a:t>
            </a:r>
            <a:br/>
            <a:br/>
            <a:r>
              <a:rPr sz="1800">
                <a:latin typeface="Courier"/>
              </a:rPr>
              <a:t>f319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f319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dplyr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(Date, Total)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as.data.frame</a:t>
            </a:r>
            <a:r>
              <a:rPr sz="1800">
                <a:latin typeface="Courier"/>
              </a:rPr>
              <a:t>()</a:t>
            </a:r>
            <a:br/>
            <a:br/>
            <a:r>
              <a:rPr sz="1800">
                <a:latin typeface="Courier"/>
              </a:rPr>
              <a:t>data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xts</a:t>
            </a:r>
            <a:r>
              <a:rPr sz="1800">
                <a:latin typeface="Courier"/>
              </a:rPr>
              <a:t>(f319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Total, f319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Date)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dygraph</a:t>
            </a:r>
            <a:r>
              <a:rPr sz="1800">
                <a:latin typeface="Courier"/>
              </a:rPr>
              <a:t>(data, </a:t>
            </a:r>
            <a:r>
              <a:rPr sz="1800">
                <a:solidFill>
                  <a:srgbClr val="902000"/>
                </a:solidFill>
                <a:latin typeface="Courier"/>
              </a:rPr>
              <a:t>main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"Los Angeles River Flow Gage F319"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dyAxis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"y"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label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"Flow (AF/day)"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dyRangeSelector</a:t>
            </a:r>
            <a:r>
              <a:rPr sz="1800">
                <a:latin typeface="Courier"/>
              </a:rPr>
              <a:t>() 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11: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Graphs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12: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(IGP</a:t>
            </a:r>
            <a:r>
              <a:rPr/>
              <a:t> </a:t>
            </a:r>
            <a:r>
              <a:rPr/>
              <a:t>Example)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Use </a:t>
            </a:r>
            <a:r>
              <a:rPr b="1"/>
              <a:t>SMARTS</a:t>
            </a:r>
            <a:r>
              <a:rPr/>
              <a:t> Storm Water Data File Download menu, download a tab-delimited file text file of “Storm Water Applications - General Information” for Region 4.</a:t>
            </a:r>
          </a:p>
          <a:p>
            <a:pPr lvl="1">
              <a:buAutoNum type="arabicPeriod"/>
            </a:pPr>
            <a:r>
              <a:rPr/>
              <a:t>Load the file into R and filter for </a:t>
            </a:r>
            <a:r>
              <a:rPr b="1"/>
              <a:t>active IGP</a:t>
            </a:r>
            <a:r>
              <a:rPr/>
              <a:t> sites.</a:t>
            </a:r>
          </a:p>
          <a:p>
            <a:pPr lvl="1">
              <a:buAutoNum type="arabicPeriod"/>
            </a:pPr>
            <a:r>
              <a:rPr/>
              <a:t>Use Leaflet package to plot sites on map and display specific information on mouseover.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My</a:t>
            </a:r>
            <a:r>
              <a:rPr/>
              <a:t> </a:t>
            </a:r>
            <a:r>
              <a:rPr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Staff in Municipal Stormwater Permitting Unit (i.e. the MS4 Unit)</a:t>
            </a:r>
          </a:p>
          <a:p>
            <a:pPr lvl="1"/>
            <a:r>
              <a:rPr/>
              <a:t>Some rudimentary background in coding</a:t>
            </a:r>
          </a:p>
          <a:p>
            <a:pPr lvl="1"/>
            <a:r>
              <a:rPr/>
              <a:t>Enjoy learning new things</a:t>
            </a:r>
          </a:p>
          <a:p>
            <a:pPr lvl="1"/>
            <a:r>
              <a:rPr/>
              <a:t>Appreciate when complex information is communicated elegantly and/or succintly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12: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(IGP</a:t>
            </a:r>
            <a:r>
              <a:rPr/>
              <a:t> </a:t>
            </a:r>
            <a:r>
              <a:rPr/>
              <a:t>Example)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(dplyr)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(leaflet)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(htmltools)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Load File</a:t>
            </a:r>
            <a:br/>
            <a:r>
              <a:rPr sz="1800">
                <a:latin typeface="Courier"/>
              </a:rPr>
              <a:t>filename &lt;-</a:t>
            </a:r>
            <a:r>
              <a:rPr sz="1800">
                <a:solidFill>
                  <a:srgbClr val="4070A0"/>
                </a:solidFill>
                <a:latin typeface="Courier"/>
              </a:rPr>
              <a:t> "data/smarts_swapps_geninfo_2018-12-09.txt"</a:t>
            </a:r>
            <a:br/>
            <a:r>
              <a:rPr sz="1800">
                <a:latin typeface="Courier"/>
              </a:rPr>
              <a:t>rb4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read.delim</a:t>
            </a:r>
            <a:r>
              <a:rPr sz="1800">
                <a:latin typeface="Courier"/>
              </a:rPr>
              <a:t>(filename, </a:t>
            </a:r>
            <a:r>
              <a:rPr sz="1800">
                <a:solidFill>
                  <a:srgbClr val="902000"/>
                </a:solidFill>
                <a:latin typeface="Courier"/>
              </a:rPr>
              <a:t>sep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"\t"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stringsAsFactors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FALSE</a:t>
            </a:r>
            <a:r>
              <a:rPr sz="1800">
                <a:latin typeface="Courier"/>
              </a:rPr>
              <a:t>)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Filter IGP Sites</a:t>
            </a:r>
            <a:br/>
            <a:r>
              <a:rPr sz="1800">
                <a:latin typeface="Courier"/>
              </a:rPr>
              <a:t>rb4igp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rb4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(PERMIT_TYPE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"Industrial"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(STATUS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"Active"</a:t>
            </a:r>
            <a:r>
              <a:rPr sz="1800">
                <a:latin typeface="Courier"/>
              </a:rPr>
              <a:t>)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Plot Map Using Leaflet (code for labels omitted due to space)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leaflet</a:t>
            </a:r>
            <a:r>
              <a:rPr sz="1800">
                <a:latin typeface="Courier"/>
              </a:rPr>
              <a:t>(rb4igp)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addTiles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addCircles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lng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latin typeface="Courier"/>
              </a:rPr>
              <a:t>FACILITY_SITE_LONGITUDE, </a:t>
            </a:r>
            <a:r>
              <a:rPr sz="1800">
                <a:solidFill>
                  <a:srgbClr val="902000"/>
                </a:solidFill>
                <a:latin typeface="Courier"/>
              </a:rPr>
              <a:t>lat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latin typeface="Courier"/>
              </a:rPr>
              <a:t>FACILITY_SITE_LATITUDE,</a:t>
            </a:r>
            <a:br/>
            <a:r>
              <a:rPr sz="1800">
                <a:latin typeface="Courier"/>
              </a:rPr>
              <a:t>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opacity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0.75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label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lapply</a:t>
            </a:r>
            <a:r>
              <a:rPr sz="1800">
                <a:latin typeface="Courier"/>
              </a:rPr>
              <a:t>(labs, HTML))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12: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(IGP</a:t>
            </a:r>
            <a:r>
              <a:rPr/>
              <a:t> </a:t>
            </a:r>
            <a:r>
              <a:rPr/>
              <a:t>Example)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13: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Monitoring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R Shiny Web App</a:t>
            </a:r>
          </a:p>
          <a:p>
            <a:pPr lvl="0" marL="0" indent="0">
              <a:buNone/>
            </a:pPr>
            <a:r>
              <a:rPr/>
              <a:t>Link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Other</a:t>
            </a:r>
            <a:r>
              <a:rPr/>
              <a:t> </a:t>
            </a:r>
            <a:r>
              <a:rPr/>
              <a:t>Examples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14:</a:t>
            </a:r>
            <a:r>
              <a:rPr/>
              <a:t> </a:t>
            </a:r>
            <a:r>
              <a:rPr/>
              <a:t>Scraping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PDFs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File</a:t>
            </a:r>
            <a:r>
              <a:rPr/>
              <a:t>: PDF Report on Trash Assessments in San Mateo County, CA</a:t>
            </a:r>
          </a:p>
          <a:p>
            <a:pPr lvl="1"/>
            <a:r>
              <a:rPr b="1"/>
              <a:t>Objective</a:t>
            </a:r>
            <a:r>
              <a:rPr/>
              <a:t>: Want to get data from tables within the document for data analysis, graphs, Excel, etc.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14:</a:t>
            </a:r>
            <a:r>
              <a:rPr/>
              <a:t> </a:t>
            </a:r>
            <a:r>
              <a:rPr/>
              <a:t>Scraping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PDFs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14:</a:t>
            </a:r>
            <a:r>
              <a:rPr/>
              <a:t> </a:t>
            </a:r>
            <a:r>
              <a:rPr/>
              <a:t>Scraping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PDFs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14:</a:t>
            </a:r>
            <a:r>
              <a:rPr/>
              <a:t> </a:t>
            </a:r>
            <a:r>
              <a:rPr/>
              <a:t>Scraping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PDFs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(tabulizer)</a:t>
            </a:r>
            <a:br/>
            <a:br/>
            <a:r>
              <a:rPr sz="1800">
                <a:latin typeface="Courier"/>
              </a:rPr>
              <a:t>report &lt;-</a:t>
            </a:r>
            <a:r>
              <a:rPr sz="1800">
                <a:solidFill>
                  <a:srgbClr val="4070A0"/>
                </a:solidFill>
                <a:latin typeface="Courier"/>
              </a:rPr>
              <a:t> "pdf/San Mateo trash RTAs 2006-07.pdf"</a:t>
            </a:r>
            <a:br/>
            <a:r>
              <a:rPr sz="1800">
                <a:latin typeface="Courier"/>
              </a:rPr>
              <a:t>lst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extract_tables</a:t>
            </a:r>
            <a:r>
              <a:rPr sz="1800">
                <a:latin typeface="Courier"/>
              </a:rPr>
              <a:t>(report, </a:t>
            </a:r>
            <a:r>
              <a:rPr sz="1800">
                <a:solidFill>
                  <a:srgbClr val="902000"/>
                </a:solidFill>
                <a:latin typeface="Courier"/>
              </a:rPr>
              <a:t>encoding=</a:t>
            </a:r>
            <a:r>
              <a:rPr sz="1800">
                <a:solidFill>
                  <a:srgbClr val="4070A0"/>
                </a:solidFill>
                <a:latin typeface="Courier"/>
              </a:rPr>
              <a:t>"UTF-8"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14:</a:t>
            </a:r>
            <a:r>
              <a:rPr/>
              <a:t> </a:t>
            </a:r>
            <a:r>
              <a:rPr/>
              <a:t>Scraping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PDFs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14:</a:t>
            </a:r>
            <a:r>
              <a:rPr/>
              <a:t> </a:t>
            </a:r>
            <a:r>
              <a:rPr/>
              <a:t>Scraping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PDFs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Disclaimer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 am not an expert</a:t>
            </a:r>
          </a:p>
          <a:p>
            <a:pPr lvl="1"/>
            <a:r>
              <a:rPr/>
              <a:t>What I am presenting may be inefficient</a:t>
            </a:r>
          </a:p>
          <a:p>
            <a:pPr lvl="1"/>
            <a:r>
              <a:rPr/>
              <a:t>Tools, packages, and best practices evolve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15:</a:t>
            </a:r>
            <a:r>
              <a:rPr/>
              <a:t> </a:t>
            </a:r>
            <a:r>
              <a:rPr/>
              <a:t>Timelines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16:</a:t>
            </a:r>
            <a:r>
              <a:rPr/>
              <a:t> </a:t>
            </a:r>
            <a:r>
              <a:rPr/>
              <a:t>Network</a:t>
            </a:r>
            <a:r>
              <a:rPr/>
              <a:t> </a:t>
            </a:r>
            <a:r>
              <a:rPr/>
              <a:t>Graphs</a:t>
            </a:r>
            <a:r>
              <a:rPr/>
              <a:t> </a:t>
            </a:r>
            <a:r>
              <a:rPr/>
              <a:t>(Permittees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TMDLs)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17:</a:t>
            </a:r>
            <a:r>
              <a:rPr/>
              <a:t> </a:t>
            </a:r>
            <a:r>
              <a:rPr/>
              <a:t>Network</a:t>
            </a:r>
            <a:r>
              <a:rPr/>
              <a:t> </a:t>
            </a:r>
            <a:r>
              <a:rPr/>
              <a:t>Graphs</a:t>
            </a:r>
            <a:r>
              <a:rPr/>
              <a:t> </a:t>
            </a:r>
            <a:r>
              <a:rPr/>
              <a:t>(Permittees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WMPs/EWMPs)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 was developed and is maintained by statisticians</a:t>
            </a:r>
          </a:p>
          <a:p>
            <a:pPr lvl="1"/>
            <a:r>
              <a:rPr/>
              <a:t>Several built-in statistical functions</a:t>
            </a:r>
          </a:p>
          <a:p>
            <a:pPr lvl="1"/>
            <a:r>
              <a:rPr/>
              <a:t>Wide selection of add-on statistical packages see: </a:t>
            </a:r>
            <a:r>
              <a:rPr>
                <a:hlinkClick r:id="rId2"/>
              </a:rPr>
              <a:t>https://cran.r-project.org/web/views/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 is a popular language for “data science”</a:t>
            </a:r>
          </a:p>
          <a:p>
            <a:pPr lvl="1"/>
            <a:r>
              <a:rPr/>
              <a:t>Several packages for cleaning, wrangling, and “tidying” data</a:t>
            </a:r>
          </a:p>
          <a:p>
            <a:pPr lvl="1"/>
            <a:r>
              <a:rPr/>
              <a:t>Several machine learning and deep learning packages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18:</a:t>
            </a:r>
            <a:r>
              <a:rPr/>
              <a:t> </a:t>
            </a:r>
            <a:r>
              <a:rPr/>
              <a:t>Webpages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RMarkdown is a format that can be used to author webpages and other types of documents</a:t>
            </a:r>
          </a:p>
          <a:p>
            <a:pPr lvl="1"/>
            <a:r>
              <a:rPr/>
              <a:t>Allows R code to be used when authoring webpages</a:t>
            </a:r>
          </a:p>
          <a:p>
            <a:pPr lvl="1"/>
            <a:r>
              <a:rPr/>
              <a:t>See knitr, rmarkdown, bookdown, blogdown packages</a:t>
            </a:r>
          </a:p>
          <a:p>
            <a:pPr lvl="1"/>
            <a:r>
              <a:rPr/>
              <a:t>Example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19:</a:t>
            </a:r>
            <a:r>
              <a:rPr/>
              <a:t> </a:t>
            </a:r>
            <a:r>
              <a:rPr/>
              <a:t>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Free and Open-Source “Integrated Development Environment (IDE)” for R</a:t>
            </a:r>
          </a:p>
          <a:p>
            <a:pPr lvl="1"/>
            <a:r>
              <a:rPr/>
              <a:t>Highly, highly recommended if you want to use R!!!</a:t>
            </a:r>
          </a:p>
          <a:p>
            <a:pPr lvl="0" marL="0" indent="0">
              <a:buNone/>
            </a:pPr>
            <a:r>
              <a:rPr/>
              <a:t>&lt;img src=“images/RStudio.png” align=“middle” height=“200” width=“400”) /&gt;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RStudio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RStudio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Background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Programming</a:t>
            </a:r>
            <a:r>
              <a:rPr/>
              <a:t> Language and Environment for Statistical Computing and Graphics</a:t>
            </a:r>
          </a:p>
          <a:p>
            <a:pPr lvl="1"/>
            <a:r>
              <a:rPr b="1"/>
              <a:t>Open-source</a:t>
            </a:r>
          </a:p>
          <a:p>
            <a:pPr lvl="1"/>
            <a:r>
              <a:rPr/>
              <a:t>Large ecosystem of freely available </a:t>
            </a:r>
            <a:r>
              <a:rPr b="1"/>
              <a:t>packages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Strengths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Repeatable</a:t>
            </a:r>
          </a:p>
          <a:p>
            <a:pPr lvl="1"/>
            <a:r>
              <a:rPr/>
              <a:t>Transparent</a:t>
            </a:r>
          </a:p>
          <a:p>
            <a:pPr lvl="1"/>
            <a:r>
              <a:rPr/>
              <a:t>Automation</a:t>
            </a:r>
          </a:p>
          <a:p>
            <a:pPr lvl="1"/>
            <a:r>
              <a:rPr/>
              <a:t>Packages</a:t>
            </a:r>
          </a:p>
          <a:p>
            <a:pPr lvl="1"/>
            <a:r>
              <a:rPr/>
              <a:t>(Much of these advantages apply to other programming languages like Python as well)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Weaknesses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Learning Curve</a:t>
            </a:r>
          </a:p>
          <a:p>
            <a:pPr lvl="1"/>
            <a:r>
              <a:rPr/>
              <a:t>Sometimes I have nothing to show for the day</a:t>
            </a:r>
          </a:p>
          <a:p>
            <a:pPr lvl="1"/>
            <a:r>
              <a:rPr/>
              <a:t>Sometimes I can lose sight of the big picture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Final</a:t>
            </a:r>
            <a:r>
              <a:rPr/>
              <a:t> </a:t>
            </a:r>
            <a:r>
              <a:rPr/>
              <a:t>Thoughts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 and its packages are just another set of tools (it does not generate insight)</a:t>
            </a:r>
          </a:p>
          <a:p>
            <a:pPr lvl="1"/>
            <a:r>
              <a:rPr/>
              <a:t>~80% of my time working with data is spent cleaning data</a:t>
            </a:r>
          </a:p>
          <a:p>
            <a:pPr lvl="1"/>
            <a:r>
              <a:rPr/>
              <a:t>Can help as a tool to communicate information, build analyses, and handle large datasets</a:t>
            </a:r>
          </a:p>
          <a:p>
            <a:pPr lvl="1"/>
            <a:r>
              <a:rPr/>
              <a:t>Gateway to learning about other technologies and topics (HTML/CSS/Javascript, Git and GitHub, Statistics, Data Science, Visualizations)</a:t>
            </a:r>
          </a:p>
          <a:p>
            <a:pPr lvl="1"/>
            <a:r>
              <a:rPr/>
              <a:t>Can change the way you see data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Chris Lopez  Los Angeles Water Board  Stormwater Permitting Unit  </a:t>
            </a:r>
            <a:r>
              <a:rPr>
                <a:hlinkClick r:id="rId2"/>
              </a:rPr>
              <a:t>chris.lopez@waterboards.ca.gov</a:t>
            </a:r>
            <a:r>
              <a:rPr/>
              <a:t>  </a:t>
            </a:r>
            <a:r>
              <a:rPr>
                <a:hlinkClick r:id="rId3"/>
              </a:rPr>
              <a:t>https://github.com/chrislopez28</a:t>
            </a:r>
            <a:r>
              <a:rPr/>
              <a:t> </a:t>
            </a:r>
          </a:p>
          <a:p>
            <a:pPr lvl="0" marL="0" indent="0">
              <a:buNone/>
            </a:pPr>
            <a:r>
              <a:rPr/>
              <a:t> (Credit: xkcd.com)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Analysis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Renewing Phase I MS4 Permits -&gt; “Regional MS4 Permit”</a:t>
            </a:r>
          </a:p>
          <a:p>
            <a:pPr lvl="2"/>
            <a:r>
              <a:rPr/>
              <a:t>Evaluate monitoring data (~50 TMDLs) before permit consideration</a:t>
            </a:r>
          </a:p>
          <a:p>
            <a:pPr lvl="2"/>
            <a:r>
              <a:rPr/>
              <a:t>Present our monitoring data analyses to the LA Regional Board in a series of 3 workshops (</a:t>
            </a:r>
            <a:r>
              <a:rPr i="1"/>
              <a:t>did this earlier this year</a:t>
            </a:r>
            <a:r>
              <a:rPr/>
              <a:t>)</a:t>
            </a:r>
          </a:p>
          <a:p>
            <a:pPr lvl="2"/>
            <a:r>
              <a:rPr/>
              <a:t>Produce a monitoring data review report that goes over all the data (</a:t>
            </a:r>
            <a:r>
              <a:rPr i="1"/>
              <a:t>working on finishing right now</a:t>
            </a:r>
            <a:r>
              <a:rPr/>
              <a:t>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1:</a:t>
            </a:r>
            <a:r>
              <a:rPr/>
              <a:t> </a:t>
            </a:r>
            <a:r>
              <a:rPr/>
              <a:t>Bacteria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Several Bacteria TMDLs</a:t>
            </a:r>
          </a:p>
          <a:p>
            <a:pPr lvl="2"/>
            <a:r>
              <a:rPr b="1"/>
              <a:t>Sites</a:t>
            </a:r>
            <a:r>
              <a:rPr/>
              <a:t>: ~ 100 receiving water monitoring sites</a:t>
            </a:r>
          </a:p>
          <a:p>
            <a:pPr lvl="2"/>
            <a:r>
              <a:rPr b="1"/>
              <a:t>Water Type</a:t>
            </a:r>
            <a:r>
              <a:rPr/>
              <a:t>: Marine or Fresh</a:t>
            </a:r>
          </a:p>
          <a:p>
            <a:pPr lvl="2"/>
            <a:r>
              <a:rPr b="1"/>
              <a:t>Beneficial Use</a:t>
            </a:r>
            <a:r>
              <a:rPr/>
              <a:t>: REC-1, LREC-1, REC-2</a:t>
            </a:r>
          </a:p>
          <a:p>
            <a:pPr lvl="2"/>
            <a:r>
              <a:rPr b="1"/>
              <a:t>Frequency</a:t>
            </a:r>
            <a:r>
              <a:rPr/>
              <a:t>: Typically Weekly</a:t>
            </a:r>
          </a:p>
          <a:p>
            <a:pPr lvl="2"/>
            <a:r>
              <a:rPr b="1"/>
              <a:t>Period</a:t>
            </a:r>
            <a:r>
              <a:rPr/>
              <a:t>: 10 Years</a:t>
            </a:r>
          </a:p>
          <a:p>
            <a:pPr lvl="2"/>
            <a:r>
              <a:rPr b="1"/>
              <a:t>Parameters</a:t>
            </a:r>
            <a:r>
              <a:rPr/>
              <a:t>: 4 Indicator Bacteria</a:t>
            </a:r>
          </a:p>
          <a:p>
            <a:pPr lvl="2"/>
            <a:r>
              <a:rPr b="1"/>
              <a:t>Limitations</a:t>
            </a:r>
            <a:r>
              <a:rPr/>
              <a:t>: Daily and Geo Mean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1:</a:t>
            </a:r>
            <a:r>
              <a:rPr/>
              <a:t> </a:t>
            </a:r>
            <a:r>
              <a:rPr/>
              <a:t>Bacteria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Review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 xmlns:m="http://schemas.openxmlformats.org/officeDocument/2006/math">
                    <m:r>
                      <m:t>E</m:t>
                    </m:r>
                    <m:r>
                      <m:t>s</m:t>
                    </m:r>
                    <m:r>
                      <m:t>t</m:t>
                    </m:r>
                    <m:r>
                      <m:t>i</m:t>
                    </m:r>
                    <m:r>
                      <m:t>m</m:t>
                    </m:r>
                    <m:r>
                      <m:t>a</m:t>
                    </m:r>
                    <m:r>
                      <m:t>t</m:t>
                    </m:r>
                    <m:r>
                      <m:t>e</m:t>
                    </m:r>
                    <m:r>
                      <m:t>≈</m:t>
                    </m:r>
                    <m:r>
                      <m:t>(</m:t>
                    </m:r>
                    <m:r>
                      <m:t>52</m:t>
                    </m:r>
                    <m:r>
                      <m:t> </m:t>
                    </m:r>
                    <m:r>
                      <m:t>w</m:t>
                    </m:r>
                    <m:r>
                      <m:t>e</m:t>
                    </m:r>
                    <m:r>
                      <m:t>e</m:t>
                    </m:r>
                    <m:r>
                      <m:t>k</m:t>
                    </m:r>
                    <m:r>
                      <m:t>s</m:t>
                    </m:r>
                    <m:r>
                      <m:t>)</m:t>
                    </m:r>
                    <m:r>
                      <m:t>(</m:t>
                    </m:r>
                    <m:r>
                      <m:t>10</m:t>
                    </m:r>
                    <m:r>
                      <m:t> </m:t>
                    </m:r>
                    <m:r>
                      <m:t>y</m:t>
                    </m:r>
                    <m:r>
                      <m:t>e</m:t>
                    </m:r>
                    <m:r>
                      <m:t>a</m:t>
                    </m:r>
                    <m:r>
                      <m:t>r</m:t>
                    </m:r>
                    <m:r>
                      <m:t>s</m:t>
                    </m:r>
                    <m:r>
                      <m:t>)</m:t>
                    </m:r>
                    <m:r>
                      <m:t>(</m:t>
                    </m:r>
                    <m:r>
                      <m:t>4</m:t>
                    </m:r>
                    <m:r>
                      <m:t> </m:t>
                    </m:r>
                    <m:r>
                      <m:t>p</m:t>
                    </m:r>
                    <m:r>
                      <m:t>a</m:t>
                    </m:r>
                    <m:r>
                      <m:t>r</m:t>
                    </m:r>
                    <m:r>
                      <m:t>a</m:t>
                    </m:r>
                    <m:r>
                      <m:t>m</m:t>
                    </m:r>
                    <m:r>
                      <m:t>e</m:t>
                    </m:r>
                    <m:r>
                      <m:t>t</m:t>
                    </m:r>
                    <m:r>
                      <m:t>e</m:t>
                    </m:r>
                    <m:r>
                      <m:t>r</m:t>
                    </m:r>
                    <m:r>
                      <m:t>s</m:t>
                    </m:r>
                    <m:r>
                      <m:t>)</m:t>
                    </m:r>
                    <m:r>
                      <m:t>(</m:t>
                    </m:r>
                    <m:r>
                      <m:t>100</m:t>
                    </m:r>
                    <m:r>
                      <m:t> </m:t>
                    </m:r>
                    <m:r>
                      <m:t>s</m:t>
                    </m:r>
                    <m:r>
                      <m:t>i</m:t>
                    </m:r>
                    <m:r>
                      <m:t>t</m:t>
                    </m:r>
                    <m:r>
                      <m:t>e</m:t>
                    </m:r>
                    <m:r>
                      <m:t>s</m:t>
                    </m:r>
                    <m:r>
                      <m:t>)</m:t>
                    </m:r>
                  </m:oMath>
                </a14:m>
                <a:r>
                  <a:rPr/>
                  <a:t>  </a:t>
                </a:r>
                <a14:m>
                  <m:oMath xmlns:m="http://schemas.openxmlformats.org/officeDocument/2006/math">
                    <m:r>
                      <m:t>≈</m:t>
                    </m:r>
                    <m:r>
                      <m:t> </m:t>
                    </m:r>
                    <m:r>
                      <m:t>200</m:t>
                    </m:r>
                    <m:r>
                      <m:t>,</m:t>
                    </m:r>
                    <m:r>
                      <m:t>000</m:t>
                    </m:r>
                    <m:r>
                      <m:t> </m:t>
                    </m:r>
                    <m:r>
                      <m:t>d</m:t>
                    </m:r>
                    <m:r>
                      <m:t>a</m:t>
                    </m:r>
                    <m:r>
                      <m:t>t</m:t>
                    </m:r>
                    <m:r>
                      <m:t>a</m:t>
                    </m:r>
                    <m:r>
                      <m:t> </m:t>
                    </m:r>
                    <m:r>
                      <m:t>p</m:t>
                    </m:r>
                    <m:r>
                      <m:t>o</m:t>
                    </m:r>
                    <m:r>
                      <m:t>i</m:t>
                    </m:r>
                    <m:r>
                      <m:t>n</m:t>
                    </m:r>
                    <m:r>
                      <m:t>t</m:t>
                    </m:r>
                    <m:r>
                      <m:t>s</m:t>
                    </m:r>
                  </m:oMath>
                </a14:m>
                <a:r>
                  <a:rPr/>
                  <a:t>  </a:t>
                </a:r>
                <a14:m>
                  <m:oMath xmlns:m="http://schemas.openxmlformats.org/officeDocument/2006/math">
                    <m:r>
                      <m:t>≈</m:t>
                    </m:r>
                    <m:r>
                      <m:t> </m:t>
                    </m:r>
                    <m:r>
                      <m:t>200</m:t>
                    </m:r>
                    <m:r>
                      <m:t>,</m:t>
                    </m:r>
                    <m:r>
                      <m:t>000</m:t>
                    </m:r>
                    <m:r>
                      <m:t> </m:t>
                    </m:r>
                    <m:r>
                      <m:t>g</m:t>
                    </m:r>
                    <m:r>
                      <m:t>e</m:t>
                    </m:r>
                    <m:r>
                      <m:t>o</m:t>
                    </m:r>
                    <m:r>
                      <m:t>m</m:t>
                    </m:r>
                    <m:r>
                      <m:t>e</m:t>
                    </m:r>
                    <m:r>
                      <m:t>t</m:t>
                    </m:r>
                    <m:r>
                      <m:t>r</m:t>
                    </m:r>
                    <m:r>
                      <m:t>i</m:t>
                    </m:r>
                    <m:r>
                      <m:t>c</m:t>
                    </m:r>
                    <m:r>
                      <m:t> </m:t>
                    </m:r>
                    <m:r>
                      <m:t>m</m:t>
                    </m:r>
                    <m:r>
                      <m:t>e</m:t>
                    </m:r>
                    <m:r>
                      <m:t>a</m:t>
                    </m:r>
                    <m:r>
                      <m:t>n</m:t>
                    </m:r>
                    <m:r>
                      <m:t>s</m:t>
                    </m:r>
                  </m:oMath>
                </a14:m>
                <a:r>
                  <a:rPr/>
                  <a:t>  </a:t>
                </a:r>
                <a14:m>
                  <m:oMath xmlns:m="http://schemas.openxmlformats.org/officeDocument/2006/math">
                    <m:r>
                      <m:t>≈</m:t>
                    </m:r>
                    <m:r>
                      <m:t> </m:t>
                    </m:r>
                    <m:r>
                      <m:t>400</m:t>
                    </m:r>
                    <m:r>
                      <m:t>,</m:t>
                    </m:r>
                    <m:r>
                      <m:t>000</m:t>
                    </m:r>
                    <m:r>
                      <m:t> </m:t>
                    </m:r>
                    <m:r>
                      <m:t>c</m:t>
                    </m:r>
                    <m:r>
                      <m:t>o</m:t>
                    </m:r>
                    <m:r>
                      <m:t>m</m:t>
                    </m:r>
                    <m:r>
                      <m:t>p</m:t>
                    </m:r>
                    <m:r>
                      <m:t>a</m:t>
                    </m:r>
                    <m:r>
                      <m:t>r</m:t>
                    </m:r>
                    <m:r>
                      <m:t>i</m:t>
                    </m:r>
                    <m:r>
                      <m:t>s</m:t>
                    </m:r>
                    <m:r>
                      <m:t>o</m:t>
                    </m:r>
                    <m:r>
                      <m:t>n</m:t>
                    </m:r>
                    <m:r>
                      <m:t>s</m:t>
                    </m:r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R for Water Quality:  Region 4 Experiences</dc:title>
  <dc:creator>Chris Lopez  Los Angeles Water Board</dc:creator>
  <cp:keywords/>
  <dcterms:created xsi:type="dcterms:W3CDTF">2018-12-11T06:07:22Z</dcterms:created>
  <dcterms:modified xsi:type="dcterms:W3CDTF">2018-12-11T06:07:22Z</dcterms:modified>
</cp:coreProperties>
</file>