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84433" autoAdjust="0"/>
  </p:normalViewPr>
  <p:slideViewPr>
    <p:cSldViewPr snapToGrid="0">
      <p:cViewPr>
        <p:scale>
          <a:sx n="50" d="100"/>
          <a:sy n="50" d="100"/>
        </p:scale>
        <p:origin x="186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6FAFC-72B0-49C6-A631-F9D06046253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702157-9244-477B-AD31-7DC8696D0548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intake from the field</a:t>
          </a:r>
        </a:p>
      </dgm:t>
    </dgm:pt>
    <dgm:pt modelId="{2127D455-8937-49F4-BD89-BEFE6B39AACC}" type="parTrans" cxnId="{6FCAA6E5-D2B6-4DAE-9CAD-5189AA82CA34}">
      <dgm:prSet/>
      <dgm:spPr/>
      <dgm:t>
        <a:bodyPr/>
        <a:lstStyle/>
        <a:p>
          <a:endParaRPr lang="en-US"/>
        </a:p>
      </dgm:t>
    </dgm:pt>
    <dgm:pt modelId="{839F4231-90EF-4B86-8390-4617EE4A5361}" type="sibTrans" cxnId="{6FCAA6E5-D2B6-4DAE-9CAD-5189AA82CA34}">
      <dgm:prSet/>
      <dgm:spPr/>
      <dgm:t>
        <a:bodyPr/>
        <a:lstStyle/>
        <a:p>
          <a:endParaRPr lang="en-US"/>
        </a:p>
      </dgm:t>
    </dgm:pt>
    <dgm:pt modelId="{CC4C2A4B-41C7-45B6-A2AA-92B2E9F9993C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flow to reporting</a:t>
          </a:r>
        </a:p>
      </dgm:t>
    </dgm:pt>
    <dgm:pt modelId="{291B4CFC-910B-44A2-95B1-DFAFC5001CE4}" type="parTrans" cxnId="{7D2E59B5-DAB3-4898-9E89-DF4C182A15ED}">
      <dgm:prSet/>
      <dgm:spPr/>
      <dgm:t>
        <a:bodyPr/>
        <a:lstStyle/>
        <a:p>
          <a:endParaRPr lang="en-US"/>
        </a:p>
      </dgm:t>
    </dgm:pt>
    <dgm:pt modelId="{29546249-EB11-441A-B452-41A980F73401}" type="sibTrans" cxnId="{7D2E59B5-DAB3-4898-9E89-DF4C182A15ED}">
      <dgm:prSet/>
      <dgm:spPr/>
      <dgm:t>
        <a:bodyPr/>
        <a:lstStyle/>
        <a:p>
          <a:endParaRPr lang="en-US"/>
        </a:p>
      </dgm:t>
    </dgm:pt>
    <dgm:pt modelId="{807A7D3F-0646-4C8A-BC9B-BF7A98AEE227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Data analysis</a:t>
          </a:r>
        </a:p>
      </dgm:t>
    </dgm:pt>
    <dgm:pt modelId="{42C0D23E-0D73-45F1-9BC0-CA4AE82D0669}" type="parTrans" cxnId="{6CCA2BF0-65FF-445C-98C7-F07B878B16F5}">
      <dgm:prSet/>
      <dgm:spPr/>
      <dgm:t>
        <a:bodyPr/>
        <a:lstStyle/>
        <a:p>
          <a:endParaRPr lang="en-US"/>
        </a:p>
      </dgm:t>
    </dgm:pt>
    <dgm:pt modelId="{1409EA93-D586-425A-BC2A-3A6B96E0C924}" type="sibTrans" cxnId="{6CCA2BF0-65FF-445C-98C7-F07B878B16F5}">
      <dgm:prSet/>
      <dgm:spPr/>
      <dgm:t>
        <a:bodyPr/>
        <a:lstStyle/>
        <a:p>
          <a:endParaRPr lang="en-US"/>
        </a:p>
      </dgm:t>
    </dgm:pt>
    <dgm:pt modelId="{CB7D4319-D0E7-46CF-A32C-B6F8A8B8D4FB}">
      <dgm:prSet/>
      <dgm:spPr/>
      <dgm:t>
        <a:bodyPr/>
        <a:lstStyle/>
        <a:p>
          <a:r>
            <a:rPr lang="en-US" dirty="0">
              <a:solidFill>
                <a:srgbClr val="404040"/>
              </a:solidFill>
            </a:rPr>
            <a:t>Web app for machine learning</a:t>
          </a:r>
        </a:p>
      </dgm:t>
    </dgm:pt>
    <dgm:pt modelId="{9DC0AF52-3D1E-4E2E-B875-37CFD185C9D0}" type="parTrans" cxnId="{5661CA84-E717-4387-91E6-FE46E5BC2222}">
      <dgm:prSet/>
      <dgm:spPr/>
      <dgm:t>
        <a:bodyPr/>
        <a:lstStyle/>
        <a:p>
          <a:endParaRPr lang="en-US"/>
        </a:p>
      </dgm:t>
    </dgm:pt>
    <dgm:pt modelId="{C620F556-0235-49F2-84B2-D2E7E0B2CA3C}" type="sibTrans" cxnId="{5661CA84-E717-4387-91E6-FE46E5BC2222}">
      <dgm:prSet/>
      <dgm:spPr/>
      <dgm:t>
        <a:bodyPr/>
        <a:lstStyle/>
        <a:p>
          <a:endParaRPr lang="en-US"/>
        </a:p>
      </dgm:t>
    </dgm:pt>
    <dgm:pt modelId="{F3F8835E-E00A-4B61-B3E2-5175D3290E1B}" type="pres">
      <dgm:prSet presAssocID="{0FA6FAFC-72B0-49C6-A631-F9D060462530}" presName="vert0" presStyleCnt="0">
        <dgm:presLayoutVars>
          <dgm:dir/>
          <dgm:animOne val="branch"/>
          <dgm:animLvl val="lvl"/>
        </dgm:presLayoutVars>
      </dgm:prSet>
      <dgm:spPr/>
    </dgm:pt>
    <dgm:pt modelId="{138BAE62-9882-44F3-B0BE-9846ACFB86D3}" type="pres">
      <dgm:prSet presAssocID="{5E702157-9244-477B-AD31-7DC8696D0548}" presName="thickLine" presStyleLbl="alignNode1" presStyleIdx="0" presStyleCnt="4"/>
      <dgm:spPr/>
    </dgm:pt>
    <dgm:pt modelId="{2F45B962-A64C-49B2-95E8-37CBFEB4F877}" type="pres">
      <dgm:prSet presAssocID="{5E702157-9244-477B-AD31-7DC8696D0548}" presName="horz1" presStyleCnt="0"/>
      <dgm:spPr/>
    </dgm:pt>
    <dgm:pt modelId="{3FE1D5C8-2EE5-4FC9-A646-0630C1B9A32F}" type="pres">
      <dgm:prSet presAssocID="{5E702157-9244-477B-AD31-7DC8696D0548}" presName="tx1" presStyleLbl="revTx" presStyleIdx="0" presStyleCnt="4"/>
      <dgm:spPr/>
    </dgm:pt>
    <dgm:pt modelId="{D6B1A0AA-A4E0-4017-982F-A5FBC49610C4}" type="pres">
      <dgm:prSet presAssocID="{5E702157-9244-477B-AD31-7DC8696D0548}" presName="vert1" presStyleCnt="0"/>
      <dgm:spPr/>
    </dgm:pt>
    <dgm:pt modelId="{02B1498D-CCB7-43B1-BFB0-E88D4C8DE264}" type="pres">
      <dgm:prSet presAssocID="{CC4C2A4B-41C7-45B6-A2AA-92B2E9F9993C}" presName="thickLine" presStyleLbl="alignNode1" presStyleIdx="1" presStyleCnt="4"/>
      <dgm:spPr/>
    </dgm:pt>
    <dgm:pt modelId="{82FB54ED-0618-4E56-B287-61B49D52D7BD}" type="pres">
      <dgm:prSet presAssocID="{CC4C2A4B-41C7-45B6-A2AA-92B2E9F9993C}" presName="horz1" presStyleCnt="0"/>
      <dgm:spPr/>
    </dgm:pt>
    <dgm:pt modelId="{2D53F3EB-307A-489C-8905-C068F88284CF}" type="pres">
      <dgm:prSet presAssocID="{CC4C2A4B-41C7-45B6-A2AA-92B2E9F9993C}" presName="tx1" presStyleLbl="revTx" presStyleIdx="1" presStyleCnt="4"/>
      <dgm:spPr/>
    </dgm:pt>
    <dgm:pt modelId="{1F3DCF88-D7F7-4F51-978B-63659B1C6D62}" type="pres">
      <dgm:prSet presAssocID="{CC4C2A4B-41C7-45B6-A2AA-92B2E9F9993C}" presName="vert1" presStyleCnt="0"/>
      <dgm:spPr/>
    </dgm:pt>
    <dgm:pt modelId="{13CF9B17-FDA2-48B8-B35C-BCEF76E87C5E}" type="pres">
      <dgm:prSet presAssocID="{807A7D3F-0646-4C8A-BC9B-BF7A98AEE227}" presName="thickLine" presStyleLbl="alignNode1" presStyleIdx="2" presStyleCnt="4"/>
      <dgm:spPr/>
    </dgm:pt>
    <dgm:pt modelId="{9CFF8596-8D24-4EA6-B184-54E7F008556B}" type="pres">
      <dgm:prSet presAssocID="{807A7D3F-0646-4C8A-BC9B-BF7A98AEE227}" presName="horz1" presStyleCnt="0"/>
      <dgm:spPr/>
    </dgm:pt>
    <dgm:pt modelId="{18E80B18-9B56-4AEE-BC8E-5C11D46DDD8C}" type="pres">
      <dgm:prSet presAssocID="{807A7D3F-0646-4C8A-BC9B-BF7A98AEE227}" presName="tx1" presStyleLbl="revTx" presStyleIdx="2" presStyleCnt="4"/>
      <dgm:spPr/>
    </dgm:pt>
    <dgm:pt modelId="{E446630F-88A5-4110-A439-2BD09CA64863}" type="pres">
      <dgm:prSet presAssocID="{807A7D3F-0646-4C8A-BC9B-BF7A98AEE227}" presName="vert1" presStyleCnt="0"/>
      <dgm:spPr/>
    </dgm:pt>
    <dgm:pt modelId="{9A2D95F5-6473-4123-B0B9-5F3E257895A2}" type="pres">
      <dgm:prSet presAssocID="{CB7D4319-D0E7-46CF-A32C-B6F8A8B8D4FB}" presName="thickLine" presStyleLbl="alignNode1" presStyleIdx="3" presStyleCnt="4"/>
      <dgm:spPr/>
    </dgm:pt>
    <dgm:pt modelId="{89F50FBD-894A-4073-A05F-7D4BDEF311BA}" type="pres">
      <dgm:prSet presAssocID="{CB7D4319-D0E7-46CF-A32C-B6F8A8B8D4FB}" presName="horz1" presStyleCnt="0"/>
      <dgm:spPr/>
    </dgm:pt>
    <dgm:pt modelId="{72FFA7D1-BF12-480C-8890-3207D654E77F}" type="pres">
      <dgm:prSet presAssocID="{CB7D4319-D0E7-46CF-A32C-B6F8A8B8D4FB}" presName="tx1" presStyleLbl="revTx" presStyleIdx="3" presStyleCnt="4"/>
      <dgm:spPr/>
    </dgm:pt>
    <dgm:pt modelId="{51F1B553-2BC1-45A4-B565-7E2DC1663CE0}" type="pres">
      <dgm:prSet presAssocID="{CB7D4319-D0E7-46CF-A32C-B6F8A8B8D4FB}" presName="vert1" presStyleCnt="0"/>
      <dgm:spPr/>
    </dgm:pt>
  </dgm:ptLst>
  <dgm:cxnLst>
    <dgm:cxn modelId="{9829DE13-5E86-469A-AAD5-6D499F10EF4B}" type="presOf" srcId="{CC4C2A4B-41C7-45B6-A2AA-92B2E9F9993C}" destId="{2D53F3EB-307A-489C-8905-C068F88284CF}" srcOrd="0" destOrd="0" presId="urn:microsoft.com/office/officeart/2008/layout/LinedList"/>
    <dgm:cxn modelId="{5661CA84-E717-4387-91E6-FE46E5BC2222}" srcId="{0FA6FAFC-72B0-49C6-A631-F9D060462530}" destId="{CB7D4319-D0E7-46CF-A32C-B6F8A8B8D4FB}" srcOrd="3" destOrd="0" parTransId="{9DC0AF52-3D1E-4E2E-B875-37CFD185C9D0}" sibTransId="{C620F556-0235-49F2-84B2-D2E7E0B2CA3C}"/>
    <dgm:cxn modelId="{9A4E4195-7D16-4DF0-BA38-FE13889E04F0}" type="presOf" srcId="{807A7D3F-0646-4C8A-BC9B-BF7A98AEE227}" destId="{18E80B18-9B56-4AEE-BC8E-5C11D46DDD8C}" srcOrd="0" destOrd="0" presId="urn:microsoft.com/office/officeart/2008/layout/LinedList"/>
    <dgm:cxn modelId="{DBB0FBAA-FA81-4327-8618-2FE15DDB9699}" type="presOf" srcId="{CB7D4319-D0E7-46CF-A32C-B6F8A8B8D4FB}" destId="{72FFA7D1-BF12-480C-8890-3207D654E77F}" srcOrd="0" destOrd="0" presId="urn:microsoft.com/office/officeart/2008/layout/LinedList"/>
    <dgm:cxn modelId="{7D2E59B5-DAB3-4898-9E89-DF4C182A15ED}" srcId="{0FA6FAFC-72B0-49C6-A631-F9D060462530}" destId="{CC4C2A4B-41C7-45B6-A2AA-92B2E9F9993C}" srcOrd="1" destOrd="0" parTransId="{291B4CFC-910B-44A2-95B1-DFAFC5001CE4}" sibTransId="{29546249-EB11-441A-B452-41A980F73401}"/>
    <dgm:cxn modelId="{B985A7C6-19CC-4DD3-A685-3FA71F0D6D0B}" type="presOf" srcId="{5E702157-9244-477B-AD31-7DC8696D0548}" destId="{3FE1D5C8-2EE5-4FC9-A646-0630C1B9A32F}" srcOrd="0" destOrd="0" presId="urn:microsoft.com/office/officeart/2008/layout/LinedList"/>
    <dgm:cxn modelId="{AB0E03DA-2D4E-4CCC-AD47-2BFAEC7FACD7}" type="presOf" srcId="{0FA6FAFC-72B0-49C6-A631-F9D060462530}" destId="{F3F8835E-E00A-4B61-B3E2-5175D3290E1B}" srcOrd="0" destOrd="0" presId="urn:microsoft.com/office/officeart/2008/layout/LinedList"/>
    <dgm:cxn modelId="{6FCAA6E5-D2B6-4DAE-9CAD-5189AA82CA34}" srcId="{0FA6FAFC-72B0-49C6-A631-F9D060462530}" destId="{5E702157-9244-477B-AD31-7DC8696D0548}" srcOrd="0" destOrd="0" parTransId="{2127D455-8937-49F4-BD89-BEFE6B39AACC}" sibTransId="{839F4231-90EF-4B86-8390-4617EE4A5361}"/>
    <dgm:cxn modelId="{6CCA2BF0-65FF-445C-98C7-F07B878B16F5}" srcId="{0FA6FAFC-72B0-49C6-A631-F9D060462530}" destId="{807A7D3F-0646-4C8A-BC9B-BF7A98AEE227}" srcOrd="2" destOrd="0" parTransId="{42C0D23E-0D73-45F1-9BC0-CA4AE82D0669}" sibTransId="{1409EA93-D586-425A-BC2A-3A6B96E0C924}"/>
    <dgm:cxn modelId="{8DB19ED4-B1E6-48D7-AE55-9273A4F2AA01}" type="presParOf" srcId="{F3F8835E-E00A-4B61-B3E2-5175D3290E1B}" destId="{138BAE62-9882-44F3-B0BE-9846ACFB86D3}" srcOrd="0" destOrd="0" presId="urn:microsoft.com/office/officeart/2008/layout/LinedList"/>
    <dgm:cxn modelId="{9CD8C98D-2799-4596-B76F-76856C1E23D2}" type="presParOf" srcId="{F3F8835E-E00A-4B61-B3E2-5175D3290E1B}" destId="{2F45B962-A64C-49B2-95E8-37CBFEB4F877}" srcOrd="1" destOrd="0" presId="urn:microsoft.com/office/officeart/2008/layout/LinedList"/>
    <dgm:cxn modelId="{C510CA5F-1CCC-4C9B-AC7E-34171CA31399}" type="presParOf" srcId="{2F45B962-A64C-49B2-95E8-37CBFEB4F877}" destId="{3FE1D5C8-2EE5-4FC9-A646-0630C1B9A32F}" srcOrd="0" destOrd="0" presId="urn:microsoft.com/office/officeart/2008/layout/LinedList"/>
    <dgm:cxn modelId="{320AB949-C772-480F-A160-37FFD42114E3}" type="presParOf" srcId="{2F45B962-A64C-49B2-95E8-37CBFEB4F877}" destId="{D6B1A0AA-A4E0-4017-982F-A5FBC49610C4}" srcOrd="1" destOrd="0" presId="urn:microsoft.com/office/officeart/2008/layout/LinedList"/>
    <dgm:cxn modelId="{751A3FC2-541B-49C2-AFAB-72FCAC2B3E19}" type="presParOf" srcId="{F3F8835E-E00A-4B61-B3E2-5175D3290E1B}" destId="{02B1498D-CCB7-43B1-BFB0-E88D4C8DE264}" srcOrd="2" destOrd="0" presId="urn:microsoft.com/office/officeart/2008/layout/LinedList"/>
    <dgm:cxn modelId="{D2FC90CD-F32C-45E0-A8B5-80B87E588451}" type="presParOf" srcId="{F3F8835E-E00A-4B61-B3E2-5175D3290E1B}" destId="{82FB54ED-0618-4E56-B287-61B49D52D7BD}" srcOrd="3" destOrd="0" presId="urn:microsoft.com/office/officeart/2008/layout/LinedList"/>
    <dgm:cxn modelId="{AF5BD131-DAC1-4B67-8617-5D6684E4945C}" type="presParOf" srcId="{82FB54ED-0618-4E56-B287-61B49D52D7BD}" destId="{2D53F3EB-307A-489C-8905-C068F88284CF}" srcOrd="0" destOrd="0" presId="urn:microsoft.com/office/officeart/2008/layout/LinedList"/>
    <dgm:cxn modelId="{7C533F33-5182-44D0-9106-583ED0B9BDE3}" type="presParOf" srcId="{82FB54ED-0618-4E56-B287-61B49D52D7BD}" destId="{1F3DCF88-D7F7-4F51-978B-63659B1C6D62}" srcOrd="1" destOrd="0" presId="urn:microsoft.com/office/officeart/2008/layout/LinedList"/>
    <dgm:cxn modelId="{E11B54B4-B0D4-44EC-9020-81B9AD53AA28}" type="presParOf" srcId="{F3F8835E-E00A-4B61-B3E2-5175D3290E1B}" destId="{13CF9B17-FDA2-48B8-B35C-BCEF76E87C5E}" srcOrd="4" destOrd="0" presId="urn:microsoft.com/office/officeart/2008/layout/LinedList"/>
    <dgm:cxn modelId="{9CEC8215-6D72-4722-8F62-05E219EB064E}" type="presParOf" srcId="{F3F8835E-E00A-4B61-B3E2-5175D3290E1B}" destId="{9CFF8596-8D24-4EA6-B184-54E7F008556B}" srcOrd="5" destOrd="0" presId="urn:microsoft.com/office/officeart/2008/layout/LinedList"/>
    <dgm:cxn modelId="{F066FEF8-2262-4CA6-880D-FF10BD8218E4}" type="presParOf" srcId="{9CFF8596-8D24-4EA6-B184-54E7F008556B}" destId="{18E80B18-9B56-4AEE-BC8E-5C11D46DDD8C}" srcOrd="0" destOrd="0" presId="urn:microsoft.com/office/officeart/2008/layout/LinedList"/>
    <dgm:cxn modelId="{C6EC21C6-BEC6-40BE-8EF2-33E40AB51A42}" type="presParOf" srcId="{9CFF8596-8D24-4EA6-B184-54E7F008556B}" destId="{E446630F-88A5-4110-A439-2BD09CA64863}" srcOrd="1" destOrd="0" presId="urn:microsoft.com/office/officeart/2008/layout/LinedList"/>
    <dgm:cxn modelId="{55404FC0-FF5E-420F-9D2A-46539EDC2D60}" type="presParOf" srcId="{F3F8835E-E00A-4B61-B3E2-5175D3290E1B}" destId="{9A2D95F5-6473-4123-B0B9-5F3E257895A2}" srcOrd="6" destOrd="0" presId="urn:microsoft.com/office/officeart/2008/layout/LinedList"/>
    <dgm:cxn modelId="{EC06F4D4-309F-42D5-9E67-20DA4A4EFCD1}" type="presParOf" srcId="{F3F8835E-E00A-4B61-B3E2-5175D3290E1B}" destId="{89F50FBD-894A-4073-A05F-7D4BDEF311BA}" srcOrd="7" destOrd="0" presId="urn:microsoft.com/office/officeart/2008/layout/LinedList"/>
    <dgm:cxn modelId="{D02BCCC7-223D-4211-A7FC-44D52B89F948}" type="presParOf" srcId="{89F50FBD-894A-4073-A05F-7D4BDEF311BA}" destId="{72FFA7D1-BF12-480C-8890-3207D654E77F}" srcOrd="0" destOrd="0" presId="urn:microsoft.com/office/officeart/2008/layout/LinedList"/>
    <dgm:cxn modelId="{9084C83D-FCF4-4088-A05A-1953EAD61124}" type="presParOf" srcId="{89F50FBD-894A-4073-A05F-7D4BDEF311BA}" destId="{51F1B553-2BC1-45A4-B565-7E2DC1663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AE62-9882-44F3-B0BE-9846ACFB86D3}">
      <dsp:nvSpPr>
        <dsp:cNvPr id="0" name=""/>
        <dsp:cNvSpPr/>
      </dsp:nvSpPr>
      <dsp:spPr>
        <a:xfrm>
          <a:off x="0" y="0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1D5C8-2EE5-4FC9-A646-0630C1B9A32F}">
      <dsp:nvSpPr>
        <dsp:cNvPr id="0" name=""/>
        <dsp:cNvSpPr/>
      </dsp:nvSpPr>
      <dsp:spPr>
        <a:xfrm>
          <a:off x="0" y="0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Data intake from the field</a:t>
          </a:r>
        </a:p>
      </dsp:txBody>
      <dsp:txXfrm>
        <a:off x="0" y="0"/>
        <a:ext cx="6457284" cy="1291021"/>
      </dsp:txXfrm>
    </dsp:sp>
    <dsp:sp modelId="{02B1498D-CCB7-43B1-BFB0-E88D4C8DE264}">
      <dsp:nvSpPr>
        <dsp:cNvPr id="0" name=""/>
        <dsp:cNvSpPr/>
      </dsp:nvSpPr>
      <dsp:spPr>
        <a:xfrm>
          <a:off x="0" y="1291021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3F3EB-307A-489C-8905-C068F88284CF}">
      <dsp:nvSpPr>
        <dsp:cNvPr id="0" name=""/>
        <dsp:cNvSpPr/>
      </dsp:nvSpPr>
      <dsp:spPr>
        <a:xfrm>
          <a:off x="0" y="1291021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Data flow to reporting</a:t>
          </a:r>
        </a:p>
      </dsp:txBody>
      <dsp:txXfrm>
        <a:off x="0" y="1291021"/>
        <a:ext cx="6457284" cy="1291021"/>
      </dsp:txXfrm>
    </dsp:sp>
    <dsp:sp modelId="{13CF9B17-FDA2-48B8-B35C-BCEF76E87C5E}">
      <dsp:nvSpPr>
        <dsp:cNvPr id="0" name=""/>
        <dsp:cNvSpPr/>
      </dsp:nvSpPr>
      <dsp:spPr>
        <a:xfrm>
          <a:off x="0" y="2582042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80B18-9B56-4AEE-BC8E-5C11D46DDD8C}">
      <dsp:nvSpPr>
        <dsp:cNvPr id="0" name=""/>
        <dsp:cNvSpPr/>
      </dsp:nvSpPr>
      <dsp:spPr>
        <a:xfrm>
          <a:off x="0" y="2582042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Data analysis</a:t>
          </a:r>
        </a:p>
      </dsp:txBody>
      <dsp:txXfrm>
        <a:off x="0" y="2582042"/>
        <a:ext cx="6457284" cy="1291021"/>
      </dsp:txXfrm>
    </dsp:sp>
    <dsp:sp modelId="{9A2D95F5-6473-4123-B0B9-5F3E257895A2}">
      <dsp:nvSpPr>
        <dsp:cNvPr id="0" name=""/>
        <dsp:cNvSpPr/>
      </dsp:nvSpPr>
      <dsp:spPr>
        <a:xfrm>
          <a:off x="0" y="3873063"/>
          <a:ext cx="64572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FFA7D1-BF12-480C-8890-3207D654E77F}">
      <dsp:nvSpPr>
        <dsp:cNvPr id="0" name=""/>
        <dsp:cNvSpPr/>
      </dsp:nvSpPr>
      <dsp:spPr>
        <a:xfrm>
          <a:off x="0" y="3873063"/>
          <a:ext cx="6457284" cy="1291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04040"/>
              </a:solidFill>
            </a:rPr>
            <a:t>Web app for machine learning</a:t>
          </a:r>
        </a:p>
      </dsp:txBody>
      <dsp:txXfrm>
        <a:off x="0" y="3873063"/>
        <a:ext cx="6457284" cy="1291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D829-5C4E-46BC-84ED-3187D1D5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6D62-5692-4B52-B980-35D135F11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0A20-AF19-44AB-88C6-6B0BB306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1875-9C9D-4684-83EC-DE078BC8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CCD3-F3BA-4944-A5E2-435A438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74D8-B18A-4EDE-84EB-30342571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F2C41-41EA-4C43-B0A4-68D8B400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E6B5-BBE6-4D28-877D-CE9DC8A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5B1F-DCC0-4528-88D5-3708C74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2DD7-AD92-4D14-888A-AE92CC56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0D85F-4A2C-4E19-B7EE-CEEA532C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D9F4-8B19-4216-ADA7-FCA596DD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CC7-7403-4236-8506-B4FE95D1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976B-AC4C-4F5B-B85C-3C951D0C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D74-4CCF-43F7-935C-227B3323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93C0-5747-4B92-BBDD-7B23D7D3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8A02-474F-44D6-A890-835DF352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4061-BEE2-412E-A825-403F4DA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F587C-6C0C-4898-8F7E-B8914B0A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4310-E0AD-423D-BB70-3A37EDE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F54-7C37-4EAA-B72C-326C1660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59A9-D455-4CDC-89FD-DBB73F2C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F928-649C-4241-821D-A30E41FF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A7E-811D-497F-9AE2-B804799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5558-3D5E-4FCC-BEBD-04FD1251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561F-7766-4F7F-B5F0-276B8807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975D-6DAD-4B19-9599-84AEAD72A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1F32-F1E7-4C9F-964A-A67596A7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92D2-ACBF-445F-91A2-976EFE6F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95BF-6203-4A08-95AF-0D302483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AFBB-55F7-4DF6-91A7-E3CE066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42B-95C1-48B7-A77F-EEA0AE1A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338F-0F21-43B0-9529-736FAECB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6E88-592D-4B52-A331-2CFE30A9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9BBA2-9009-46E1-A2DA-AD8CF4146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624-5E36-4CD8-B835-D1F795BF7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BDC57-C0ED-42D3-9E4C-F6824C92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43060-B197-411A-9ECB-62F7E0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38A25-BBA9-40A4-A817-B349EFAC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0140-0848-4112-AE39-6B1ACFFD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28DA3-C878-4770-BDAF-63A329C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0185D-42B2-4B4F-BA46-12C149A7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1AB2B-F8FA-44EA-BD10-8102563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1EF0E-F52C-4EF6-92AC-F970DC4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C0CD6-C866-430A-BF8A-C7DFCBBB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6360-C7F9-4D0E-9B94-7A14C474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B92E-46F6-458A-A512-567B2C2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543B-1FC3-49B5-88FB-D55CF02B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69FDF-260B-4228-B941-19BCEB08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450-6EC3-4060-B68A-1613BE2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C096-1C5A-41BF-9352-3520D17E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1F05-9D91-4934-9302-ABFAD1B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D181-160D-4AD8-BCA5-4C8FEB9F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10D32-1053-465E-9ACB-14E6DB76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5EE9-4EE7-4283-B7FB-3E7C3EFB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64F4-4FC2-44CB-A655-ACBC6B41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AB0E-315A-49BB-9FF0-969E50EB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64B2-5F97-41DB-A755-68E44BC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B4588-BDFA-476B-8B82-04887D04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3233-A79B-4442-9C41-CB817372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EFBC-0E00-4C31-836E-B0BFE5053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9B22-A068-4CBA-8252-CF19AF47419C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149A-9FC6-4676-9E3B-50BBA355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5045-A23B-4CC8-A9CA-60310DDED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8C8B-0305-484C-9B7F-9BCCCCBC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B4B9B7-AD1E-4F1B-8DB4-DA46CEAE0F61}"/>
              </a:ext>
            </a:extLst>
          </p:cNvPr>
          <p:cNvSpPr/>
          <p:nvPr/>
        </p:nvSpPr>
        <p:spPr>
          <a:xfrm>
            <a:off x="0" y="4827639"/>
            <a:ext cx="12192000" cy="203036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iPy">
            <a:extLst>
              <a:ext uri="{FF2B5EF4-FFF2-40B4-BE49-F238E27FC236}">
                <a16:creationId xmlns:a16="http://schemas.microsoft.com/office/drawing/2014/main" id="{B2D5798E-193A-477E-BE8A-640CB86B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7" y="626366"/>
            <a:ext cx="10929788" cy="32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8D2D0-FCEF-4079-AA54-FC172677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Python for Nonprofits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797E-742B-4B7C-A02D-E9746E1A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Chris Luedtke, Mentored by Aly Sivji</a:t>
            </a:r>
          </a:p>
        </p:txBody>
      </p:sp>
    </p:spTree>
    <p:extLst>
      <p:ext uri="{BB962C8B-B14F-4D97-AF65-F5344CB8AC3E}">
        <p14:creationId xmlns:p14="http://schemas.microsoft.com/office/powerpoint/2010/main" val="156229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me">
            <a:extLst>
              <a:ext uri="{FF2B5EF4-FFF2-40B4-BE49-F238E27FC236}">
                <a16:creationId xmlns:a16="http://schemas.microsoft.com/office/drawing/2014/main" id="{2E03721C-C751-4A50-824B-28BAF4F6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6" y="577997"/>
            <a:ext cx="2154724" cy="21374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A87E4-C929-4E04-A235-C77A2CB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059" t="1561"/>
          <a:stretch/>
        </p:blipFill>
        <p:spPr>
          <a:xfrm>
            <a:off x="4437340" y="1264919"/>
            <a:ext cx="7601929" cy="465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26D69-7613-49A5-806F-F65558F6DA17}"/>
              </a:ext>
            </a:extLst>
          </p:cNvPr>
          <p:cNvSpPr txBox="1"/>
          <p:nvPr/>
        </p:nvSpPr>
        <p:spPr>
          <a:xfrm>
            <a:off x="130866" y="3302988"/>
            <a:ext cx="4175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1,500+ AmeriCorps Members yearly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29 city locations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Full time tutors and mentors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Grades 3-9</a:t>
            </a:r>
          </a:p>
        </p:txBody>
      </p:sp>
    </p:spTree>
    <p:extLst>
      <p:ext uri="{BB962C8B-B14F-4D97-AF65-F5344CB8AC3E}">
        <p14:creationId xmlns:p14="http://schemas.microsoft.com/office/powerpoint/2010/main" val="57814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1B3E3A-83CC-4829-903B-6A862DBF9C13}"/>
              </a:ext>
            </a:extLst>
          </p:cNvPr>
          <p:cNvSpPr/>
          <p:nvPr/>
        </p:nvSpPr>
        <p:spPr>
          <a:xfrm>
            <a:off x="0" y="0"/>
            <a:ext cx="4175761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DCEA7BFC-BAD0-4FAF-A9B1-5A411165C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4815344" y="363789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3340BE-D77F-4EB8-85CB-1C0D2E21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47" y="727315"/>
            <a:ext cx="3524865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I’ve Used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Python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D63603-368A-4333-AD84-53F1457D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04914"/>
              </p:ext>
            </p:extLst>
          </p:nvPr>
        </p:nvGraphicFramePr>
        <p:xfrm>
          <a:off x="4953981" y="1666849"/>
          <a:ext cx="6457284" cy="516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75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File:Salesforce.svg">
            <a:extLst>
              <a:ext uri="{FF2B5EF4-FFF2-40B4-BE49-F238E27FC236}">
                <a16:creationId xmlns:a16="http://schemas.microsoft.com/office/drawing/2014/main" id="{FC63F90B-40B7-4C90-8C40-6111AB66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04" y="3006083"/>
            <a:ext cx="2814151" cy="19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CE22578-868E-43A4-BE65-C46DFA94D6B8}"/>
              </a:ext>
            </a:extLst>
          </p:cNvPr>
          <p:cNvGrpSpPr/>
          <p:nvPr/>
        </p:nvGrpSpPr>
        <p:grpSpPr>
          <a:xfrm>
            <a:off x="7297011" y="2453516"/>
            <a:ext cx="3563611" cy="3345648"/>
            <a:chOff x="6476519" y="2306962"/>
            <a:chExt cx="3770574" cy="3470183"/>
          </a:xfrm>
        </p:grpSpPr>
        <p:pic>
          <p:nvPicPr>
            <p:cNvPr id="1040" name="Picture 16" descr="Image result for sharepoint logo">
              <a:extLst>
                <a:ext uri="{FF2B5EF4-FFF2-40B4-BE49-F238E27FC236}">
                  <a16:creationId xmlns:a16="http://schemas.microsoft.com/office/drawing/2014/main" id="{55DF44B0-6F62-46EC-95E3-83412BB51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635" y="3318296"/>
              <a:ext cx="3308458" cy="658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excel logo">
              <a:extLst>
                <a:ext uri="{FF2B5EF4-FFF2-40B4-BE49-F238E27FC236}">
                  <a16:creationId xmlns:a16="http://schemas.microsoft.com/office/drawing/2014/main" id="{153D1226-E582-4B16-A4CF-631E17B5F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634" y="4140277"/>
              <a:ext cx="1886768" cy="683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power bi logo">
              <a:extLst>
                <a:ext uri="{FF2B5EF4-FFF2-40B4-BE49-F238E27FC236}">
                  <a16:creationId xmlns:a16="http://schemas.microsoft.com/office/drawing/2014/main" id="{7A81418D-81CF-44B6-9512-0474948920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/>
            <a:stretch/>
          </p:blipFill>
          <p:spPr bwMode="auto">
            <a:xfrm>
              <a:off x="6938634" y="4987015"/>
              <a:ext cx="2922213" cy="790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Image result for office 365 logo">
              <a:extLst>
                <a:ext uri="{FF2B5EF4-FFF2-40B4-BE49-F238E27FC236}">
                  <a16:creationId xmlns:a16="http://schemas.microsoft.com/office/drawing/2014/main" id="{0437B1EB-C4A4-4FF1-99A5-DDCE19AE3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19" y="2306962"/>
              <a:ext cx="2922212" cy="67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Software Ecosystem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6C66D9-DF8D-4133-B672-AEEC0720E3A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2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intake from the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E034E-00DC-4DF3-93DA-A7132774ECD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2A41C0-BB24-4C90-9B82-559326305D74}"/>
              </a:ext>
            </a:extLst>
          </p:cNvPr>
          <p:cNvGrpSpPr/>
          <p:nvPr/>
        </p:nvGrpSpPr>
        <p:grpSpPr>
          <a:xfrm>
            <a:off x="8652542" y="5279691"/>
            <a:ext cx="899231" cy="874517"/>
            <a:chOff x="10367749" y="3779321"/>
            <a:chExt cx="1190579" cy="116932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7D37B1A-50CC-42A3-AE2B-1FAC8B46D6B2}"/>
                </a:ext>
              </a:extLst>
            </p:cNvPr>
            <p:cNvGrpSpPr/>
            <p:nvPr/>
          </p:nvGrpSpPr>
          <p:grpSpPr>
            <a:xfrm>
              <a:off x="10646042" y="4036509"/>
              <a:ext cx="633994" cy="668702"/>
              <a:chOff x="5553732" y="2647210"/>
              <a:chExt cx="633994" cy="668702"/>
            </a:xfrm>
          </p:grpSpPr>
          <p:pic>
            <p:nvPicPr>
              <p:cNvPr id="51" name="Picture 8" descr="Related image">
                <a:extLst>
                  <a:ext uri="{FF2B5EF4-FFF2-40B4-BE49-F238E27FC236}">
                    <a16:creationId xmlns:a16="http://schemas.microsoft.com/office/drawing/2014/main" id="{8C140D2A-765B-47BD-8198-99D0B7590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7"/>
              <a:stretch/>
            </p:blipFill>
            <p:spPr bwMode="auto">
              <a:xfrm>
                <a:off x="5589176" y="2647210"/>
                <a:ext cx="572464" cy="42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Related image">
                <a:extLst>
                  <a:ext uri="{FF2B5EF4-FFF2-40B4-BE49-F238E27FC236}">
                    <a16:creationId xmlns:a16="http://schemas.microsoft.com/office/drawing/2014/main" id="{A223E64B-D83B-464B-A6A8-DDAF77DDB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61" b="95508" l="586" r="95703">
                            <a14:foregroundMark x1="6836" y1="66211" x2="5469" y2="30859"/>
                            <a14:foregroundMark x1="5469" y1="30859" x2="8984" y2="70117"/>
                            <a14:foregroundMark x1="8984" y1="70117" x2="14258" y2="61719"/>
                            <a14:foregroundMark x1="33984" y1="90820" x2="7031" y2="60742"/>
                            <a14:foregroundMark x1="7031" y1="60742" x2="8594" y2="81445"/>
                            <a14:foregroundMark x1="13477" y1="25586" x2="195" y2="67188"/>
                            <a14:foregroundMark x1="195" y1="67188" x2="24609" y2="95703"/>
                            <a14:foregroundMark x1="24609" y1="95703" x2="57813" y2="70898"/>
                            <a14:foregroundMark x1="57813" y1="70898" x2="89453" y2="23633"/>
                            <a14:foregroundMark x1="89453" y1="23633" x2="75977" y2="21875"/>
                            <a14:foregroundMark x1="9961" y1="25977" x2="586" y2="50000"/>
                            <a14:foregroundMark x1="1367" y1="49609" x2="8789" y2="85547"/>
                            <a14:foregroundMark x1="8789" y1="85547" x2="45313" y2="94727"/>
                            <a14:foregroundMark x1="45313" y1="94727" x2="81641" y2="91406"/>
                            <a14:foregroundMark x1="81641" y1="91406" x2="95703" y2="58789"/>
                            <a14:foregroundMark x1="95703" y1="58789" x2="57422" y2="36719"/>
                            <a14:foregroundMark x1="57422" y1="36719" x2="10742" y2="36133"/>
                            <a14:foregroundMark x1="10742" y1="36133" x2="1367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3732" y="2749182"/>
                <a:ext cx="633994" cy="56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&quot;Not Allowed&quot; Symbol 19">
              <a:extLst>
                <a:ext uri="{FF2B5EF4-FFF2-40B4-BE49-F238E27FC236}">
                  <a16:creationId xmlns:a16="http://schemas.microsoft.com/office/drawing/2014/main" id="{21F37D2B-2B8B-473D-BA40-8DF1FC1E3C2E}"/>
                </a:ext>
              </a:extLst>
            </p:cNvPr>
            <p:cNvSpPr/>
            <p:nvPr/>
          </p:nvSpPr>
          <p:spPr>
            <a:xfrm>
              <a:off x="10367749" y="3779321"/>
              <a:ext cx="1190579" cy="1169322"/>
            </a:xfrm>
            <a:prstGeom prst="noSmoking">
              <a:avLst/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BFCE76-57C2-4380-B13D-1CAA6E20C7A1}"/>
              </a:ext>
            </a:extLst>
          </p:cNvPr>
          <p:cNvSpPr txBox="1"/>
          <p:nvPr/>
        </p:nvSpPr>
        <p:spPr>
          <a:xfrm>
            <a:off x="3286765" y="3663710"/>
            <a:ext cx="3670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</a:rPr>
              <a:t>x 26 schools</a:t>
            </a:r>
          </a:p>
          <a:p>
            <a:r>
              <a:rPr lang="en-US" sz="2800" b="1" dirty="0">
                <a:solidFill>
                  <a:srgbClr val="404040"/>
                </a:solidFill>
              </a:rPr>
              <a:t>x 250 staff</a:t>
            </a:r>
          </a:p>
          <a:p>
            <a:r>
              <a:rPr lang="en-US" sz="2800" b="1" dirty="0">
                <a:solidFill>
                  <a:srgbClr val="404040"/>
                </a:solidFill>
              </a:rPr>
              <a:t>x 2,000 students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A3C84A4-A1F3-4F26-A243-98FDBFC028FA}"/>
              </a:ext>
            </a:extLst>
          </p:cNvPr>
          <p:cNvSpPr/>
          <p:nvPr/>
        </p:nvSpPr>
        <p:spPr>
          <a:xfrm>
            <a:off x="2688921" y="2453516"/>
            <a:ext cx="557770" cy="3880843"/>
          </a:xfrm>
          <a:custGeom>
            <a:avLst/>
            <a:gdLst>
              <a:gd name="connsiteX0" fmla="*/ 0 w 557769"/>
              <a:gd name="connsiteY0" fmla="*/ 0 h 3880843"/>
              <a:gd name="connsiteX1" fmla="*/ 278885 w 557769"/>
              <a:gd name="connsiteY1" fmla="*/ 46479 h 3880843"/>
              <a:gd name="connsiteX2" fmla="*/ 278885 w 557769"/>
              <a:gd name="connsiteY2" fmla="*/ 1893943 h 3880843"/>
              <a:gd name="connsiteX3" fmla="*/ 557770 w 557769"/>
              <a:gd name="connsiteY3" fmla="*/ 1940422 h 3880843"/>
              <a:gd name="connsiteX4" fmla="*/ 278885 w 557769"/>
              <a:gd name="connsiteY4" fmla="*/ 1986901 h 3880843"/>
              <a:gd name="connsiteX5" fmla="*/ 278885 w 557769"/>
              <a:gd name="connsiteY5" fmla="*/ 3834364 h 3880843"/>
              <a:gd name="connsiteX6" fmla="*/ 0 w 557769"/>
              <a:gd name="connsiteY6" fmla="*/ 3880843 h 3880843"/>
              <a:gd name="connsiteX7" fmla="*/ 0 w 557769"/>
              <a:gd name="connsiteY7" fmla="*/ 0 h 3880843"/>
              <a:gd name="connsiteX0" fmla="*/ 0 w 557769"/>
              <a:gd name="connsiteY0" fmla="*/ 0 h 3880843"/>
              <a:gd name="connsiteX1" fmla="*/ 278885 w 557769"/>
              <a:gd name="connsiteY1" fmla="*/ 46479 h 3880843"/>
              <a:gd name="connsiteX2" fmla="*/ 278885 w 557769"/>
              <a:gd name="connsiteY2" fmla="*/ 1893943 h 3880843"/>
              <a:gd name="connsiteX3" fmla="*/ 557770 w 557769"/>
              <a:gd name="connsiteY3" fmla="*/ 1940422 h 3880843"/>
              <a:gd name="connsiteX4" fmla="*/ 278885 w 557769"/>
              <a:gd name="connsiteY4" fmla="*/ 1986901 h 3880843"/>
              <a:gd name="connsiteX5" fmla="*/ 278885 w 557769"/>
              <a:gd name="connsiteY5" fmla="*/ 3834364 h 3880843"/>
              <a:gd name="connsiteX6" fmla="*/ 0 w 557769"/>
              <a:gd name="connsiteY6" fmla="*/ 3880843 h 3880843"/>
              <a:gd name="connsiteX0" fmla="*/ 0 w 557770"/>
              <a:gd name="connsiteY0" fmla="*/ 0 h 3880843"/>
              <a:gd name="connsiteX1" fmla="*/ 278885 w 557770"/>
              <a:gd name="connsiteY1" fmla="*/ 46479 h 3880843"/>
              <a:gd name="connsiteX2" fmla="*/ 278885 w 557770"/>
              <a:gd name="connsiteY2" fmla="*/ 1893943 h 3880843"/>
              <a:gd name="connsiteX3" fmla="*/ 557770 w 557770"/>
              <a:gd name="connsiteY3" fmla="*/ 1940422 h 3880843"/>
              <a:gd name="connsiteX4" fmla="*/ 278885 w 557770"/>
              <a:gd name="connsiteY4" fmla="*/ 1986901 h 3880843"/>
              <a:gd name="connsiteX5" fmla="*/ 278885 w 557770"/>
              <a:gd name="connsiteY5" fmla="*/ 3834364 h 3880843"/>
              <a:gd name="connsiteX6" fmla="*/ 0 w 557770"/>
              <a:gd name="connsiteY6" fmla="*/ 3880843 h 3880843"/>
              <a:gd name="connsiteX7" fmla="*/ 0 w 557770"/>
              <a:gd name="connsiteY7" fmla="*/ 0 h 3880843"/>
              <a:gd name="connsiteX0" fmla="*/ 0 w 557770"/>
              <a:gd name="connsiteY0" fmla="*/ 0 h 3880843"/>
              <a:gd name="connsiteX1" fmla="*/ 278885 w 557770"/>
              <a:gd name="connsiteY1" fmla="*/ 46479 h 3880843"/>
              <a:gd name="connsiteX2" fmla="*/ 278885 w 557770"/>
              <a:gd name="connsiteY2" fmla="*/ 1893943 h 3880843"/>
              <a:gd name="connsiteX3" fmla="*/ 425690 w 557770"/>
              <a:gd name="connsiteY3" fmla="*/ 1940422 h 3880843"/>
              <a:gd name="connsiteX4" fmla="*/ 278885 w 557770"/>
              <a:gd name="connsiteY4" fmla="*/ 1986901 h 3880843"/>
              <a:gd name="connsiteX5" fmla="*/ 278885 w 557770"/>
              <a:gd name="connsiteY5" fmla="*/ 3834364 h 3880843"/>
              <a:gd name="connsiteX6" fmla="*/ 0 w 557770"/>
              <a:gd name="connsiteY6" fmla="*/ 3880843 h 388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7770" h="3880843" stroke="0" extrusionOk="0">
                <a:moveTo>
                  <a:pt x="0" y="0"/>
                </a:moveTo>
                <a:cubicBezTo>
                  <a:pt x="154024" y="0"/>
                  <a:pt x="278885" y="20809"/>
                  <a:pt x="278885" y="46479"/>
                </a:cubicBezTo>
                <a:lnTo>
                  <a:pt x="278885" y="1893943"/>
                </a:lnTo>
                <a:cubicBezTo>
                  <a:pt x="278885" y="1919613"/>
                  <a:pt x="403746" y="1940422"/>
                  <a:pt x="557770" y="1940422"/>
                </a:cubicBezTo>
                <a:cubicBezTo>
                  <a:pt x="403746" y="1940422"/>
                  <a:pt x="278885" y="1961231"/>
                  <a:pt x="278885" y="1986901"/>
                </a:cubicBezTo>
                <a:lnTo>
                  <a:pt x="278885" y="3834364"/>
                </a:lnTo>
                <a:cubicBezTo>
                  <a:pt x="278885" y="3860034"/>
                  <a:pt x="154024" y="3880843"/>
                  <a:pt x="0" y="3880843"/>
                </a:cubicBezTo>
                <a:lnTo>
                  <a:pt x="0" y="0"/>
                </a:lnTo>
                <a:close/>
              </a:path>
              <a:path w="557770" h="3880843" fill="none">
                <a:moveTo>
                  <a:pt x="0" y="0"/>
                </a:moveTo>
                <a:cubicBezTo>
                  <a:pt x="154024" y="0"/>
                  <a:pt x="278885" y="20809"/>
                  <a:pt x="278885" y="46479"/>
                </a:cubicBezTo>
                <a:lnTo>
                  <a:pt x="278885" y="1893943"/>
                </a:lnTo>
                <a:cubicBezTo>
                  <a:pt x="278885" y="1919613"/>
                  <a:pt x="271666" y="1940422"/>
                  <a:pt x="425690" y="1940422"/>
                </a:cubicBezTo>
                <a:cubicBezTo>
                  <a:pt x="271666" y="1940422"/>
                  <a:pt x="278885" y="1961231"/>
                  <a:pt x="278885" y="1986901"/>
                </a:cubicBezTo>
                <a:lnTo>
                  <a:pt x="278885" y="3834364"/>
                </a:lnTo>
                <a:cubicBezTo>
                  <a:pt x="278885" y="3860034"/>
                  <a:pt x="154024" y="3880843"/>
                  <a:pt x="0" y="3880843"/>
                </a:cubicBezTo>
              </a:path>
            </a:pathLst>
          </a:cu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E64A18-97F3-4F91-B61A-5B78C7FCC1D6}"/>
              </a:ext>
            </a:extLst>
          </p:cNvPr>
          <p:cNvGrpSpPr/>
          <p:nvPr/>
        </p:nvGrpSpPr>
        <p:grpSpPr>
          <a:xfrm>
            <a:off x="249748" y="2523952"/>
            <a:ext cx="2531179" cy="3733622"/>
            <a:chOff x="117668" y="2523952"/>
            <a:chExt cx="2531179" cy="3733622"/>
          </a:xfrm>
        </p:grpSpPr>
        <p:pic>
          <p:nvPicPr>
            <p:cNvPr id="28" name="Picture 18" descr="Image result for excel logo">
              <a:extLst>
                <a:ext uri="{FF2B5EF4-FFF2-40B4-BE49-F238E27FC236}">
                  <a16:creationId xmlns:a16="http://schemas.microsoft.com/office/drawing/2014/main" id="{9A693169-18C8-4B79-BDBD-60D852B6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129" y="2643737"/>
              <a:ext cx="1308718" cy="473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6C9EAE-6534-411E-834A-BC31A3A72D0A}"/>
                </a:ext>
              </a:extLst>
            </p:cNvPr>
            <p:cNvGrpSpPr/>
            <p:nvPr/>
          </p:nvGrpSpPr>
          <p:grpSpPr>
            <a:xfrm>
              <a:off x="117668" y="2523952"/>
              <a:ext cx="633994" cy="668702"/>
              <a:chOff x="6063534" y="2005236"/>
              <a:chExt cx="633994" cy="668702"/>
            </a:xfrm>
          </p:grpSpPr>
          <p:pic>
            <p:nvPicPr>
              <p:cNvPr id="45" name="Picture 8" descr="Related image">
                <a:extLst>
                  <a:ext uri="{FF2B5EF4-FFF2-40B4-BE49-F238E27FC236}">
                    <a16:creationId xmlns:a16="http://schemas.microsoft.com/office/drawing/2014/main" id="{79E7DDAA-7F10-4C71-BB09-3EB60E5EE9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47"/>
              <a:stretch/>
            </p:blipFill>
            <p:spPr bwMode="auto">
              <a:xfrm>
                <a:off x="6098978" y="2005236"/>
                <a:ext cx="572464" cy="423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Related image">
                <a:extLst>
                  <a:ext uri="{FF2B5EF4-FFF2-40B4-BE49-F238E27FC236}">
                    <a16:creationId xmlns:a16="http://schemas.microsoft.com/office/drawing/2014/main" id="{7523B49D-2F42-4D45-9F40-20CB6FCD6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61" b="95508" l="586" r="95703">
                            <a14:foregroundMark x1="6836" y1="66211" x2="5469" y2="30859"/>
                            <a14:foregroundMark x1="5469" y1="30859" x2="8984" y2="70117"/>
                            <a14:foregroundMark x1="8984" y1="70117" x2="14258" y2="61719"/>
                            <a14:foregroundMark x1="33984" y1="90820" x2="7031" y2="60742"/>
                            <a14:foregroundMark x1="7031" y1="60742" x2="8594" y2="81445"/>
                            <a14:foregroundMark x1="13477" y1="25586" x2="195" y2="67188"/>
                            <a14:foregroundMark x1="195" y1="67188" x2="24609" y2="95703"/>
                            <a14:foregroundMark x1="24609" y1="95703" x2="57813" y2="70898"/>
                            <a14:foregroundMark x1="57813" y1="70898" x2="89453" y2="23633"/>
                            <a14:foregroundMark x1="89453" y1="23633" x2="75977" y2="21875"/>
                            <a14:foregroundMark x1="9961" y1="25977" x2="586" y2="50000"/>
                            <a14:foregroundMark x1="1367" y1="49609" x2="8789" y2="85547"/>
                            <a14:foregroundMark x1="8789" y1="85547" x2="45313" y2="94727"/>
                            <a14:foregroundMark x1="45313" y1="94727" x2="81641" y2="91406"/>
                            <a14:foregroundMark x1="81641" y1="91406" x2="95703" y2="58789"/>
                            <a14:foregroundMark x1="95703" y1="58789" x2="57422" y2="36719"/>
                            <a14:foregroundMark x1="57422" y1="36719" x2="10742" y2="36133"/>
                            <a14:foregroundMark x1="10742" y1="36133" x2="1367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3534" y="2107208"/>
                <a:ext cx="633994" cy="56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D3250EE-4216-470B-A5CE-F5C567B88980}"/>
                </a:ext>
              </a:extLst>
            </p:cNvPr>
            <p:cNvSpPr/>
            <p:nvPr/>
          </p:nvSpPr>
          <p:spPr>
            <a:xfrm>
              <a:off x="1020964" y="3416902"/>
              <a:ext cx="492815" cy="1239214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2" descr="File:Salesforce.svg">
              <a:extLst>
                <a:ext uri="{FF2B5EF4-FFF2-40B4-BE49-F238E27FC236}">
                  <a16:creationId xmlns:a16="http://schemas.microsoft.com/office/drawing/2014/main" id="{AC820B31-8FFF-4B00-BF43-52E03DB4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08" y="4767886"/>
              <a:ext cx="2128126" cy="148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F31183-954A-4228-A4FD-0A2D889568D4}"/>
                </a:ext>
              </a:extLst>
            </p:cNvPr>
            <p:cNvSpPr txBox="1"/>
            <p:nvPr/>
          </p:nvSpPr>
          <p:spPr>
            <a:xfrm>
              <a:off x="858075" y="2594363"/>
              <a:ext cx="38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404040"/>
                  </a:solidFill>
                </a:rPr>
                <a:t>+</a:t>
              </a:r>
            </a:p>
          </p:txBody>
        </p:sp>
      </p:grpSp>
      <p:pic>
        <p:nvPicPr>
          <p:cNvPr id="27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02E8835F-A924-4868-8A57-CE3C58029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7346116" y="3024862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D8EDEA3-BD96-427E-B2E2-AA340EA48BAC}"/>
              </a:ext>
            </a:extLst>
          </p:cNvPr>
          <p:cNvSpPr txBox="1"/>
          <p:nvPr/>
        </p:nvSpPr>
        <p:spPr>
          <a:xfrm>
            <a:off x="6975637" y="4136113"/>
            <a:ext cx="4531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Automated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Selenium WebDriver</a:t>
            </a:r>
          </a:p>
        </p:txBody>
      </p:sp>
    </p:spTree>
    <p:extLst>
      <p:ext uri="{BB962C8B-B14F-4D97-AF65-F5344CB8AC3E}">
        <p14:creationId xmlns:p14="http://schemas.microsoft.com/office/powerpoint/2010/main" val="330083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flow to reporting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8E034E-00DC-4DF3-93DA-A7132774ECDC}"/>
              </a:ext>
            </a:extLst>
          </p:cNvPr>
          <p:cNvCxnSpPr>
            <a:cxnSpLocks/>
          </p:cNvCxnSpPr>
          <p:nvPr/>
        </p:nvCxnSpPr>
        <p:spPr>
          <a:xfrm>
            <a:off x="6053721" y="2453516"/>
            <a:ext cx="0" cy="31659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1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B8E7B030-C99F-42E3-B1BA-31AA4F7D2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2824" r="6706" b="9866"/>
          <a:stretch/>
        </p:blipFill>
        <p:spPr bwMode="auto">
          <a:xfrm>
            <a:off x="7346116" y="3024862"/>
            <a:ext cx="3286436" cy="10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A4947FB-8A08-49AD-B443-4BB80112DC03}"/>
              </a:ext>
            </a:extLst>
          </p:cNvPr>
          <p:cNvGrpSpPr/>
          <p:nvPr/>
        </p:nvGrpSpPr>
        <p:grpSpPr>
          <a:xfrm>
            <a:off x="738168" y="2377440"/>
            <a:ext cx="4308190" cy="3607077"/>
            <a:chOff x="870248" y="1999148"/>
            <a:chExt cx="4308190" cy="3607077"/>
          </a:xfrm>
        </p:grpSpPr>
        <p:pic>
          <p:nvPicPr>
            <p:cNvPr id="28" name="Picture 18" descr="Image result for excel logo">
              <a:extLst>
                <a:ext uri="{FF2B5EF4-FFF2-40B4-BE49-F238E27FC236}">
                  <a16:creationId xmlns:a16="http://schemas.microsoft.com/office/drawing/2014/main" id="{9A693169-18C8-4B79-BDBD-60D852B64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014" y="3603782"/>
              <a:ext cx="1743019" cy="63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0229360A-ED8A-46F3-B75D-B6E298548905}"/>
                </a:ext>
              </a:extLst>
            </p:cNvPr>
            <p:cNvSpPr/>
            <p:nvPr/>
          </p:nvSpPr>
          <p:spPr>
            <a:xfrm rot="10800000" flipH="1">
              <a:off x="1776345" y="3234053"/>
              <a:ext cx="913677" cy="890173"/>
            </a:xfrm>
            <a:prstGeom prst="bent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Arrow: Bent 61">
              <a:extLst>
                <a:ext uri="{FF2B5EF4-FFF2-40B4-BE49-F238E27FC236}">
                  <a16:creationId xmlns:a16="http://schemas.microsoft.com/office/drawing/2014/main" id="{271AAC57-0ED9-4FB2-91A8-16F9F12F804E}"/>
                </a:ext>
              </a:extLst>
            </p:cNvPr>
            <p:cNvSpPr/>
            <p:nvPr/>
          </p:nvSpPr>
          <p:spPr>
            <a:xfrm rot="10800000" flipH="1">
              <a:off x="1755914" y="3222490"/>
              <a:ext cx="913677" cy="2271933"/>
            </a:xfrm>
            <a:custGeom>
              <a:avLst/>
              <a:gdLst>
                <a:gd name="connsiteX0" fmla="*/ 0 w 913677"/>
                <a:gd name="connsiteY0" fmla="*/ 890173 h 890173"/>
                <a:gd name="connsiteX1" fmla="*/ 0 w 913677"/>
                <a:gd name="connsiteY1" fmla="*/ 500722 h 890173"/>
                <a:gd name="connsiteX2" fmla="*/ 389451 w 913677"/>
                <a:gd name="connsiteY2" fmla="*/ 111271 h 890173"/>
                <a:gd name="connsiteX3" fmla="*/ 691134 w 913677"/>
                <a:gd name="connsiteY3" fmla="*/ 111272 h 890173"/>
                <a:gd name="connsiteX4" fmla="*/ 691134 w 913677"/>
                <a:gd name="connsiteY4" fmla="*/ 0 h 890173"/>
                <a:gd name="connsiteX5" fmla="*/ 913677 w 913677"/>
                <a:gd name="connsiteY5" fmla="*/ 222543 h 890173"/>
                <a:gd name="connsiteX6" fmla="*/ 691134 w 913677"/>
                <a:gd name="connsiteY6" fmla="*/ 445087 h 890173"/>
                <a:gd name="connsiteX7" fmla="*/ 691134 w 913677"/>
                <a:gd name="connsiteY7" fmla="*/ 333815 h 890173"/>
                <a:gd name="connsiteX8" fmla="*/ 389451 w 913677"/>
                <a:gd name="connsiteY8" fmla="*/ 333815 h 890173"/>
                <a:gd name="connsiteX9" fmla="*/ 222544 w 913677"/>
                <a:gd name="connsiteY9" fmla="*/ 500722 h 890173"/>
                <a:gd name="connsiteX10" fmla="*/ 222543 w 913677"/>
                <a:gd name="connsiteY10" fmla="*/ 890173 h 890173"/>
                <a:gd name="connsiteX11" fmla="*/ 0 w 913677"/>
                <a:gd name="connsiteY11" fmla="*/ 890173 h 890173"/>
                <a:gd name="connsiteX0" fmla="*/ 20320 w 913677"/>
                <a:gd name="connsiteY0" fmla="*/ 2241453 h 2241453"/>
                <a:gd name="connsiteX1" fmla="*/ 0 w 913677"/>
                <a:gd name="connsiteY1" fmla="*/ 500722 h 2241453"/>
                <a:gd name="connsiteX2" fmla="*/ 389451 w 913677"/>
                <a:gd name="connsiteY2" fmla="*/ 111271 h 2241453"/>
                <a:gd name="connsiteX3" fmla="*/ 691134 w 913677"/>
                <a:gd name="connsiteY3" fmla="*/ 111272 h 2241453"/>
                <a:gd name="connsiteX4" fmla="*/ 691134 w 913677"/>
                <a:gd name="connsiteY4" fmla="*/ 0 h 2241453"/>
                <a:gd name="connsiteX5" fmla="*/ 913677 w 913677"/>
                <a:gd name="connsiteY5" fmla="*/ 222543 h 2241453"/>
                <a:gd name="connsiteX6" fmla="*/ 691134 w 913677"/>
                <a:gd name="connsiteY6" fmla="*/ 445087 h 2241453"/>
                <a:gd name="connsiteX7" fmla="*/ 691134 w 913677"/>
                <a:gd name="connsiteY7" fmla="*/ 333815 h 2241453"/>
                <a:gd name="connsiteX8" fmla="*/ 389451 w 913677"/>
                <a:gd name="connsiteY8" fmla="*/ 333815 h 2241453"/>
                <a:gd name="connsiteX9" fmla="*/ 222544 w 913677"/>
                <a:gd name="connsiteY9" fmla="*/ 500722 h 2241453"/>
                <a:gd name="connsiteX10" fmla="*/ 222543 w 913677"/>
                <a:gd name="connsiteY10" fmla="*/ 890173 h 2241453"/>
                <a:gd name="connsiteX11" fmla="*/ 20320 w 913677"/>
                <a:gd name="connsiteY11" fmla="*/ 2241453 h 2241453"/>
                <a:gd name="connsiteX0" fmla="*/ 20320 w 913677"/>
                <a:gd name="connsiteY0" fmla="*/ 2241453 h 2271933"/>
                <a:gd name="connsiteX1" fmla="*/ 0 w 913677"/>
                <a:gd name="connsiteY1" fmla="*/ 500722 h 2271933"/>
                <a:gd name="connsiteX2" fmla="*/ 389451 w 913677"/>
                <a:gd name="connsiteY2" fmla="*/ 111271 h 2271933"/>
                <a:gd name="connsiteX3" fmla="*/ 691134 w 913677"/>
                <a:gd name="connsiteY3" fmla="*/ 111272 h 2271933"/>
                <a:gd name="connsiteX4" fmla="*/ 691134 w 913677"/>
                <a:gd name="connsiteY4" fmla="*/ 0 h 2271933"/>
                <a:gd name="connsiteX5" fmla="*/ 913677 w 913677"/>
                <a:gd name="connsiteY5" fmla="*/ 222543 h 2271933"/>
                <a:gd name="connsiteX6" fmla="*/ 691134 w 913677"/>
                <a:gd name="connsiteY6" fmla="*/ 445087 h 2271933"/>
                <a:gd name="connsiteX7" fmla="*/ 691134 w 913677"/>
                <a:gd name="connsiteY7" fmla="*/ 333815 h 2271933"/>
                <a:gd name="connsiteX8" fmla="*/ 389451 w 913677"/>
                <a:gd name="connsiteY8" fmla="*/ 333815 h 2271933"/>
                <a:gd name="connsiteX9" fmla="*/ 222544 w 913677"/>
                <a:gd name="connsiteY9" fmla="*/ 500722 h 2271933"/>
                <a:gd name="connsiteX10" fmla="*/ 232703 w 913677"/>
                <a:gd name="connsiteY10" fmla="*/ 2271933 h 2271933"/>
                <a:gd name="connsiteX11" fmla="*/ 20320 w 913677"/>
                <a:gd name="connsiteY11" fmla="*/ 2241453 h 227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3677" h="2271933">
                  <a:moveTo>
                    <a:pt x="20320" y="2241453"/>
                  </a:moveTo>
                  <a:cubicBezTo>
                    <a:pt x="20320" y="2111636"/>
                    <a:pt x="0" y="630539"/>
                    <a:pt x="0" y="500722"/>
                  </a:cubicBezTo>
                  <a:cubicBezTo>
                    <a:pt x="0" y="285634"/>
                    <a:pt x="174363" y="111271"/>
                    <a:pt x="389451" y="111271"/>
                  </a:cubicBezTo>
                  <a:lnTo>
                    <a:pt x="691134" y="111272"/>
                  </a:lnTo>
                  <a:lnTo>
                    <a:pt x="691134" y="0"/>
                  </a:lnTo>
                  <a:lnTo>
                    <a:pt x="913677" y="222543"/>
                  </a:lnTo>
                  <a:lnTo>
                    <a:pt x="691134" y="445087"/>
                  </a:lnTo>
                  <a:lnTo>
                    <a:pt x="691134" y="333815"/>
                  </a:lnTo>
                  <a:lnTo>
                    <a:pt x="389451" y="333815"/>
                  </a:lnTo>
                  <a:cubicBezTo>
                    <a:pt x="297271" y="333815"/>
                    <a:pt x="222544" y="408542"/>
                    <a:pt x="222544" y="500722"/>
                  </a:cubicBezTo>
                  <a:cubicBezTo>
                    <a:pt x="222544" y="630539"/>
                    <a:pt x="232703" y="2142116"/>
                    <a:pt x="232703" y="2271933"/>
                  </a:cubicBezTo>
                  <a:lnTo>
                    <a:pt x="20320" y="224145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3" name="Picture 22" descr="Image result for power bi logo">
              <a:extLst>
                <a:ext uri="{FF2B5EF4-FFF2-40B4-BE49-F238E27FC236}">
                  <a16:creationId xmlns:a16="http://schemas.microsoft.com/office/drawing/2014/main" id="{7CA5FE75-CA25-4554-B471-370402B21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/>
            <a:stretch/>
          </p:blipFill>
          <p:spPr bwMode="auto">
            <a:xfrm>
              <a:off x="2759595" y="4952200"/>
              <a:ext cx="2418843" cy="65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D3250EE-4216-470B-A5CE-F5C567B88980}"/>
                </a:ext>
              </a:extLst>
            </p:cNvPr>
            <p:cNvSpPr/>
            <p:nvPr/>
          </p:nvSpPr>
          <p:spPr>
            <a:xfrm>
              <a:off x="3544874" y="4337397"/>
              <a:ext cx="449338" cy="542760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2" descr="File:Salesforce.svg">
              <a:extLst>
                <a:ext uri="{FF2B5EF4-FFF2-40B4-BE49-F238E27FC236}">
                  <a16:creationId xmlns:a16="http://schemas.microsoft.com/office/drawing/2014/main" id="{AC820B31-8FFF-4B00-BF43-52E03DB43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8" y="1999148"/>
              <a:ext cx="2128126" cy="1489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100D148-7890-4E2F-BE9D-464DA2B70781}"/>
              </a:ext>
            </a:extLst>
          </p:cNvPr>
          <p:cNvSpPr txBox="1"/>
          <p:nvPr/>
        </p:nvSpPr>
        <p:spPr>
          <a:xfrm>
            <a:off x="6975637" y="4136113"/>
            <a:ext cx="4531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Automated PDF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Powerful Analytics</a:t>
            </a:r>
          </a:p>
        </p:txBody>
      </p:sp>
    </p:spTree>
    <p:extLst>
      <p:ext uri="{BB962C8B-B14F-4D97-AF65-F5344CB8AC3E}">
        <p14:creationId xmlns:p14="http://schemas.microsoft.com/office/powerpoint/2010/main" val="22412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A026E-6567-4215-B7D3-FE89F9C847A3}"/>
              </a:ext>
            </a:extLst>
          </p:cNvPr>
          <p:cNvSpPr txBox="1"/>
          <p:nvPr/>
        </p:nvSpPr>
        <p:spPr>
          <a:xfrm>
            <a:off x="738168" y="2438400"/>
            <a:ext cx="107375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How do attributes of tutors and schools relate to our various measurements of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Can we combine our disparate metrics into a model of successful program implementation to inform actionable intervention?</a:t>
            </a:r>
          </a:p>
        </p:txBody>
      </p:sp>
    </p:spTree>
    <p:extLst>
      <p:ext uri="{BB962C8B-B14F-4D97-AF65-F5344CB8AC3E}">
        <p14:creationId xmlns:p14="http://schemas.microsoft.com/office/powerpoint/2010/main" val="9654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6EED04-84B6-4C41-88FB-B2A903AA4914}"/>
              </a:ext>
            </a:extLst>
          </p:cNvPr>
          <p:cNvSpPr/>
          <p:nvPr/>
        </p:nvSpPr>
        <p:spPr>
          <a:xfrm>
            <a:off x="0" y="0"/>
            <a:ext cx="12192000" cy="18091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98BF4-466C-43BA-A663-15CFFE076340}"/>
              </a:ext>
            </a:extLst>
          </p:cNvPr>
          <p:cNvSpPr txBox="1"/>
          <p:nvPr/>
        </p:nvSpPr>
        <p:spPr>
          <a:xfrm>
            <a:off x="738168" y="519846"/>
            <a:ext cx="74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352340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111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for Nonprofits</vt:lpstr>
      <vt:lpstr>PowerPoint Presentation</vt:lpstr>
      <vt:lpstr>How I’ve Used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Nonprofits</dc:title>
  <dc:creator>Chris Luedtke</dc:creator>
  <cp:lastModifiedBy>Chris Luedtke</cp:lastModifiedBy>
  <cp:revision>28</cp:revision>
  <dcterms:created xsi:type="dcterms:W3CDTF">2018-06-05T21:16:07Z</dcterms:created>
  <dcterms:modified xsi:type="dcterms:W3CDTF">2018-06-10T02:35:22Z</dcterms:modified>
</cp:coreProperties>
</file>