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2" r:id="rId7"/>
    <p:sldId id="269" r:id="rId8"/>
    <p:sldId id="266" r:id="rId9"/>
    <p:sldId id="273" r:id="rId10"/>
    <p:sldId id="263" r:id="rId11"/>
    <p:sldId id="270" r:id="rId12"/>
    <p:sldId id="274" r:id="rId13"/>
    <p:sldId id="272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D4D4D4"/>
    <a:srgbClr val="404040"/>
    <a:srgbClr val="1F77B4"/>
    <a:srgbClr val="FFB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7" autoAdjust="0"/>
    <p:restoredTop sz="71357" autoAdjust="0"/>
  </p:normalViewPr>
  <p:slideViewPr>
    <p:cSldViewPr snapToGrid="0">
      <p:cViewPr varScale="1">
        <p:scale>
          <a:sx n="45" d="100"/>
          <a:sy n="45" d="100"/>
        </p:scale>
        <p:origin x="5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intake from the field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flow to reporting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analysis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Web app machine learning tool</a:t>
          </a: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Full-year context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Longitudinal data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Direct data from CPS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endParaRPr lang="en-US" dirty="0">
            <a:solidFill>
              <a:srgbClr val="404040"/>
            </a:solidFill>
          </a:endParaRP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Data intake from the field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Data flow to reporting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Data analysis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Web app machine learning tool</a:t>
          </a:r>
        </a:p>
      </dsp:txBody>
      <dsp:txXfrm>
        <a:off x="0" y="3873063"/>
        <a:ext cx="6457284" cy="1291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Full-year context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Longitudinal data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Direct data from CPS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>
            <a:solidFill>
              <a:srgbClr val="404040"/>
            </a:solidFill>
          </a:endParaRPr>
        </a:p>
      </dsp:txBody>
      <dsp:txXfrm>
        <a:off x="0" y="3873063"/>
        <a:ext cx="6457284" cy="129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CBC3-C0B7-4EA1-B810-2B3BBDE8021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E2E-B9C5-4DDF-9464-9A4F0380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0:09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Until 4:01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also built a </a:t>
            </a:r>
            <a:r>
              <a:rPr lang="en-US" dirty="0" err="1"/>
              <a:t>webapp</a:t>
            </a:r>
            <a:r>
              <a:rPr lang="en-US" dirty="0"/>
              <a:t> to serve one of our most impactful data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last year and a half I wrote an R-based algorithm to place tutors into schools based on diversity, commuting, and language speaking 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tool in Chicago, the average tutor commutes 90 hours fewer than in the previous year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year only 10% of Chicago’s tutors commute 60 mins or more one way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tool is too technical to implement in cities without analytics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Until 4:10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I built a Django </a:t>
            </a:r>
            <a:r>
              <a:rPr lang="en-US" dirty="0" err="1"/>
              <a:t>webapp</a:t>
            </a:r>
            <a:r>
              <a:rPr lang="en-US" dirty="0"/>
              <a:t> packaged into a docker container and served on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Until 4:40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step is to incorporate a dashboard to communicate the quality of results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have only scratched the surface of what Python can do – there is so much opportunity for technical folks to support the important work organizations like City Year and AmeriCorps are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0:36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I’m an analyst at City Year, an educational nonprofit that works toward equitable access to quality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year we enlist thousands of AmeriCorps Members in 29 cities to tutor and mentor students most at risk of dropping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tutor has a cohort of students they are responsible for moving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my mentorship, I wanted to implement Python where few had done so before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a few of our city locations have analyst staff, so properly built data products may multiply across sites and have large organizational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00:48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01:29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data are housed in Salesforce, and without Python, uploading data required manually processing and submitting spreadsheets or clicking through interfaces hundreds of times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My first revelation in this mentorship was writing Python scripts to communicate with the Salesforce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used Python to update and gather Excel spreadsheets and push them to our database through API commands, requiring just minutes to complete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cases where database permissions wouldn’t allow edits, I used Selenium to submit repetitive forms in the browser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02:00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terms of reporting, while Excel and Power BI provide continuous data flow and visuals, querying Salesforce through Python allows complete control over publishing and file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Service Tracker PDFs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Pythonic queries also expose the data to more powerful analytic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2:12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also wrote a system of analysis notebooks to gather all our data sources, investigate themes, and visualize uncommon comparisons across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2:29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Until 2:54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this analysis of tutor observation scores and tutor’s student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dot represents a tutor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 correlation, but when split by coach, some correlations emerge.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analysis is the start to building analytic tools that enable us to act – for example to provide better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in mind this is only half a year’s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Until 3:25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While I haven’t satisfied my investigation, I know what resources are likely to get me there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this infrastructure and the intuition I've built for the data, I will quickly incorporate end-of-year data this summer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context of an entire year will inform which attributes to extract from prior years, adding power to my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Due to our manual processes, data quality challenges the analyses I run, but next year we are implementing a data sharing agreement with CPS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829-5C4E-46BC-84ED-3187D1D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D62-5692-4B52-B980-35D135F1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0A20-AF19-44AB-88C6-6B0BB30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1875-9C9D-4684-83EC-DE078BC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CCD3-F3BA-4944-A5E2-435A438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74D8-B18A-4EDE-84EB-30342571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2C41-41EA-4C43-B0A4-68D8B400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E6B5-BBE6-4D28-877D-CE9DC8A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5B1F-DCC0-4528-88D5-3708C74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DD7-AD92-4D14-888A-AE92CC56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0D85F-4A2C-4E19-B7EE-CEEA532C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D9F4-8B19-4216-ADA7-FCA596DD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CC7-7403-4236-8506-B4FE95D1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76B-AC4C-4F5B-B85C-3C951D0C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D74-4CCF-43F7-935C-227B332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93C0-5747-4B92-BBDD-7B23D7D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8A02-474F-44D6-A890-835DF35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061-BEE2-412E-A825-403F4DA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587C-6C0C-4898-8F7E-B8914B0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4310-E0AD-423D-BB70-3A37EDE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F54-7C37-4EAA-B72C-326C1660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59A9-D455-4CDC-89FD-DBB73F2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F928-649C-4241-821D-A30E41F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A7E-811D-497F-9AE2-B804799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5558-3D5E-4FCC-BEBD-04FD1251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61F-7766-4F7F-B5F0-276B880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975D-6DAD-4B19-9599-84AEAD72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1F32-F1E7-4C9F-964A-A67596A7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92D2-ACBF-445F-91A2-976EFE6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95BF-6203-4A08-95AF-0D30248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AFBB-55F7-4DF6-91A7-E3CE066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42B-95C1-48B7-A77F-EEA0AE1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338F-0F21-43B0-9529-736FAECB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6E88-592D-4B52-A331-2CFE30A9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BBA2-9009-46E1-A2DA-AD8CF4146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624-5E36-4CD8-B835-D1F795BF7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BDC57-C0ED-42D3-9E4C-F6824C92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3060-B197-411A-9ECB-62F7E0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38A25-BBA9-40A4-A817-B349EFA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0140-0848-4112-AE39-6B1ACFFD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28DA3-C878-4770-BDAF-63A329C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185D-42B2-4B4F-BA46-12C149A7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1AB2B-F8FA-44EA-BD10-8102563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1EF0E-F52C-4EF6-92AC-F970DC4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0CD6-C866-430A-BF8A-C7DFCBB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360-C7F9-4D0E-9B94-7A14C474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B92E-46F6-458A-A512-567B2C2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43B-1FC3-49B5-88FB-D55CF02B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69FDF-260B-4228-B941-19BCEB08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450-6EC3-4060-B68A-1613BE2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C096-1C5A-41BF-9352-3520D17E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1F05-9D91-4934-9302-ABFAD1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181-160D-4AD8-BCA5-4C8FEB9F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10D32-1053-465E-9ACB-14E6DB7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5EE9-4EE7-4283-B7FB-3E7C3EF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64F4-4FC2-44CB-A655-ACBC6B41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AB0E-315A-49BB-9FF0-969E50EB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4B2-5F97-41DB-A755-68E44BC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4588-BDFA-476B-8B82-04887D04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3233-A79B-4442-9C41-CB817372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EFBC-0E00-4C31-836E-B0BFE505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9B22-A068-4CBA-8252-CF19AF47419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149A-9FC6-4676-9E3B-50BBA355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5045-A23B-4CC8-A9CA-60310DDED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B4B9B7-AD1E-4F1B-8DB4-DA46CEAE0F61}"/>
              </a:ext>
            </a:extLst>
          </p:cNvPr>
          <p:cNvSpPr/>
          <p:nvPr/>
        </p:nvSpPr>
        <p:spPr>
          <a:xfrm>
            <a:off x="0" y="4827639"/>
            <a:ext cx="12192000" cy="203036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iPy">
            <a:extLst>
              <a:ext uri="{FF2B5EF4-FFF2-40B4-BE49-F238E27FC236}">
                <a16:creationId xmlns:a16="http://schemas.microsoft.com/office/drawing/2014/main" id="{B2D5798E-193A-477E-BE8A-640CB86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1378417"/>
            <a:ext cx="6937714" cy="20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8D2D0-FCEF-4079-AA54-FC172677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Implementing Python at an 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AmeriCorps Nonprofit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797E-742B-4B7C-A02D-E9746E1A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98263"/>
            <a:ext cx="6801612" cy="5361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j-lt"/>
              </a:rPr>
              <a:t>Chris Luedtke, mentored by Aly 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Sivji</a:t>
            </a:r>
            <a:endParaRPr lang="en-US" sz="3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030" name="Picture 6" descr="https://duckduckgo.com/i/57d21067.jpg">
            <a:extLst>
              <a:ext uri="{FF2B5EF4-FFF2-40B4-BE49-F238E27FC236}">
                <a16:creationId xmlns:a16="http://schemas.microsoft.com/office/drawing/2014/main" id="{71ACC490-A0A4-4FE4-A397-E2292991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57" y="656699"/>
            <a:ext cx="1520487" cy="15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me">
            <a:extLst>
              <a:ext uri="{FF2B5EF4-FFF2-40B4-BE49-F238E27FC236}">
                <a16:creationId xmlns:a16="http://schemas.microsoft.com/office/drawing/2014/main" id="{324E80C8-6188-4489-BB5A-FF08C2DF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24" y="2382398"/>
            <a:ext cx="1459992" cy="14483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9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60AF1-34A5-479A-B560-F6EB817F0DDD}"/>
              </a:ext>
            </a:extLst>
          </p:cNvPr>
          <p:cNvSpPr txBox="1"/>
          <p:nvPr/>
        </p:nvSpPr>
        <p:spPr>
          <a:xfrm>
            <a:off x="738168" y="1993557"/>
            <a:ext cx="10737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404040"/>
                </a:solidFill>
              </a:rPr>
              <a:t>Placement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Place tutors into schools at start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Balance for diversity, commuting, language speaking 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66F6-ADB9-42B0-B480-11637126DEED}"/>
              </a:ext>
            </a:extLst>
          </p:cNvPr>
          <p:cNvSpPr txBox="1"/>
          <p:nvPr/>
        </p:nvSpPr>
        <p:spPr>
          <a:xfrm>
            <a:off x="1977117" y="6384463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One-Way Commute (mins)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C6FD22-712B-4865-A5F0-1E379E25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74" y="4109031"/>
            <a:ext cx="3092043" cy="2365497"/>
          </a:xfrm>
          <a:prstGeom prst="rect">
            <a:avLst/>
          </a:prstGeom>
        </p:spPr>
      </p:pic>
      <p:pic>
        <p:nvPicPr>
          <p:cNvPr id="5122" name="Picture 2" descr="R">
            <a:extLst>
              <a:ext uri="{FF2B5EF4-FFF2-40B4-BE49-F238E27FC236}">
                <a16:creationId xmlns:a16="http://schemas.microsoft.com/office/drawing/2014/main" id="{EC957812-507F-4407-93FF-64BFC562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81" y="3701345"/>
            <a:ext cx="947786" cy="7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1F162-015C-4AC1-A774-AF88EB12A7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" r="4198"/>
          <a:stretch/>
        </p:blipFill>
        <p:spPr>
          <a:xfrm>
            <a:off x="1463662" y="3620314"/>
            <a:ext cx="4235709" cy="276414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1F4AC-1489-4C15-8E12-D75BD21A7BC7}"/>
              </a:ext>
            </a:extLst>
          </p:cNvPr>
          <p:cNvGrpSpPr/>
          <p:nvPr/>
        </p:nvGrpSpPr>
        <p:grpSpPr>
          <a:xfrm>
            <a:off x="4594351" y="3815078"/>
            <a:ext cx="1326267" cy="876303"/>
            <a:chOff x="4257041" y="3941029"/>
            <a:chExt cx="1326267" cy="869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1A8E46-E979-4CCF-A0D8-0F4AED0CD5F9}"/>
                </a:ext>
              </a:extLst>
            </p:cNvPr>
            <p:cNvSpPr/>
            <p:nvPr/>
          </p:nvSpPr>
          <p:spPr>
            <a:xfrm>
              <a:off x="4257041" y="3941029"/>
              <a:ext cx="1107513" cy="86926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C46EAD-5B3D-40A4-A670-E20AB2DF095C}"/>
                </a:ext>
              </a:extLst>
            </p:cNvPr>
            <p:cNvGrpSpPr/>
            <p:nvPr/>
          </p:nvGrpSpPr>
          <p:grpSpPr>
            <a:xfrm>
              <a:off x="4411535" y="4047956"/>
              <a:ext cx="1171773" cy="662777"/>
              <a:chOff x="5157820" y="4700423"/>
              <a:chExt cx="1171773" cy="6627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3EE16F-824D-40C6-B292-CB4FD5474400}"/>
                  </a:ext>
                </a:extLst>
              </p:cNvPr>
              <p:cNvSpPr/>
              <p:nvPr/>
            </p:nvSpPr>
            <p:spPr>
              <a:xfrm>
                <a:off x="5157820" y="5080003"/>
                <a:ext cx="230910" cy="258618"/>
              </a:xfrm>
              <a:prstGeom prst="rect">
                <a:avLst/>
              </a:prstGeom>
              <a:solidFill>
                <a:srgbClr val="FFB2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EAC6C0-F75B-445C-BF23-88BC2C16F851}"/>
                  </a:ext>
                </a:extLst>
              </p:cNvPr>
              <p:cNvSpPr/>
              <p:nvPr/>
            </p:nvSpPr>
            <p:spPr>
              <a:xfrm>
                <a:off x="5157820" y="4755780"/>
                <a:ext cx="230910" cy="258618"/>
              </a:xfrm>
              <a:prstGeom prst="rect">
                <a:avLst/>
              </a:prstGeom>
              <a:solidFill>
                <a:srgbClr val="1F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7C4ED8-7BCD-4CFB-854E-513AA96EC00A}"/>
                  </a:ext>
                </a:extLst>
              </p:cNvPr>
              <p:cNvSpPr txBox="1"/>
              <p:nvPr/>
            </p:nvSpPr>
            <p:spPr>
              <a:xfrm>
                <a:off x="5388731" y="5024646"/>
                <a:ext cx="8138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2018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D3EB4E-7003-4407-87E6-A706D08CCC9A}"/>
                  </a:ext>
                </a:extLst>
              </p:cNvPr>
              <p:cNvSpPr txBox="1"/>
              <p:nvPr/>
            </p:nvSpPr>
            <p:spPr>
              <a:xfrm>
                <a:off x="5388730" y="4700423"/>
                <a:ext cx="940863" cy="33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40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  <p:pic>
        <p:nvPicPr>
          <p:cNvPr id="6146" name="Picture 2" descr="Image result for django logo">
            <a:extLst>
              <a:ext uri="{FF2B5EF4-FFF2-40B4-BE49-F238E27FC236}">
                <a16:creationId xmlns:a16="http://schemas.microsoft.com/office/drawing/2014/main" id="{24F3F541-052F-4D4E-B662-2B5080A0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2" y="3525548"/>
            <a:ext cx="2685193" cy="9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docker logo">
            <a:extLst>
              <a:ext uri="{FF2B5EF4-FFF2-40B4-BE49-F238E27FC236}">
                <a16:creationId xmlns:a16="http://schemas.microsoft.com/office/drawing/2014/main" id="{EC819EED-2FE2-4694-90E7-D7930BAC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59" y="3195706"/>
            <a:ext cx="2039813" cy="171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4B8A-282D-474D-917E-18C41DB68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947" y="3621147"/>
            <a:ext cx="3459167" cy="991069"/>
          </a:xfrm>
          <a:prstGeom prst="rect">
            <a:avLst/>
          </a:prstGeom>
        </p:spPr>
      </p:pic>
      <p:pic>
        <p:nvPicPr>
          <p:cNvPr id="18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69504361-3200-4956-A6D8-6AB1A6172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349892" y="2542310"/>
            <a:ext cx="3124472" cy="9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A0E44F6-BF4F-456E-9810-1E200F7E2E38}"/>
              </a:ext>
            </a:extLst>
          </p:cNvPr>
          <p:cNvSpPr/>
          <p:nvPr/>
        </p:nvSpPr>
        <p:spPr>
          <a:xfrm rot="16200000">
            <a:off x="7253402" y="3991764"/>
            <a:ext cx="492815" cy="60936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8438500-F139-4F05-A382-5660E035669A}"/>
              </a:ext>
            </a:extLst>
          </p:cNvPr>
          <p:cNvSpPr/>
          <p:nvPr/>
        </p:nvSpPr>
        <p:spPr>
          <a:xfrm rot="16200000">
            <a:off x="3884395" y="3993299"/>
            <a:ext cx="492815" cy="60936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905CEB-AD00-4ADF-A68D-4B57C08FB5AB}"/>
              </a:ext>
            </a:extLst>
          </p:cNvPr>
          <p:cNvGrpSpPr/>
          <p:nvPr/>
        </p:nvGrpSpPr>
        <p:grpSpPr>
          <a:xfrm>
            <a:off x="575242" y="4556029"/>
            <a:ext cx="2520408" cy="705721"/>
            <a:chOff x="591128" y="5463721"/>
            <a:chExt cx="3139220" cy="8789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003BD0-A836-43B4-BD6A-B41F63C46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1443" y="5720117"/>
              <a:ext cx="2118905" cy="5282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B7E85-3F63-4D88-BC00-0271AF04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1128" y="5463721"/>
              <a:ext cx="980412" cy="878990"/>
            </a:xfrm>
            <a:prstGeom prst="rect">
              <a:avLst/>
            </a:prstGeom>
          </p:spPr>
        </p:pic>
      </p:grpSp>
      <p:pic>
        <p:nvPicPr>
          <p:cNvPr id="6160" name="Picture 16" descr="SQLite370.svg">
            <a:extLst>
              <a:ext uri="{FF2B5EF4-FFF2-40B4-BE49-F238E27FC236}">
                <a16:creationId xmlns:a16="http://schemas.microsoft.com/office/drawing/2014/main" id="{202E093E-822A-4776-996E-05E14A72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8" y="5332329"/>
            <a:ext cx="1897295" cy="8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8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Voilà!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DF5D-9EDC-43F8-8C59-B97651B5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9" y="124198"/>
            <a:ext cx="6106015" cy="6609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247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0" y="41126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</a:rPr>
              <a:t>Thank You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ChiPy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6" name="Picture 2" descr="Celebration clipart emoji - Pencil and in color ...">
            <a:extLst>
              <a:ext uri="{FF2B5EF4-FFF2-40B4-BE49-F238E27FC236}">
                <a16:creationId xmlns:a16="http://schemas.microsoft.com/office/drawing/2014/main" id="{12AAF88E-AF95-40F2-9A4E-2F892EC0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30" y="1459513"/>
            <a:ext cx="2440540" cy="24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2E03721C-C751-4A50-824B-28BAF4F6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6" y="577997"/>
            <a:ext cx="2154724" cy="21374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A87E4-C929-4E04-A235-C77A2CBF9C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2059" t="1561"/>
          <a:stretch/>
        </p:blipFill>
        <p:spPr>
          <a:xfrm>
            <a:off x="4437340" y="1264919"/>
            <a:ext cx="7601929" cy="465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26D69-7613-49A5-806F-F65558F6DA17}"/>
              </a:ext>
            </a:extLst>
          </p:cNvPr>
          <p:cNvSpPr txBox="1"/>
          <p:nvPr/>
        </p:nvSpPr>
        <p:spPr>
          <a:xfrm>
            <a:off x="130866" y="3302988"/>
            <a:ext cx="4175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3,000+ AmeriCorps Members yearly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29 city locations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Full time tutors and mentors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Grades 3-9</a:t>
            </a:r>
          </a:p>
        </p:txBody>
      </p:sp>
    </p:spTree>
    <p:extLst>
      <p:ext uri="{BB962C8B-B14F-4D97-AF65-F5344CB8AC3E}">
        <p14:creationId xmlns:p14="http://schemas.microsoft.com/office/powerpoint/2010/main" val="5781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DCEA7BFC-BAD0-4FAF-A9B1-5A411165C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4815344" y="363789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I’ve Used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Python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17486"/>
              </p:ext>
            </p:extLst>
          </p:nvPr>
        </p:nvGraphicFramePr>
        <p:xfrm>
          <a:off x="4953981" y="16668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67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intake from the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2A41C0-BB24-4C90-9B82-559326305D74}"/>
              </a:ext>
            </a:extLst>
          </p:cNvPr>
          <p:cNvGrpSpPr/>
          <p:nvPr/>
        </p:nvGrpSpPr>
        <p:grpSpPr>
          <a:xfrm>
            <a:off x="8652542" y="5279691"/>
            <a:ext cx="899231" cy="874517"/>
            <a:chOff x="10367749" y="3779321"/>
            <a:chExt cx="1190579" cy="11693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D37B1A-50CC-42A3-AE2B-1FAC8B46D6B2}"/>
                </a:ext>
              </a:extLst>
            </p:cNvPr>
            <p:cNvGrpSpPr/>
            <p:nvPr/>
          </p:nvGrpSpPr>
          <p:grpSpPr>
            <a:xfrm>
              <a:off x="10646042" y="4036509"/>
              <a:ext cx="633994" cy="668702"/>
              <a:chOff x="5553732" y="2647210"/>
              <a:chExt cx="633994" cy="668702"/>
            </a:xfrm>
          </p:grpSpPr>
          <p:pic>
            <p:nvPicPr>
              <p:cNvPr id="51" name="Picture 8" descr="Related image">
                <a:extLst>
                  <a:ext uri="{FF2B5EF4-FFF2-40B4-BE49-F238E27FC236}">
                    <a16:creationId xmlns:a16="http://schemas.microsoft.com/office/drawing/2014/main" id="{8C140D2A-765B-47BD-8198-99D0B7590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5589176" y="2647210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Related image">
                <a:extLst>
                  <a:ext uri="{FF2B5EF4-FFF2-40B4-BE49-F238E27FC236}">
                    <a16:creationId xmlns:a16="http://schemas.microsoft.com/office/drawing/2014/main" id="{A223E64B-D83B-464B-A6A8-DDAF77DDB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32" y="2749182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&quot;Not Allowed&quot; Symbol 19">
              <a:extLst>
                <a:ext uri="{FF2B5EF4-FFF2-40B4-BE49-F238E27FC236}">
                  <a16:creationId xmlns:a16="http://schemas.microsoft.com/office/drawing/2014/main" id="{21F37D2B-2B8B-473D-BA40-8DF1FC1E3C2E}"/>
                </a:ext>
              </a:extLst>
            </p:cNvPr>
            <p:cNvSpPr/>
            <p:nvPr/>
          </p:nvSpPr>
          <p:spPr>
            <a:xfrm>
              <a:off x="10367749" y="3779321"/>
              <a:ext cx="1190579" cy="1169322"/>
            </a:xfrm>
            <a:prstGeom prst="noSmoking">
              <a:avLst/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BFCE76-57C2-4380-B13D-1CAA6E20C7A1}"/>
              </a:ext>
            </a:extLst>
          </p:cNvPr>
          <p:cNvSpPr txBox="1"/>
          <p:nvPr/>
        </p:nvSpPr>
        <p:spPr>
          <a:xfrm>
            <a:off x="3286765" y="3663710"/>
            <a:ext cx="2766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x 26 schools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x 250 tutors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x 3,000 students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A3C84A4-A1F3-4F26-A243-98FDBFC028FA}"/>
              </a:ext>
            </a:extLst>
          </p:cNvPr>
          <p:cNvSpPr/>
          <p:nvPr/>
        </p:nvSpPr>
        <p:spPr>
          <a:xfrm>
            <a:off x="2688921" y="2453516"/>
            <a:ext cx="557770" cy="3880843"/>
          </a:xfrm>
          <a:custGeom>
            <a:avLst/>
            <a:gdLst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7" fmla="*/ 0 w 557769"/>
              <a:gd name="connsiteY7" fmla="*/ 0 h 3880843"/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55777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  <a:gd name="connsiteX7" fmla="*/ 0 w 557770"/>
              <a:gd name="connsiteY7" fmla="*/ 0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42569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70" h="3880843" stroke="0" extrusionOk="0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403746" y="1940422"/>
                  <a:pt x="557770" y="1940422"/>
                </a:cubicBezTo>
                <a:cubicBezTo>
                  <a:pt x="40374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  <a:lnTo>
                  <a:pt x="0" y="0"/>
                </a:lnTo>
                <a:close/>
              </a:path>
              <a:path w="557770" h="3880843" fill="none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271666" y="1940422"/>
                  <a:pt x="425690" y="1940422"/>
                </a:cubicBezTo>
                <a:cubicBezTo>
                  <a:pt x="27166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</a:path>
            </a:pathLst>
          </a:cu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E64A18-97F3-4F91-B61A-5B78C7FCC1D6}"/>
              </a:ext>
            </a:extLst>
          </p:cNvPr>
          <p:cNvGrpSpPr/>
          <p:nvPr/>
        </p:nvGrpSpPr>
        <p:grpSpPr>
          <a:xfrm>
            <a:off x="249748" y="2523952"/>
            <a:ext cx="2531179" cy="3733622"/>
            <a:chOff x="117668" y="2523952"/>
            <a:chExt cx="2531179" cy="3733622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129" y="2643737"/>
              <a:ext cx="1308718" cy="473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6C9EAE-6534-411E-834A-BC31A3A72D0A}"/>
                </a:ext>
              </a:extLst>
            </p:cNvPr>
            <p:cNvGrpSpPr/>
            <p:nvPr/>
          </p:nvGrpSpPr>
          <p:grpSpPr>
            <a:xfrm>
              <a:off x="117668" y="2523952"/>
              <a:ext cx="633994" cy="668702"/>
              <a:chOff x="6063534" y="2005236"/>
              <a:chExt cx="633994" cy="668702"/>
            </a:xfrm>
          </p:grpSpPr>
          <p:pic>
            <p:nvPicPr>
              <p:cNvPr id="45" name="Picture 8" descr="Related image">
                <a:extLst>
                  <a:ext uri="{FF2B5EF4-FFF2-40B4-BE49-F238E27FC236}">
                    <a16:creationId xmlns:a16="http://schemas.microsoft.com/office/drawing/2014/main" id="{79E7DDAA-7F10-4C71-BB09-3EB60E5EE9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6098978" y="2005236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Related image">
                <a:extLst>
                  <a:ext uri="{FF2B5EF4-FFF2-40B4-BE49-F238E27FC236}">
                    <a16:creationId xmlns:a16="http://schemas.microsoft.com/office/drawing/2014/main" id="{7523B49D-2F42-4D45-9F40-20CB6FCD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3534" y="2107208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1020964" y="3416902"/>
              <a:ext cx="492815" cy="1239214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08" y="4767886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F31183-954A-4228-A4FD-0A2D889568D4}"/>
                </a:ext>
              </a:extLst>
            </p:cNvPr>
            <p:cNvSpPr txBox="1"/>
            <p:nvPr/>
          </p:nvSpPr>
          <p:spPr>
            <a:xfrm>
              <a:off x="858075" y="2594363"/>
              <a:ext cx="38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04040"/>
                  </a:solidFill>
                </a:rPr>
                <a:t>+</a:t>
              </a:r>
            </a:p>
          </p:txBody>
        </p:sp>
      </p:grpSp>
      <p:pic>
        <p:nvPicPr>
          <p:cNvPr id="2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02E8835F-A924-4868-8A57-CE3C58029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8EDEA3-BD96-427E-B2E2-AA340EA48BAC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Selenium WebDriver</a:t>
            </a:r>
          </a:p>
        </p:txBody>
      </p:sp>
    </p:spTree>
    <p:extLst>
      <p:ext uri="{BB962C8B-B14F-4D97-AF65-F5344CB8AC3E}">
        <p14:creationId xmlns:p14="http://schemas.microsoft.com/office/powerpoint/2010/main" val="33008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flow to reporting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B8E7B030-C99F-42E3-B1BA-31AA4F7D2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A4947FB-8A08-49AD-B443-4BB80112DC03}"/>
              </a:ext>
            </a:extLst>
          </p:cNvPr>
          <p:cNvGrpSpPr/>
          <p:nvPr/>
        </p:nvGrpSpPr>
        <p:grpSpPr>
          <a:xfrm>
            <a:off x="738168" y="2377440"/>
            <a:ext cx="4308190" cy="3607077"/>
            <a:chOff x="870248" y="1999148"/>
            <a:chExt cx="4308190" cy="3607077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014" y="3603782"/>
              <a:ext cx="1743019" cy="63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0229360A-ED8A-46F3-B75D-B6E298548905}"/>
                </a:ext>
              </a:extLst>
            </p:cNvPr>
            <p:cNvSpPr/>
            <p:nvPr/>
          </p:nvSpPr>
          <p:spPr>
            <a:xfrm rot="10800000" flipH="1">
              <a:off x="1776345" y="3234053"/>
              <a:ext cx="913677" cy="890173"/>
            </a:xfrm>
            <a:prstGeom prst="bent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Bent 61">
              <a:extLst>
                <a:ext uri="{FF2B5EF4-FFF2-40B4-BE49-F238E27FC236}">
                  <a16:creationId xmlns:a16="http://schemas.microsoft.com/office/drawing/2014/main" id="{271AAC57-0ED9-4FB2-91A8-16F9F12F804E}"/>
                </a:ext>
              </a:extLst>
            </p:cNvPr>
            <p:cNvSpPr/>
            <p:nvPr/>
          </p:nvSpPr>
          <p:spPr>
            <a:xfrm rot="10800000" flipH="1">
              <a:off x="1755914" y="3222490"/>
              <a:ext cx="913677" cy="2271933"/>
            </a:xfrm>
            <a:custGeom>
              <a:avLst/>
              <a:gdLst>
                <a:gd name="connsiteX0" fmla="*/ 0 w 913677"/>
                <a:gd name="connsiteY0" fmla="*/ 890173 h 890173"/>
                <a:gd name="connsiteX1" fmla="*/ 0 w 913677"/>
                <a:gd name="connsiteY1" fmla="*/ 500722 h 890173"/>
                <a:gd name="connsiteX2" fmla="*/ 389451 w 913677"/>
                <a:gd name="connsiteY2" fmla="*/ 111271 h 890173"/>
                <a:gd name="connsiteX3" fmla="*/ 691134 w 913677"/>
                <a:gd name="connsiteY3" fmla="*/ 111272 h 890173"/>
                <a:gd name="connsiteX4" fmla="*/ 691134 w 913677"/>
                <a:gd name="connsiteY4" fmla="*/ 0 h 890173"/>
                <a:gd name="connsiteX5" fmla="*/ 913677 w 913677"/>
                <a:gd name="connsiteY5" fmla="*/ 222543 h 890173"/>
                <a:gd name="connsiteX6" fmla="*/ 691134 w 913677"/>
                <a:gd name="connsiteY6" fmla="*/ 445087 h 890173"/>
                <a:gd name="connsiteX7" fmla="*/ 691134 w 913677"/>
                <a:gd name="connsiteY7" fmla="*/ 333815 h 890173"/>
                <a:gd name="connsiteX8" fmla="*/ 389451 w 913677"/>
                <a:gd name="connsiteY8" fmla="*/ 333815 h 890173"/>
                <a:gd name="connsiteX9" fmla="*/ 222544 w 913677"/>
                <a:gd name="connsiteY9" fmla="*/ 500722 h 890173"/>
                <a:gd name="connsiteX10" fmla="*/ 222543 w 913677"/>
                <a:gd name="connsiteY10" fmla="*/ 890173 h 890173"/>
                <a:gd name="connsiteX11" fmla="*/ 0 w 913677"/>
                <a:gd name="connsiteY11" fmla="*/ 890173 h 890173"/>
                <a:gd name="connsiteX0" fmla="*/ 20320 w 913677"/>
                <a:gd name="connsiteY0" fmla="*/ 2241453 h 2241453"/>
                <a:gd name="connsiteX1" fmla="*/ 0 w 913677"/>
                <a:gd name="connsiteY1" fmla="*/ 500722 h 2241453"/>
                <a:gd name="connsiteX2" fmla="*/ 389451 w 913677"/>
                <a:gd name="connsiteY2" fmla="*/ 111271 h 2241453"/>
                <a:gd name="connsiteX3" fmla="*/ 691134 w 913677"/>
                <a:gd name="connsiteY3" fmla="*/ 111272 h 2241453"/>
                <a:gd name="connsiteX4" fmla="*/ 691134 w 913677"/>
                <a:gd name="connsiteY4" fmla="*/ 0 h 2241453"/>
                <a:gd name="connsiteX5" fmla="*/ 913677 w 913677"/>
                <a:gd name="connsiteY5" fmla="*/ 222543 h 2241453"/>
                <a:gd name="connsiteX6" fmla="*/ 691134 w 913677"/>
                <a:gd name="connsiteY6" fmla="*/ 445087 h 2241453"/>
                <a:gd name="connsiteX7" fmla="*/ 691134 w 913677"/>
                <a:gd name="connsiteY7" fmla="*/ 333815 h 2241453"/>
                <a:gd name="connsiteX8" fmla="*/ 389451 w 913677"/>
                <a:gd name="connsiteY8" fmla="*/ 333815 h 2241453"/>
                <a:gd name="connsiteX9" fmla="*/ 222544 w 913677"/>
                <a:gd name="connsiteY9" fmla="*/ 500722 h 2241453"/>
                <a:gd name="connsiteX10" fmla="*/ 222543 w 913677"/>
                <a:gd name="connsiteY10" fmla="*/ 890173 h 2241453"/>
                <a:gd name="connsiteX11" fmla="*/ 20320 w 913677"/>
                <a:gd name="connsiteY11" fmla="*/ 2241453 h 2241453"/>
                <a:gd name="connsiteX0" fmla="*/ 20320 w 913677"/>
                <a:gd name="connsiteY0" fmla="*/ 2241453 h 2271933"/>
                <a:gd name="connsiteX1" fmla="*/ 0 w 913677"/>
                <a:gd name="connsiteY1" fmla="*/ 500722 h 2271933"/>
                <a:gd name="connsiteX2" fmla="*/ 389451 w 913677"/>
                <a:gd name="connsiteY2" fmla="*/ 111271 h 2271933"/>
                <a:gd name="connsiteX3" fmla="*/ 691134 w 913677"/>
                <a:gd name="connsiteY3" fmla="*/ 111272 h 2271933"/>
                <a:gd name="connsiteX4" fmla="*/ 691134 w 913677"/>
                <a:gd name="connsiteY4" fmla="*/ 0 h 2271933"/>
                <a:gd name="connsiteX5" fmla="*/ 913677 w 913677"/>
                <a:gd name="connsiteY5" fmla="*/ 222543 h 2271933"/>
                <a:gd name="connsiteX6" fmla="*/ 691134 w 913677"/>
                <a:gd name="connsiteY6" fmla="*/ 445087 h 2271933"/>
                <a:gd name="connsiteX7" fmla="*/ 691134 w 913677"/>
                <a:gd name="connsiteY7" fmla="*/ 333815 h 2271933"/>
                <a:gd name="connsiteX8" fmla="*/ 389451 w 913677"/>
                <a:gd name="connsiteY8" fmla="*/ 333815 h 2271933"/>
                <a:gd name="connsiteX9" fmla="*/ 222544 w 913677"/>
                <a:gd name="connsiteY9" fmla="*/ 500722 h 2271933"/>
                <a:gd name="connsiteX10" fmla="*/ 232703 w 913677"/>
                <a:gd name="connsiteY10" fmla="*/ 2271933 h 2271933"/>
                <a:gd name="connsiteX11" fmla="*/ 20320 w 913677"/>
                <a:gd name="connsiteY11" fmla="*/ 2241453 h 227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3677" h="2271933">
                  <a:moveTo>
                    <a:pt x="20320" y="2241453"/>
                  </a:moveTo>
                  <a:cubicBezTo>
                    <a:pt x="20320" y="2111636"/>
                    <a:pt x="0" y="630539"/>
                    <a:pt x="0" y="500722"/>
                  </a:cubicBezTo>
                  <a:cubicBezTo>
                    <a:pt x="0" y="285634"/>
                    <a:pt x="174363" y="111271"/>
                    <a:pt x="389451" y="111271"/>
                  </a:cubicBezTo>
                  <a:lnTo>
                    <a:pt x="691134" y="111272"/>
                  </a:lnTo>
                  <a:lnTo>
                    <a:pt x="691134" y="0"/>
                  </a:lnTo>
                  <a:lnTo>
                    <a:pt x="913677" y="222543"/>
                  </a:lnTo>
                  <a:lnTo>
                    <a:pt x="691134" y="445087"/>
                  </a:lnTo>
                  <a:lnTo>
                    <a:pt x="691134" y="333815"/>
                  </a:lnTo>
                  <a:lnTo>
                    <a:pt x="389451" y="333815"/>
                  </a:lnTo>
                  <a:cubicBezTo>
                    <a:pt x="297271" y="333815"/>
                    <a:pt x="222544" y="408542"/>
                    <a:pt x="222544" y="500722"/>
                  </a:cubicBezTo>
                  <a:cubicBezTo>
                    <a:pt x="222544" y="630539"/>
                    <a:pt x="232703" y="2142116"/>
                    <a:pt x="232703" y="2271933"/>
                  </a:cubicBezTo>
                  <a:lnTo>
                    <a:pt x="20320" y="224145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Picture 22" descr="Image result for power bi logo">
              <a:extLst>
                <a:ext uri="{FF2B5EF4-FFF2-40B4-BE49-F238E27FC236}">
                  <a16:creationId xmlns:a16="http://schemas.microsoft.com/office/drawing/2014/main" id="{7CA5FE75-CA25-4554-B471-370402B21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/>
            <a:stretch/>
          </p:blipFill>
          <p:spPr bwMode="auto">
            <a:xfrm>
              <a:off x="2759595" y="4952200"/>
              <a:ext cx="2418843" cy="65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3544874" y="4337397"/>
              <a:ext cx="449338" cy="542760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8" y="1999148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00D148-7890-4E2F-BE9D-464DA2B70781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PDF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Powerful Analytics</a:t>
            </a:r>
          </a:p>
        </p:txBody>
      </p:sp>
    </p:spTree>
    <p:extLst>
      <p:ext uri="{BB962C8B-B14F-4D97-AF65-F5344CB8AC3E}">
        <p14:creationId xmlns:p14="http://schemas.microsoft.com/office/powerpoint/2010/main" val="22412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6" name="Picture 2" descr="IPython 3.0 Released">
            <a:extLst>
              <a:ext uri="{FF2B5EF4-FFF2-40B4-BE49-F238E27FC236}">
                <a16:creationId xmlns:a16="http://schemas.microsoft.com/office/drawing/2014/main" id="{7D25AF2E-4D72-4D25-BEC2-AF60813F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2" y="2328981"/>
            <a:ext cx="2170546" cy="20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15A586-ACA6-49CA-933F-F76D36FE551A}"/>
              </a:ext>
            </a:extLst>
          </p:cNvPr>
          <p:cNvGrpSpPr/>
          <p:nvPr/>
        </p:nvGrpSpPr>
        <p:grpSpPr>
          <a:xfrm>
            <a:off x="8132470" y="2328981"/>
            <a:ext cx="1774331" cy="2038942"/>
            <a:chOff x="3055158" y="1697965"/>
            <a:chExt cx="1774331" cy="20389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D92313-6560-4E8A-8467-BC10AB09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5158" y="1697965"/>
              <a:ext cx="1774331" cy="513134"/>
            </a:xfrm>
            <a:prstGeom prst="rect">
              <a:avLst/>
            </a:prstGeom>
          </p:spPr>
        </p:pic>
        <p:pic>
          <p:nvPicPr>
            <p:cNvPr id="2056" name="Picture 8" descr="https://seaborn.pydata.org/_static/multiple_regression_thumb.png">
              <a:extLst>
                <a:ext uri="{FF2B5EF4-FFF2-40B4-BE49-F238E27FC236}">
                  <a16:creationId xmlns:a16="http://schemas.microsoft.com/office/drawing/2014/main" id="{633FC0F0-98FF-46AE-9929-EDB5865B3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42" y="2301059"/>
              <a:ext cx="1435848" cy="1435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317AACBD-28D6-4D70-A675-03F7E23E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29" y="435605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415496CC-3C3F-40A8-A731-6011096C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66" y="4577780"/>
            <a:ext cx="3069143" cy="17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633722-F882-4A9D-A76F-4016064A50F6}"/>
              </a:ext>
            </a:extLst>
          </p:cNvPr>
          <p:cNvGrpSpPr/>
          <p:nvPr/>
        </p:nvGrpSpPr>
        <p:grpSpPr>
          <a:xfrm>
            <a:off x="4520848" y="2416466"/>
            <a:ext cx="2451960" cy="1792167"/>
            <a:chOff x="4540827" y="346880"/>
            <a:chExt cx="2451960" cy="1792167"/>
          </a:xfrm>
        </p:grpSpPr>
        <p:pic>
          <p:nvPicPr>
            <p:cNvPr id="2054" name="Picture 6" descr="Logo">
              <a:extLst>
                <a:ext uri="{FF2B5EF4-FFF2-40B4-BE49-F238E27FC236}">
                  <a16:creationId xmlns:a16="http://schemas.microsoft.com/office/drawing/2014/main" id="{1836CEE1-7FB4-4E0B-9F09-9DF449ECF3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096"/>
            <a:stretch/>
          </p:blipFill>
          <p:spPr bwMode="auto">
            <a:xfrm>
              <a:off x="4540827" y="346880"/>
              <a:ext cx="2451960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Logo">
              <a:extLst>
                <a:ext uri="{FF2B5EF4-FFF2-40B4-BE49-F238E27FC236}">
                  <a16:creationId xmlns:a16="http://schemas.microsoft.com/office/drawing/2014/main" id="{E78BA7F2-DF8A-4EE8-994C-2E1A28803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6"/>
            <a:stretch/>
          </p:blipFill>
          <p:spPr bwMode="auto">
            <a:xfrm>
              <a:off x="4670134" y="1317569"/>
              <a:ext cx="2283612" cy="82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5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A026E-6567-4215-B7D3-FE89F9C847A3}"/>
              </a:ext>
            </a:extLst>
          </p:cNvPr>
          <p:cNvSpPr txBox="1"/>
          <p:nvPr/>
        </p:nvSpPr>
        <p:spPr>
          <a:xfrm>
            <a:off x="738167" y="2296882"/>
            <a:ext cx="110587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404040"/>
                </a:solidFill>
              </a:rPr>
              <a:t>Investigative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Which attributes of tutors and schools relate to success metrics like student growth targets and tutor satisfaction?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Can we better model program implementation to set expectations and inform actionable intervention?</a:t>
            </a:r>
          </a:p>
        </p:txBody>
      </p:sp>
    </p:spTree>
    <p:extLst>
      <p:ext uri="{BB962C8B-B14F-4D97-AF65-F5344CB8AC3E}">
        <p14:creationId xmlns:p14="http://schemas.microsoft.com/office/powerpoint/2010/main" val="122072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9085F-8522-4094-8B44-E337797F6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b="4515"/>
          <a:stretch/>
        </p:blipFill>
        <p:spPr>
          <a:xfrm>
            <a:off x="601739" y="2388664"/>
            <a:ext cx="10599821" cy="2021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3362B-16AC-499C-8004-05535DD8C104}"/>
              </a:ext>
            </a:extLst>
          </p:cNvPr>
          <p:cNvSpPr txBox="1"/>
          <p:nvPr/>
        </p:nvSpPr>
        <p:spPr>
          <a:xfrm>
            <a:off x="231842" y="1832080"/>
            <a:ext cx="1180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Tutor’s Student Performance vs. Tutoring Quality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01ADE6-F2A3-4197-8D4D-2F2B4C9835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1" b="4709"/>
          <a:stretch/>
        </p:blipFill>
        <p:spPr>
          <a:xfrm>
            <a:off x="589547" y="4335351"/>
            <a:ext cx="10599821" cy="2026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E8262D-C20C-407A-817D-BC021FEE0C44}"/>
              </a:ext>
            </a:extLst>
          </p:cNvPr>
          <p:cNvSpPr txBox="1"/>
          <p:nvPr/>
        </p:nvSpPr>
        <p:spPr>
          <a:xfrm>
            <a:off x="738169" y="6362209"/>
            <a:ext cx="201706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Planning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68F69-B106-4E66-8EF3-05DBFF955F09}"/>
              </a:ext>
            </a:extLst>
          </p:cNvPr>
          <p:cNvSpPr txBox="1"/>
          <p:nvPr/>
        </p:nvSpPr>
        <p:spPr>
          <a:xfrm>
            <a:off x="2850352" y="6362209"/>
            <a:ext cx="1950734" cy="3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Tutoring Strategy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BBE3-0D9F-45E8-9DA4-5BEB915F4697}"/>
              </a:ext>
            </a:extLst>
          </p:cNvPr>
          <p:cNvSpPr txBox="1"/>
          <p:nvPr/>
        </p:nvSpPr>
        <p:spPr>
          <a:xfrm>
            <a:off x="4922458" y="6362208"/>
            <a:ext cx="201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Student Engagement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551B6-1B1C-458E-9F97-32C0B65A42AE}"/>
              </a:ext>
            </a:extLst>
          </p:cNvPr>
          <p:cNvSpPr txBox="1"/>
          <p:nvPr/>
        </p:nvSpPr>
        <p:spPr>
          <a:xfrm>
            <a:off x="7051199" y="6362208"/>
            <a:ext cx="204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Progress Monitoring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88B37-58E3-4FF3-A1CC-BC8DBA418D2A}"/>
              </a:ext>
            </a:extLst>
          </p:cNvPr>
          <p:cNvSpPr txBox="1"/>
          <p:nvPr/>
        </p:nvSpPr>
        <p:spPr>
          <a:xfrm>
            <a:off x="9047982" y="6362208"/>
            <a:ext cx="2308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Training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0444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57919"/>
              </p:ext>
            </p:extLst>
          </p:nvPr>
        </p:nvGraphicFramePr>
        <p:xfrm>
          <a:off x="4972455" y="14636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3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755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Implementing Python at an  AmeriCorps Nonprofit</vt:lpstr>
      <vt:lpstr>PowerPoint Presentation</vt:lpstr>
      <vt:lpstr>How I’ve Used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  <vt:lpstr>Voilà!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Nonprofits</dc:title>
  <dc:creator>Chris Luedtke</dc:creator>
  <cp:lastModifiedBy>Chris Luedtke</cp:lastModifiedBy>
  <cp:revision>92</cp:revision>
  <cp:lastPrinted>2018-06-14T02:40:57Z</cp:lastPrinted>
  <dcterms:created xsi:type="dcterms:W3CDTF">2018-06-05T21:16:07Z</dcterms:created>
  <dcterms:modified xsi:type="dcterms:W3CDTF">2018-08-24T21:51:07Z</dcterms:modified>
</cp:coreProperties>
</file>