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9" r:id="rId4"/>
    <p:sldId id="261" r:id="rId5"/>
    <p:sldId id="260" r:id="rId6"/>
    <p:sldId id="262" r:id="rId7"/>
    <p:sldId id="269" r:id="rId8"/>
    <p:sldId id="266" r:id="rId9"/>
    <p:sldId id="273" r:id="rId10"/>
    <p:sldId id="263" r:id="rId11"/>
    <p:sldId id="270" r:id="rId12"/>
    <p:sldId id="274" r:id="rId13"/>
    <p:sldId id="272" r:id="rId14"/>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4D4"/>
    <a:srgbClr val="404040"/>
    <a:srgbClr val="1F77B4"/>
    <a:srgbClr val="FFB2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77460" autoAdjust="0"/>
  </p:normalViewPr>
  <p:slideViewPr>
    <p:cSldViewPr snapToGrid="0">
      <p:cViewPr varScale="1">
        <p:scale>
          <a:sx n="63" d="100"/>
          <a:sy n="63" d="100"/>
        </p:scale>
        <p:origin x="130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A6FAFC-72B0-49C6-A631-F9D060462530}" type="doc">
      <dgm:prSet loTypeId="urn:microsoft.com/office/officeart/2008/layout/LinedList" loCatId="list" qsTypeId="urn:microsoft.com/office/officeart/2005/8/quickstyle/simple4" qsCatId="simple" csTypeId="urn:microsoft.com/office/officeart/2005/8/colors/accent0_3" csCatId="mainScheme" phldr="1"/>
      <dgm:spPr/>
      <dgm:t>
        <a:bodyPr/>
        <a:lstStyle/>
        <a:p>
          <a:endParaRPr lang="en-US"/>
        </a:p>
      </dgm:t>
    </dgm:pt>
    <dgm:pt modelId="{5E702157-9244-477B-AD31-7DC8696D0548}">
      <dgm:prSet/>
      <dgm:spPr/>
      <dgm:t>
        <a:bodyPr/>
        <a:lstStyle/>
        <a:p>
          <a:r>
            <a:rPr lang="en-US" dirty="0">
              <a:solidFill>
                <a:srgbClr val="404040"/>
              </a:solidFill>
            </a:rPr>
            <a:t>Data intake from the field</a:t>
          </a:r>
        </a:p>
      </dgm:t>
    </dgm:pt>
    <dgm:pt modelId="{2127D455-8937-49F4-BD89-BEFE6B39AACC}" type="parTrans" cxnId="{6FCAA6E5-D2B6-4DAE-9CAD-5189AA82CA34}">
      <dgm:prSet/>
      <dgm:spPr/>
      <dgm:t>
        <a:bodyPr/>
        <a:lstStyle/>
        <a:p>
          <a:endParaRPr lang="en-US"/>
        </a:p>
      </dgm:t>
    </dgm:pt>
    <dgm:pt modelId="{839F4231-90EF-4B86-8390-4617EE4A5361}" type="sibTrans" cxnId="{6FCAA6E5-D2B6-4DAE-9CAD-5189AA82CA34}">
      <dgm:prSet/>
      <dgm:spPr/>
      <dgm:t>
        <a:bodyPr/>
        <a:lstStyle/>
        <a:p>
          <a:endParaRPr lang="en-US"/>
        </a:p>
      </dgm:t>
    </dgm:pt>
    <dgm:pt modelId="{CC4C2A4B-41C7-45B6-A2AA-92B2E9F9993C}">
      <dgm:prSet/>
      <dgm:spPr/>
      <dgm:t>
        <a:bodyPr/>
        <a:lstStyle/>
        <a:p>
          <a:r>
            <a:rPr lang="en-US" dirty="0">
              <a:solidFill>
                <a:srgbClr val="404040"/>
              </a:solidFill>
            </a:rPr>
            <a:t>Data flow to reporting</a:t>
          </a:r>
        </a:p>
      </dgm:t>
    </dgm:pt>
    <dgm:pt modelId="{291B4CFC-910B-44A2-95B1-DFAFC5001CE4}" type="parTrans" cxnId="{7D2E59B5-DAB3-4898-9E89-DF4C182A15ED}">
      <dgm:prSet/>
      <dgm:spPr/>
      <dgm:t>
        <a:bodyPr/>
        <a:lstStyle/>
        <a:p>
          <a:endParaRPr lang="en-US"/>
        </a:p>
      </dgm:t>
    </dgm:pt>
    <dgm:pt modelId="{29546249-EB11-441A-B452-41A980F73401}" type="sibTrans" cxnId="{7D2E59B5-DAB3-4898-9E89-DF4C182A15ED}">
      <dgm:prSet/>
      <dgm:spPr/>
      <dgm:t>
        <a:bodyPr/>
        <a:lstStyle/>
        <a:p>
          <a:endParaRPr lang="en-US"/>
        </a:p>
      </dgm:t>
    </dgm:pt>
    <dgm:pt modelId="{807A7D3F-0646-4C8A-BC9B-BF7A98AEE227}">
      <dgm:prSet/>
      <dgm:spPr/>
      <dgm:t>
        <a:bodyPr/>
        <a:lstStyle/>
        <a:p>
          <a:r>
            <a:rPr lang="en-US" dirty="0">
              <a:solidFill>
                <a:srgbClr val="404040"/>
              </a:solidFill>
            </a:rPr>
            <a:t>Data analysis</a:t>
          </a:r>
        </a:p>
      </dgm:t>
    </dgm:pt>
    <dgm:pt modelId="{42C0D23E-0D73-45F1-9BC0-CA4AE82D0669}" type="parTrans" cxnId="{6CCA2BF0-65FF-445C-98C7-F07B878B16F5}">
      <dgm:prSet/>
      <dgm:spPr/>
      <dgm:t>
        <a:bodyPr/>
        <a:lstStyle/>
        <a:p>
          <a:endParaRPr lang="en-US"/>
        </a:p>
      </dgm:t>
    </dgm:pt>
    <dgm:pt modelId="{1409EA93-D586-425A-BC2A-3A6B96E0C924}" type="sibTrans" cxnId="{6CCA2BF0-65FF-445C-98C7-F07B878B16F5}">
      <dgm:prSet/>
      <dgm:spPr/>
      <dgm:t>
        <a:bodyPr/>
        <a:lstStyle/>
        <a:p>
          <a:endParaRPr lang="en-US"/>
        </a:p>
      </dgm:t>
    </dgm:pt>
    <dgm:pt modelId="{CB7D4319-D0E7-46CF-A32C-B6F8A8B8D4FB}">
      <dgm:prSet/>
      <dgm:spPr/>
      <dgm:t>
        <a:bodyPr/>
        <a:lstStyle/>
        <a:p>
          <a:r>
            <a:rPr lang="en-US" dirty="0">
              <a:solidFill>
                <a:srgbClr val="404040"/>
              </a:solidFill>
            </a:rPr>
            <a:t>Web app for machine learning</a:t>
          </a:r>
        </a:p>
      </dgm:t>
    </dgm:pt>
    <dgm:pt modelId="{9DC0AF52-3D1E-4E2E-B875-37CFD185C9D0}" type="parTrans" cxnId="{5661CA84-E717-4387-91E6-FE46E5BC2222}">
      <dgm:prSet/>
      <dgm:spPr/>
      <dgm:t>
        <a:bodyPr/>
        <a:lstStyle/>
        <a:p>
          <a:endParaRPr lang="en-US"/>
        </a:p>
      </dgm:t>
    </dgm:pt>
    <dgm:pt modelId="{C620F556-0235-49F2-84B2-D2E7E0B2CA3C}" type="sibTrans" cxnId="{5661CA84-E717-4387-91E6-FE46E5BC2222}">
      <dgm:prSet/>
      <dgm:spPr/>
      <dgm:t>
        <a:bodyPr/>
        <a:lstStyle/>
        <a:p>
          <a:endParaRPr lang="en-US"/>
        </a:p>
      </dgm:t>
    </dgm:pt>
    <dgm:pt modelId="{F3F8835E-E00A-4B61-B3E2-5175D3290E1B}" type="pres">
      <dgm:prSet presAssocID="{0FA6FAFC-72B0-49C6-A631-F9D060462530}" presName="vert0" presStyleCnt="0">
        <dgm:presLayoutVars>
          <dgm:dir/>
          <dgm:animOne val="branch"/>
          <dgm:animLvl val="lvl"/>
        </dgm:presLayoutVars>
      </dgm:prSet>
      <dgm:spPr/>
    </dgm:pt>
    <dgm:pt modelId="{138BAE62-9882-44F3-B0BE-9846ACFB86D3}" type="pres">
      <dgm:prSet presAssocID="{5E702157-9244-477B-AD31-7DC8696D0548}" presName="thickLine" presStyleLbl="alignNode1" presStyleIdx="0" presStyleCnt="4"/>
      <dgm:spPr/>
    </dgm:pt>
    <dgm:pt modelId="{2F45B962-A64C-49B2-95E8-37CBFEB4F877}" type="pres">
      <dgm:prSet presAssocID="{5E702157-9244-477B-AD31-7DC8696D0548}" presName="horz1" presStyleCnt="0"/>
      <dgm:spPr/>
    </dgm:pt>
    <dgm:pt modelId="{3FE1D5C8-2EE5-4FC9-A646-0630C1B9A32F}" type="pres">
      <dgm:prSet presAssocID="{5E702157-9244-477B-AD31-7DC8696D0548}" presName="tx1" presStyleLbl="revTx" presStyleIdx="0" presStyleCnt="4"/>
      <dgm:spPr/>
    </dgm:pt>
    <dgm:pt modelId="{D6B1A0AA-A4E0-4017-982F-A5FBC49610C4}" type="pres">
      <dgm:prSet presAssocID="{5E702157-9244-477B-AD31-7DC8696D0548}" presName="vert1" presStyleCnt="0"/>
      <dgm:spPr/>
    </dgm:pt>
    <dgm:pt modelId="{02B1498D-CCB7-43B1-BFB0-E88D4C8DE264}" type="pres">
      <dgm:prSet presAssocID="{CC4C2A4B-41C7-45B6-A2AA-92B2E9F9993C}" presName="thickLine" presStyleLbl="alignNode1" presStyleIdx="1" presStyleCnt="4"/>
      <dgm:spPr/>
    </dgm:pt>
    <dgm:pt modelId="{82FB54ED-0618-4E56-B287-61B49D52D7BD}" type="pres">
      <dgm:prSet presAssocID="{CC4C2A4B-41C7-45B6-A2AA-92B2E9F9993C}" presName="horz1" presStyleCnt="0"/>
      <dgm:spPr/>
    </dgm:pt>
    <dgm:pt modelId="{2D53F3EB-307A-489C-8905-C068F88284CF}" type="pres">
      <dgm:prSet presAssocID="{CC4C2A4B-41C7-45B6-A2AA-92B2E9F9993C}" presName="tx1" presStyleLbl="revTx" presStyleIdx="1" presStyleCnt="4"/>
      <dgm:spPr/>
    </dgm:pt>
    <dgm:pt modelId="{1F3DCF88-D7F7-4F51-978B-63659B1C6D62}" type="pres">
      <dgm:prSet presAssocID="{CC4C2A4B-41C7-45B6-A2AA-92B2E9F9993C}" presName="vert1" presStyleCnt="0"/>
      <dgm:spPr/>
    </dgm:pt>
    <dgm:pt modelId="{13CF9B17-FDA2-48B8-B35C-BCEF76E87C5E}" type="pres">
      <dgm:prSet presAssocID="{807A7D3F-0646-4C8A-BC9B-BF7A98AEE227}" presName="thickLine" presStyleLbl="alignNode1" presStyleIdx="2" presStyleCnt="4"/>
      <dgm:spPr/>
    </dgm:pt>
    <dgm:pt modelId="{9CFF8596-8D24-4EA6-B184-54E7F008556B}" type="pres">
      <dgm:prSet presAssocID="{807A7D3F-0646-4C8A-BC9B-BF7A98AEE227}" presName="horz1" presStyleCnt="0"/>
      <dgm:spPr/>
    </dgm:pt>
    <dgm:pt modelId="{18E80B18-9B56-4AEE-BC8E-5C11D46DDD8C}" type="pres">
      <dgm:prSet presAssocID="{807A7D3F-0646-4C8A-BC9B-BF7A98AEE227}" presName="tx1" presStyleLbl="revTx" presStyleIdx="2" presStyleCnt="4"/>
      <dgm:spPr/>
    </dgm:pt>
    <dgm:pt modelId="{E446630F-88A5-4110-A439-2BD09CA64863}" type="pres">
      <dgm:prSet presAssocID="{807A7D3F-0646-4C8A-BC9B-BF7A98AEE227}" presName="vert1" presStyleCnt="0"/>
      <dgm:spPr/>
    </dgm:pt>
    <dgm:pt modelId="{9A2D95F5-6473-4123-B0B9-5F3E257895A2}" type="pres">
      <dgm:prSet presAssocID="{CB7D4319-D0E7-46CF-A32C-B6F8A8B8D4FB}" presName="thickLine" presStyleLbl="alignNode1" presStyleIdx="3" presStyleCnt="4"/>
      <dgm:spPr/>
    </dgm:pt>
    <dgm:pt modelId="{89F50FBD-894A-4073-A05F-7D4BDEF311BA}" type="pres">
      <dgm:prSet presAssocID="{CB7D4319-D0E7-46CF-A32C-B6F8A8B8D4FB}" presName="horz1" presStyleCnt="0"/>
      <dgm:spPr/>
    </dgm:pt>
    <dgm:pt modelId="{72FFA7D1-BF12-480C-8890-3207D654E77F}" type="pres">
      <dgm:prSet presAssocID="{CB7D4319-D0E7-46CF-A32C-B6F8A8B8D4FB}" presName="tx1" presStyleLbl="revTx" presStyleIdx="3" presStyleCnt="4"/>
      <dgm:spPr/>
    </dgm:pt>
    <dgm:pt modelId="{51F1B553-2BC1-45A4-B565-7E2DC1663CE0}" type="pres">
      <dgm:prSet presAssocID="{CB7D4319-D0E7-46CF-A32C-B6F8A8B8D4FB}" presName="vert1" presStyleCnt="0"/>
      <dgm:spPr/>
    </dgm:pt>
  </dgm:ptLst>
  <dgm:cxnLst>
    <dgm:cxn modelId="{9829DE13-5E86-469A-AAD5-6D499F10EF4B}" type="presOf" srcId="{CC4C2A4B-41C7-45B6-A2AA-92B2E9F9993C}" destId="{2D53F3EB-307A-489C-8905-C068F88284CF}" srcOrd="0" destOrd="0" presId="urn:microsoft.com/office/officeart/2008/layout/LinedList"/>
    <dgm:cxn modelId="{5661CA84-E717-4387-91E6-FE46E5BC2222}" srcId="{0FA6FAFC-72B0-49C6-A631-F9D060462530}" destId="{CB7D4319-D0E7-46CF-A32C-B6F8A8B8D4FB}" srcOrd="3" destOrd="0" parTransId="{9DC0AF52-3D1E-4E2E-B875-37CFD185C9D0}" sibTransId="{C620F556-0235-49F2-84B2-D2E7E0B2CA3C}"/>
    <dgm:cxn modelId="{9A4E4195-7D16-4DF0-BA38-FE13889E04F0}" type="presOf" srcId="{807A7D3F-0646-4C8A-BC9B-BF7A98AEE227}" destId="{18E80B18-9B56-4AEE-BC8E-5C11D46DDD8C}" srcOrd="0" destOrd="0" presId="urn:microsoft.com/office/officeart/2008/layout/LinedList"/>
    <dgm:cxn modelId="{DBB0FBAA-FA81-4327-8618-2FE15DDB9699}" type="presOf" srcId="{CB7D4319-D0E7-46CF-A32C-B6F8A8B8D4FB}" destId="{72FFA7D1-BF12-480C-8890-3207D654E77F}" srcOrd="0" destOrd="0" presId="urn:microsoft.com/office/officeart/2008/layout/LinedList"/>
    <dgm:cxn modelId="{7D2E59B5-DAB3-4898-9E89-DF4C182A15ED}" srcId="{0FA6FAFC-72B0-49C6-A631-F9D060462530}" destId="{CC4C2A4B-41C7-45B6-A2AA-92B2E9F9993C}" srcOrd="1" destOrd="0" parTransId="{291B4CFC-910B-44A2-95B1-DFAFC5001CE4}" sibTransId="{29546249-EB11-441A-B452-41A980F73401}"/>
    <dgm:cxn modelId="{B985A7C6-19CC-4DD3-A685-3FA71F0D6D0B}" type="presOf" srcId="{5E702157-9244-477B-AD31-7DC8696D0548}" destId="{3FE1D5C8-2EE5-4FC9-A646-0630C1B9A32F}" srcOrd="0" destOrd="0" presId="urn:microsoft.com/office/officeart/2008/layout/LinedList"/>
    <dgm:cxn modelId="{AB0E03DA-2D4E-4CCC-AD47-2BFAEC7FACD7}" type="presOf" srcId="{0FA6FAFC-72B0-49C6-A631-F9D060462530}" destId="{F3F8835E-E00A-4B61-B3E2-5175D3290E1B}" srcOrd="0" destOrd="0" presId="urn:microsoft.com/office/officeart/2008/layout/LinedList"/>
    <dgm:cxn modelId="{6FCAA6E5-D2B6-4DAE-9CAD-5189AA82CA34}" srcId="{0FA6FAFC-72B0-49C6-A631-F9D060462530}" destId="{5E702157-9244-477B-AD31-7DC8696D0548}" srcOrd="0" destOrd="0" parTransId="{2127D455-8937-49F4-BD89-BEFE6B39AACC}" sibTransId="{839F4231-90EF-4B86-8390-4617EE4A5361}"/>
    <dgm:cxn modelId="{6CCA2BF0-65FF-445C-98C7-F07B878B16F5}" srcId="{0FA6FAFC-72B0-49C6-A631-F9D060462530}" destId="{807A7D3F-0646-4C8A-BC9B-BF7A98AEE227}" srcOrd="2" destOrd="0" parTransId="{42C0D23E-0D73-45F1-9BC0-CA4AE82D0669}" sibTransId="{1409EA93-D586-425A-BC2A-3A6B96E0C924}"/>
    <dgm:cxn modelId="{8DB19ED4-B1E6-48D7-AE55-9273A4F2AA01}" type="presParOf" srcId="{F3F8835E-E00A-4B61-B3E2-5175D3290E1B}" destId="{138BAE62-9882-44F3-B0BE-9846ACFB86D3}" srcOrd="0" destOrd="0" presId="urn:microsoft.com/office/officeart/2008/layout/LinedList"/>
    <dgm:cxn modelId="{9CD8C98D-2799-4596-B76F-76856C1E23D2}" type="presParOf" srcId="{F3F8835E-E00A-4B61-B3E2-5175D3290E1B}" destId="{2F45B962-A64C-49B2-95E8-37CBFEB4F877}" srcOrd="1" destOrd="0" presId="urn:microsoft.com/office/officeart/2008/layout/LinedList"/>
    <dgm:cxn modelId="{C510CA5F-1CCC-4C9B-AC7E-34171CA31399}" type="presParOf" srcId="{2F45B962-A64C-49B2-95E8-37CBFEB4F877}" destId="{3FE1D5C8-2EE5-4FC9-A646-0630C1B9A32F}" srcOrd="0" destOrd="0" presId="urn:microsoft.com/office/officeart/2008/layout/LinedList"/>
    <dgm:cxn modelId="{320AB949-C772-480F-A160-37FFD42114E3}" type="presParOf" srcId="{2F45B962-A64C-49B2-95E8-37CBFEB4F877}" destId="{D6B1A0AA-A4E0-4017-982F-A5FBC49610C4}" srcOrd="1" destOrd="0" presId="urn:microsoft.com/office/officeart/2008/layout/LinedList"/>
    <dgm:cxn modelId="{751A3FC2-541B-49C2-AFAB-72FCAC2B3E19}" type="presParOf" srcId="{F3F8835E-E00A-4B61-B3E2-5175D3290E1B}" destId="{02B1498D-CCB7-43B1-BFB0-E88D4C8DE264}" srcOrd="2" destOrd="0" presId="urn:microsoft.com/office/officeart/2008/layout/LinedList"/>
    <dgm:cxn modelId="{D2FC90CD-F32C-45E0-A8B5-80B87E588451}" type="presParOf" srcId="{F3F8835E-E00A-4B61-B3E2-5175D3290E1B}" destId="{82FB54ED-0618-4E56-B287-61B49D52D7BD}" srcOrd="3" destOrd="0" presId="urn:microsoft.com/office/officeart/2008/layout/LinedList"/>
    <dgm:cxn modelId="{AF5BD131-DAC1-4B67-8617-5D6684E4945C}" type="presParOf" srcId="{82FB54ED-0618-4E56-B287-61B49D52D7BD}" destId="{2D53F3EB-307A-489C-8905-C068F88284CF}" srcOrd="0" destOrd="0" presId="urn:microsoft.com/office/officeart/2008/layout/LinedList"/>
    <dgm:cxn modelId="{7C533F33-5182-44D0-9106-583ED0B9BDE3}" type="presParOf" srcId="{82FB54ED-0618-4E56-B287-61B49D52D7BD}" destId="{1F3DCF88-D7F7-4F51-978B-63659B1C6D62}" srcOrd="1" destOrd="0" presId="urn:microsoft.com/office/officeart/2008/layout/LinedList"/>
    <dgm:cxn modelId="{E11B54B4-B0D4-44EC-9020-81B9AD53AA28}" type="presParOf" srcId="{F3F8835E-E00A-4B61-B3E2-5175D3290E1B}" destId="{13CF9B17-FDA2-48B8-B35C-BCEF76E87C5E}" srcOrd="4" destOrd="0" presId="urn:microsoft.com/office/officeart/2008/layout/LinedList"/>
    <dgm:cxn modelId="{9CEC8215-6D72-4722-8F62-05E219EB064E}" type="presParOf" srcId="{F3F8835E-E00A-4B61-B3E2-5175D3290E1B}" destId="{9CFF8596-8D24-4EA6-B184-54E7F008556B}" srcOrd="5" destOrd="0" presId="urn:microsoft.com/office/officeart/2008/layout/LinedList"/>
    <dgm:cxn modelId="{F066FEF8-2262-4CA6-880D-FF10BD8218E4}" type="presParOf" srcId="{9CFF8596-8D24-4EA6-B184-54E7F008556B}" destId="{18E80B18-9B56-4AEE-BC8E-5C11D46DDD8C}" srcOrd="0" destOrd="0" presId="urn:microsoft.com/office/officeart/2008/layout/LinedList"/>
    <dgm:cxn modelId="{C6EC21C6-BEC6-40BE-8EF2-33E40AB51A42}" type="presParOf" srcId="{9CFF8596-8D24-4EA6-B184-54E7F008556B}" destId="{E446630F-88A5-4110-A439-2BD09CA64863}" srcOrd="1" destOrd="0" presId="urn:microsoft.com/office/officeart/2008/layout/LinedList"/>
    <dgm:cxn modelId="{55404FC0-FF5E-420F-9D2A-46539EDC2D60}" type="presParOf" srcId="{F3F8835E-E00A-4B61-B3E2-5175D3290E1B}" destId="{9A2D95F5-6473-4123-B0B9-5F3E257895A2}" srcOrd="6" destOrd="0" presId="urn:microsoft.com/office/officeart/2008/layout/LinedList"/>
    <dgm:cxn modelId="{EC06F4D4-309F-42D5-9E67-20DA4A4EFCD1}" type="presParOf" srcId="{F3F8835E-E00A-4B61-B3E2-5175D3290E1B}" destId="{89F50FBD-894A-4073-A05F-7D4BDEF311BA}" srcOrd="7" destOrd="0" presId="urn:microsoft.com/office/officeart/2008/layout/LinedList"/>
    <dgm:cxn modelId="{D02BCCC7-223D-4211-A7FC-44D52B89F948}" type="presParOf" srcId="{89F50FBD-894A-4073-A05F-7D4BDEF311BA}" destId="{72FFA7D1-BF12-480C-8890-3207D654E77F}" srcOrd="0" destOrd="0" presId="urn:microsoft.com/office/officeart/2008/layout/LinedList"/>
    <dgm:cxn modelId="{9084C83D-FCF4-4088-A05A-1953EAD61124}" type="presParOf" srcId="{89F50FBD-894A-4073-A05F-7D4BDEF311BA}" destId="{51F1B553-2BC1-45A4-B565-7E2DC1663CE0}"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A6FAFC-72B0-49C6-A631-F9D060462530}" type="doc">
      <dgm:prSet loTypeId="urn:microsoft.com/office/officeart/2008/layout/LinedList" loCatId="list" qsTypeId="urn:microsoft.com/office/officeart/2005/8/quickstyle/simple4" qsCatId="simple" csTypeId="urn:microsoft.com/office/officeart/2005/8/colors/accent0_3" csCatId="mainScheme" phldr="1"/>
      <dgm:spPr/>
      <dgm:t>
        <a:bodyPr/>
        <a:lstStyle/>
        <a:p>
          <a:endParaRPr lang="en-US"/>
        </a:p>
      </dgm:t>
    </dgm:pt>
    <dgm:pt modelId="{5E702157-9244-477B-AD31-7DC8696D0548}">
      <dgm:prSet custT="1"/>
      <dgm:spPr/>
      <dgm:t>
        <a:bodyPr/>
        <a:lstStyle/>
        <a:p>
          <a:r>
            <a:rPr lang="en-US" sz="3900" dirty="0">
              <a:solidFill>
                <a:srgbClr val="404040"/>
              </a:solidFill>
            </a:rPr>
            <a:t>Full-year context</a:t>
          </a:r>
        </a:p>
      </dgm:t>
    </dgm:pt>
    <dgm:pt modelId="{2127D455-8937-49F4-BD89-BEFE6B39AACC}" type="parTrans" cxnId="{6FCAA6E5-D2B6-4DAE-9CAD-5189AA82CA34}">
      <dgm:prSet/>
      <dgm:spPr/>
      <dgm:t>
        <a:bodyPr/>
        <a:lstStyle/>
        <a:p>
          <a:endParaRPr lang="en-US"/>
        </a:p>
      </dgm:t>
    </dgm:pt>
    <dgm:pt modelId="{839F4231-90EF-4B86-8390-4617EE4A5361}" type="sibTrans" cxnId="{6FCAA6E5-D2B6-4DAE-9CAD-5189AA82CA34}">
      <dgm:prSet/>
      <dgm:spPr/>
      <dgm:t>
        <a:bodyPr/>
        <a:lstStyle/>
        <a:p>
          <a:endParaRPr lang="en-US"/>
        </a:p>
      </dgm:t>
    </dgm:pt>
    <dgm:pt modelId="{CC4C2A4B-41C7-45B6-A2AA-92B2E9F9993C}">
      <dgm:prSet custT="1"/>
      <dgm:spPr/>
      <dgm:t>
        <a:bodyPr/>
        <a:lstStyle/>
        <a:p>
          <a:r>
            <a:rPr lang="en-US" sz="3900" dirty="0">
              <a:solidFill>
                <a:srgbClr val="404040"/>
              </a:solidFill>
            </a:rPr>
            <a:t>Longitudinal data</a:t>
          </a:r>
        </a:p>
      </dgm:t>
    </dgm:pt>
    <dgm:pt modelId="{291B4CFC-910B-44A2-95B1-DFAFC5001CE4}" type="parTrans" cxnId="{7D2E59B5-DAB3-4898-9E89-DF4C182A15ED}">
      <dgm:prSet/>
      <dgm:spPr/>
      <dgm:t>
        <a:bodyPr/>
        <a:lstStyle/>
        <a:p>
          <a:endParaRPr lang="en-US"/>
        </a:p>
      </dgm:t>
    </dgm:pt>
    <dgm:pt modelId="{29546249-EB11-441A-B452-41A980F73401}" type="sibTrans" cxnId="{7D2E59B5-DAB3-4898-9E89-DF4C182A15ED}">
      <dgm:prSet/>
      <dgm:spPr/>
      <dgm:t>
        <a:bodyPr/>
        <a:lstStyle/>
        <a:p>
          <a:endParaRPr lang="en-US"/>
        </a:p>
      </dgm:t>
    </dgm:pt>
    <dgm:pt modelId="{807A7D3F-0646-4C8A-BC9B-BF7A98AEE227}">
      <dgm:prSet custT="1"/>
      <dgm:spPr/>
      <dgm:t>
        <a:bodyPr/>
        <a:lstStyle/>
        <a:p>
          <a:r>
            <a:rPr lang="en-US" sz="3900" dirty="0">
              <a:solidFill>
                <a:srgbClr val="404040"/>
              </a:solidFill>
            </a:rPr>
            <a:t>Direct data from CPS</a:t>
          </a:r>
        </a:p>
      </dgm:t>
    </dgm:pt>
    <dgm:pt modelId="{42C0D23E-0D73-45F1-9BC0-CA4AE82D0669}" type="parTrans" cxnId="{6CCA2BF0-65FF-445C-98C7-F07B878B16F5}">
      <dgm:prSet/>
      <dgm:spPr/>
      <dgm:t>
        <a:bodyPr/>
        <a:lstStyle/>
        <a:p>
          <a:endParaRPr lang="en-US"/>
        </a:p>
      </dgm:t>
    </dgm:pt>
    <dgm:pt modelId="{1409EA93-D586-425A-BC2A-3A6B96E0C924}" type="sibTrans" cxnId="{6CCA2BF0-65FF-445C-98C7-F07B878B16F5}">
      <dgm:prSet/>
      <dgm:spPr/>
      <dgm:t>
        <a:bodyPr/>
        <a:lstStyle/>
        <a:p>
          <a:endParaRPr lang="en-US"/>
        </a:p>
      </dgm:t>
    </dgm:pt>
    <dgm:pt modelId="{CB7D4319-D0E7-46CF-A32C-B6F8A8B8D4FB}">
      <dgm:prSet/>
      <dgm:spPr/>
      <dgm:t>
        <a:bodyPr/>
        <a:lstStyle/>
        <a:p>
          <a:endParaRPr lang="en-US" dirty="0">
            <a:solidFill>
              <a:srgbClr val="404040"/>
            </a:solidFill>
          </a:endParaRPr>
        </a:p>
      </dgm:t>
    </dgm:pt>
    <dgm:pt modelId="{9DC0AF52-3D1E-4E2E-B875-37CFD185C9D0}" type="parTrans" cxnId="{5661CA84-E717-4387-91E6-FE46E5BC2222}">
      <dgm:prSet/>
      <dgm:spPr/>
      <dgm:t>
        <a:bodyPr/>
        <a:lstStyle/>
        <a:p>
          <a:endParaRPr lang="en-US"/>
        </a:p>
      </dgm:t>
    </dgm:pt>
    <dgm:pt modelId="{C620F556-0235-49F2-84B2-D2E7E0B2CA3C}" type="sibTrans" cxnId="{5661CA84-E717-4387-91E6-FE46E5BC2222}">
      <dgm:prSet/>
      <dgm:spPr/>
      <dgm:t>
        <a:bodyPr/>
        <a:lstStyle/>
        <a:p>
          <a:endParaRPr lang="en-US"/>
        </a:p>
      </dgm:t>
    </dgm:pt>
    <dgm:pt modelId="{F3F8835E-E00A-4B61-B3E2-5175D3290E1B}" type="pres">
      <dgm:prSet presAssocID="{0FA6FAFC-72B0-49C6-A631-F9D060462530}" presName="vert0" presStyleCnt="0">
        <dgm:presLayoutVars>
          <dgm:dir/>
          <dgm:animOne val="branch"/>
          <dgm:animLvl val="lvl"/>
        </dgm:presLayoutVars>
      </dgm:prSet>
      <dgm:spPr/>
    </dgm:pt>
    <dgm:pt modelId="{138BAE62-9882-44F3-B0BE-9846ACFB86D3}" type="pres">
      <dgm:prSet presAssocID="{5E702157-9244-477B-AD31-7DC8696D0548}" presName="thickLine" presStyleLbl="alignNode1" presStyleIdx="0" presStyleCnt="4"/>
      <dgm:spPr/>
    </dgm:pt>
    <dgm:pt modelId="{2F45B962-A64C-49B2-95E8-37CBFEB4F877}" type="pres">
      <dgm:prSet presAssocID="{5E702157-9244-477B-AD31-7DC8696D0548}" presName="horz1" presStyleCnt="0"/>
      <dgm:spPr/>
    </dgm:pt>
    <dgm:pt modelId="{3FE1D5C8-2EE5-4FC9-A646-0630C1B9A32F}" type="pres">
      <dgm:prSet presAssocID="{5E702157-9244-477B-AD31-7DC8696D0548}" presName="tx1" presStyleLbl="revTx" presStyleIdx="0" presStyleCnt="4"/>
      <dgm:spPr/>
    </dgm:pt>
    <dgm:pt modelId="{D6B1A0AA-A4E0-4017-982F-A5FBC49610C4}" type="pres">
      <dgm:prSet presAssocID="{5E702157-9244-477B-AD31-7DC8696D0548}" presName="vert1" presStyleCnt="0"/>
      <dgm:spPr/>
    </dgm:pt>
    <dgm:pt modelId="{02B1498D-CCB7-43B1-BFB0-E88D4C8DE264}" type="pres">
      <dgm:prSet presAssocID="{CC4C2A4B-41C7-45B6-A2AA-92B2E9F9993C}" presName="thickLine" presStyleLbl="alignNode1" presStyleIdx="1" presStyleCnt="4"/>
      <dgm:spPr/>
    </dgm:pt>
    <dgm:pt modelId="{82FB54ED-0618-4E56-B287-61B49D52D7BD}" type="pres">
      <dgm:prSet presAssocID="{CC4C2A4B-41C7-45B6-A2AA-92B2E9F9993C}" presName="horz1" presStyleCnt="0"/>
      <dgm:spPr/>
    </dgm:pt>
    <dgm:pt modelId="{2D53F3EB-307A-489C-8905-C068F88284CF}" type="pres">
      <dgm:prSet presAssocID="{CC4C2A4B-41C7-45B6-A2AA-92B2E9F9993C}" presName="tx1" presStyleLbl="revTx" presStyleIdx="1" presStyleCnt="4"/>
      <dgm:spPr/>
    </dgm:pt>
    <dgm:pt modelId="{1F3DCF88-D7F7-4F51-978B-63659B1C6D62}" type="pres">
      <dgm:prSet presAssocID="{CC4C2A4B-41C7-45B6-A2AA-92B2E9F9993C}" presName="vert1" presStyleCnt="0"/>
      <dgm:spPr/>
    </dgm:pt>
    <dgm:pt modelId="{13CF9B17-FDA2-48B8-B35C-BCEF76E87C5E}" type="pres">
      <dgm:prSet presAssocID="{807A7D3F-0646-4C8A-BC9B-BF7A98AEE227}" presName="thickLine" presStyleLbl="alignNode1" presStyleIdx="2" presStyleCnt="4"/>
      <dgm:spPr/>
    </dgm:pt>
    <dgm:pt modelId="{9CFF8596-8D24-4EA6-B184-54E7F008556B}" type="pres">
      <dgm:prSet presAssocID="{807A7D3F-0646-4C8A-BC9B-BF7A98AEE227}" presName="horz1" presStyleCnt="0"/>
      <dgm:spPr/>
    </dgm:pt>
    <dgm:pt modelId="{18E80B18-9B56-4AEE-BC8E-5C11D46DDD8C}" type="pres">
      <dgm:prSet presAssocID="{807A7D3F-0646-4C8A-BC9B-BF7A98AEE227}" presName="tx1" presStyleLbl="revTx" presStyleIdx="2" presStyleCnt="4"/>
      <dgm:spPr/>
    </dgm:pt>
    <dgm:pt modelId="{E446630F-88A5-4110-A439-2BD09CA64863}" type="pres">
      <dgm:prSet presAssocID="{807A7D3F-0646-4C8A-BC9B-BF7A98AEE227}" presName="vert1" presStyleCnt="0"/>
      <dgm:spPr/>
    </dgm:pt>
    <dgm:pt modelId="{9A2D95F5-6473-4123-B0B9-5F3E257895A2}" type="pres">
      <dgm:prSet presAssocID="{CB7D4319-D0E7-46CF-A32C-B6F8A8B8D4FB}" presName="thickLine" presStyleLbl="alignNode1" presStyleIdx="3" presStyleCnt="4"/>
      <dgm:spPr/>
    </dgm:pt>
    <dgm:pt modelId="{89F50FBD-894A-4073-A05F-7D4BDEF311BA}" type="pres">
      <dgm:prSet presAssocID="{CB7D4319-D0E7-46CF-A32C-B6F8A8B8D4FB}" presName="horz1" presStyleCnt="0"/>
      <dgm:spPr/>
    </dgm:pt>
    <dgm:pt modelId="{72FFA7D1-BF12-480C-8890-3207D654E77F}" type="pres">
      <dgm:prSet presAssocID="{CB7D4319-D0E7-46CF-A32C-B6F8A8B8D4FB}" presName="tx1" presStyleLbl="revTx" presStyleIdx="3" presStyleCnt="4"/>
      <dgm:spPr/>
    </dgm:pt>
    <dgm:pt modelId="{51F1B553-2BC1-45A4-B565-7E2DC1663CE0}" type="pres">
      <dgm:prSet presAssocID="{CB7D4319-D0E7-46CF-A32C-B6F8A8B8D4FB}" presName="vert1" presStyleCnt="0"/>
      <dgm:spPr/>
    </dgm:pt>
  </dgm:ptLst>
  <dgm:cxnLst>
    <dgm:cxn modelId="{9829DE13-5E86-469A-AAD5-6D499F10EF4B}" type="presOf" srcId="{CC4C2A4B-41C7-45B6-A2AA-92B2E9F9993C}" destId="{2D53F3EB-307A-489C-8905-C068F88284CF}" srcOrd="0" destOrd="0" presId="urn:microsoft.com/office/officeart/2008/layout/LinedList"/>
    <dgm:cxn modelId="{5661CA84-E717-4387-91E6-FE46E5BC2222}" srcId="{0FA6FAFC-72B0-49C6-A631-F9D060462530}" destId="{CB7D4319-D0E7-46CF-A32C-B6F8A8B8D4FB}" srcOrd="3" destOrd="0" parTransId="{9DC0AF52-3D1E-4E2E-B875-37CFD185C9D0}" sibTransId="{C620F556-0235-49F2-84B2-D2E7E0B2CA3C}"/>
    <dgm:cxn modelId="{9A4E4195-7D16-4DF0-BA38-FE13889E04F0}" type="presOf" srcId="{807A7D3F-0646-4C8A-BC9B-BF7A98AEE227}" destId="{18E80B18-9B56-4AEE-BC8E-5C11D46DDD8C}" srcOrd="0" destOrd="0" presId="urn:microsoft.com/office/officeart/2008/layout/LinedList"/>
    <dgm:cxn modelId="{DBB0FBAA-FA81-4327-8618-2FE15DDB9699}" type="presOf" srcId="{CB7D4319-D0E7-46CF-A32C-B6F8A8B8D4FB}" destId="{72FFA7D1-BF12-480C-8890-3207D654E77F}" srcOrd="0" destOrd="0" presId="urn:microsoft.com/office/officeart/2008/layout/LinedList"/>
    <dgm:cxn modelId="{7D2E59B5-DAB3-4898-9E89-DF4C182A15ED}" srcId="{0FA6FAFC-72B0-49C6-A631-F9D060462530}" destId="{CC4C2A4B-41C7-45B6-A2AA-92B2E9F9993C}" srcOrd="1" destOrd="0" parTransId="{291B4CFC-910B-44A2-95B1-DFAFC5001CE4}" sibTransId="{29546249-EB11-441A-B452-41A980F73401}"/>
    <dgm:cxn modelId="{B985A7C6-19CC-4DD3-A685-3FA71F0D6D0B}" type="presOf" srcId="{5E702157-9244-477B-AD31-7DC8696D0548}" destId="{3FE1D5C8-2EE5-4FC9-A646-0630C1B9A32F}" srcOrd="0" destOrd="0" presId="urn:microsoft.com/office/officeart/2008/layout/LinedList"/>
    <dgm:cxn modelId="{AB0E03DA-2D4E-4CCC-AD47-2BFAEC7FACD7}" type="presOf" srcId="{0FA6FAFC-72B0-49C6-A631-F9D060462530}" destId="{F3F8835E-E00A-4B61-B3E2-5175D3290E1B}" srcOrd="0" destOrd="0" presId="urn:microsoft.com/office/officeart/2008/layout/LinedList"/>
    <dgm:cxn modelId="{6FCAA6E5-D2B6-4DAE-9CAD-5189AA82CA34}" srcId="{0FA6FAFC-72B0-49C6-A631-F9D060462530}" destId="{5E702157-9244-477B-AD31-7DC8696D0548}" srcOrd="0" destOrd="0" parTransId="{2127D455-8937-49F4-BD89-BEFE6B39AACC}" sibTransId="{839F4231-90EF-4B86-8390-4617EE4A5361}"/>
    <dgm:cxn modelId="{6CCA2BF0-65FF-445C-98C7-F07B878B16F5}" srcId="{0FA6FAFC-72B0-49C6-A631-F9D060462530}" destId="{807A7D3F-0646-4C8A-BC9B-BF7A98AEE227}" srcOrd="2" destOrd="0" parTransId="{42C0D23E-0D73-45F1-9BC0-CA4AE82D0669}" sibTransId="{1409EA93-D586-425A-BC2A-3A6B96E0C924}"/>
    <dgm:cxn modelId="{8DB19ED4-B1E6-48D7-AE55-9273A4F2AA01}" type="presParOf" srcId="{F3F8835E-E00A-4B61-B3E2-5175D3290E1B}" destId="{138BAE62-9882-44F3-B0BE-9846ACFB86D3}" srcOrd="0" destOrd="0" presId="urn:microsoft.com/office/officeart/2008/layout/LinedList"/>
    <dgm:cxn modelId="{9CD8C98D-2799-4596-B76F-76856C1E23D2}" type="presParOf" srcId="{F3F8835E-E00A-4B61-B3E2-5175D3290E1B}" destId="{2F45B962-A64C-49B2-95E8-37CBFEB4F877}" srcOrd="1" destOrd="0" presId="urn:microsoft.com/office/officeart/2008/layout/LinedList"/>
    <dgm:cxn modelId="{C510CA5F-1CCC-4C9B-AC7E-34171CA31399}" type="presParOf" srcId="{2F45B962-A64C-49B2-95E8-37CBFEB4F877}" destId="{3FE1D5C8-2EE5-4FC9-A646-0630C1B9A32F}" srcOrd="0" destOrd="0" presId="urn:microsoft.com/office/officeart/2008/layout/LinedList"/>
    <dgm:cxn modelId="{320AB949-C772-480F-A160-37FFD42114E3}" type="presParOf" srcId="{2F45B962-A64C-49B2-95E8-37CBFEB4F877}" destId="{D6B1A0AA-A4E0-4017-982F-A5FBC49610C4}" srcOrd="1" destOrd="0" presId="urn:microsoft.com/office/officeart/2008/layout/LinedList"/>
    <dgm:cxn modelId="{751A3FC2-541B-49C2-AFAB-72FCAC2B3E19}" type="presParOf" srcId="{F3F8835E-E00A-4B61-B3E2-5175D3290E1B}" destId="{02B1498D-CCB7-43B1-BFB0-E88D4C8DE264}" srcOrd="2" destOrd="0" presId="urn:microsoft.com/office/officeart/2008/layout/LinedList"/>
    <dgm:cxn modelId="{D2FC90CD-F32C-45E0-A8B5-80B87E588451}" type="presParOf" srcId="{F3F8835E-E00A-4B61-B3E2-5175D3290E1B}" destId="{82FB54ED-0618-4E56-B287-61B49D52D7BD}" srcOrd="3" destOrd="0" presId="urn:microsoft.com/office/officeart/2008/layout/LinedList"/>
    <dgm:cxn modelId="{AF5BD131-DAC1-4B67-8617-5D6684E4945C}" type="presParOf" srcId="{82FB54ED-0618-4E56-B287-61B49D52D7BD}" destId="{2D53F3EB-307A-489C-8905-C068F88284CF}" srcOrd="0" destOrd="0" presId="urn:microsoft.com/office/officeart/2008/layout/LinedList"/>
    <dgm:cxn modelId="{7C533F33-5182-44D0-9106-583ED0B9BDE3}" type="presParOf" srcId="{82FB54ED-0618-4E56-B287-61B49D52D7BD}" destId="{1F3DCF88-D7F7-4F51-978B-63659B1C6D62}" srcOrd="1" destOrd="0" presId="urn:microsoft.com/office/officeart/2008/layout/LinedList"/>
    <dgm:cxn modelId="{E11B54B4-B0D4-44EC-9020-81B9AD53AA28}" type="presParOf" srcId="{F3F8835E-E00A-4B61-B3E2-5175D3290E1B}" destId="{13CF9B17-FDA2-48B8-B35C-BCEF76E87C5E}" srcOrd="4" destOrd="0" presId="urn:microsoft.com/office/officeart/2008/layout/LinedList"/>
    <dgm:cxn modelId="{9CEC8215-6D72-4722-8F62-05E219EB064E}" type="presParOf" srcId="{F3F8835E-E00A-4B61-B3E2-5175D3290E1B}" destId="{9CFF8596-8D24-4EA6-B184-54E7F008556B}" srcOrd="5" destOrd="0" presId="urn:microsoft.com/office/officeart/2008/layout/LinedList"/>
    <dgm:cxn modelId="{F066FEF8-2262-4CA6-880D-FF10BD8218E4}" type="presParOf" srcId="{9CFF8596-8D24-4EA6-B184-54E7F008556B}" destId="{18E80B18-9B56-4AEE-BC8E-5C11D46DDD8C}" srcOrd="0" destOrd="0" presId="urn:microsoft.com/office/officeart/2008/layout/LinedList"/>
    <dgm:cxn modelId="{C6EC21C6-BEC6-40BE-8EF2-33E40AB51A42}" type="presParOf" srcId="{9CFF8596-8D24-4EA6-B184-54E7F008556B}" destId="{E446630F-88A5-4110-A439-2BD09CA64863}" srcOrd="1" destOrd="0" presId="urn:microsoft.com/office/officeart/2008/layout/LinedList"/>
    <dgm:cxn modelId="{55404FC0-FF5E-420F-9D2A-46539EDC2D60}" type="presParOf" srcId="{F3F8835E-E00A-4B61-B3E2-5175D3290E1B}" destId="{9A2D95F5-6473-4123-B0B9-5F3E257895A2}" srcOrd="6" destOrd="0" presId="urn:microsoft.com/office/officeart/2008/layout/LinedList"/>
    <dgm:cxn modelId="{EC06F4D4-309F-42D5-9E67-20DA4A4EFCD1}" type="presParOf" srcId="{F3F8835E-E00A-4B61-B3E2-5175D3290E1B}" destId="{89F50FBD-894A-4073-A05F-7D4BDEF311BA}" srcOrd="7" destOrd="0" presId="urn:microsoft.com/office/officeart/2008/layout/LinedList"/>
    <dgm:cxn modelId="{D02BCCC7-223D-4211-A7FC-44D52B89F948}" type="presParOf" srcId="{89F50FBD-894A-4073-A05F-7D4BDEF311BA}" destId="{72FFA7D1-BF12-480C-8890-3207D654E77F}" srcOrd="0" destOrd="0" presId="urn:microsoft.com/office/officeart/2008/layout/LinedList"/>
    <dgm:cxn modelId="{9084C83D-FCF4-4088-A05A-1953EAD61124}" type="presParOf" srcId="{89F50FBD-894A-4073-A05F-7D4BDEF311BA}" destId="{51F1B553-2BC1-45A4-B565-7E2DC1663CE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8BAE62-9882-44F3-B0BE-9846ACFB86D3}">
      <dsp:nvSpPr>
        <dsp:cNvPr id="0" name=""/>
        <dsp:cNvSpPr/>
      </dsp:nvSpPr>
      <dsp:spPr>
        <a:xfrm>
          <a:off x="0" y="0"/>
          <a:ext cx="6457284"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FE1D5C8-2EE5-4FC9-A646-0630C1B9A32F}">
      <dsp:nvSpPr>
        <dsp:cNvPr id="0" name=""/>
        <dsp:cNvSpPr/>
      </dsp:nvSpPr>
      <dsp:spPr>
        <a:xfrm>
          <a:off x="0" y="0"/>
          <a:ext cx="6457284" cy="1291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solidFill>
                <a:srgbClr val="404040"/>
              </a:solidFill>
            </a:rPr>
            <a:t>Data intake from the field</a:t>
          </a:r>
        </a:p>
      </dsp:txBody>
      <dsp:txXfrm>
        <a:off x="0" y="0"/>
        <a:ext cx="6457284" cy="1291021"/>
      </dsp:txXfrm>
    </dsp:sp>
    <dsp:sp modelId="{02B1498D-CCB7-43B1-BFB0-E88D4C8DE264}">
      <dsp:nvSpPr>
        <dsp:cNvPr id="0" name=""/>
        <dsp:cNvSpPr/>
      </dsp:nvSpPr>
      <dsp:spPr>
        <a:xfrm>
          <a:off x="0" y="1291021"/>
          <a:ext cx="6457284"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D53F3EB-307A-489C-8905-C068F88284CF}">
      <dsp:nvSpPr>
        <dsp:cNvPr id="0" name=""/>
        <dsp:cNvSpPr/>
      </dsp:nvSpPr>
      <dsp:spPr>
        <a:xfrm>
          <a:off x="0" y="1291021"/>
          <a:ext cx="6457284" cy="1291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solidFill>
                <a:srgbClr val="404040"/>
              </a:solidFill>
            </a:rPr>
            <a:t>Data flow to reporting</a:t>
          </a:r>
        </a:p>
      </dsp:txBody>
      <dsp:txXfrm>
        <a:off x="0" y="1291021"/>
        <a:ext cx="6457284" cy="1291021"/>
      </dsp:txXfrm>
    </dsp:sp>
    <dsp:sp modelId="{13CF9B17-FDA2-48B8-B35C-BCEF76E87C5E}">
      <dsp:nvSpPr>
        <dsp:cNvPr id="0" name=""/>
        <dsp:cNvSpPr/>
      </dsp:nvSpPr>
      <dsp:spPr>
        <a:xfrm>
          <a:off x="0" y="2582042"/>
          <a:ext cx="6457284"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8E80B18-9B56-4AEE-BC8E-5C11D46DDD8C}">
      <dsp:nvSpPr>
        <dsp:cNvPr id="0" name=""/>
        <dsp:cNvSpPr/>
      </dsp:nvSpPr>
      <dsp:spPr>
        <a:xfrm>
          <a:off x="0" y="2582042"/>
          <a:ext cx="6457284" cy="1291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solidFill>
                <a:srgbClr val="404040"/>
              </a:solidFill>
            </a:rPr>
            <a:t>Data analysis</a:t>
          </a:r>
        </a:p>
      </dsp:txBody>
      <dsp:txXfrm>
        <a:off x="0" y="2582042"/>
        <a:ext cx="6457284" cy="1291021"/>
      </dsp:txXfrm>
    </dsp:sp>
    <dsp:sp modelId="{9A2D95F5-6473-4123-B0B9-5F3E257895A2}">
      <dsp:nvSpPr>
        <dsp:cNvPr id="0" name=""/>
        <dsp:cNvSpPr/>
      </dsp:nvSpPr>
      <dsp:spPr>
        <a:xfrm>
          <a:off x="0" y="3873063"/>
          <a:ext cx="6457284"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2FFA7D1-BF12-480C-8890-3207D654E77F}">
      <dsp:nvSpPr>
        <dsp:cNvPr id="0" name=""/>
        <dsp:cNvSpPr/>
      </dsp:nvSpPr>
      <dsp:spPr>
        <a:xfrm>
          <a:off x="0" y="3873063"/>
          <a:ext cx="6457284" cy="1291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solidFill>
                <a:srgbClr val="404040"/>
              </a:solidFill>
            </a:rPr>
            <a:t>Web app for machine learning</a:t>
          </a:r>
        </a:p>
      </dsp:txBody>
      <dsp:txXfrm>
        <a:off x="0" y="3873063"/>
        <a:ext cx="6457284" cy="12910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8BAE62-9882-44F3-B0BE-9846ACFB86D3}">
      <dsp:nvSpPr>
        <dsp:cNvPr id="0" name=""/>
        <dsp:cNvSpPr/>
      </dsp:nvSpPr>
      <dsp:spPr>
        <a:xfrm>
          <a:off x="0" y="0"/>
          <a:ext cx="6457284"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FE1D5C8-2EE5-4FC9-A646-0630C1B9A32F}">
      <dsp:nvSpPr>
        <dsp:cNvPr id="0" name=""/>
        <dsp:cNvSpPr/>
      </dsp:nvSpPr>
      <dsp:spPr>
        <a:xfrm>
          <a:off x="0" y="0"/>
          <a:ext cx="6457284" cy="1291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solidFill>
                <a:srgbClr val="404040"/>
              </a:solidFill>
            </a:rPr>
            <a:t>Full-year context</a:t>
          </a:r>
        </a:p>
      </dsp:txBody>
      <dsp:txXfrm>
        <a:off x="0" y="0"/>
        <a:ext cx="6457284" cy="1291021"/>
      </dsp:txXfrm>
    </dsp:sp>
    <dsp:sp modelId="{02B1498D-CCB7-43B1-BFB0-E88D4C8DE264}">
      <dsp:nvSpPr>
        <dsp:cNvPr id="0" name=""/>
        <dsp:cNvSpPr/>
      </dsp:nvSpPr>
      <dsp:spPr>
        <a:xfrm>
          <a:off x="0" y="1291021"/>
          <a:ext cx="6457284"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D53F3EB-307A-489C-8905-C068F88284CF}">
      <dsp:nvSpPr>
        <dsp:cNvPr id="0" name=""/>
        <dsp:cNvSpPr/>
      </dsp:nvSpPr>
      <dsp:spPr>
        <a:xfrm>
          <a:off x="0" y="1291021"/>
          <a:ext cx="6457284" cy="1291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solidFill>
                <a:srgbClr val="404040"/>
              </a:solidFill>
            </a:rPr>
            <a:t>Longitudinal data</a:t>
          </a:r>
        </a:p>
      </dsp:txBody>
      <dsp:txXfrm>
        <a:off x="0" y="1291021"/>
        <a:ext cx="6457284" cy="1291021"/>
      </dsp:txXfrm>
    </dsp:sp>
    <dsp:sp modelId="{13CF9B17-FDA2-48B8-B35C-BCEF76E87C5E}">
      <dsp:nvSpPr>
        <dsp:cNvPr id="0" name=""/>
        <dsp:cNvSpPr/>
      </dsp:nvSpPr>
      <dsp:spPr>
        <a:xfrm>
          <a:off x="0" y="2582042"/>
          <a:ext cx="6457284"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8E80B18-9B56-4AEE-BC8E-5C11D46DDD8C}">
      <dsp:nvSpPr>
        <dsp:cNvPr id="0" name=""/>
        <dsp:cNvSpPr/>
      </dsp:nvSpPr>
      <dsp:spPr>
        <a:xfrm>
          <a:off x="0" y="2582042"/>
          <a:ext cx="6457284" cy="1291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solidFill>
                <a:srgbClr val="404040"/>
              </a:solidFill>
            </a:rPr>
            <a:t>Direct data from CPS</a:t>
          </a:r>
        </a:p>
      </dsp:txBody>
      <dsp:txXfrm>
        <a:off x="0" y="2582042"/>
        <a:ext cx="6457284" cy="1291021"/>
      </dsp:txXfrm>
    </dsp:sp>
    <dsp:sp modelId="{9A2D95F5-6473-4123-B0B9-5F3E257895A2}">
      <dsp:nvSpPr>
        <dsp:cNvPr id="0" name=""/>
        <dsp:cNvSpPr/>
      </dsp:nvSpPr>
      <dsp:spPr>
        <a:xfrm>
          <a:off x="0" y="3873063"/>
          <a:ext cx="6457284"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2FFA7D1-BF12-480C-8890-3207D654E77F}">
      <dsp:nvSpPr>
        <dsp:cNvPr id="0" name=""/>
        <dsp:cNvSpPr/>
      </dsp:nvSpPr>
      <dsp:spPr>
        <a:xfrm>
          <a:off x="0" y="3873063"/>
          <a:ext cx="6457284" cy="1291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4790" tIns="224790" rIns="224790" bIns="224790" numCol="1" spcCol="1270" anchor="t" anchorCtr="0">
          <a:noAutofit/>
        </a:bodyPr>
        <a:lstStyle/>
        <a:p>
          <a:pPr marL="0" lvl="0" indent="0" algn="l" defTabSz="2622550">
            <a:lnSpc>
              <a:spcPct val="90000"/>
            </a:lnSpc>
            <a:spcBef>
              <a:spcPct val="0"/>
            </a:spcBef>
            <a:spcAft>
              <a:spcPct val="35000"/>
            </a:spcAft>
            <a:buNone/>
          </a:pPr>
          <a:endParaRPr lang="en-US" sz="5900" kern="1200" dirty="0">
            <a:solidFill>
              <a:srgbClr val="404040"/>
            </a:solidFill>
          </a:endParaRPr>
        </a:p>
      </dsp:txBody>
      <dsp:txXfrm>
        <a:off x="0" y="3873063"/>
        <a:ext cx="6457284" cy="129102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8F51CBC3-C0B7-4EA1-B810-2B3BBDE8021F}" type="datetimeFigureOut">
              <a:rPr lang="en-US" smtClean="0"/>
              <a:t>6/12/2018</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A022E2E-B9C5-4DDF-9464-9A4F038075AD}" type="slidenum">
              <a:rPr lang="en-US" smtClean="0"/>
              <a:t>‹#›</a:t>
            </a:fld>
            <a:endParaRPr lang="en-US"/>
          </a:p>
        </p:txBody>
      </p:sp>
    </p:spTree>
    <p:extLst>
      <p:ext uri="{BB962C8B-B14F-4D97-AF65-F5344CB8AC3E}">
        <p14:creationId xmlns:p14="http://schemas.microsoft.com/office/powerpoint/2010/main" val="2409009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022E2E-B9C5-4DDF-9464-9A4F038075AD}" type="slidenum">
              <a:rPr lang="en-US" smtClean="0"/>
              <a:t>1</a:t>
            </a:fld>
            <a:endParaRPr lang="en-US"/>
          </a:p>
        </p:txBody>
      </p:sp>
    </p:spTree>
    <p:extLst>
      <p:ext uri="{BB962C8B-B14F-4D97-AF65-F5344CB8AC3E}">
        <p14:creationId xmlns:p14="http://schemas.microsoft.com/office/powerpoint/2010/main" val="1799274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With the remainder of my mentorship I built a </a:t>
            </a:r>
            <a:r>
              <a:rPr lang="en-US" dirty="0" err="1"/>
              <a:t>webapp</a:t>
            </a:r>
            <a:r>
              <a:rPr lang="en-US" dirty="0"/>
              <a:t> to serve one of our most impactful data products</a:t>
            </a:r>
          </a:p>
          <a:p>
            <a:pPr marL="171450" indent="-171450">
              <a:buFont typeface="Arial" panose="020B0604020202020204" pitchFamily="34" charset="0"/>
              <a:buChar char="•"/>
            </a:pPr>
            <a:r>
              <a:rPr lang="en-US" dirty="0"/>
              <a:t>In the last year and a half I wrote an R-based algorithm to place tutors into schools based on diversity, commuting, and language speaking ability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Without this tool, 30% of tutors commuted 60 mins or more one way. That number is just 10% this year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other words the average tutor commutes 90 hours less this year because of this tool</a:t>
            </a:r>
            <a:endParaRPr lang="en-US" dirty="0"/>
          </a:p>
          <a:p>
            <a:pPr marL="171450" indent="-171450">
              <a:buFont typeface="Arial" panose="020B0604020202020204" pitchFamily="34" charset="0"/>
              <a:buChar char="•"/>
            </a:pPr>
            <a:r>
              <a:rPr lang="en-US" dirty="0"/>
              <a:t>However, the tool is too technical to implement in cities without analytics staff</a:t>
            </a:r>
          </a:p>
        </p:txBody>
      </p:sp>
      <p:sp>
        <p:nvSpPr>
          <p:cNvPr id="4" name="Slide Number Placeholder 3"/>
          <p:cNvSpPr>
            <a:spLocks noGrp="1"/>
          </p:cNvSpPr>
          <p:nvPr>
            <p:ph type="sldNum" sz="quarter" idx="10"/>
          </p:nvPr>
        </p:nvSpPr>
        <p:spPr/>
        <p:txBody>
          <a:bodyPr/>
          <a:lstStyle/>
          <a:p>
            <a:fld id="{2A022E2E-B9C5-4DDF-9464-9A4F038075AD}" type="slidenum">
              <a:rPr lang="en-US" smtClean="0"/>
              <a:t>10</a:t>
            </a:fld>
            <a:endParaRPr lang="en-US"/>
          </a:p>
        </p:txBody>
      </p:sp>
    </p:spTree>
    <p:extLst>
      <p:ext uri="{BB962C8B-B14F-4D97-AF65-F5344CB8AC3E}">
        <p14:creationId xmlns:p14="http://schemas.microsoft.com/office/powerpoint/2010/main" val="3852487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I built a Django </a:t>
            </a:r>
            <a:r>
              <a:rPr lang="en-US" dirty="0" err="1"/>
              <a:t>webapp</a:t>
            </a:r>
            <a:r>
              <a:rPr lang="en-US" dirty="0"/>
              <a:t> packaged into a docker container and served on azure</a:t>
            </a:r>
          </a:p>
        </p:txBody>
      </p:sp>
      <p:sp>
        <p:nvSpPr>
          <p:cNvPr id="4" name="Slide Number Placeholder 3"/>
          <p:cNvSpPr>
            <a:spLocks noGrp="1"/>
          </p:cNvSpPr>
          <p:nvPr>
            <p:ph type="sldNum" sz="quarter" idx="10"/>
          </p:nvPr>
        </p:nvSpPr>
        <p:spPr/>
        <p:txBody>
          <a:bodyPr/>
          <a:lstStyle/>
          <a:p>
            <a:fld id="{2A022E2E-B9C5-4DDF-9464-9A4F038075AD}" type="slidenum">
              <a:rPr lang="en-US" smtClean="0"/>
              <a:t>11</a:t>
            </a:fld>
            <a:endParaRPr lang="en-US"/>
          </a:p>
        </p:txBody>
      </p:sp>
    </p:spTree>
    <p:extLst>
      <p:ext uri="{BB962C8B-B14F-4D97-AF65-F5344CB8AC3E}">
        <p14:creationId xmlns:p14="http://schemas.microsoft.com/office/powerpoint/2010/main" val="2891897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022E2E-B9C5-4DDF-9464-9A4F038075AD}" type="slidenum">
              <a:rPr lang="en-US" smtClean="0"/>
              <a:t>12</a:t>
            </a:fld>
            <a:endParaRPr lang="en-US"/>
          </a:p>
        </p:txBody>
      </p:sp>
    </p:spTree>
    <p:extLst>
      <p:ext uri="{BB962C8B-B14F-4D97-AF65-F5344CB8AC3E}">
        <p14:creationId xmlns:p14="http://schemas.microsoft.com/office/powerpoint/2010/main" val="3910557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022E2E-B9C5-4DDF-9464-9A4F038075AD}" type="slidenum">
              <a:rPr lang="en-US" smtClean="0"/>
              <a:t>13</a:t>
            </a:fld>
            <a:endParaRPr lang="en-US"/>
          </a:p>
        </p:txBody>
      </p:sp>
    </p:spTree>
    <p:extLst>
      <p:ext uri="{BB962C8B-B14F-4D97-AF65-F5344CB8AC3E}">
        <p14:creationId xmlns:p14="http://schemas.microsoft.com/office/powerpoint/2010/main" val="933766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 work as an analyst for City Year, an educational nonprofit which enlists thousands of AmeriCorps Members in 29 cities to tutor and mentor students toward high school graduation</a:t>
            </a:r>
          </a:p>
          <a:p>
            <a:pPr marL="171450" indent="-171450">
              <a:buFont typeface="Arial" panose="020B0604020202020204" pitchFamily="34" charset="0"/>
              <a:buChar char="•"/>
            </a:pPr>
            <a:r>
              <a:rPr lang="en-US" dirty="0"/>
              <a:t>My task at work is to make information available to drive decisions</a:t>
            </a:r>
          </a:p>
          <a:p>
            <a:pPr marL="171450" indent="-171450">
              <a:buFont typeface="Arial" panose="020B0604020202020204" pitchFamily="34" charset="0"/>
              <a:buChar char="•"/>
            </a:pPr>
            <a:r>
              <a:rPr lang="en-US" dirty="0"/>
              <a:t>Since only a few of our city locations have dedicated analysts, there is great potential for properly built data products to multiply across sites and have large organizational impact</a:t>
            </a:r>
          </a:p>
        </p:txBody>
      </p:sp>
      <p:sp>
        <p:nvSpPr>
          <p:cNvPr id="4" name="Slide Number Placeholder 3"/>
          <p:cNvSpPr>
            <a:spLocks noGrp="1"/>
          </p:cNvSpPr>
          <p:nvPr>
            <p:ph type="sldNum" sz="quarter" idx="10"/>
          </p:nvPr>
        </p:nvSpPr>
        <p:spPr/>
        <p:txBody>
          <a:bodyPr/>
          <a:lstStyle/>
          <a:p>
            <a:fld id="{2A022E2E-B9C5-4DDF-9464-9A4F038075AD}" type="slidenum">
              <a:rPr lang="en-US" smtClean="0"/>
              <a:t>2</a:t>
            </a:fld>
            <a:endParaRPr lang="en-US"/>
          </a:p>
        </p:txBody>
      </p:sp>
    </p:spTree>
    <p:extLst>
      <p:ext uri="{BB962C8B-B14F-4D97-AF65-F5344CB8AC3E}">
        <p14:creationId xmlns:p14="http://schemas.microsoft.com/office/powerpoint/2010/main" val="4020272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022E2E-B9C5-4DDF-9464-9A4F038075AD}" type="slidenum">
              <a:rPr lang="en-US" smtClean="0"/>
              <a:t>3</a:t>
            </a:fld>
            <a:endParaRPr lang="en-US"/>
          </a:p>
        </p:txBody>
      </p:sp>
    </p:spTree>
    <p:extLst>
      <p:ext uri="{BB962C8B-B14F-4D97-AF65-F5344CB8AC3E}">
        <p14:creationId xmlns:p14="http://schemas.microsoft.com/office/powerpoint/2010/main" val="2610835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My organization utilizes Salesforce for data warehousing, so my first revelation in this mentorship was writing Python scripts to manipulate our database through Salesforce's API</a:t>
            </a:r>
          </a:p>
          <a:p>
            <a:pPr marL="171450" indent="-171450">
              <a:buFont typeface="Arial" panose="020B0604020202020204" pitchFamily="34" charset="0"/>
              <a:buChar char="•"/>
            </a:pPr>
            <a:r>
              <a:rPr lang="en-US" dirty="0"/>
              <a:t>Writing to our Salesforce database has been an enormous pain-point involving manually processing spreadsheet uploads in the best case, or manually clicking through an interface hundreds of times in the worse case. Also prone to error and limited</a:t>
            </a:r>
          </a:p>
          <a:p>
            <a:pPr marL="171450" indent="-171450">
              <a:buFont typeface="Arial" panose="020B0604020202020204" pitchFamily="34" charset="0"/>
              <a:buChar char="•"/>
            </a:pPr>
            <a:r>
              <a:rPr lang="en-US" dirty="0"/>
              <a:t>I used Python to gather Excel spreadsheets and push them to our database through API commands, requiring mere minutes to complete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Our Salesforce database fields are heavily permissioned down terms of field writing permissions</a:t>
            </a:r>
          </a:p>
        </p:txBody>
      </p:sp>
      <p:sp>
        <p:nvSpPr>
          <p:cNvPr id="4" name="Slide Number Placeholder 3"/>
          <p:cNvSpPr>
            <a:spLocks noGrp="1"/>
          </p:cNvSpPr>
          <p:nvPr>
            <p:ph type="sldNum" sz="quarter" idx="10"/>
          </p:nvPr>
        </p:nvSpPr>
        <p:spPr/>
        <p:txBody>
          <a:bodyPr/>
          <a:lstStyle/>
          <a:p>
            <a:fld id="{2A022E2E-B9C5-4DDF-9464-9A4F038075AD}" type="slidenum">
              <a:rPr lang="en-US" smtClean="0"/>
              <a:t>4</a:t>
            </a:fld>
            <a:endParaRPr lang="en-US"/>
          </a:p>
        </p:txBody>
      </p:sp>
    </p:spTree>
    <p:extLst>
      <p:ext uri="{BB962C8B-B14F-4D97-AF65-F5344CB8AC3E}">
        <p14:creationId xmlns:p14="http://schemas.microsoft.com/office/powerpoint/2010/main" val="773005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While Excel and Power BI are sufficient and often powerful tools for continuous data flow and visuals, querying Salesforce through Python allows for complete control over publishing and file management, and exposes the data to more powerful analytic tools.</a:t>
            </a:r>
          </a:p>
          <a:p>
            <a:pPr marL="171450" indent="-171450">
              <a:buFont typeface="Arial" panose="020B0604020202020204" pitchFamily="34" charset="0"/>
              <a:buChar char="•"/>
            </a:pPr>
            <a:r>
              <a:rPr lang="en-US" dirty="0"/>
              <a:t>For example, Service Tracker PDFs</a:t>
            </a:r>
          </a:p>
        </p:txBody>
      </p:sp>
      <p:sp>
        <p:nvSpPr>
          <p:cNvPr id="4" name="Slide Number Placeholder 3"/>
          <p:cNvSpPr>
            <a:spLocks noGrp="1"/>
          </p:cNvSpPr>
          <p:nvPr>
            <p:ph type="sldNum" sz="quarter" idx="10"/>
          </p:nvPr>
        </p:nvSpPr>
        <p:spPr/>
        <p:txBody>
          <a:bodyPr/>
          <a:lstStyle/>
          <a:p>
            <a:fld id="{2A022E2E-B9C5-4DDF-9464-9A4F038075AD}" type="slidenum">
              <a:rPr lang="en-US" smtClean="0"/>
              <a:t>5</a:t>
            </a:fld>
            <a:endParaRPr lang="en-US"/>
          </a:p>
        </p:txBody>
      </p:sp>
    </p:spTree>
    <p:extLst>
      <p:ext uri="{BB962C8B-B14F-4D97-AF65-F5344CB8AC3E}">
        <p14:creationId xmlns:p14="http://schemas.microsoft.com/office/powerpoint/2010/main" val="1249106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 wrote a system of analysis notebooks to gather all our data sources, investigate themes, and visualize uncommon comparisons across datasets.</a:t>
            </a:r>
          </a:p>
          <a:p>
            <a:endParaRPr lang="en-US" dirty="0"/>
          </a:p>
        </p:txBody>
      </p:sp>
      <p:sp>
        <p:nvSpPr>
          <p:cNvPr id="4" name="Slide Number Placeholder 3"/>
          <p:cNvSpPr>
            <a:spLocks noGrp="1"/>
          </p:cNvSpPr>
          <p:nvPr>
            <p:ph type="sldNum" sz="quarter" idx="10"/>
          </p:nvPr>
        </p:nvSpPr>
        <p:spPr/>
        <p:txBody>
          <a:bodyPr/>
          <a:lstStyle/>
          <a:p>
            <a:fld id="{2A022E2E-B9C5-4DDF-9464-9A4F038075AD}" type="slidenum">
              <a:rPr lang="en-US" smtClean="0"/>
              <a:t>6</a:t>
            </a:fld>
            <a:endParaRPr lang="en-US"/>
          </a:p>
        </p:txBody>
      </p:sp>
    </p:spTree>
    <p:extLst>
      <p:ext uri="{BB962C8B-B14F-4D97-AF65-F5344CB8AC3E}">
        <p14:creationId xmlns:p14="http://schemas.microsoft.com/office/powerpoint/2010/main" val="3148140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2A022E2E-B9C5-4DDF-9464-9A4F038075AD}" type="slidenum">
              <a:rPr lang="en-US" smtClean="0"/>
              <a:t>7</a:t>
            </a:fld>
            <a:endParaRPr lang="en-US"/>
          </a:p>
        </p:txBody>
      </p:sp>
    </p:spTree>
    <p:extLst>
      <p:ext uri="{BB962C8B-B14F-4D97-AF65-F5344CB8AC3E}">
        <p14:creationId xmlns:p14="http://schemas.microsoft.com/office/powerpoint/2010/main" val="2980619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example, this analysis of tutor observation scores and tutor’s student performance</a:t>
            </a:r>
          </a:p>
          <a:p>
            <a:pPr marL="171450" indent="-171450">
              <a:buFont typeface="Arial" panose="020B0604020202020204" pitchFamily="34" charset="0"/>
              <a:buChar char="•"/>
            </a:pPr>
            <a:r>
              <a:rPr lang="en-US" dirty="0"/>
              <a:t>Each dot represents a tutor</a:t>
            </a:r>
          </a:p>
          <a:p>
            <a:pPr marL="171450" indent="-171450">
              <a:buFont typeface="Arial" panose="020B0604020202020204" pitchFamily="34" charset="0"/>
              <a:buChar char="•"/>
            </a:pPr>
            <a:r>
              <a:rPr lang="en-US" dirty="0"/>
              <a:t>Y axis</a:t>
            </a:r>
          </a:p>
          <a:p>
            <a:pPr marL="171450" indent="-171450">
              <a:buFont typeface="Arial" panose="020B0604020202020204" pitchFamily="34" charset="0"/>
              <a:buChar char="•"/>
            </a:pPr>
            <a:r>
              <a:rPr lang="en-US" dirty="0"/>
              <a:t>X axis</a:t>
            </a:r>
          </a:p>
          <a:p>
            <a:pPr marL="171450" indent="-171450">
              <a:buFont typeface="Arial" panose="020B0604020202020204" pitchFamily="34" charset="0"/>
              <a:buChar char="•"/>
            </a:pPr>
            <a:r>
              <a:rPr lang="en-US" dirty="0"/>
              <a:t>Low correlation, but when split by coach, some correlations emerge</a:t>
            </a:r>
          </a:p>
          <a:p>
            <a:pPr marL="171450" indent="-171450">
              <a:buFont typeface="Arial" panose="020B0604020202020204" pitchFamily="34" charset="0"/>
              <a:buChar char="•"/>
            </a:pPr>
            <a:r>
              <a:rPr lang="en-US" dirty="0"/>
              <a:t>Keep in mind this is only half a year’s data</a:t>
            </a:r>
          </a:p>
        </p:txBody>
      </p:sp>
      <p:sp>
        <p:nvSpPr>
          <p:cNvPr id="4" name="Slide Number Placeholder 3"/>
          <p:cNvSpPr>
            <a:spLocks noGrp="1"/>
          </p:cNvSpPr>
          <p:nvPr>
            <p:ph type="sldNum" sz="quarter" idx="10"/>
          </p:nvPr>
        </p:nvSpPr>
        <p:spPr/>
        <p:txBody>
          <a:bodyPr/>
          <a:lstStyle/>
          <a:p>
            <a:fld id="{2A022E2E-B9C5-4DDF-9464-9A4F038075AD}" type="slidenum">
              <a:rPr lang="en-US" smtClean="0"/>
              <a:t>8</a:t>
            </a:fld>
            <a:endParaRPr lang="en-US"/>
          </a:p>
        </p:txBody>
      </p:sp>
    </p:spTree>
    <p:extLst>
      <p:ext uri="{BB962C8B-B14F-4D97-AF65-F5344CB8AC3E}">
        <p14:creationId xmlns:p14="http://schemas.microsoft.com/office/powerpoint/2010/main" val="716092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While I haven’t satisfied my investigation, I know what resources are likely to get me there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With this infrastructure and the personal intuition I've built for the data, I can quickly incorporate end-of-year data this summer</a:t>
            </a:r>
          </a:p>
          <a:p>
            <a:pPr marL="171450" indent="-171450">
              <a:buFont typeface="Arial" panose="020B0604020202020204" pitchFamily="34" charset="0"/>
              <a:buChar char="•"/>
            </a:pPr>
            <a:r>
              <a:rPr lang="en-US" dirty="0"/>
              <a:t>The context of an entire year of programming will inform which attributes to extract from prior years, adding power to my analysis</a:t>
            </a:r>
          </a:p>
          <a:p>
            <a:pPr marL="171450" indent="-171450">
              <a:buFont typeface="Arial" panose="020B0604020202020204" pitchFamily="34" charset="0"/>
              <a:buChar char="•"/>
            </a:pPr>
            <a:r>
              <a:rPr lang="en-US" dirty="0"/>
              <a:t>Due to our manual processes, data quality is a challenge in my analysis, but next year we are implementing a data sharing agreement with CPS</a:t>
            </a:r>
          </a:p>
        </p:txBody>
      </p:sp>
      <p:sp>
        <p:nvSpPr>
          <p:cNvPr id="4" name="Slide Number Placeholder 3"/>
          <p:cNvSpPr>
            <a:spLocks noGrp="1"/>
          </p:cNvSpPr>
          <p:nvPr>
            <p:ph type="sldNum" sz="quarter" idx="10"/>
          </p:nvPr>
        </p:nvSpPr>
        <p:spPr/>
        <p:txBody>
          <a:bodyPr/>
          <a:lstStyle/>
          <a:p>
            <a:fld id="{2A022E2E-B9C5-4DDF-9464-9A4F038075AD}" type="slidenum">
              <a:rPr lang="en-US" smtClean="0"/>
              <a:t>9</a:t>
            </a:fld>
            <a:endParaRPr lang="en-US"/>
          </a:p>
        </p:txBody>
      </p:sp>
    </p:spTree>
    <p:extLst>
      <p:ext uri="{BB962C8B-B14F-4D97-AF65-F5344CB8AC3E}">
        <p14:creationId xmlns:p14="http://schemas.microsoft.com/office/powerpoint/2010/main" val="2302082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1D829-5C4E-46BC-84ED-3187D1D514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946D62-5692-4B52-B980-35D135F119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760A20-AF19-44AB-88C6-6B0BB306D56E}"/>
              </a:ext>
            </a:extLst>
          </p:cNvPr>
          <p:cNvSpPr>
            <a:spLocks noGrp="1"/>
          </p:cNvSpPr>
          <p:nvPr>
            <p:ph type="dt" sz="half" idx="10"/>
          </p:nvPr>
        </p:nvSpPr>
        <p:spPr/>
        <p:txBody>
          <a:bodyPr/>
          <a:lstStyle/>
          <a:p>
            <a:fld id="{EDD89B22-A068-4CBA-8252-CF19AF47419C}" type="datetimeFigureOut">
              <a:rPr lang="en-US" smtClean="0"/>
              <a:t>6/12/2018</a:t>
            </a:fld>
            <a:endParaRPr lang="en-US"/>
          </a:p>
        </p:txBody>
      </p:sp>
      <p:sp>
        <p:nvSpPr>
          <p:cNvPr id="5" name="Footer Placeholder 4">
            <a:extLst>
              <a:ext uri="{FF2B5EF4-FFF2-40B4-BE49-F238E27FC236}">
                <a16:creationId xmlns:a16="http://schemas.microsoft.com/office/drawing/2014/main" id="{23E31875-9C9D-4684-83EC-DE078BC871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E7CCD3-F3BA-4944-A5E2-435A438A3431}"/>
              </a:ext>
            </a:extLst>
          </p:cNvPr>
          <p:cNvSpPr>
            <a:spLocks noGrp="1"/>
          </p:cNvSpPr>
          <p:nvPr>
            <p:ph type="sldNum" sz="quarter" idx="12"/>
          </p:nvPr>
        </p:nvSpPr>
        <p:spPr/>
        <p:txBody>
          <a:bodyPr/>
          <a:lstStyle/>
          <a:p>
            <a:fld id="{032B8C8B-0305-484C-9B7F-9BCCCCBC03CA}" type="slidenum">
              <a:rPr lang="en-US" smtClean="0"/>
              <a:t>‹#›</a:t>
            </a:fld>
            <a:endParaRPr lang="en-US"/>
          </a:p>
        </p:txBody>
      </p:sp>
    </p:spTree>
    <p:extLst>
      <p:ext uri="{BB962C8B-B14F-4D97-AF65-F5344CB8AC3E}">
        <p14:creationId xmlns:p14="http://schemas.microsoft.com/office/powerpoint/2010/main" val="3952332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A74D8-B18A-4EDE-84EB-30342571DC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AF2C41-41EA-4C43-B0A4-68D8B400409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D1E6B5-BBE6-4D28-877D-CE9DC8AE7ABD}"/>
              </a:ext>
            </a:extLst>
          </p:cNvPr>
          <p:cNvSpPr>
            <a:spLocks noGrp="1"/>
          </p:cNvSpPr>
          <p:nvPr>
            <p:ph type="dt" sz="half" idx="10"/>
          </p:nvPr>
        </p:nvSpPr>
        <p:spPr/>
        <p:txBody>
          <a:bodyPr/>
          <a:lstStyle/>
          <a:p>
            <a:fld id="{EDD89B22-A068-4CBA-8252-CF19AF47419C}" type="datetimeFigureOut">
              <a:rPr lang="en-US" smtClean="0"/>
              <a:t>6/12/2018</a:t>
            </a:fld>
            <a:endParaRPr lang="en-US"/>
          </a:p>
        </p:txBody>
      </p:sp>
      <p:sp>
        <p:nvSpPr>
          <p:cNvPr id="5" name="Footer Placeholder 4">
            <a:extLst>
              <a:ext uri="{FF2B5EF4-FFF2-40B4-BE49-F238E27FC236}">
                <a16:creationId xmlns:a16="http://schemas.microsoft.com/office/drawing/2014/main" id="{696E5B1F-DCC0-4528-88D5-3708C747BE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B62DD7-AD92-4D14-888A-AE92CC565735}"/>
              </a:ext>
            </a:extLst>
          </p:cNvPr>
          <p:cNvSpPr>
            <a:spLocks noGrp="1"/>
          </p:cNvSpPr>
          <p:nvPr>
            <p:ph type="sldNum" sz="quarter" idx="12"/>
          </p:nvPr>
        </p:nvSpPr>
        <p:spPr/>
        <p:txBody>
          <a:bodyPr/>
          <a:lstStyle/>
          <a:p>
            <a:fld id="{032B8C8B-0305-484C-9B7F-9BCCCCBC03CA}" type="slidenum">
              <a:rPr lang="en-US" smtClean="0"/>
              <a:t>‹#›</a:t>
            </a:fld>
            <a:endParaRPr lang="en-US"/>
          </a:p>
        </p:txBody>
      </p:sp>
    </p:spTree>
    <p:extLst>
      <p:ext uri="{BB962C8B-B14F-4D97-AF65-F5344CB8AC3E}">
        <p14:creationId xmlns:p14="http://schemas.microsoft.com/office/powerpoint/2010/main" val="2141529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80D85F-4A2C-4E19-B7EE-CEEA532C09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52D9F4-8B19-4216-ADA7-FCA596DD818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0B0CC7-7403-4236-8506-B4FE95D1A57D}"/>
              </a:ext>
            </a:extLst>
          </p:cNvPr>
          <p:cNvSpPr>
            <a:spLocks noGrp="1"/>
          </p:cNvSpPr>
          <p:nvPr>
            <p:ph type="dt" sz="half" idx="10"/>
          </p:nvPr>
        </p:nvSpPr>
        <p:spPr/>
        <p:txBody>
          <a:bodyPr/>
          <a:lstStyle/>
          <a:p>
            <a:fld id="{EDD89B22-A068-4CBA-8252-CF19AF47419C}" type="datetimeFigureOut">
              <a:rPr lang="en-US" smtClean="0"/>
              <a:t>6/12/2018</a:t>
            </a:fld>
            <a:endParaRPr lang="en-US"/>
          </a:p>
        </p:txBody>
      </p:sp>
      <p:sp>
        <p:nvSpPr>
          <p:cNvPr id="5" name="Footer Placeholder 4">
            <a:extLst>
              <a:ext uri="{FF2B5EF4-FFF2-40B4-BE49-F238E27FC236}">
                <a16:creationId xmlns:a16="http://schemas.microsoft.com/office/drawing/2014/main" id="{D8A6976B-AC4C-4F5B-B85C-3C951D0C69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0DCD74-4CCF-43F7-935C-227B3323F742}"/>
              </a:ext>
            </a:extLst>
          </p:cNvPr>
          <p:cNvSpPr>
            <a:spLocks noGrp="1"/>
          </p:cNvSpPr>
          <p:nvPr>
            <p:ph type="sldNum" sz="quarter" idx="12"/>
          </p:nvPr>
        </p:nvSpPr>
        <p:spPr/>
        <p:txBody>
          <a:bodyPr/>
          <a:lstStyle/>
          <a:p>
            <a:fld id="{032B8C8B-0305-484C-9B7F-9BCCCCBC03CA}" type="slidenum">
              <a:rPr lang="en-US" smtClean="0"/>
              <a:t>‹#›</a:t>
            </a:fld>
            <a:endParaRPr lang="en-US"/>
          </a:p>
        </p:txBody>
      </p:sp>
    </p:spTree>
    <p:extLst>
      <p:ext uri="{BB962C8B-B14F-4D97-AF65-F5344CB8AC3E}">
        <p14:creationId xmlns:p14="http://schemas.microsoft.com/office/powerpoint/2010/main" val="3525370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193C0-5747-4B92-BBDD-7B23D7D301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AB8A02-474F-44D6-A890-835DF35252E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3E4061-BEE2-412E-A825-403F4DA7A04A}"/>
              </a:ext>
            </a:extLst>
          </p:cNvPr>
          <p:cNvSpPr>
            <a:spLocks noGrp="1"/>
          </p:cNvSpPr>
          <p:nvPr>
            <p:ph type="dt" sz="half" idx="10"/>
          </p:nvPr>
        </p:nvSpPr>
        <p:spPr/>
        <p:txBody>
          <a:bodyPr/>
          <a:lstStyle/>
          <a:p>
            <a:fld id="{EDD89B22-A068-4CBA-8252-CF19AF47419C}" type="datetimeFigureOut">
              <a:rPr lang="en-US" smtClean="0"/>
              <a:t>6/12/2018</a:t>
            </a:fld>
            <a:endParaRPr lang="en-US"/>
          </a:p>
        </p:txBody>
      </p:sp>
      <p:sp>
        <p:nvSpPr>
          <p:cNvPr id="5" name="Footer Placeholder 4">
            <a:extLst>
              <a:ext uri="{FF2B5EF4-FFF2-40B4-BE49-F238E27FC236}">
                <a16:creationId xmlns:a16="http://schemas.microsoft.com/office/drawing/2014/main" id="{2F5F587C-6C0C-4898-8F7E-B8914B0A53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304310-E0AD-423D-BB70-3A37EDE9CF70}"/>
              </a:ext>
            </a:extLst>
          </p:cNvPr>
          <p:cNvSpPr>
            <a:spLocks noGrp="1"/>
          </p:cNvSpPr>
          <p:nvPr>
            <p:ph type="sldNum" sz="quarter" idx="12"/>
          </p:nvPr>
        </p:nvSpPr>
        <p:spPr/>
        <p:txBody>
          <a:bodyPr/>
          <a:lstStyle/>
          <a:p>
            <a:fld id="{032B8C8B-0305-484C-9B7F-9BCCCCBC03CA}" type="slidenum">
              <a:rPr lang="en-US" smtClean="0"/>
              <a:t>‹#›</a:t>
            </a:fld>
            <a:endParaRPr lang="en-US"/>
          </a:p>
        </p:txBody>
      </p:sp>
    </p:spTree>
    <p:extLst>
      <p:ext uri="{BB962C8B-B14F-4D97-AF65-F5344CB8AC3E}">
        <p14:creationId xmlns:p14="http://schemas.microsoft.com/office/powerpoint/2010/main" val="735106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3FF54-7C37-4EAA-B72C-326C1660C7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9059A9-D455-4CDC-89FD-DBB73F2CB3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ACDF928-649C-4241-821D-A30E41FFBB23}"/>
              </a:ext>
            </a:extLst>
          </p:cNvPr>
          <p:cNvSpPr>
            <a:spLocks noGrp="1"/>
          </p:cNvSpPr>
          <p:nvPr>
            <p:ph type="dt" sz="half" idx="10"/>
          </p:nvPr>
        </p:nvSpPr>
        <p:spPr/>
        <p:txBody>
          <a:bodyPr/>
          <a:lstStyle/>
          <a:p>
            <a:fld id="{EDD89B22-A068-4CBA-8252-CF19AF47419C}" type="datetimeFigureOut">
              <a:rPr lang="en-US" smtClean="0"/>
              <a:t>6/12/2018</a:t>
            </a:fld>
            <a:endParaRPr lang="en-US"/>
          </a:p>
        </p:txBody>
      </p:sp>
      <p:sp>
        <p:nvSpPr>
          <p:cNvPr id="5" name="Footer Placeholder 4">
            <a:extLst>
              <a:ext uri="{FF2B5EF4-FFF2-40B4-BE49-F238E27FC236}">
                <a16:creationId xmlns:a16="http://schemas.microsoft.com/office/drawing/2014/main" id="{86F9CA7E-811D-497F-9AE2-B80479919A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465558-3D5E-4FCC-BEBD-04FD1251A744}"/>
              </a:ext>
            </a:extLst>
          </p:cNvPr>
          <p:cNvSpPr>
            <a:spLocks noGrp="1"/>
          </p:cNvSpPr>
          <p:nvPr>
            <p:ph type="sldNum" sz="quarter" idx="12"/>
          </p:nvPr>
        </p:nvSpPr>
        <p:spPr/>
        <p:txBody>
          <a:bodyPr/>
          <a:lstStyle/>
          <a:p>
            <a:fld id="{032B8C8B-0305-484C-9B7F-9BCCCCBC03CA}" type="slidenum">
              <a:rPr lang="en-US" smtClean="0"/>
              <a:t>‹#›</a:t>
            </a:fld>
            <a:endParaRPr lang="en-US"/>
          </a:p>
        </p:txBody>
      </p:sp>
    </p:spTree>
    <p:extLst>
      <p:ext uri="{BB962C8B-B14F-4D97-AF65-F5344CB8AC3E}">
        <p14:creationId xmlns:p14="http://schemas.microsoft.com/office/powerpoint/2010/main" val="915690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9561F-7766-4F7F-B5F0-276B8807DF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47975D-6DAD-4B19-9599-84AEAD72A04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B71F32-F1E7-4C9F-964A-A67596A7C30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2692D2-ACBF-445F-91A2-976EFE6F190A}"/>
              </a:ext>
            </a:extLst>
          </p:cNvPr>
          <p:cNvSpPr>
            <a:spLocks noGrp="1"/>
          </p:cNvSpPr>
          <p:nvPr>
            <p:ph type="dt" sz="half" idx="10"/>
          </p:nvPr>
        </p:nvSpPr>
        <p:spPr/>
        <p:txBody>
          <a:bodyPr/>
          <a:lstStyle/>
          <a:p>
            <a:fld id="{EDD89B22-A068-4CBA-8252-CF19AF47419C}" type="datetimeFigureOut">
              <a:rPr lang="en-US" smtClean="0"/>
              <a:t>6/12/2018</a:t>
            </a:fld>
            <a:endParaRPr lang="en-US"/>
          </a:p>
        </p:txBody>
      </p:sp>
      <p:sp>
        <p:nvSpPr>
          <p:cNvPr id="6" name="Footer Placeholder 5">
            <a:extLst>
              <a:ext uri="{FF2B5EF4-FFF2-40B4-BE49-F238E27FC236}">
                <a16:creationId xmlns:a16="http://schemas.microsoft.com/office/drawing/2014/main" id="{E26B95BF-6203-4A08-95AF-0D30248392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09AFBB-55F7-4DF6-91A7-E3CE0663F616}"/>
              </a:ext>
            </a:extLst>
          </p:cNvPr>
          <p:cNvSpPr>
            <a:spLocks noGrp="1"/>
          </p:cNvSpPr>
          <p:nvPr>
            <p:ph type="sldNum" sz="quarter" idx="12"/>
          </p:nvPr>
        </p:nvSpPr>
        <p:spPr/>
        <p:txBody>
          <a:bodyPr/>
          <a:lstStyle/>
          <a:p>
            <a:fld id="{032B8C8B-0305-484C-9B7F-9BCCCCBC03CA}" type="slidenum">
              <a:rPr lang="en-US" smtClean="0"/>
              <a:t>‹#›</a:t>
            </a:fld>
            <a:endParaRPr lang="en-US"/>
          </a:p>
        </p:txBody>
      </p:sp>
    </p:spTree>
    <p:extLst>
      <p:ext uri="{BB962C8B-B14F-4D97-AF65-F5344CB8AC3E}">
        <p14:creationId xmlns:p14="http://schemas.microsoft.com/office/powerpoint/2010/main" val="1546437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F542B-95C1-48B7-A77F-EEA0AE1A20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5D338F-0F21-43B0-9529-736FAECB0E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D56E88-592D-4B52-A331-2CFE30A9B8F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79BBA2-9009-46E1-A2DA-AD8CF4146C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0F4A624-5E36-4CD8-B835-D1F795BF7D7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7BDC57-C0ED-42D3-9E4C-F6824C92D8A4}"/>
              </a:ext>
            </a:extLst>
          </p:cNvPr>
          <p:cNvSpPr>
            <a:spLocks noGrp="1"/>
          </p:cNvSpPr>
          <p:nvPr>
            <p:ph type="dt" sz="half" idx="10"/>
          </p:nvPr>
        </p:nvSpPr>
        <p:spPr/>
        <p:txBody>
          <a:bodyPr/>
          <a:lstStyle/>
          <a:p>
            <a:fld id="{EDD89B22-A068-4CBA-8252-CF19AF47419C}" type="datetimeFigureOut">
              <a:rPr lang="en-US" smtClean="0"/>
              <a:t>6/12/2018</a:t>
            </a:fld>
            <a:endParaRPr lang="en-US"/>
          </a:p>
        </p:txBody>
      </p:sp>
      <p:sp>
        <p:nvSpPr>
          <p:cNvPr id="8" name="Footer Placeholder 7">
            <a:extLst>
              <a:ext uri="{FF2B5EF4-FFF2-40B4-BE49-F238E27FC236}">
                <a16:creationId xmlns:a16="http://schemas.microsoft.com/office/drawing/2014/main" id="{45243060-B197-411A-9ECB-62F7E0D5CE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738A25-BBA9-40A4-A817-B349EFACDFDF}"/>
              </a:ext>
            </a:extLst>
          </p:cNvPr>
          <p:cNvSpPr>
            <a:spLocks noGrp="1"/>
          </p:cNvSpPr>
          <p:nvPr>
            <p:ph type="sldNum" sz="quarter" idx="12"/>
          </p:nvPr>
        </p:nvSpPr>
        <p:spPr/>
        <p:txBody>
          <a:bodyPr/>
          <a:lstStyle/>
          <a:p>
            <a:fld id="{032B8C8B-0305-484C-9B7F-9BCCCCBC03CA}" type="slidenum">
              <a:rPr lang="en-US" smtClean="0"/>
              <a:t>‹#›</a:t>
            </a:fld>
            <a:endParaRPr lang="en-US"/>
          </a:p>
        </p:txBody>
      </p:sp>
    </p:spTree>
    <p:extLst>
      <p:ext uri="{BB962C8B-B14F-4D97-AF65-F5344CB8AC3E}">
        <p14:creationId xmlns:p14="http://schemas.microsoft.com/office/powerpoint/2010/main" val="2816701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80140-0848-4112-AE39-6B1ACFFD44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628DA3-C878-4770-BDAF-63A329C8FE32}"/>
              </a:ext>
            </a:extLst>
          </p:cNvPr>
          <p:cNvSpPr>
            <a:spLocks noGrp="1"/>
          </p:cNvSpPr>
          <p:nvPr>
            <p:ph type="dt" sz="half" idx="10"/>
          </p:nvPr>
        </p:nvSpPr>
        <p:spPr/>
        <p:txBody>
          <a:bodyPr/>
          <a:lstStyle/>
          <a:p>
            <a:fld id="{EDD89B22-A068-4CBA-8252-CF19AF47419C}" type="datetimeFigureOut">
              <a:rPr lang="en-US" smtClean="0"/>
              <a:t>6/12/2018</a:t>
            </a:fld>
            <a:endParaRPr lang="en-US"/>
          </a:p>
        </p:txBody>
      </p:sp>
      <p:sp>
        <p:nvSpPr>
          <p:cNvPr id="4" name="Footer Placeholder 3">
            <a:extLst>
              <a:ext uri="{FF2B5EF4-FFF2-40B4-BE49-F238E27FC236}">
                <a16:creationId xmlns:a16="http://schemas.microsoft.com/office/drawing/2014/main" id="{F410185D-42B2-4B4F-BA46-12C149A7C5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D1AB2B-F8FA-44EA-BD10-8102563E92A3}"/>
              </a:ext>
            </a:extLst>
          </p:cNvPr>
          <p:cNvSpPr>
            <a:spLocks noGrp="1"/>
          </p:cNvSpPr>
          <p:nvPr>
            <p:ph type="sldNum" sz="quarter" idx="12"/>
          </p:nvPr>
        </p:nvSpPr>
        <p:spPr/>
        <p:txBody>
          <a:bodyPr/>
          <a:lstStyle/>
          <a:p>
            <a:fld id="{032B8C8B-0305-484C-9B7F-9BCCCCBC03CA}" type="slidenum">
              <a:rPr lang="en-US" smtClean="0"/>
              <a:t>‹#›</a:t>
            </a:fld>
            <a:endParaRPr lang="en-US"/>
          </a:p>
        </p:txBody>
      </p:sp>
    </p:spTree>
    <p:extLst>
      <p:ext uri="{BB962C8B-B14F-4D97-AF65-F5344CB8AC3E}">
        <p14:creationId xmlns:p14="http://schemas.microsoft.com/office/powerpoint/2010/main" val="109463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21EF0E-F52C-4EF6-92AC-F970DC4D2FDB}"/>
              </a:ext>
            </a:extLst>
          </p:cNvPr>
          <p:cNvSpPr>
            <a:spLocks noGrp="1"/>
          </p:cNvSpPr>
          <p:nvPr>
            <p:ph type="dt" sz="half" idx="10"/>
          </p:nvPr>
        </p:nvSpPr>
        <p:spPr/>
        <p:txBody>
          <a:bodyPr/>
          <a:lstStyle/>
          <a:p>
            <a:fld id="{EDD89B22-A068-4CBA-8252-CF19AF47419C}" type="datetimeFigureOut">
              <a:rPr lang="en-US" smtClean="0"/>
              <a:t>6/12/2018</a:t>
            </a:fld>
            <a:endParaRPr lang="en-US"/>
          </a:p>
        </p:txBody>
      </p:sp>
      <p:sp>
        <p:nvSpPr>
          <p:cNvPr id="3" name="Footer Placeholder 2">
            <a:extLst>
              <a:ext uri="{FF2B5EF4-FFF2-40B4-BE49-F238E27FC236}">
                <a16:creationId xmlns:a16="http://schemas.microsoft.com/office/drawing/2014/main" id="{1F6C0CD6-C866-430A-BF8A-C7DFCBBB26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2B6360-C7F9-4D0E-9B94-7A14C4741ED7}"/>
              </a:ext>
            </a:extLst>
          </p:cNvPr>
          <p:cNvSpPr>
            <a:spLocks noGrp="1"/>
          </p:cNvSpPr>
          <p:nvPr>
            <p:ph type="sldNum" sz="quarter" idx="12"/>
          </p:nvPr>
        </p:nvSpPr>
        <p:spPr/>
        <p:txBody>
          <a:bodyPr/>
          <a:lstStyle/>
          <a:p>
            <a:fld id="{032B8C8B-0305-484C-9B7F-9BCCCCBC03CA}" type="slidenum">
              <a:rPr lang="en-US" smtClean="0"/>
              <a:t>‹#›</a:t>
            </a:fld>
            <a:endParaRPr lang="en-US"/>
          </a:p>
        </p:txBody>
      </p:sp>
    </p:spTree>
    <p:extLst>
      <p:ext uri="{BB962C8B-B14F-4D97-AF65-F5344CB8AC3E}">
        <p14:creationId xmlns:p14="http://schemas.microsoft.com/office/powerpoint/2010/main" val="2607825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5B92E-46F6-458A-A512-567B2C2882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C6543B-1FC3-49B5-88FB-D55CF02B98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669FDF-260B-4228-B941-19BCEB081C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F750450-6EC3-4060-B68A-1613BE202FC1}"/>
              </a:ext>
            </a:extLst>
          </p:cNvPr>
          <p:cNvSpPr>
            <a:spLocks noGrp="1"/>
          </p:cNvSpPr>
          <p:nvPr>
            <p:ph type="dt" sz="half" idx="10"/>
          </p:nvPr>
        </p:nvSpPr>
        <p:spPr/>
        <p:txBody>
          <a:bodyPr/>
          <a:lstStyle/>
          <a:p>
            <a:fld id="{EDD89B22-A068-4CBA-8252-CF19AF47419C}" type="datetimeFigureOut">
              <a:rPr lang="en-US" smtClean="0"/>
              <a:t>6/12/2018</a:t>
            </a:fld>
            <a:endParaRPr lang="en-US"/>
          </a:p>
        </p:txBody>
      </p:sp>
      <p:sp>
        <p:nvSpPr>
          <p:cNvPr id="6" name="Footer Placeholder 5">
            <a:extLst>
              <a:ext uri="{FF2B5EF4-FFF2-40B4-BE49-F238E27FC236}">
                <a16:creationId xmlns:a16="http://schemas.microsoft.com/office/drawing/2014/main" id="{A5FBC096-1C5A-41BF-9352-3520D17EE8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881F05-9D91-4934-9302-ABFAD1BB5779}"/>
              </a:ext>
            </a:extLst>
          </p:cNvPr>
          <p:cNvSpPr>
            <a:spLocks noGrp="1"/>
          </p:cNvSpPr>
          <p:nvPr>
            <p:ph type="sldNum" sz="quarter" idx="12"/>
          </p:nvPr>
        </p:nvSpPr>
        <p:spPr/>
        <p:txBody>
          <a:bodyPr/>
          <a:lstStyle/>
          <a:p>
            <a:fld id="{032B8C8B-0305-484C-9B7F-9BCCCCBC03CA}" type="slidenum">
              <a:rPr lang="en-US" smtClean="0"/>
              <a:t>‹#›</a:t>
            </a:fld>
            <a:endParaRPr lang="en-US"/>
          </a:p>
        </p:txBody>
      </p:sp>
    </p:spTree>
    <p:extLst>
      <p:ext uri="{BB962C8B-B14F-4D97-AF65-F5344CB8AC3E}">
        <p14:creationId xmlns:p14="http://schemas.microsoft.com/office/powerpoint/2010/main" val="386570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DD181-160D-4AD8-BCA5-4C8FEB9FD2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710D32-1053-465E-9ACB-14E6DB76A7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6B5EE9-4EE7-4283-B7FB-3E7C3EFBD0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F1664F4-4FC2-44CB-A655-ACBC6B4174CA}"/>
              </a:ext>
            </a:extLst>
          </p:cNvPr>
          <p:cNvSpPr>
            <a:spLocks noGrp="1"/>
          </p:cNvSpPr>
          <p:nvPr>
            <p:ph type="dt" sz="half" idx="10"/>
          </p:nvPr>
        </p:nvSpPr>
        <p:spPr/>
        <p:txBody>
          <a:bodyPr/>
          <a:lstStyle/>
          <a:p>
            <a:fld id="{EDD89B22-A068-4CBA-8252-CF19AF47419C}" type="datetimeFigureOut">
              <a:rPr lang="en-US" smtClean="0"/>
              <a:t>6/12/2018</a:t>
            </a:fld>
            <a:endParaRPr lang="en-US"/>
          </a:p>
        </p:txBody>
      </p:sp>
      <p:sp>
        <p:nvSpPr>
          <p:cNvPr id="6" name="Footer Placeholder 5">
            <a:extLst>
              <a:ext uri="{FF2B5EF4-FFF2-40B4-BE49-F238E27FC236}">
                <a16:creationId xmlns:a16="http://schemas.microsoft.com/office/drawing/2014/main" id="{1204AB0E-315A-49BB-9FF0-969E50EBF9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7064B2-5F97-41DB-A755-68E44BCFEA17}"/>
              </a:ext>
            </a:extLst>
          </p:cNvPr>
          <p:cNvSpPr>
            <a:spLocks noGrp="1"/>
          </p:cNvSpPr>
          <p:nvPr>
            <p:ph type="sldNum" sz="quarter" idx="12"/>
          </p:nvPr>
        </p:nvSpPr>
        <p:spPr/>
        <p:txBody>
          <a:bodyPr/>
          <a:lstStyle/>
          <a:p>
            <a:fld id="{032B8C8B-0305-484C-9B7F-9BCCCCBC03CA}" type="slidenum">
              <a:rPr lang="en-US" smtClean="0"/>
              <a:t>‹#›</a:t>
            </a:fld>
            <a:endParaRPr lang="en-US"/>
          </a:p>
        </p:txBody>
      </p:sp>
    </p:spTree>
    <p:extLst>
      <p:ext uri="{BB962C8B-B14F-4D97-AF65-F5344CB8AC3E}">
        <p14:creationId xmlns:p14="http://schemas.microsoft.com/office/powerpoint/2010/main" val="358557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5B4588-BDFA-476B-8B82-04887D0434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E83233-A79B-4442-9C41-CB817372DF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CDEFBC-0E00-4C31-836E-B0BFE50532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D89B22-A068-4CBA-8252-CF19AF47419C}" type="datetimeFigureOut">
              <a:rPr lang="en-US" smtClean="0"/>
              <a:t>6/12/2018</a:t>
            </a:fld>
            <a:endParaRPr lang="en-US"/>
          </a:p>
        </p:txBody>
      </p:sp>
      <p:sp>
        <p:nvSpPr>
          <p:cNvPr id="5" name="Footer Placeholder 4">
            <a:extLst>
              <a:ext uri="{FF2B5EF4-FFF2-40B4-BE49-F238E27FC236}">
                <a16:creationId xmlns:a16="http://schemas.microsoft.com/office/drawing/2014/main" id="{B4B8149A-9FC6-4676-9E3B-50BBA355E4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B15045-A23B-4CC8-A9CA-60310DDEDE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2B8C8B-0305-484C-9B7F-9BCCCCBC03CA}" type="slidenum">
              <a:rPr lang="en-US" smtClean="0"/>
              <a:t>‹#›</a:t>
            </a:fld>
            <a:endParaRPr lang="en-US"/>
          </a:p>
        </p:txBody>
      </p:sp>
    </p:spTree>
    <p:extLst>
      <p:ext uri="{BB962C8B-B14F-4D97-AF65-F5344CB8AC3E}">
        <p14:creationId xmlns:p14="http://schemas.microsoft.com/office/powerpoint/2010/main" val="3445512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3.png"/><Relationship Id="rId4" Type="http://schemas.openxmlformats.org/officeDocument/2006/relationships/image" Target="../media/image22.jpe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B4B9B7-AD1E-4F1B-8DB4-DA46CEAE0F61}"/>
              </a:ext>
            </a:extLst>
          </p:cNvPr>
          <p:cNvSpPr/>
          <p:nvPr/>
        </p:nvSpPr>
        <p:spPr>
          <a:xfrm>
            <a:off x="0" y="4827639"/>
            <a:ext cx="12192000" cy="2030361"/>
          </a:xfrm>
          <a:prstGeom prst="rect">
            <a:avLst/>
          </a:prstGeom>
          <a:solidFill>
            <a:srgbClr val="404040"/>
          </a:solid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ChiPy">
            <a:extLst>
              <a:ext uri="{FF2B5EF4-FFF2-40B4-BE49-F238E27FC236}">
                <a16:creationId xmlns:a16="http://schemas.microsoft.com/office/drawing/2014/main" id="{B2D5798E-193A-477E-BE8A-640CB86B1E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907" y="626366"/>
            <a:ext cx="10929788" cy="322428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918D2D0-FCEF-4079-AA54-FC172677BA56}"/>
              </a:ext>
            </a:extLst>
          </p:cNvPr>
          <p:cNvSpPr>
            <a:spLocks noGrp="1"/>
          </p:cNvSpPr>
          <p:nvPr>
            <p:ph type="ctrTitle"/>
          </p:nvPr>
        </p:nvSpPr>
        <p:spPr>
          <a:xfrm>
            <a:off x="1600200" y="4269282"/>
            <a:ext cx="8991600" cy="1264762"/>
          </a:xfrm>
          <a:solidFill>
            <a:srgbClr val="FFFFFF"/>
          </a:solidFill>
          <a:ln w="38100">
            <a:solidFill>
              <a:srgbClr val="404040"/>
            </a:solidFill>
            <a:miter lim="800000"/>
          </a:ln>
        </p:spPr>
        <p:txBody>
          <a:bodyPr anchor="ctr">
            <a:normAutofit/>
          </a:bodyPr>
          <a:lstStyle/>
          <a:p>
            <a:r>
              <a:rPr lang="en-US" sz="4000" dirty="0">
                <a:solidFill>
                  <a:srgbClr val="404040"/>
                </a:solidFill>
              </a:rPr>
              <a:t>Python in an Educational Nonprofit</a:t>
            </a:r>
          </a:p>
        </p:txBody>
      </p:sp>
      <p:sp>
        <p:nvSpPr>
          <p:cNvPr id="3" name="Subtitle 2">
            <a:extLst>
              <a:ext uri="{FF2B5EF4-FFF2-40B4-BE49-F238E27FC236}">
                <a16:creationId xmlns:a16="http://schemas.microsoft.com/office/drawing/2014/main" id="{57A8797E-742B-4B7C-A02D-E9746E1A9018}"/>
              </a:ext>
            </a:extLst>
          </p:cNvPr>
          <p:cNvSpPr>
            <a:spLocks noGrp="1"/>
          </p:cNvSpPr>
          <p:nvPr>
            <p:ph type="subTitle" idx="1"/>
          </p:nvPr>
        </p:nvSpPr>
        <p:spPr>
          <a:xfrm>
            <a:off x="2695194" y="5688535"/>
            <a:ext cx="6801612" cy="536125"/>
          </a:xfrm>
        </p:spPr>
        <p:txBody>
          <a:bodyPr>
            <a:normAutofit/>
          </a:bodyPr>
          <a:lstStyle/>
          <a:p>
            <a:r>
              <a:rPr lang="en-US" sz="1800" dirty="0">
                <a:solidFill>
                  <a:srgbClr val="FFFFFF"/>
                </a:solidFill>
              </a:rPr>
              <a:t>Chris Luedtke, Mentored by Aly </a:t>
            </a:r>
            <a:r>
              <a:rPr lang="en-US" sz="1800" dirty="0" err="1">
                <a:solidFill>
                  <a:srgbClr val="FFFFFF"/>
                </a:solidFill>
              </a:rPr>
              <a:t>Sivji</a:t>
            </a:r>
            <a:endParaRPr lang="en-US" sz="1800" dirty="0">
              <a:solidFill>
                <a:srgbClr val="FFFFFF"/>
              </a:solidFill>
            </a:endParaRPr>
          </a:p>
        </p:txBody>
      </p:sp>
    </p:spTree>
    <p:extLst>
      <p:ext uri="{BB962C8B-B14F-4D97-AF65-F5344CB8AC3E}">
        <p14:creationId xmlns:p14="http://schemas.microsoft.com/office/powerpoint/2010/main" val="1562297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A6EED04-84B6-4C41-88FB-B2A903AA4914}"/>
              </a:ext>
            </a:extLst>
          </p:cNvPr>
          <p:cNvSpPr/>
          <p:nvPr/>
        </p:nvSpPr>
        <p:spPr>
          <a:xfrm>
            <a:off x="0" y="0"/>
            <a:ext cx="12192000" cy="1809135"/>
          </a:xfrm>
          <a:prstGeom prst="rect">
            <a:avLst/>
          </a:prstGeom>
          <a:solidFill>
            <a:srgbClr val="404040"/>
          </a:solid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F3A98BF4-466C-43BA-A663-15CFFE076340}"/>
              </a:ext>
            </a:extLst>
          </p:cNvPr>
          <p:cNvSpPr txBox="1"/>
          <p:nvPr/>
        </p:nvSpPr>
        <p:spPr>
          <a:xfrm>
            <a:off x="738168" y="519846"/>
            <a:ext cx="7412774" cy="769441"/>
          </a:xfrm>
          <a:prstGeom prst="rect">
            <a:avLst/>
          </a:prstGeom>
          <a:noFill/>
        </p:spPr>
        <p:txBody>
          <a:bodyPr wrap="square" rtlCol="0">
            <a:spAutoFit/>
          </a:bodyPr>
          <a:lstStyle/>
          <a:p>
            <a:r>
              <a:rPr lang="en-US" sz="4400" dirty="0">
                <a:solidFill>
                  <a:schemeClr val="bg1"/>
                </a:solidFill>
                <a:latin typeface="+mj-lt"/>
              </a:rPr>
              <a:t>Web App</a:t>
            </a:r>
          </a:p>
        </p:txBody>
      </p:sp>
      <p:sp>
        <p:nvSpPr>
          <p:cNvPr id="4" name="TextBox 3">
            <a:extLst>
              <a:ext uri="{FF2B5EF4-FFF2-40B4-BE49-F238E27FC236}">
                <a16:creationId xmlns:a16="http://schemas.microsoft.com/office/drawing/2014/main" id="{E3360AF1-34A5-479A-B560-F6EB817F0DDD}"/>
              </a:ext>
            </a:extLst>
          </p:cNvPr>
          <p:cNvSpPr txBox="1"/>
          <p:nvPr/>
        </p:nvSpPr>
        <p:spPr>
          <a:xfrm>
            <a:off x="738168" y="1993557"/>
            <a:ext cx="10737552" cy="1569660"/>
          </a:xfrm>
          <a:prstGeom prst="rect">
            <a:avLst/>
          </a:prstGeom>
          <a:noFill/>
        </p:spPr>
        <p:txBody>
          <a:bodyPr wrap="square" rtlCol="0">
            <a:spAutoFit/>
          </a:bodyPr>
          <a:lstStyle/>
          <a:p>
            <a:r>
              <a:rPr lang="en-US" sz="3200" u="sng" dirty="0">
                <a:solidFill>
                  <a:srgbClr val="404040"/>
                </a:solidFill>
              </a:rPr>
              <a:t>Placement Algorithm</a:t>
            </a:r>
          </a:p>
          <a:p>
            <a:pPr marL="285750" indent="-285750">
              <a:buFont typeface="Arial" panose="020B0604020202020204" pitchFamily="34" charset="0"/>
              <a:buChar char="•"/>
            </a:pPr>
            <a:r>
              <a:rPr lang="en-US" sz="3200" dirty="0">
                <a:solidFill>
                  <a:srgbClr val="404040"/>
                </a:solidFill>
              </a:rPr>
              <a:t>Place tutors into schools at start of year</a:t>
            </a:r>
          </a:p>
          <a:p>
            <a:pPr marL="285750" indent="-285750">
              <a:buFont typeface="Arial" panose="020B0604020202020204" pitchFamily="34" charset="0"/>
              <a:buChar char="•"/>
            </a:pPr>
            <a:r>
              <a:rPr lang="en-US" sz="3200" dirty="0">
                <a:solidFill>
                  <a:srgbClr val="404040"/>
                </a:solidFill>
              </a:rPr>
              <a:t>Balance for diversity, commuting, language speaking ability</a:t>
            </a:r>
          </a:p>
        </p:txBody>
      </p:sp>
      <p:sp>
        <p:nvSpPr>
          <p:cNvPr id="9" name="TextBox 8">
            <a:extLst>
              <a:ext uri="{FF2B5EF4-FFF2-40B4-BE49-F238E27FC236}">
                <a16:creationId xmlns:a16="http://schemas.microsoft.com/office/drawing/2014/main" id="{3AEE66F6-ADB9-42B0-B480-11637126DEED}"/>
              </a:ext>
            </a:extLst>
          </p:cNvPr>
          <p:cNvSpPr txBox="1"/>
          <p:nvPr/>
        </p:nvSpPr>
        <p:spPr>
          <a:xfrm>
            <a:off x="1977117" y="6384463"/>
            <a:ext cx="3722254" cy="369332"/>
          </a:xfrm>
          <a:prstGeom prst="rect">
            <a:avLst/>
          </a:prstGeom>
          <a:noFill/>
        </p:spPr>
        <p:txBody>
          <a:bodyPr wrap="square" rtlCol="0">
            <a:spAutoFit/>
          </a:bodyPr>
          <a:lstStyle/>
          <a:p>
            <a:pPr algn="ctr"/>
            <a:r>
              <a:rPr lang="en-US" dirty="0">
                <a:latin typeface="+mj-lt"/>
              </a:rPr>
              <a:t>One-Way Commute (mins)</a:t>
            </a:r>
          </a:p>
        </p:txBody>
      </p:sp>
      <p:pic>
        <p:nvPicPr>
          <p:cNvPr id="14" name="Picture 13">
            <a:extLst>
              <a:ext uri="{FF2B5EF4-FFF2-40B4-BE49-F238E27FC236}">
                <a16:creationId xmlns:a16="http://schemas.microsoft.com/office/drawing/2014/main" id="{69C6FD22-712B-4865-A5F0-1E379E2541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7317" y="4105297"/>
            <a:ext cx="3249212" cy="2485736"/>
          </a:xfrm>
          <a:prstGeom prst="rect">
            <a:avLst/>
          </a:prstGeom>
        </p:spPr>
      </p:pic>
      <p:pic>
        <p:nvPicPr>
          <p:cNvPr id="5122" name="Picture 2" descr="R">
            <a:extLst>
              <a:ext uri="{FF2B5EF4-FFF2-40B4-BE49-F238E27FC236}">
                <a16:creationId xmlns:a16="http://schemas.microsoft.com/office/drawing/2014/main" id="{EC957812-507F-4407-93FF-64BFC562FC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8334" y="3669041"/>
            <a:ext cx="947786" cy="7345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3F1F162-015C-4AC1-A774-AF88EB12A789}"/>
              </a:ext>
            </a:extLst>
          </p:cNvPr>
          <p:cNvPicPr>
            <a:picLocks noChangeAspect="1"/>
          </p:cNvPicPr>
          <p:nvPr/>
        </p:nvPicPr>
        <p:blipFill rotWithShape="1">
          <a:blip r:embed="rId5">
            <a:extLst>
              <a:ext uri="{28A0092B-C50C-407E-A947-70E740481C1C}">
                <a14:useLocalDpi xmlns:a14="http://schemas.microsoft.com/office/drawing/2010/main" val="0"/>
              </a:ext>
            </a:extLst>
          </a:blip>
          <a:srcRect t="4874" r="4198"/>
          <a:stretch/>
        </p:blipFill>
        <p:spPr>
          <a:xfrm>
            <a:off x="1463662" y="3620314"/>
            <a:ext cx="4235709" cy="2764149"/>
          </a:xfrm>
          <a:prstGeom prst="rect">
            <a:avLst/>
          </a:prstGeom>
        </p:spPr>
      </p:pic>
      <p:grpSp>
        <p:nvGrpSpPr>
          <p:cNvPr id="15" name="Group 14">
            <a:extLst>
              <a:ext uri="{FF2B5EF4-FFF2-40B4-BE49-F238E27FC236}">
                <a16:creationId xmlns:a16="http://schemas.microsoft.com/office/drawing/2014/main" id="{26D1F4AC-1489-4C15-8E12-D75BD21A7BC7}"/>
              </a:ext>
            </a:extLst>
          </p:cNvPr>
          <p:cNvGrpSpPr/>
          <p:nvPr/>
        </p:nvGrpSpPr>
        <p:grpSpPr>
          <a:xfrm>
            <a:off x="3860411" y="3800785"/>
            <a:ext cx="2129230" cy="902970"/>
            <a:chOff x="4257040" y="3928110"/>
            <a:chExt cx="2129230" cy="902970"/>
          </a:xfrm>
        </p:grpSpPr>
        <p:sp>
          <p:nvSpPr>
            <p:cNvPr id="10" name="Rectangle 9">
              <a:extLst>
                <a:ext uri="{FF2B5EF4-FFF2-40B4-BE49-F238E27FC236}">
                  <a16:creationId xmlns:a16="http://schemas.microsoft.com/office/drawing/2014/main" id="{911A8E46-E979-4CCF-A0D8-0F4AED0CD5F9}"/>
                </a:ext>
              </a:extLst>
            </p:cNvPr>
            <p:cNvSpPr/>
            <p:nvPr/>
          </p:nvSpPr>
          <p:spPr>
            <a:xfrm>
              <a:off x="4257040" y="3928110"/>
              <a:ext cx="1960880" cy="902970"/>
            </a:xfrm>
            <a:prstGeom prst="rect">
              <a:avLst/>
            </a:prstGeom>
            <a:solidFill>
              <a:schemeClr val="bg1"/>
            </a:solidFill>
            <a:ln>
              <a:solidFill>
                <a:srgbClr val="D4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ECC46EAD-5B3D-40A4-A670-E20AB2DF095C}"/>
                </a:ext>
              </a:extLst>
            </p:cNvPr>
            <p:cNvGrpSpPr/>
            <p:nvPr/>
          </p:nvGrpSpPr>
          <p:grpSpPr>
            <a:xfrm>
              <a:off x="4391215" y="4047956"/>
              <a:ext cx="1995055" cy="662777"/>
              <a:chOff x="5137500" y="4700423"/>
              <a:chExt cx="1995055" cy="662777"/>
            </a:xfrm>
          </p:grpSpPr>
          <p:sp>
            <p:nvSpPr>
              <p:cNvPr id="7" name="Rectangle 6">
                <a:extLst>
                  <a:ext uri="{FF2B5EF4-FFF2-40B4-BE49-F238E27FC236}">
                    <a16:creationId xmlns:a16="http://schemas.microsoft.com/office/drawing/2014/main" id="{7A3EE16F-824D-40C6-B292-CB4FD5474400}"/>
                  </a:ext>
                </a:extLst>
              </p:cNvPr>
              <p:cNvSpPr/>
              <p:nvPr/>
            </p:nvSpPr>
            <p:spPr>
              <a:xfrm>
                <a:off x="5137500" y="5080003"/>
                <a:ext cx="230910" cy="258618"/>
              </a:xfrm>
              <a:prstGeom prst="rect">
                <a:avLst/>
              </a:prstGeom>
              <a:solidFill>
                <a:srgbClr val="FFB2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EAC6C0-F75B-445C-BF23-88BC2C16F851}"/>
                  </a:ext>
                </a:extLst>
              </p:cNvPr>
              <p:cNvSpPr/>
              <p:nvPr/>
            </p:nvSpPr>
            <p:spPr>
              <a:xfrm>
                <a:off x="5137500" y="4755780"/>
                <a:ext cx="230910" cy="258618"/>
              </a:xfrm>
              <a:prstGeom prst="rect">
                <a:avLst/>
              </a:prstGeom>
              <a:solidFill>
                <a:srgbClr val="1F77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B67C4ED8-7BCD-4CFB-854E-513AA96EC00A}"/>
                  </a:ext>
                </a:extLst>
              </p:cNvPr>
              <p:cNvSpPr txBox="1"/>
              <p:nvPr/>
            </p:nvSpPr>
            <p:spPr>
              <a:xfrm>
                <a:off x="5368410" y="5024646"/>
                <a:ext cx="1764145" cy="338554"/>
              </a:xfrm>
              <a:prstGeom prst="rect">
                <a:avLst/>
              </a:prstGeom>
              <a:noFill/>
            </p:spPr>
            <p:txBody>
              <a:bodyPr wrap="square" rtlCol="0">
                <a:spAutoFit/>
              </a:bodyPr>
              <a:lstStyle/>
              <a:p>
                <a:r>
                  <a:rPr lang="en-US" sz="1600" dirty="0">
                    <a:latin typeface="+mj-lt"/>
                  </a:rPr>
                  <a:t>School Year 2018</a:t>
                </a:r>
              </a:p>
            </p:txBody>
          </p:sp>
          <p:sp>
            <p:nvSpPr>
              <p:cNvPr id="13" name="TextBox 12">
                <a:extLst>
                  <a:ext uri="{FF2B5EF4-FFF2-40B4-BE49-F238E27FC236}">
                    <a16:creationId xmlns:a16="http://schemas.microsoft.com/office/drawing/2014/main" id="{B0D3EB4E-7003-4407-87E6-A706D08CCC9A}"/>
                  </a:ext>
                </a:extLst>
              </p:cNvPr>
              <p:cNvSpPr txBox="1"/>
              <p:nvPr/>
            </p:nvSpPr>
            <p:spPr>
              <a:xfrm>
                <a:off x="5368410" y="4700423"/>
                <a:ext cx="1764145" cy="338554"/>
              </a:xfrm>
              <a:prstGeom prst="rect">
                <a:avLst/>
              </a:prstGeom>
              <a:noFill/>
            </p:spPr>
            <p:txBody>
              <a:bodyPr wrap="square" rtlCol="0">
                <a:spAutoFit/>
              </a:bodyPr>
              <a:lstStyle/>
              <a:p>
                <a:r>
                  <a:rPr lang="en-US" sz="1600" dirty="0">
                    <a:latin typeface="+mj-lt"/>
                  </a:rPr>
                  <a:t>School Year 2017</a:t>
                </a:r>
              </a:p>
            </p:txBody>
          </p:sp>
        </p:grpSp>
      </p:grpSp>
    </p:spTree>
    <p:extLst>
      <p:ext uri="{BB962C8B-B14F-4D97-AF65-F5344CB8AC3E}">
        <p14:creationId xmlns:p14="http://schemas.microsoft.com/office/powerpoint/2010/main" val="3523406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A6EED04-84B6-4C41-88FB-B2A903AA4914}"/>
              </a:ext>
            </a:extLst>
          </p:cNvPr>
          <p:cNvSpPr/>
          <p:nvPr/>
        </p:nvSpPr>
        <p:spPr>
          <a:xfrm>
            <a:off x="0" y="0"/>
            <a:ext cx="12192000" cy="1809135"/>
          </a:xfrm>
          <a:prstGeom prst="rect">
            <a:avLst/>
          </a:prstGeom>
          <a:solidFill>
            <a:srgbClr val="404040"/>
          </a:solid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F3A98BF4-466C-43BA-A663-15CFFE076340}"/>
              </a:ext>
            </a:extLst>
          </p:cNvPr>
          <p:cNvSpPr txBox="1"/>
          <p:nvPr/>
        </p:nvSpPr>
        <p:spPr>
          <a:xfrm>
            <a:off x="738168" y="519846"/>
            <a:ext cx="7412774" cy="769441"/>
          </a:xfrm>
          <a:prstGeom prst="rect">
            <a:avLst/>
          </a:prstGeom>
          <a:noFill/>
        </p:spPr>
        <p:txBody>
          <a:bodyPr wrap="square" rtlCol="0">
            <a:spAutoFit/>
          </a:bodyPr>
          <a:lstStyle/>
          <a:p>
            <a:r>
              <a:rPr lang="en-US" sz="4400" dirty="0">
                <a:solidFill>
                  <a:schemeClr val="bg1"/>
                </a:solidFill>
                <a:latin typeface="+mj-lt"/>
              </a:rPr>
              <a:t>Web App</a:t>
            </a:r>
          </a:p>
        </p:txBody>
      </p:sp>
      <p:pic>
        <p:nvPicPr>
          <p:cNvPr id="6146" name="Picture 2" descr="Image result for django logo">
            <a:extLst>
              <a:ext uri="{FF2B5EF4-FFF2-40B4-BE49-F238E27FC236}">
                <a16:creationId xmlns:a16="http://schemas.microsoft.com/office/drawing/2014/main" id="{24F3F541-052F-4D4E-B662-2B5080A0D4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242" y="3525548"/>
            <a:ext cx="2685193" cy="93534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docker logo">
            <a:extLst>
              <a:ext uri="{FF2B5EF4-FFF2-40B4-BE49-F238E27FC236}">
                <a16:creationId xmlns:a16="http://schemas.microsoft.com/office/drawing/2014/main" id="{EC819EED-2FE2-4694-90E7-D7930BACAE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5859" y="3195706"/>
            <a:ext cx="2039813" cy="17108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5D44B8A-282D-474D-917E-18C41DB6830A}"/>
              </a:ext>
            </a:extLst>
          </p:cNvPr>
          <p:cNvPicPr>
            <a:picLocks noChangeAspect="1"/>
          </p:cNvPicPr>
          <p:nvPr/>
        </p:nvPicPr>
        <p:blipFill>
          <a:blip r:embed="rId5"/>
          <a:stretch>
            <a:fillRect/>
          </a:stretch>
        </p:blipFill>
        <p:spPr>
          <a:xfrm>
            <a:off x="8183947" y="3621147"/>
            <a:ext cx="3459167" cy="991069"/>
          </a:xfrm>
          <a:prstGeom prst="rect">
            <a:avLst/>
          </a:prstGeom>
        </p:spPr>
      </p:pic>
      <p:pic>
        <p:nvPicPr>
          <p:cNvPr id="18" name="Picture 10" descr="https://www.python.org/static/community_logos/python-logo-master-v3-TM.png">
            <a:extLst>
              <a:ext uri="{FF2B5EF4-FFF2-40B4-BE49-F238E27FC236}">
                <a16:creationId xmlns:a16="http://schemas.microsoft.com/office/drawing/2014/main" id="{69504361-3200-4956-A6D8-6AB1A61725A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0953" t="12824" r="6706" b="9866"/>
          <a:stretch/>
        </p:blipFill>
        <p:spPr bwMode="auto">
          <a:xfrm>
            <a:off x="349892" y="2542310"/>
            <a:ext cx="3124472" cy="990858"/>
          </a:xfrm>
          <a:prstGeom prst="rect">
            <a:avLst/>
          </a:prstGeom>
          <a:noFill/>
          <a:extLst>
            <a:ext uri="{909E8E84-426E-40DD-AFC4-6F175D3DCCD1}">
              <a14:hiddenFill xmlns:a14="http://schemas.microsoft.com/office/drawing/2010/main">
                <a:solidFill>
                  <a:srgbClr val="FFFFFF"/>
                </a:solidFill>
              </a14:hiddenFill>
            </a:ext>
          </a:extLst>
        </p:spPr>
      </p:pic>
      <p:sp>
        <p:nvSpPr>
          <p:cNvPr id="20" name="Arrow: Down 19">
            <a:extLst>
              <a:ext uri="{FF2B5EF4-FFF2-40B4-BE49-F238E27FC236}">
                <a16:creationId xmlns:a16="http://schemas.microsoft.com/office/drawing/2014/main" id="{EA0E44F6-BF4F-456E-9810-1E200F7E2E38}"/>
              </a:ext>
            </a:extLst>
          </p:cNvPr>
          <p:cNvSpPr/>
          <p:nvPr/>
        </p:nvSpPr>
        <p:spPr>
          <a:xfrm rot="16200000">
            <a:off x="7253402" y="3991764"/>
            <a:ext cx="492815" cy="609361"/>
          </a:xfrm>
          <a:prstGeom prst="downArrow">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Arrow: Down 22">
            <a:extLst>
              <a:ext uri="{FF2B5EF4-FFF2-40B4-BE49-F238E27FC236}">
                <a16:creationId xmlns:a16="http://schemas.microsoft.com/office/drawing/2014/main" id="{08438500-F139-4F05-A382-5660E035669A}"/>
              </a:ext>
            </a:extLst>
          </p:cNvPr>
          <p:cNvSpPr/>
          <p:nvPr/>
        </p:nvSpPr>
        <p:spPr>
          <a:xfrm rot="16200000">
            <a:off x="3884395" y="3993299"/>
            <a:ext cx="492815" cy="609361"/>
          </a:xfrm>
          <a:prstGeom prst="downArrow">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D0905CEB-AD00-4ADF-A68D-4B57C08FB5AB}"/>
              </a:ext>
            </a:extLst>
          </p:cNvPr>
          <p:cNvGrpSpPr/>
          <p:nvPr/>
        </p:nvGrpSpPr>
        <p:grpSpPr>
          <a:xfrm>
            <a:off x="575242" y="4556029"/>
            <a:ext cx="2520408" cy="705721"/>
            <a:chOff x="591128" y="5463721"/>
            <a:chExt cx="3139220" cy="878990"/>
          </a:xfrm>
        </p:grpSpPr>
        <p:pic>
          <p:nvPicPr>
            <p:cNvPr id="24" name="Picture 23">
              <a:extLst>
                <a:ext uri="{FF2B5EF4-FFF2-40B4-BE49-F238E27FC236}">
                  <a16:creationId xmlns:a16="http://schemas.microsoft.com/office/drawing/2014/main" id="{0D003BD0-A836-43B4-BD6A-B41F63C46F97}"/>
                </a:ext>
              </a:extLst>
            </p:cNvPr>
            <p:cNvPicPr>
              <a:picLocks noChangeAspect="1"/>
            </p:cNvPicPr>
            <p:nvPr/>
          </p:nvPicPr>
          <p:blipFill>
            <a:blip r:embed="rId7"/>
            <a:stretch>
              <a:fillRect/>
            </a:stretch>
          </p:blipFill>
          <p:spPr>
            <a:xfrm>
              <a:off x="1611443" y="5720117"/>
              <a:ext cx="2118905" cy="528259"/>
            </a:xfrm>
            <a:prstGeom prst="rect">
              <a:avLst/>
            </a:prstGeom>
          </p:spPr>
        </p:pic>
        <p:pic>
          <p:nvPicPr>
            <p:cNvPr id="22" name="Picture 21">
              <a:extLst>
                <a:ext uri="{FF2B5EF4-FFF2-40B4-BE49-F238E27FC236}">
                  <a16:creationId xmlns:a16="http://schemas.microsoft.com/office/drawing/2014/main" id="{E8CB7E85-3F63-4D88-BC00-0271AF04F802}"/>
                </a:ext>
              </a:extLst>
            </p:cNvPr>
            <p:cNvPicPr>
              <a:picLocks noChangeAspect="1"/>
            </p:cNvPicPr>
            <p:nvPr/>
          </p:nvPicPr>
          <p:blipFill>
            <a:blip r:embed="rId8"/>
            <a:stretch>
              <a:fillRect/>
            </a:stretch>
          </p:blipFill>
          <p:spPr>
            <a:xfrm>
              <a:off x="591128" y="5463721"/>
              <a:ext cx="980412" cy="878990"/>
            </a:xfrm>
            <a:prstGeom prst="rect">
              <a:avLst/>
            </a:prstGeom>
          </p:spPr>
        </p:pic>
      </p:grpSp>
      <p:pic>
        <p:nvPicPr>
          <p:cNvPr id="6160" name="Picture 16" descr="SQLite370.svg">
            <a:extLst>
              <a:ext uri="{FF2B5EF4-FFF2-40B4-BE49-F238E27FC236}">
                <a16:creationId xmlns:a16="http://schemas.microsoft.com/office/drawing/2014/main" id="{202E093E-822A-4776-996E-05E14A72607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5388" y="5332329"/>
            <a:ext cx="1897295" cy="896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083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21B3E3A-83CC-4829-903B-6A862DBF9C13}"/>
              </a:ext>
            </a:extLst>
          </p:cNvPr>
          <p:cNvSpPr/>
          <p:nvPr/>
        </p:nvSpPr>
        <p:spPr>
          <a:xfrm>
            <a:off x="0" y="0"/>
            <a:ext cx="4175761" cy="6858000"/>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F43340BE-D77F-4EB8-85CB-1C0D2E2178FF}"/>
              </a:ext>
            </a:extLst>
          </p:cNvPr>
          <p:cNvSpPr>
            <a:spLocks noGrp="1"/>
          </p:cNvSpPr>
          <p:nvPr>
            <p:ph type="title"/>
          </p:nvPr>
        </p:nvSpPr>
        <p:spPr>
          <a:xfrm>
            <a:off x="325447" y="727315"/>
            <a:ext cx="3524865" cy="5403370"/>
          </a:xfrm>
        </p:spPr>
        <p:txBody>
          <a:bodyPr>
            <a:normAutofit/>
          </a:bodyPr>
          <a:lstStyle/>
          <a:p>
            <a:pPr algn="ctr"/>
            <a:r>
              <a:rPr lang="en-US" dirty="0">
                <a:solidFill>
                  <a:schemeClr val="bg1"/>
                </a:solidFill>
              </a:rPr>
              <a:t>Voilà!</a:t>
            </a:r>
          </a:p>
        </p:txBody>
      </p:sp>
      <p:pic>
        <p:nvPicPr>
          <p:cNvPr id="6" name="Picture 5">
            <a:extLst>
              <a:ext uri="{FF2B5EF4-FFF2-40B4-BE49-F238E27FC236}">
                <a16:creationId xmlns:a16="http://schemas.microsoft.com/office/drawing/2014/main" id="{C60EE107-7CCE-4F43-922E-4D91967035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0589" y="139710"/>
            <a:ext cx="6711737" cy="6607458"/>
          </a:xfrm>
          <a:prstGeom prst="rect">
            <a:avLst/>
          </a:prstGeom>
        </p:spPr>
      </p:pic>
    </p:spTree>
    <p:extLst>
      <p:ext uri="{BB962C8B-B14F-4D97-AF65-F5344CB8AC3E}">
        <p14:creationId xmlns:p14="http://schemas.microsoft.com/office/powerpoint/2010/main" val="2912478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A6EED04-84B6-4C41-88FB-B2A903AA4914}"/>
              </a:ext>
            </a:extLst>
          </p:cNvPr>
          <p:cNvSpPr/>
          <p:nvPr/>
        </p:nvSpPr>
        <p:spPr>
          <a:xfrm>
            <a:off x="0" y="0"/>
            <a:ext cx="12192000" cy="6858000"/>
          </a:xfrm>
          <a:prstGeom prst="rect">
            <a:avLst/>
          </a:prstGeom>
          <a:solidFill>
            <a:srgbClr val="404040"/>
          </a:solid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F3A98BF4-466C-43BA-A663-15CFFE076340}"/>
              </a:ext>
            </a:extLst>
          </p:cNvPr>
          <p:cNvSpPr txBox="1"/>
          <p:nvPr/>
        </p:nvSpPr>
        <p:spPr>
          <a:xfrm>
            <a:off x="0" y="4112657"/>
            <a:ext cx="12192000" cy="1015663"/>
          </a:xfrm>
          <a:prstGeom prst="rect">
            <a:avLst/>
          </a:prstGeom>
          <a:noFill/>
        </p:spPr>
        <p:txBody>
          <a:bodyPr wrap="square" rtlCol="0">
            <a:spAutoFit/>
          </a:bodyPr>
          <a:lstStyle/>
          <a:p>
            <a:pPr algn="ctr"/>
            <a:r>
              <a:rPr lang="en-US" sz="6000" dirty="0">
                <a:solidFill>
                  <a:schemeClr val="bg1"/>
                </a:solidFill>
                <a:latin typeface="+mj-lt"/>
              </a:rPr>
              <a:t>Thank You </a:t>
            </a:r>
            <a:r>
              <a:rPr lang="en-US" sz="6000" dirty="0" err="1">
                <a:solidFill>
                  <a:schemeClr val="bg1"/>
                </a:solidFill>
                <a:latin typeface="+mj-lt"/>
              </a:rPr>
              <a:t>ChiPy</a:t>
            </a:r>
            <a:endParaRPr lang="en-US" sz="6000" dirty="0">
              <a:solidFill>
                <a:schemeClr val="bg1"/>
              </a:solidFill>
              <a:latin typeface="+mj-lt"/>
            </a:endParaRPr>
          </a:p>
        </p:txBody>
      </p:sp>
      <p:pic>
        <p:nvPicPr>
          <p:cNvPr id="11266" name="Picture 2" descr="Celebration clipart emoji - Pencil and in color ...">
            <a:extLst>
              <a:ext uri="{FF2B5EF4-FFF2-40B4-BE49-F238E27FC236}">
                <a16:creationId xmlns:a16="http://schemas.microsoft.com/office/drawing/2014/main" id="{12AAF88E-AF95-40F2-9A4E-2F892EC0B3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5730" y="1459513"/>
            <a:ext cx="2440540" cy="2440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145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21B3E3A-83CC-4829-903B-6A862DBF9C13}"/>
              </a:ext>
            </a:extLst>
          </p:cNvPr>
          <p:cNvSpPr/>
          <p:nvPr/>
        </p:nvSpPr>
        <p:spPr>
          <a:xfrm>
            <a:off x="0" y="0"/>
            <a:ext cx="4175761" cy="6858000"/>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ome">
            <a:extLst>
              <a:ext uri="{FF2B5EF4-FFF2-40B4-BE49-F238E27FC236}">
                <a16:creationId xmlns:a16="http://schemas.microsoft.com/office/drawing/2014/main" id="{2E03721C-C751-4A50-824B-28BAF4F6AA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106" y="577997"/>
            <a:ext cx="2154724" cy="2137487"/>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CCA87E4-C929-4E04-A235-C77A2CBF9C44}"/>
              </a:ext>
            </a:extLst>
          </p:cNvPr>
          <p:cNvPicPr>
            <a:picLocks noChangeAspect="1"/>
          </p:cNvPicPr>
          <p:nvPr/>
        </p:nvPicPr>
        <p:blipFill rotWithShape="1">
          <a:blip r:embed="rId4">
            <a:extLst/>
          </a:blip>
          <a:srcRect l="2059" t="1561"/>
          <a:stretch/>
        </p:blipFill>
        <p:spPr>
          <a:xfrm>
            <a:off x="4437340" y="1264919"/>
            <a:ext cx="7601929" cy="4658359"/>
          </a:xfrm>
          <a:prstGeom prst="rect">
            <a:avLst/>
          </a:prstGeom>
        </p:spPr>
      </p:pic>
      <p:sp>
        <p:nvSpPr>
          <p:cNvPr id="6" name="TextBox 5">
            <a:extLst>
              <a:ext uri="{FF2B5EF4-FFF2-40B4-BE49-F238E27FC236}">
                <a16:creationId xmlns:a16="http://schemas.microsoft.com/office/drawing/2014/main" id="{F5F26D69-7613-49A5-806F-F65558F6DA17}"/>
              </a:ext>
            </a:extLst>
          </p:cNvPr>
          <p:cNvSpPr txBox="1"/>
          <p:nvPr/>
        </p:nvSpPr>
        <p:spPr>
          <a:xfrm>
            <a:off x="130866" y="3302988"/>
            <a:ext cx="4175758" cy="1938992"/>
          </a:xfrm>
          <a:prstGeom prst="rect">
            <a:avLst/>
          </a:prstGeom>
          <a:noFill/>
        </p:spPr>
        <p:txBody>
          <a:bodyPr wrap="square" rtlCol="0">
            <a:spAutoFit/>
          </a:bodyPr>
          <a:lstStyle/>
          <a:p>
            <a:pPr>
              <a:lnSpc>
                <a:spcPct val="150000"/>
              </a:lnSpc>
            </a:pPr>
            <a:r>
              <a:rPr lang="en-US" sz="2000" dirty="0">
                <a:solidFill>
                  <a:schemeClr val="bg1"/>
                </a:solidFill>
              </a:rPr>
              <a:t>1,500+ AmeriCorps Members yearly</a:t>
            </a:r>
          </a:p>
          <a:p>
            <a:pPr>
              <a:lnSpc>
                <a:spcPct val="150000"/>
              </a:lnSpc>
            </a:pPr>
            <a:r>
              <a:rPr lang="en-US" sz="2000" dirty="0">
                <a:solidFill>
                  <a:schemeClr val="bg1"/>
                </a:solidFill>
              </a:rPr>
              <a:t>29 city locations</a:t>
            </a:r>
          </a:p>
          <a:p>
            <a:pPr>
              <a:lnSpc>
                <a:spcPct val="150000"/>
              </a:lnSpc>
            </a:pPr>
            <a:r>
              <a:rPr lang="en-US" sz="2000" dirty="0">
                <a:solidFill>
                  <a:schemeClr val="bg1"/>
                </a:solidFill>
              </a:rPr>
              <a:t>Full time tutors and mentors</a:t>
            </a:r>
          </a:p>
          <a:p>
            <a:pPr>
              <a:lnSpc>
                <a:spcPct val="150000"/>
              </a:lnSpc>
            </a:pPr>
            <a:r>
              <a:rPr lang="en-US" sz="2000" dirty="0">
                <a:solidFill>
                  <a:schemeClr val="bg1"/>
                </a:solidFill>
              </a:rPr>
              <a:t>Grades 3-9</a:t>
            </a:r>
          </a:p>
        </p:txBody>
      </p:sp>
    </p:spTree>
    <p:extLst>
      <p:ext uri="{BB962C8B-B14F-4D97-AF65-F5344CB8AC3E}">
        <p14:creationId xmlns:p14="http://schemas.microsoft.com/office/powerpoint/2010/main" val="578141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21B3E3A-83CC-4829-903B-6A862DBF9C13}"/>
              </a:ext>
            </a:extLst>
          </p:cNvPr>
          <p:cNvSpPr/>
          <p:nvPr/>
        </p:nvSpPr>
        <p:spPr>
          <a:xfrm>
            <a:off x="0" y="0"/>
            <a:ext cx="4175761" cy="6858000"/>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10" descr="https://www.python.org/static/community_logos/python-logo-master-v3-TM.png">
            <a:extLst>
              <a:ext uri="{FF2B5EF4-FFF2-40B4-BE49-F238E27FC236}">
                <a16:creationId xmlns:a16="http://schemas.microsoft.com/office/drawing/2014/main" id="{DCEA7BFC-BAD0-4FAF-A9B1-5A411165CF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953" t="12824" r="6706" b="9866"/>
          <a:stretch/>
        </p:blipFill>
        <p:spPr bwMode="auto">
          <a:xfrm>
            <a:off x="4815344" y="363789"/>
            <a:ext cx="3286436" cy="1042221"/>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F43340BE-D77F-4EB8-85CB-1C0D2E2178FF}"/>
              </a:ext>
            </a:extLst>
          </p:cNvPr>
          <p:cNvSpPr>
            <a:spLocks noGrp="1"/>
          </p:cNvSpPr>
          <p:nvPr>
            <p:ph type="title"/>
          </p:nvPr>
        </p:nvSpPr>
        <p:spPr>
          <a:xfrm>
            <a:off x="325447" y="727315"/>
            <a:ext cx="3524865" cy="5403370"/>
          </a:xfrm>
        </p:spPr>
        <p:txBody>
          <a:bodyPr>
            <a:normAutofit/>
          </a:bodyPr>
          <a:lstStyle/>
          <a:p>
            <a:pPr algn="ctr"/>
            <a:r>
              <a:rPr lang="en-US" dirty="0">
                <a:solidFill>
                  <a:srgbClr val="FFFFFF"/>
                </a:solidFill>
              </a:rPr>
              <a:t>How I’ve Used</a:t>
            </a:r>
            <a:br>
              <a:rPr lang="en-US" dirty="0">
                <a:solidFill>
                  <a:srgbClr val="FFFFFF"/>
                </a:solidFill>
              </a:rPr>
            </a:br>
            <a:r>
              <a:rPr lang="en-US" dirty="0">
                <a:solidFill>
                  <a:srgbClr val="FFFFFF"/>
                </a:solidFill>
              </a:rPr>
              <a:t>Python</a:t>
            </a:r>
          </a:p>
        </p:txBody>
      </p:sp>
      <p:graphicFrame>
        <p:nvGraphicFramePr>
          <p:cNvPr id="8" name="Content Placeholder 2">
            <a:extLst>
              <a:ext uri="{FF2B5EF4-FFF2-40B4-BE49-F238E27FC236}">
                <a16:creationId xmlns:a16="http://schemas.microsoft.com/office/drawing/2014/main" id="{D8D63603-368A-4333-AD84-53F1457DB024}"/>
              </a:ext>
            </a:extLst>
          </p:cNvPr>
          <p:cNvGraphicFramePr>
            <a:graphicFrameLocks noGrp="1"/>
          </p:cNvGraphicFramePr>
          <p:nvPr>
            <p:ph idx="1"/>
            <p:extLst>
              <p:ext uri="{D42A27DB-BD31-4B8C-83A1-F6EECF244321}">
                <p14:modId xmlns:p14="http://schemas.microsoft.com/office/powerpoint/2010/main" val="200004914"/>
              </p:ext>
            </p:extLst>
          </p:nvPr>
        </p:nvGraphicFramePr>
        <p:xfrm>
          <a:off x="4953981" y="1666849"/>
          <a:ext cx="6457284" cy="51640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36758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A6EED04-84B6-4C41-88FB-B2A903AA4914}"/>
              </a:ext>
            </a:extLst>
          </p:cNvPr>
          <p:cNvSpPr/>
          <p:nvPr/>
        </p:nvSpPr>
        <p:spPr>
          <a:xfrm>
            <a:off x="0" y="0"/>
            <a:ext cx="12192000" cy="1809135"/>
          </a:xfrm>
          <a:prstGeom prst="rect">
            <a:avLst/>
          </a:prstGeom>
          <a:solidFill>
            <a:srgbClr val="404040"/>
          </a:solid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F3A98BF4-466C-43BA-A663-15CFFE076340}"/>
              </a:ext>
            </a:extLst>
          </p:cNvPr>
          <p:cNvSpPr txBox="1"/>
          <p:nvPr/>
        </p:nvSpPr>
        <p:spPr>
          <a:xfrm>
            <a:off x="738168" y="519846"/>
            <a:ext cx="7412774" cy="769441"/>
          </a:xfrm>
          <a:prstGeom prst="rect">
            <a:avLst/>
          </a:prstGeom>
          <a:noFill/>
        </p:spPr>
        <p:txBody>
          <a:bodyPr wrap="square" rtlCol="0">
            <a:spAutoFit/>
          </a:bodyPr>
          <a:lstStyle/>
          <a:p>
            <a:r>
              <a:rPr lang="en-US" sz="4400" dirty="0">
                <a:solidFill>
                  <a:schemeClr val="bg1"/>
                </a:solidFill>
                <a:latin typeface="+mj-lt"/>
              </a:rPr>
              <a:t>Data intake from the field</a:t>
            </a:r>
          </a:p>
        </p:txBody>
      </p:sp>
      <p:cxnSp>
        <p:nvCxnSpPr>
          <p:cNvPr id="48" name="Straight Connector 47">
            <a:extLst>
              <a:ext uri="{FF2B5EF4-FFF2-40B4-BE49-F238E27FC236}">
                <a16:creationId xmlns:a16="http://schemas.microsoft.com/office/drawing/2014/main" id="{5B8E034E-00DC-4DF3-93DA-A7132774ECDC}"/>
              </a:ext>
            </a:extLst>
          </p:cNvPr>
          <p:cNvCxnSpPr>
            <a:cxnSpLocks/>
          </p:cNvCxnSpPr>
          <p:nvPr/>
        </p:nvCxnSpPr>
        <p:spPr>
          <a:xfrm>
            <a:off x="6053721" y="2453516"/>
            <a:ext cx="0" cy="3165987"/>
          </a:xfrm>
          <a:prstGeom prst="line">
            <a:avLst/>
          </a:prstGeom>
          <a:ln w="38100">
            <a:solidFill>
              <a:srgbClr val="404040"/>
            </a:solidFill>
          </a:ln>
        </p:spPr>
        <p:style>
          <a:lnRef idx="1">
            <a:schemeClr val="dk1"/>
          </a:lnRef>
          <a:fillRef idx="0">
            <a:schemeClr val="dk1"/>
          </a:fillRef>
          <a:effectRef idx="0">
            <a:schemeClr val="dk1"/>
          </a:effectRef>
          <a:fontRef idx="minor">
            <a:schemeClr val="tx1"/>
          </a:fontRef>
        </p:style>
      </p:cxnSp>
      <p:grpSp>
        <p:nvGrpSpPr>
          <p:cNvPr id="23" name="Group 22">
            <a:extLst>
              <a:ext uri="{FF2B5EF4-FFF2-40B4-BE49-F238E27FC236}">
                <a16:creationId xmlns:a16="http://schemas.microsoft.com/office/drawing/2014/main" id="{A42A41C0-BB24-4C90-9B82-559326305D74}"/>
              </a:ext>
            </a:extLst>
          </p:cNvPr>
          <p:cNvGrpSpPr/>
          <p:nvPr/>
        </p:nvGrpSpPr>
        <p:grpSpPr>
          <a:xfrm>
            <a:off x="8652542" y="5279691"/>
            <a:ext cx="899231" cy="874517"/>
            <a:chOff x="10367749" y="3779321"/>
            <a:chExt cx="1190579" cy="1169322"/>
          </a:xfrm>
        </p:grpSpPr>
        <p:grpSp>
          <p:nvGrpSpPr>
            <p:cNvPr id="50" name="Group 49">
              <a:extLst>
                <a:ext uri="{FF2B5EF4-FFF2-40B4-BE49-F238E27FC236}">
                  <a16:creationId xmlns:a16="http://schemas.microsoft.com/office/drawing/2014/main" id="{27D37B1A-50CC-42A3-AE2B-1FAC8B46D6B2}"/>
                </a:ext>
              </a:extLst>
            </p:cNvPr>
            <p:cNvGrpSpPr/>
            <p:nvPr/>
          </p:nvGrpSpPr>
          <p:grpSpPr>
            <a:xfrm>
              <a:off x="10646042" y="4036509"/>
              <a:ext cx="633994" cy="668702"/>
              <a:chOff x="5553732" y="2647210"/>
              <a:chExt cx="633994" cy="668702"/>
            </a:xfrm>
          </p:grpSpPr>
          <p:pic>
            <p:nvPicPr>
              <p:cNvPr id="51" name="Picture 8" descr="Related image">
                <a:extLst>
                  <a:ext uri="{FF2B5EF4-FFF2-40B4-BE49-F238E27FC236}">
                    <a16:creationId xmlns:a16="http://schemas.microsoft.com/office/drawing/2014/main" id="{8C140D2A-765B-47BD-8198-99D0B759086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147"/>
              <a:stretch/>
            </p:blipFill>
            <p:spPr bwMode="auto">
              <a:xfrm>
                <a:off x="5589176" y="2647210"/>
                <a:ext cx="572464" cy="42397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6" descr="Related image">
                <a:extLst>
                  <a:ext uri="{FF2B5EF4-FFF2-40B4-BE49-F238E27FC236}">
                    <a16:creationId xmlns:a16="http://schemas.microsoft.com/office/drawing/2014/main" id="{A223E64B-D83B-464B-A6A8-DDAF77DDBF0C}"/>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5508" l="586" r="95703">
                            <a14:foregroundMark x1="6836" y1="66211" x2="5469" y2="30859"/>
                            <a14:foregroundMark x1="5469" y1="30859" x2="8984" y2="70117"/>
                            <a14:foregroundMark x1="8984" y1="70117" x2="14258" y2="61719"/>
                            <a14:foregroundMark x1="33984" y1="90820" x2="7031" y2="60742"/>
                            <a14:foregroundMark x1="7031" y1="60742" x2="8594" y2="81445"/>
                            <a14:foregroundMark x1="13477" y1="25586" x2="195" y2="67188"/>
                            <a14:foregroundMark x1="195" y1="67188" x2="24609" y2="95703"/>
                            <a14:foregroundMark x1="24609" y1="95703" x2="57813" y2="70898"/>
                            <a14:foregroundMark x1="57813" y1="70898" x2="89453" y2="23633"/>
                            <a14:foregroundMark x1="89453" y1="23633" x2="75977" y2="21875"/>
                            <a14:foregroundMark x1="9961" y1="25977" x2="586" y2="50000"/>
                            <a14:foregroundMark x1="1367" y1="49609" x2="8789" y2="85547"/>
                            <a14:foregroundMark x1="8789" y1="85547" x2="45313" y2="94727"/>
                            <a14:foregroundMark x1="45313" y1="94727" x2="81641" y2="91406"/>
                            <a14:foregroundMark x1="81641" y1="91406" x2="95703" y2="58789"/>
                            <a14:foregroundMark x1="95703" y1="58789" x2="57422" y2="36719"/>
                            <a14:foregroundMark x1="57422" y1="36719" x2="10742" y2="36133"/>
                            <a14:foregroundMark x1="10742" y1="36133" x2="1367" y2="50000"/>
                          </a14:backgroundRemoval>
                        </a14:imgEffect>
                      </a14:imgLayer>
                    </a14:imgProps>
                  </a:ext>
                  <a:ext uri="{28A0092B-C50C-407E-A947-70E740481C1C}">
                    <a14:useLocalDpi xmlns:a14="http://schemas.microsoft.com/office/drawing/2010/main" val="0"/>
                  </a:ext>
                </a:extLst>
              </a:blip>
              <a:srcRect/>
              <a:stretch>
                <a:fillRect/>
              </a:stretch>
            </p:blipFill>
            <p:spPr bwMode="auto">
              <a:xfrm>
                <a:off x="5553732" y="2749182"/>
                <a:ext cx="633994" cy="566730"/>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quot;Not Allowed&quot; Symbol 19">
              <a:extLst>
                <a:ext uri="{FF2B5EF4-FFF2-40B4-BE49-F238E27FC236}">
                  <a16:creationId xmlns:a16="http://schemas.microsoft.com/office/drawing/2014/main" id="{21F37D2B-2B8B-473D-BA40-8DF1FC1E3C2E}"/>
                </a:ext>
              </a:extLst>
            </p:cNvPr>
            <p:cNvSpPr/>
            <p:nvPr/>
          </p:nvSpPr>
          <p:spPr>
            <a:xfrm>
              <a:off x="10367749" y="3779321"/>
              <a:ext cx="1190579" cy="1169322"/>
            </a:xfrm>
            <a:prstGeom prst="noSmoking">
              <a:avLst/>
            </a:prstGeom>
            <a:solidFill>
              <a:srgbClr val="C000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extBox 1">
            <a:extLst>
              <a:ext uri="{FF2B5EF4-FFF2-40B4-BE49-F238E27FC236}">
                <a16:creationId xmlns:a16="http://schemas.microsoft.com/office/drawing/2014/main" id="{58BFCE76-57C2-4380-B13D-1CAA6E20C7A1}"/>
              </a:ext>
            </a:extLst>
          </p:cNvPr>
          <p:cNvSpPr txBox="1"/>
          <p:nvPr/>
        </p:nvSpPr>
        <p:spPr>
          <a:xfrm>
            <a:off x="3286765" y="3663710"/>
            <a:ext cx="2766956" cy="1384995"/>
          </a:xfrm>
          <a:prstGeom prst="rect">
            <a:avLst/>
          </a:prstGeom>
          <a:noFill/>
        </p:spPr>
        <p:txBody>
          <a:bodyPr wrap="square" rtlCol="0">
            <a:spAutoFit/>
          </a:bodyPr>
          <a:lstStyle/>
          <a:p>
            <a:r>
              <a:rPr lang="en-US" sz="2800" dirty="0">
                <a:solidFill>
                  <a:srgbClr val="404040"/>
                </a:solidFill>
              </a:rPr>
              <a:t>x 26 schools</a:t>
            </a:r>
          </a:p>
          <a:p>
            <a:r>
              <a:rPr lang="en-US" sz="2800" dirty="0">
                <a:solidFill>
                  <a:srgbClr val="404040"/>
                </a:solidFill>
              </a:rPr>
              <a:t>x 250 staff</a:t>
            </a:r>
          </a:p>
          <a:p>
            <a:r>
              <a:rPr lang="en-US" sz="2800" dirty="0">
                <a:solidFill>
                  <a:srgbClr val="404040"/>
                </a:solidFill>
              </a:rPr>
              <a:t>x 2,000 students</a:t>
            </a:r>
          </a:p>
        </p:txBody>
      </p:sp>
      <p:sp>
        <p:nvSpPr>
          <p:cNvPr id="5" name="Right Brace 4">
            <a:extLst>
              <a:ext uri="{FF2B5EF4-FFF2-40B4-BE49-F238E27FC236}">
                <a16:creationId xmlns:a16="http://schemas.microsoft.com/office/drawing/2014/main" id="{9A3C84A4-A1F3-4F26-A243-98FDBFC028FA}"/>
              </a:ext>
            </a:extLst>
          </p:cNvPr>
          <p:cNvSpPr/>
          <p:nvPr/>
        </p:nvSpPr>
        <p:spPr>
          <a:xfrm>
            <a:off x="2688921" y="2453516"/>
            <a:ext cx="557770" cy="3880843"/>
          </a:xfrm>
          <a:custGeom>
            <a:avLst/>
            <a:gdLst>
              <a:gd name="connsiteX0" fmla="*/ 0 w 557769"/>
              <a:gd name="connsiteY0" fmla="*/ 0 h 3880843"/>
              <a:gd name="connsiteX1" fmla="*/ 278885 w 557769"/>
              <a:gd name="connsiteY1" fmla="*/ 46479 h 3880843"/>
              <a:gd name="connsiteX2" fmla="*/ 278885 w 557769"/>
              <a:gd name="connsiteY2" fmla="*/ 1893943 h 3880843"/>
              <a:gd name="connsiteX3" fmla="*/ 557770 w 557769"/>
              <a:gd name="connsiteY3" fmla="*/ 1940422 h 3880843"/>
              <a:gd name="connsiteX4" fmla="*/ 278885 w 557769"/>
              <a:gd name="connsiteY4" fmla="*/ 1986901 h 3880843"/>
              <a:gd name="connsiteX5" fmla="*/ 278885 w 557769"/>
              <a:gd name="connsiteY5" fmla="*/ 3834364 h 3880843"/>
              <a:gd name="connsiteX6" fmla="*/ 0 w 557769"/>
              <a:gd name="connsiteY6" fmla="*/ 3880843 h 3880843"/>
              <a:gd name="connsiteX7" fmla="*/ 0 w 557769"/>
              <a:gd name="connsiteY7" fmla="*/ 0 h 3880843"/>
              <a:gd name="connsiteX0" fmla="*/ 0 w 557769"/>
              <a:gd name="connsiteY0" fmla="*/ 0 h 3880843"/>
              <a:gd name="connsiteX1" fmla="*/ 278885 w 557769"/>
              <a:gd name="connsiteY1" fmla="*/ 46479 h 3880843"/>
              <a:gd name="connsiteX2" fmla="*/ 278885 w 557769"/>
              <a:gd name="connsiteY2" fmla="*/ 1893943 h 3880843"/>
              <a:gd name="connsiteX3" fmla="*/ 557770 w 557769"/>
              <a:gd name="connsiteY3" fmla="*/ 1940422 h 3880843"/>
              <a:gd name="connsiteX4" fmla="*/ 278885 w 557769"/>
              <a:gd name="connsiteY4" fmla="*/ 1986901 h 3880843"/>
              <a:gd name="connsiteX5" fmla="*/ 278885 w 557769"/>
              <a:gd name="connsiteY5" fmla="*/ 3834364 h 3880843"/>
              <a:gd name="connsiteX6" fmla="*/ 0 w 557769"/>
              <a:gd name="connsiteY6" fmla="*/ 3880843 h 3880843"/>
              <a:gd name="connsiteX0" fmla="*/ 0 w 557770"/>
              <a:gd name="connsiteY0" fmla="*/ 0 h 3880843"/>
              <a:gd name="connsiteX1" fmla="*/ 278885 w 557770"/>
              <a:gd name="connsiteY1" fmla="*/ 46479 h 3880843"/>
              <a:gd name="connsiteX2" fmla="*/ 278885 w 557770"/>
              <a:gd name="connsiteY2" fmla="*/ 1893943 h 3880843"/>
              <a:gd name="connsiteX3" fmla="*/ 557770 w 557770"/>
              <a:gd name="connsiteY3" fmla="*/ 1940422 h 3880843"/>
              <a:gd name="connsiteX4" fmla="*/ 278885 w 557770"/>
              <a:gd name="connsiteY4" fmla="*/ 1986901 h 3880843"/>
              <a:gd name="connsiteX5" fmla="*/ 278885 w 557770"/>
              <a:gd name="connsiteY5" fmla="*/ 3834364 h 3880843"/>
              <a:gd name="connsiteX6" fmla="*/ 0 w 557770"/>
              <a:gd name="connsiteY6" fmla="*/ 3880843 h 3880843"/>
              <a:gd name="connsiteX7" fmla="*/ 0 w 557770"/>
              <a:gd name="connsiteY7" fmla="*/ 0 h 3880843"/>
              <a:gd name="connsiteX0" fmla="*/ 0 w 557770"/>
              <a:gd name="connsiteY0" fmla="*/ 0 h 3880843"/>
              <a:gd name="connsiteX1" fmla="*/ 278885 w 557770"/>
              <a:gd name="connsiteY1" fmla="*/ 46479 h 3880843"/>
              <a:gd name="connsiteX2" fmla="*/ 278885 w 557770"/>
              <a:gd name="connsiteY2" fmla="*/ 1893943 h 3880843"/>
              <a:gd name="connsiteX3" fmla="*/ 425690 w 557770"/>
              <a:gd name="connsiteY3" fmla="*/ 1940422 h 3880843"/>
              <a:gd name="connsiteX4" fmla="*/ 278885 w 557770"/>
              <a:gd name="connsiteY4" fmla="*/ 1986901 h 3880843"/>
              <a:gd name="connsiteX5" fmla="*/ 278885 w 557770"/>
              <a:gd name="connsiteY5" fmla="*/ 3834364 h 3880843"/>
              <a:gd name="connsiteX6" fmla="*/ 0 w 557770"/>
              <a:gd name="connsiteY6" fmla="*/ 3880843 h 3880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7770" h="3880843" stroke="0" extrusionOk="0">
                <a:moveTo>
                  <a:pt x="0" y="0"/>
                </a:moveTo>
                <a:cubicBezTo>
                  <a:pt x="154024" y="0"/>
                  <a:pt x="278885" y="20809"/>
                  <a:pt x="278885" y="46479"/>
                </a:cubicBezTo>
                <a:lnTo>
                  <a:pt x="278885" y="1893943"/>
                </a:lnTo>
                <a:cubicBezTo>
                  <a:pt x="278885" y="1919613"/>
                  <a:pt x="403746" y="1940422"/>
                  <a:pt x="557770" y="1940422"/>
                </a:cubicBezTo>
                <a:cubicBezTo>
                  <a:pt x="403746" y="1940422"/>
                  <a:pt x="278885" y="1961231"/>
                  <a:pt x="278885" y="1986901"/>
                </a:cubicBezTo>
                <a:lnTo>
                  <a:pt x="278885" y="3834364"/>
                </a:lnTo>
                <a:cubicBezTo>
                  <a:pt x="278885" y="3860034"/>
                  <a:pt x="154024" y="3880843"/>
                  <a:pt x="0" y="3880843"/>
                </a:cubicBezTo>
                <a:lnTo>
                  <a:pt x="0" y="0"/>
                </a:lnTo>
                <a:close/>
              </a:path>
              <a:path w="557770" h="3880843" fill="none">
                <a:moveTo>
                  <a:pt x="0" y="0"/>
                </a:moveTo>
                <a:cubicBezTo>
                  <a:pt x="154024" y="0"/>
                  <a:pt x="278885" y="20809"/>
                  <a:pt x="278885" y="46479"/>
                </a:cubicBezTo>
                <a:lnTo>
                  <a:pt x="278885" y="1893943"/>
                </a:lnTo>
                <a:cubicBezTo>
                  <a:pt x="278885" y="1919613"/>
                  <a:pt x="271666" y="1940422"/>
                  <a:pt x="425690" y="1940422"/>
                </a:cubicBezTo>
                <a:cubicBezTo>
                  <a:pt x="271666" y="1940422"/>
                  <a:pt x="278885" y="1961231"/>
                  <a:pt x="278885" y="1986901"/>
                </a:cubicBezTo>
                <a:lnTo>
                  <a:pt x="278885" y="3834364"/>
                </a:lnTo>
                <a:cubicBezTo>
                  <a:pt x="278885" y="3860034"/>
                  <a:pt x="154024" y="3880843"/>
                  <a:pt x="0" y="3880843"/>
                </a:cubicBezTo>
              </a:path>
            </a:pathLst>
          </a:custGeom>
          <a:ln w="38100">
            <a:solidFill>
              <a:srgbClr val="40404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18E64A18-97F3-4F91-B61A-5B78C7FCC1D6}"/>
              </a:ext>
            </a:extLst>
          </p:cNvPr>
          <p:cNvGrpSpPr/>
          <p:nvPr/>
        </p:nvGrpSpPr>
        <p:grpSpPr>
          <a:xfrm>
            <a:off x="249748" y="2523952"/>
            <a:ext cx="2531179" cy="3733622"/>
            <a:chOff x="117668" y="2523952"/>
            <a:chExt cx="2531179" cy="3733622"/>
          </a:xfrm>
        </p:grpSpPr>
        <p:pic>
          <p:nvPicPr>
            <p:cNvPr id="28" name="Picture 18" descr="Image result for excel logo">
              <a:extLst>
                <a:ext uri="{FF2B5EF4-FFF2-40B4-BE49-F238E27FC236}">
                  <a16:creationId xmlns:a16="http://schemas.microsoft.com/office/drawing/2014/main" id="{9A693169-18C8-4B79-BDBD-60D852B644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0129" y="2643737"/>
              <a:ext cx="1308718" cy="473846"/>
            </a:xfrm>
            <a:prstGeom prst="rect">
              <a:avLst/>
            </a:prstGeom>
            <a:noFill/>
            <a:extLst>
              <a:ext uri="{909E8E84-426E-40DD-AFC4-6F175D3DCCD1}">
                <a14:hiddenFill xmlns:a14="http://schemas.microsoft.com/office/drawing/2010/main">
                  <a:solidFill>
                    <a:srgbClr val="FFFFFF"/>
                  </a:solidFill>
                </a14:hiddenFill>
              </a:ext>
            </a:extLst>
          </p:spPr>
        </p:pic>
        <p:grpSp>
          <p:nvGrpSpPr>
            <p:cNvPr id="44" name="Group 43">
              <a:extLst>
                <a:ext uri="{FF2B5EF4-FFF2-40B4-BE49-F238E27FC236}">
                  <a16:creationId xmlns:a16="http://schemas.microsoft.com/office/drawing/2014/main" id="{526C9EAE-6534-411E-834A-BC31A3A72D0A}"/>
                </a:ext>
              </a:extLst>
            </p:cNvPr>
            <p:cNvGrpSpPr/>
            <p:nvPr/>
          </p:nvGrpSpPr>
          <p:grpSpPr>
            <a:xfrm>
              <a:off x="117668" y="2523952"/>
              <a:ext cx="633994" cy="668702"/>
              <a:chOff x="6063534" y="2005236"/>
              <a:chExt cx="633994" cy="668702"/>
            </a:xfrm>
          </p:grpSpPr>
          <p:pic>
            <p:nvPicPr>
              <p:cNvPr id="45" name="Picture 8" descr="Related image">
                <a:extLst>
                  <a:ext uri="{FF2B5EF4-FFF2-40B4-BE49-F238E27FC236}">
                    <a16:creationId xmlns:a16="http://schemas.microsoft.com/office/drawing/2014/main" id="{79E7DDAA-7F10-4C71-BB09-3EB60E5EE99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147"/>
              <a:stretch/>
            </p:blipFill>
            <p:spPr bwMode="auto">
              <a:xfrm>
                <a:off x="6098978" y="2005236"/>
                <a:ext cx="572464" cy="42397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Related image">
                <a:extLst>
                  <a:ext uri="{FF2B5EF4-FFF2-40B4-BE49-F238E27FC236}">
                    <a16:creationId xmlns:a16="http://schemas.microsoft.com/office/drawing/2014/main" id="{7523B49D-2F42-4D45-9F40-20CB6FCD6639}"/>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5508" l="586" r="95703">
                            <a14:foregroundMark x1="6836" y1="66211" x2="5469" y2="30859"/>
                            <a14:foregroundMark x1="5469" y1="30859" x2="8984" y2="70117"/>
                            <a14:foregroundMark x1="8984" y1="70117" x2="14258" y2="61719"/>
                            <a14:foregroundMark x1="33984" y1="90820" x2="7031" y2="60742"/>
                            <a14:foregroundMark x1="7031" y1="60742" x2="8594" y2="81445"/>
                            <a14:foregroundMark x1="13477" y1="25586" x2="195" y2="67188"/>
                            <a14:foregroundMark x1="195" y1="67188" x2="24609" y2="95703"/>
                            <a14:foregroundMark x1="24609" y1="95703" x2="57813" y2="70898"/>
                            <a14:foregroundMark x1="57813" y1="70898" x2="89453" y2="23633"/>
                            <a14:foregroundMark x1="89453" y1="23633" x2="75977" y2="21875"/>
                            <a14:foregroundMark x1="9961" y1="25977" x2="586" y2="50000"/>
                            <a14:foregroundMark x1="1367" y1="49609" x2="8789" y2="85547"/>
                            <a14:foregroundMark x1="8789" y1="85547" x2="45313" y2="94727"/>
                            <a14:foregroundMark x1="45313" y1="94727" x2="81641" y2="91406"/>
                            <a14:foregroundMark x1="81641" y1="91406" x2="95703" y2="58789"/>
                            <a14:foregroundMark x1="95703" y1="58789" x2="57422" y2="36719"/>
                            <a14:foregroundMark x1="57422" y1="36719" x2="10742" y2="36133"/>
                            <a14:foregroundMark x1="10742" y1="36133" x2="1367" y2="50000"/>
                          </a14:backgroundRemoval>
                        </a14:imgEffect>
                      </a14:imgLayer>
                    </a14:imgProps>
                  </a:ext>
                  <a:ext uri="{28A0092B-C50C-407E-A947-70E740481C1C}">
                    <a14:useLocalDpi xmlns:a14="http://schemas.microsoft.com/office/drawing/2010/main" val="0"/>
                  </a:ext>
                </a:extLst>
              </a:blip>
              <a:srcRect/>
              <a:stretch>
                <a:fillRect/>
              </a:stretch>
            </p:blipFill>
            <p:spPr bwMode="auto">
              <a:xfrm>
                <a:off x="6063534" y="2107208"/>
                <a:ext cx="633994" cy="566730"/>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Arrow: Down 30">
              <a:extLst>
                <a:ext uri="{FF2B5EF4-FFF2-40B4-BE49-F238E27FC236}">
                  <a16:creationId xmlns:a16="http://schemas.microsoft.com/office/drawing/2014/main" id="{7D3250EE-4216-470B-A5CE-F5C567B88980}"/>
                </a:ext>
              </a:extLst>
            </p:cNvPr>
            <p:cNvSpPr/>
            <p:nvPr/>
          </p:nvSpPr>
          <p:spPr>
            <a:xfrm>
              <a:off x="1020964" y="3416902"/>
              <a:ext cx="492815" cy="1239214"/>
            </a:xfrm>
            <a:prstGeom prst="downArrow">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2" descr="File:Salesforce.svg">
              <a:extLst>
                <a:ext uri="{FF2B5EF4-FFF2-40B4-BE49-F238E27FC236}">
                  <a16:creationId xmlns:a16="http://schemas.microsoft.com/office/drawing/2014/main" id="{AC820B31-8FFF-4B00-BF43-52E03DB434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3308" y="4767886"/>
              <a:ext cx="2128126" cy="148968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09F31183-954A-4228-A4FD-0A2D889568D4}"/>
                </a:ext>
              </a:extLst>
            </p:cNvPr>
            <p:cNvSpPr txBox="1"/>
            <p:nvPr/>
          </p:nvSpPr>
          <p:spPr>
            <a:xfrm>
              <a:off x="858075" y="2594363"/>
              <a:ext cx="380066" cy="523220"/>
            </a:xfrm>
            <a:prstGeom prst="rect">
              <a:avLst/>
            </a:prstGeom>
            <a:noFill/>
          </p:spPr>
          <p:txBody>
            <a:bodyPr wrap="square" rtlCol="0">
              <a:spAutoFit/>
            </a:bodyPr>
            <a:lstStyle/>
            <a:p>
              <a:r>
                <a:rPr lang="en-US" sz="2800" b="1" dirty="0">
                  <a:solidFill>
                    <a:srgbClr val="404040"/>
                  </a:solidFill>
                </a:rPr>
                <a:t>+</a:t>
              </a:r>
            </a:p>
          </p:txBody>
        </p:sp>
      </p:grpSp>
      <p:pic>
        <p:nvPicPr>
          <p:cNvPr id="27" name="Picture 10" descr="https://www.python.org/static/community_logos/python-logo-master-v3-TM.png">
            <a:extLst>
              <a:ext uri="{FF2B5EF4-FFF2-40B4-BE49-F238E27FC236}">
                <a16:creationId xmlns:a16="http://schemas.microsoft.com/office/drawing/2014/main" id="{02E8835F-A924-4868-8A57-CE3C58029097}"/>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0953" t="12824" r="6706" b="9866"/>
          <a:stretch/>
        </p:blipFill>
        <p:spPr bwMode="auto">
          <a:xfrm>
            <a:off x="7346116" y="3024862"/>
            <a:ext cx="3286436" cy="1042221"/>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5D8EDEA3-BD96-427E-B2E2-AA340EA48BAC}"/>
              </a:ext>
            </a:extLst>
          </p:cNvPr>
          <p:cNvSpPr txBox="1"/>
          <p:nvPr/>
        </p:nvSpPr>
        <p:spPr>
          <a:xfrm>
            <a:off x="6975637" y="4136113"/>
            <a:ext cx="4531023"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404040"/>
                </a:solidFill>
              </a:rPr>
              <a:t>Automated Publishing</a:t>
            </a:r>
          </a:p>
          <a:p>
            <a:pPr marL="285750" indent="-285750">
              <a:buFont typeface="Arial" panose="020B0604020202020204" pitchFamily="34" charset="0"/>
              <a:buChar char="•"/>
            </a:pPr>
            <a:r>
              <a:rPr lang="en-US" sz="2800" dirty="0">
                <a:solidFill>
                  <a:srgbClr val="404040"/>
                </a:solidFill>
              </a:rPr>
              <a:t>Selenium WebDriver</a:t>
            </a:r>
          </a:p>
        </p:txBody>
      </p:sp>
    </p:spTree>
    <p:extLst>
      <p:ext uri="{BB962C8B-B14F-4D97-AF65-F5344CB8AC3E}">
        <p14:creationId xmlns:p14="http://schemas.microsoft.com/office/powerpoint/2010/main" val="3300833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A6EED04-84B6-4C41-88FB-B2A903AA4914}"/>
              </a:ext>
            </a:extLst>
          </p:cNvPr>
          <p:cNvSpPr/>
          <p:nvPr/>
        </p:nvSpPr>
        <p:spPr>
          <a:xfrm>
            <a:off x="0" y="0"/>
            <a:ext cx="12192000" cy="1809135"/>
          </a:xfrm>
          <a:prstGeom prst="rect">
            <a:avLst/>
          </a:prstGeom>
          <a:solidFill>
            <a:srgbClr val="404040"/>
          </a:solid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F3A98BF4-466C-43BA-A663-15CFFE076340}"/>
              </a:ext>
            </a:extLst>
          </p:cNvPr>
          <p:cNvSpPr txBox="1"/>
          <p:nvPr/>
        </p:nvSpPr>
        <p:spPr>
          <a:xfrm>
            <a:off x="738168" y="519846"/>
            <a:ext cx="7412774" cy="769441"/>
          </a:xfrm>
          <a:prstGeom prst="rect">
            <a:avLst/>
          </a:prstGeom>
          <a:noFill/>
        </p:spPr>
        <p:txBody>
          <a:bodyPr wrap="square" rtlCol="0">
            <a:spAutoFit/>
          </a:bodyPr>
          <a:lstStyle/>
          <a:p>
            <a:r>
              <a:rPr lang="en-US" sz="4400" dirty="0">
                <a:solidFill>
                  <a:schemeClr val="bg1"/>
                </a:solidFill>
                <a:latin typeface="+mj-lt"/>
              </a:rPr>
              <a:t>Data flow to reporting</a:t>
            </a:r>
          </a:p>
        </p:txBody>
      </p:sp>
      <p:cxnSp>
        <p:nvCxnSpPr>
          <p:cNvPr id="48" name="Straight Connector 47">
            <a:extLst>
              <a:ext uri="{FF2B5EF4-FFF2-40B4-BE49-F238E27FC236}">
                <a16:creationId xmlns:a16="http://schemas.microsoft.com/office/drawing/2014/main" id="{5B8E034E-00DC-4DF3-93DA-A7132774ECDC}"/>
              </a:ext>
            </a:extLst>
          </p:cNvPr>
          <p:cNvCxnSpPr>
            <a:cxnSpLocks/>
          </p:cNvCxnSpPr>
          <p:nvPr/>
        </p:nvCxnSpPr>
        <p:spPr>
          <a:xfrm>
            <a:off x="6053721" y="2453516"/>
            <a:ext cx="0" cy="3165987"/>
          </a:xfrm>
          <a:prstGeom prst="line">
            <a:avLst/>
          </a:prstGeom>
          <a:ln w="38100">
            <a:solidFill>
              <a:srgbClr val="404040"/>
            </a:solidFill>
          </a:ln>
        </p:spPr>
        <p:style>
          <a:lnRef idx="1">
            <a:schemeClr val="dk1"/>
          </a:lnRef>
          <a:fillRef idx="0">
            <a:schemeClr val="dk1"/>
          </a:fillRef>
          <a:effectRef idx="0">
            <a:schemeClr val="dk1"/>
          </a:effectRef>
          <a:fontRef idx="minor">
            <a:schemeClr val="tx1"/>
          </a:fontRef>
        </p:style>
      </p:cxnSp>
      <p:pic>
        <p:nvPicPr>
          <p:cNvPr id="49" name="Picture 10" descr="https://www.python.org/static/community_logos/python-logo-master-v3-TM.png">
            <a:extLst>
              <a:ext uri="{FF2B5EF4-FFF2-40B4-BE49-F238E27FC236}">
                <a16:creationId xmlns:a16="http://schemas.microsoft.com/office/drawing/2014/main" id="{B8E7B030-C99F-42E3-B1BA-31AA4F7D23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953" t="12824" r="6706" b="9866"/>
          <a:stretch/>
        </p:blipFill>
        <p:spPr bwMode="auto">
          <a:xfrm>
            <a:off x="7346116" y="3024862"/>
            <a:ext cx="3286436" cy="1042221"/>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oup 36">
            <a:extLst>
              <a:ext uri="{FF2B5EF4-FFF2-40B4-BE49-F238E27FC236}">
                <a16:creationId xmlns:a16="http://schemas.microsoft.com/office/drawing/2014/main" id="{FA4947FB-8A08-49AD-B443-4BB80112DC03}"/>
              </a:ext>
            </a:extLst>
          </p:cNvPr>
          <p:cNvGrpSpPr/>
          <p:nvPr/>
        </p:nvGrpSpPr>
        <p:grpSpPr>
          <a:xfrm>
            <a:off x="738168" y="2377440"/>
            <a:ext cx="4308190" cy="3607077"/>
            <a:chOff x="870248" y="1999148"/>
            <a:chExt cx="4308190" cy="3607077"/>
          </a:xfrm>
        </p:grpSpPr>
        <p:pic>
          <p:nvPicPr>
            <p:cNvPr id="28" name="Picture 18" descr="Image result for excel logo">
              <a:extLst>
                <a:ext uri="{FF2B5EF4-FFF2-40B4-BE49-F238E27FC236}">
                  <a16:creationId xmlns:a16="http://schemas.microsoft.com/office/drawing/2014/main" id="{9A693169-18C8-4B79-BDBD-60D852B644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5014" y="3603782"/>
              <a:ext cx="1743019" cy="631093"/>
            </a:xfrm>
            <a:prstGeom prst="rect">
              <a:avLst/>
            </a:prstGeom>
            <a:noFill/>
            <a:extLst>
              <a:ext uri="{909E8E84-426E-40DD-AFC4-6F175D3DCCD1}">
                <a14:hiddenFill xmlns:a14="http://schemas.microsoft.com/office/drawing/2010/main">
                  <a:solidFill>
                    <a:srgbClr val="FFFFFF"/>
                  </a:solidFill>
                </a14:hiddenFill>
              </a:ext>
            </a:extLst>
          </p:spPr>
        </p:pic>
        <p:sp>
          <p:nvSpPr>
            <p:cNvPr id="18" name="Arrow: Bent 17">
              <a:extLst>
                <a:ext uri="{FF2B5EF4-FFF2-40B4-BE49-F238E27FC236}">
                  <a16:creationId xmlns:a16="http://schemas.microsoft.com/office/drawing/2014/main" id="{0229360A-ED8A-46F3-B75D-B6E298548905}"/>
                </a:ext>
              </a:extLst>
            </p:cNvPr>
            <p:cNvSpPr/>
            <p:nvPr/>
          </p:nvSpPr>
          <p:spPr>
            <a:xfrm rot="10800000" flipH="1">
              <a:off x="1776345" y="3234053"/>
              <a:ext cx="913677" cy="890173"/>
            </a:xfrm>
            <a:prstGeom prst="bentArrow">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Arrow: Bent 61">
              <a:extLst>
                <a:ext uri="{FF2B5EF4-FFF2-40B4-BE49-F238E27FC236}">
                  <a16:creationId xmlns:a16="http://schemas.microsoft.com/office/drawing/2014/main" id="{271AAC57-0ED9-4FB2-91A8-16F9F12F804E}"/>
                </a:ext>
              </a:extLst>
            </p:cNvPr>
            <p:cNvSpPr/>
            <p:nvPr/>
          </p:nvSpPr>
          <p:spPr>
            <a:xfrm rot="10800000" flipH="1">
              <a:off x="1755914" y="3222490"/>
              <a:ext cx="913677" cy="2271933"/>
            </a:xfrm>
            <a:custGeom>
              <a:avLst/>
              <a:gdLst>
                <a:gd name="connsiteX0" fmla="*/ 0 w 913677"/>
                <a:gd name="connsiteY0" fmla="*/ 890173 h 890173"/>
                <a:gd name="connsiteX1" fmla="*/ 0 w 913677"/>
                <a:gd name="connsiteY1" fmla="*/ 500722 h 890173"/>
                <a:gd name="connsiteX2" fmla="*/ 389451 w 913677"/>
                <a:gd name="connsiteY2" fmla="*/ 111271 h 890173"/>
                <a:gd name="connsiteX3" fmla="*/ 691134 w 913677"/>
                <a:gd name="connsiteY3" fmla="*/ 111272 h 890173"/>
                <a:gd name="connsiteX4" fmla="*/ 691134 w 913677"/>
                <a:gd name="connsiteY4" fmla="*/ 0 h 890173"/>
                <a:gd name="connsiteX5" fmla="*/ 913677 w 913677"/>
                <a:gd name="connsiteY5" fmla="*/ 222543 h 890173"/>
                <a:gd name="connsiteX6" fmla="*/ 691134 w 913677"/>
                <a:gd name="connsiteY6" fmla="*/ 445087 h 890173"/>
                <a:gd name="connsiteX7" fmla="*/ 691134 w 913677"/>
                <a:gd name="connsiteY7" fmla="*/ 333815 h 890173"/>
                <a:gd name="connsiteX8" fmla="*/ 389451 w 913677"/>
                <a:gd name="connsiteY8" fmla="*/ 333815 h 890173"/>
                <a:gd name="connsiteX9" fmla="*/ 222544 w 913677"/>
                <a:gd name="connsiteY9" fmla="*/ 500722 h 890173"/>
                <a:gd name="connsiteX10" fmla="*/ 222543 w 913677"/>
                <a:gd name="connsiteY10" fmla="*/ 890173 h 890173"/>
                <a:gd name="connsiteX11" fmla="*/ 0 w 913677"/>
                <a:gd name="connsiteY11" fmla="*/ 890173 h 890173"/>
                <a:gd name="connsiteX0" fmla="*/ 20320 w 913677"/>
                <a:gd name="connsiteY0" fmla="*/ 2241453 h 2241453"/>
                <a:gd name="connsiteX1" fmla="*/ 0 w 913677"/>
                <a:gd name="connsiteY1" fmla="*/ 500722 h 2241453"/>
                <a:gd name="connsiteX2" fmla="*/ 389451 w 913677"/>
                <a:gd name="connsiteY2" fmla="*/ 111271 h 2241453"/>
                <a:gd name="connsiteX3" fmla="*/ 691134 w 913677"/>
                <a:gd name="connsiteY3" fmla="*/ 111272 h 2241453"/>
                <a:gd name="connsiteX4" fmla="*/ 691134 w 913677"/>
                <a:gd name="connsiteY4" fmla="*/ 0 h 2241453"/>
                <a:gd name="connsiteX5" fmla="*/ 913677 w 913677"/>
                <a:gd name="connsiteY5" fmla="*/ 222543 h 2241453"/>
                <a:gd name="connsiteX6" fmla="*/ 691134 w 913677"/>
                <a:gd name="connsiteY6" fmla="*/ 445087 h 2241453"/>
                <a:gd name="connsiteX7" fmla="*/ 691134 w 913677"/>
                <a:gd name="connsiteY7" fmla="*/ 333815 h 2241453"/>
                <a:gd name="connsiteX8" fmla="*/ 389451 w 913677"/>
                <a:gd name="connsiteY8" fmla="*/ 333815 h 2241453"/>
                <a:gd name="connsiteX9" fmla="*/ 222544 w 913677"/>
                <a:gd name="connsiteY9" fmla="*/ 500722 h 2241453"/>
                <a:gd name="connsiteX10" fmla="*/ 222543 w 913677"/>
                <a:gd name="connsiteY10" fmla="*/ 890173 h 2241453"/>
                <a:gd name="connsiteX11" fmla="*/ 20320 w 913677"/>
                <a:gd name="connsiteY11" fmla="*/ 2241453 h 2241453"/>
                <a:gd name="connsiteX0" fmla="*/ 20320 w 913677"/>
                <a:gd name="connsiteY0" fmla="*/ 2241453 h 2271933"/>
                <a:gd name="connsiteX1" fmla="*/ 0 w 913677"/>
                <a:gd name="connsiteY1" fmla="*/ 500722 h 2271933"/>
                <a:gd name="connsiteX2" fmla="*/ 389451 w 913677"/>
                <a:gd name="connsiteY2" fmla="*/ 111271 h 2271933"/>
                <a:gd name="connsiteX3" fmla="*/ 691134 w 913677"/>
                <a:gd name="connsiteY3" fmla="*/ 111272 h 2271933"/>
                <a:gd name="connsiteX4" fmla="*/ 691134 w 913677"/>
                <a:gd name="connsiteY4" fmla="*/ 0 h 2271933"/>
                <a:gd name="connsiteX5" fmla="*/ 913677 w 913677"/>
                <a:gd name="connsiteY5" fmla="*/ 222543 h 2271933"/>
                <a:gd name="connsiteX6" fmla="*/ 691134 w 913677"/>
                <a:gd name="connsiteY6" fmla="*/ 445087 h 2271933"/>
                <a:gd name="connsiteX7" fmla="*/ 691134 w 913677"/>
                <a:gd name="connsiteY7" fmla="*/ 333815 h 2271933"/>
                <a:gd name="connsiteX8" fmla="*/ 389451 w 913677"/>
                <a:gd name="connsiteY8" fmla="*/ 333815 h 2271933"/>
                <a:gd name="connsiteX9" fmla="*/ 222544 w 913677"/>
                <a:gd name="connsiteY9" fmla="*/ 500722 h 2271933"/>
                <a:gd name="connsiteX10" fmla="*/ 232703 w 913677"/>
                <a:gd name="connsiteY10" fmla="*/ 2271933 h 2271933"/>
                <a:gd name="connsiteX11" fmla="*/ 20320 w 913677"/>
                <a:gd name="connsiteY11" fmla="*/ 2241453 h 2271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3677" h="2271933">
                  <a:moveTo>
                    <a:pt x="20320" y="2241453"/>
                  </a:moveTo>
                  <a:cubicBezTo>
                    <a:pt x="20320" y="2111636"/>
                    <a:pt x="0" y="630539"/>
                    <a:pt x="0" y="500722"/>
                  </a:cubicBezTo>
                  <a:cubicBezTo>
                    <a:pt x="0" y="285634"/>
                    <a:pt x="174363" y="111271"/>
                    <a:pt x="389451" y="111271"/>
                  </a:cubicBezTo>
                  <a:lnTo>
                    <a:pt x="691134" y="111272"/>
                  </a:lnTo>
                  <a:lnTo>
                    <a:pt x="691134" y="0"/>
                  </a:lnTo>
                  <a:lnTo>
                    <a:pt x="913677" y="222543"/>
                  </a:lnTo>
                  <a:lnTo>
                    <a:pt x="691134" y="445087"/>
                  </a:lnTo>
                  <a:lnTo>
                    <a:pt x="691134" y="333815"/>
                  </a:lnTo>
                  <a:lnTo>
                    <a:pt x="389451" y="333815"/>
                  </a:lnTo>
                  <a:cubicBezTo>
                    <a:pt x="297271" y="333815"/>
                    <a:pt x="222544" y="408542"/>
                    <a:pt x="222544" y="500722"/>
                  </a:cubicBezTo>
                  <a:cubicBezTo>
                    <a:pt x="222544" y="630539"/>
                    <a:pt x="232703" y="2142116"/>
                    <a:pt x="232703" y="2271933"/>
                  </a:cubicBezTo>
                  <a:lnTo>
                    <a:pt x="20320" y="2241453"/>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63" name="Picture 22" descr="Image result for power bi logo">
              <a:extLst>
                <a:ext uri="{FF2B5EF4-FFF2-40B4-BE49-F238E27FC236}">
                  <a16:creationId xmlns:a16="http://schemas.microsoft.com/office/drawing/2014/main" id="{7CA5FE75-CA25-4554-B471-370402B213D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05"/>
            <a:stretch/>
          </p:blipFill>
          <p:spPr bwMode="auto">
            <a:xfrm>
              <a:off x="2759595" y="4952200"/>
              <a:ext cx="2418843" cy="654025"/>
            </a:xfrm>
            <a:prstGeom prst="rect">
              <a:avLst/>
            </a:prstGeom>
            <a:noFill/>
            <a:extLst>
              <a:ext uri="{909E8E84-426E-40DD-AFC4-6F175D3DCCD1}">
                <a14:hiddenFill xmlns:a14="http://schemas.microsoft.com/office/drawing/2010/main">
                  <a:solidFill>
                    <a:srgbClr val="FFFFFF"/>
                  </a:solidFill>
                </a14:hiddenFill>
              </a:ext>
            </a:extLst>
          </p:spPr>
        </p:pic>
        <p:sp>
          <p:nvSpPr>
            <p:cNvPr id="31" name="Arrow: Down 30">
              <a:extLst>
                <a:ext uri="{FF2B5EF4-FFF2-40B4-BE49-F238E27FC236}">
                  <a16:creationId xmlns:a16="http://schemas.microsoft.com/office/drawing/2014/main" id="{7D3250EE-4216-470B-A5CE-F5C567B88980}"/>
                </a:ext>
              </a:extLst>
            </p:cNvPr>
            <p:cNvSpPr/>
            <p:nvPr/>
          </p:nvSpPr>
          <p:spPr>
            <a:xfrm>
              <a:off x="3544874" y="4337397"/>
              <a:ext cx="449338" cy="542760"/>
            </a:xfrm>
            <a:prstGeom prst="downArrow">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2" descr="File:Salesforce.svg">
              <a:extLst>
                <a:ext uri="{FF2B5EF4-FFF2-40B4-BE49-F238E27FC236}">
                  <a16:creationId xmlns:a16="http://schemas.microsoft.com/office/drawing/2014/main" id="{AC820B31-8FFF-4B00-BF43-52E03DB434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0248" y="1999148"/>
              <a:ext cx="2128126" cy="1489688"/>
            </a:xfrm>
            <a:prstGeom prst="rect">
              <a:avLst/>
            </a:prstGeom>
            <a:noFill/>
            <a:extLst>
              <a:ext uri="{909E8E84-426E-40DD-AFC4-6F175D3DCCD1}">
                <a14:hiddenFill xmlns:a14="http://schemas.microsoft.com/office/drawing/2010/main">
                  <a:solidFill>
                    <a:srgbClr val="FFFFFF"/>
                  </a:solidFill>
                </a14:hiddenFill>
              </a:ext>
            </a:extLst>
          </p:spPr>
        </p:pic>
      </p:grpSp>
      <p:sp>
        <p:nvSpPr>
          <p:cNvPr id="42" name="TextBox 41">
            <a:extLst>
              <a:ext uri="{FF2B5EF4-FFF2-40B4-BE49-F238E27FC236}">
                <a16:creationId xmlns:a16="http://schemas.microsoft.com/office/drawing/2014/main" id="{7100D148-7890-4E2F-BE9D-464DA2B70781}"/>
              </a:ext>
            </a:extLst>
          </p:cNvPr>
          <p:cNvSpPr txBox="1"/>
          <p:nvPr/>
        </p:nvSpPr>
        <p:spPr>
          <a:xfrm>
            <a:off x="6975637" y="4136113"/>
            <a:ext cx="4531023"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404040"/>
                </a:solidFill>
              </a:rPr>
              <a:t>Automated PDF distribution</a:t>
            </a:r>
          </a:p>
          <a:p>
            <a:pPr marL="285750" indent="-285750">
              <a:buFont typeface="Arial" panose="020B0604020202020204" pitchFamily="34" charset="0"/>
              <a:buChar char="•"/>
            </a:pPr>
            <a:r>
              <a:rPr lang="en-US" sz="2800" dirty="0">
                <a:solidFill>
                  <a:srgbClr val="404040"/>
                </a:solidFill>
              </a:rPr>
              <a:t>Powerful Analytics</a:t>
            </a:r>
          </a:p>
        </p:txBody>
      </p:sp>
    </p:spTree>
    <p:extLst>
      <p:ext uri="{BB962C8B-B14F-4D97-AF65-F5344CB8AC3E}">
        <p14:creationId xmlns:p14="http://schemas.microsoft.com/office/powerpoint/2010/main" val="224124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A6EED04-84B6-4C41-88FB-B2A903AA4914}"/>
              </a:ext>
            </a:extLst>
          </p:cNvPr>
          <p:cNvSpPr/>
          <p:nvPr/>
        </p:nvSpPr>
        <p:spPr>
          <a:xfrm>
            <a:off x="0" y="0"/>
            <a:ext cx="12192000" cy="1809135"/>
          </a:xfrm>
          <a:prstGeom prst="rect">
            <a:avLst/>
          </a:prstGeom>
          <a:solidFill>
            <a:srgbClr val="404040"/>
          </a:solid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F3A98BF4-466C-43BA-A663-15CFFE076340}"/>
              </a:ext>
            </a:extLst>
          </p:cNvPr>
          <p:cNvSpPr txBox="1"/>
          <p:nvPr/>
        </p:nvSpPr>
        <p:spPr>
          <a:xfrm>
            <a:off x="738168" y="519846"/>
            <a:ext cx="7412774" cy="769441"/>
          </a:xfrm>
          <a:prstGeom prst="rect">
            <a:avLst/>
          </a:prstGeom>
          <a:noFill/>
        </p:spPr>
        <p:txBody>
          <a:bodyPr wrap="square" rtlCol="0">
            <a:spAutoFit/>
          </a:bodyPr>
          <a:lstStyle/>
          <a:p>
            <a:r>
              <a:rPr lang="en-US" sz="4400" dirty="0">
                <a:solidFill>
                  <a:schemeClr val="bg1"/>
                </a:solidFill>
                <a:latin typeface="+mj-lt"/>
              </a:rPr>
              <a:t>Data Analysis</a:t>
            </a:r>
          </a:p>
        </p:txBody>
      </p:sp>
      <p:pic>
        <p:nvPicPr>
          <p:cNvPr id="6" name="Picture 2" descr="IPython 3.0 Released">
            <a:extLst>
              <a:ext uri="{FF2B5EF4-FFF2-40B4-BE49-F238E27FC236}">
                <a16:creationId xmlns:a16="http://schemas.microsoft.com/office/drawing/2014/main" id="{7D25AF2E-4D72-4D25-BEC2-AF60813F0A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3032" y="2328981"/>
            <a:ext cx="2170546" cy="2027076"/>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D315A586-ACA6-49CA-933F-F76D36FE551A}"/>
              </a:ext>
            </a:extLst>
          </p:cNvPr>
          <p:cNvGrpSpPr/>
          <p:nvPr/>
        </p:nvGrpSpPr>
        <p:grpSpPr>
          <a:xfrm>
            <a:off x="8132470" y="2328981"/>
            <a:ext cx="1774331" cy="2038942"/>
            <a:chOff x="3055158" y="1697965"/>
            <a:chExt cx="1774331" cy="2038942"/>
          </a:xfrm>
        </p:grpSpPr>
        <p:pic>
          <p:nvPicPr>
            <p:cNvPr id="2" name="Picture 1">
              <a:extLst>
                <a:ext uri="{FF2B5EF4-FFF2-40B4-BE49-F238E27FC236}">
                  <a16:creationId xmlns:a16="http://schemas.microsoft.com/office/drawing/2014/main" id="{3ED92313-6560-4E8A-8467-BC10AB099A9D}"/>
                </a:ext>
              </a:extLst>
            </p:cNvPr>
            <p:cNvPicPr>
              <a:picLocks noChangeAspect="1"/>
            </p:cNvPicPr>
            <p:nvPr/>
          </p:nvPicPr>
          <p:blipFill>
            <a:blip r:embed="rId4"/>
            <a:stretch>
              <a:fillRect/>
            </a:stretch>
          </p:blipFill>
          <p:spPr>
            <a:xfrm>
              <a:off x="3055158" y="1697965"/>
              <a:ext cx="1774331" cy="513134"/>
            </a:xfrm>
            <a:prstGeom prst="rect">
              <a:avLst/>
            </a:prstGeom>
          </p:spPr>
        </p:pic>
        <p:pic>
          <p:nvPicPr>
            <p:cNvPr id="2056" name="Picture 8" descr="https://seaborn.pydata.org/_static/multiple_regression_thumb.png">
              <a:extLst>
                <a:ext uri="{FF2B5EF4-FFF2-40B4-BE49-F238E27FC236}">
                  <a16:creationId xmlns:a16="http://schemas.microsoft.com/office/drawing/2014/main" id="{633FC0F0-98FF-46AE-9929-EDB5865B31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8042" y="2301059"/>
              <a:ext cx="1435848" cy="1435848"/>
            </a:xfrm>
            <a:prstGeom prst="rect">
              <a:avLst/>
            </a:prstGeom>
            <a:noFill/>
            <a:extLst>
              <a:ext uri="{909E8E84-426E-40DD-AFC4-6F175D3DCCD1}">
                <a14:hiddenFill xmlns:a14="http://schemas.microsoft.com/office/drawing/2010/main">
                  <a:solidFill>
                    <a:srgbClr val="FFFFFF"/>
                  </a:solidFill>
                </a14:hiddenFill>
              </a:ext>
            </a:extLst>
          </p:spPr>
        </p:pic>
      </p:grpSp>
      <p:pic>
        <p:nvPicPr>
          <p:cNvPr id="2058" name="Picture 10" descr="Related image">
            <a:extLst>
              <a:ext uri="{FF2B5EF4-FFF2-40B4-BE49-F238E27FC236}">
                <a16:creationId xmlns:a16="http://schemas.microsoft.com/office/drawing/2014/main" id="{317AACBD-28D6-4D70-A675-03F7E23E02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4829" y="4356057"/>
            <a:ext cx="3048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Logo">
            <a:extLst>
              <a:ext uri="{FF2B5EF4-FFF2-40B4-BE49-F238E27FC236}">
                <a16:creationId xmlns:a16="http://schemas.microsoft.com/office/drawing/2014/main" id="{415496CC-3C3F-40A8-A731-6011096CBE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59866" y="4577780"/>
            <a:ext cx="3069143" cy="172258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46633722-F882-4A9D-A76F-4016064A50F6}"/>
              </a:ext>
            </a:extLst>
          </p:cNvPr>
          <p:cNvGrpSpPr/>
          <p:nvPr/>
        </p:nvGrpSpPr>
        <p:grpSpPr>
          <a:xfrm>
            <a:off x="4520848" y="2416466"/>
            <a:ext cx="2451960" cy="1792167"/>
            <a:chOff x="4540827" y="346880"/>
            <a:chExt cx="2451960" cy="1792167"/>
          </a:xfrm>
        </p:grpSpPr>
        <p:pic>
          <p:nvPicPr>
            <p:cNvPr id="2054" name="Picture 6" descr="Logo">
              <a:extLst>
                <a:ext uri="{FF2B5EF4-FFF2-40B4-BE49-F238E27FC236}">
                  <a16:creationId xmlns:a16="http://schemas.microsoft.com/office/drawing/2014/main" id="{1836CEE1-7FB4-4E0B-9F09-9DF449ECF3A9}"/>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57096"/>
            <a:stretch/>
          </p:blipFill>
          <p:spPr bwMode="auto">
            <a:xfrm>
              <a:off x="4540827" y="346880"/>
              <a:ext cx="245196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Logo">
              <a:extLst>
                <a:ext uri="{FF2B5EF4-FFF2-40B4-BE49-F238E27FC236}">
                  <a16:creationId xmlns:a16="http://schemas.microsoft.com/office/drawing/2014/main" id="{E78BA7F2-DF8A-4EE8-994C-2E1A288035B9}"/>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42086"/>
            <a:stretch/>
          </p:blipFill>
          <p:spPr bwMode="auto">
            <a:xfrm>
              <a:off x="4670134" y="1317569"/>
              <a:ext cx="2283612" cy="82147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6547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A6EED04-84B6-4C41-88FB-B2A903AA4914}"/>
              </a:ext>
            </a:extLst>
          </p:cNvPr>
          <p:cNvSpPr/>
          <p:nvPr/>
        </p:nvSpPr>
        <p:spPr>
          <a:xfrm>
            <a:off x="0" y="0"/>
            <a:ext cx="12192000" cy="1809135"/>
          </a:xfrm>
          <a:prstGeom prst="rect">
            <a:avLst/>
          </a:prstGeom>
          <a:solidFill>
            <a:srgbClr val="404040"/>
          </a:solid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F3A98BF4-466C-43BA-A663-15CFFE076340}"/>
              </a:ext>
            </a:extLst>
          </p:cNvPr>
          <p:cNvSpPr txBox="1"/>
          <p:nvPr/>
        </p:nvSpPr>
        <p:spPr>
          <a:xfrm>
            <a:off x="738168" y="519846"/>
            <a:ext cx="7412774" cy="769441"/>
          </a:xfrm>
          <a:prstGeom prst="rect">
            <a:avLst/>
          </a:prstGeom>
          <a:noFill/>
        </p:spPr>
        <p:txBody>
          <a:bodyPr wrap="square" rtlCol="0">
            <a:spAutoFit/>
          </a:bodyPr>
          <a:lstStyle/>
          <a:p>
            <a:r>
              <a:rPr lang="en-US" sz="4400" dirty="0">
                <a:solidFill>
                  <a:schemeClr val="bg1"/>
                </a:solidFill>
                <a:latin typeface="+mj-lt"/>
              </a:rPr>
              <a:t>Data Analysis</a:t>
            </a:r>
          </a:p>
        </p:txBody>
      </p:sp>
      <p:sp>
        <p:nvSpPr>
          <p:cNvPr id="3" name="TextBox 2">
            <a:extLst>
              <a:ext uri="{FF2B5EF4-FFF2-40B4-BE49-F238E27FC236}">
                <a16:creationId xmlns:a16="http://schemas.microsoft.com/office/drawing/2014/main" id="{5CDA026E-6567-4215-B7D3-FE89F9C847A3}"/>
              </a:ext>
            </a:extLst>
          </p:cNvPr>
          <p:cNvSpPr txBox="1"/>
          <p:nvPr/>
        </p:nvSpPr>
        <p:spPr>
          <a:xfrm>
            <a:off x="738167" y="2296882"/>
            <a:ext cx="11058721" cy="2554545"/>
          </a:xfrm>
          <a:prstGeom prst="rect">
            <a:avLst/>
          </a:prstGeom>
          <a:noFill/>
        </p:spPr>
        <p:txBody>
          <a:bodyPr wrap="square" rtlCol="0">
            <a:spAutoFit/>
          </a:bodyPr>
          <a:lstStyle/>
          <a:p>
            <a:r>
              <a:rPr lang="en-US" sz="3200" u="sng" dirty="0">
                <a:solidFill>
                  <a:srgbClr val="404040"/>
                </a:solidFill>
              </a:rPr>
              <a:t>Investigative Themes</a:t>
            </a:r>
          </a:p>
          <a:p>
            <a:pPr marL="285750" indent="-285750">
              <a:buFont typeface="Arial" panose="020B0604020202020204" pitchFamily="34" charset="0"/>
              <a:buChar char="•"/>
            </a:pPr>
            <a:r>
              <a:rPr lang="en-US" sz="3200" dirty="0">
                <a:solidFill>
                  <a:srgbClr val="404040"/>
                </a:solidFill>
              </a:rPr>
              <a:t>Which attributes of tutors and schools relate to success metrics like student growth targets and tutor satisfaction?</a:t>
            </a:r>
          </a:p>
          <a:p>
            <a:pPr marL="285750" indent="-285750">
              <a:buFont typeface="Arial" panose="020B0604020202020204" pitchFamily="34" charset="0"/>
              <a:buChar char="•"/>
            </a:pPr>
            <a:r>
              <a:rPr lang="en-US" sz="3200" dirty="0">
                <a:solidFill>
                  <a:srgbClr val="404040"/>
                </a:solidFill>
              </a:rPr>
              <a:t>Can we better model program implementation to set expectations and inform actionable intervention?</a:t>
            </a:r>
          </a:p>
        </p:txBody>
      </p:sp>
    </p:spTree>
    <p:extLst>
      <p:ext uri="{BB962C8B-B14F-4D97-AF65-F5344CB8AC3E}">
        <p14:creationId xmlns:p14="http://schemas.microsoft.com/office/powerpoint/2010/main" val="1220724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A6EED04-84B6-4C41-88FB-B2A903AA4914}"/>
              </a:ext>
            </a:extLst>
          </p:cNvPr>
          <p:cNvSpPr/>
          <p:nvPr/>
        </p:nvSpPr>
        <p:spPr>
          <a:xfrm>
            <a:off x="0" y="0"/>
            <a:ext cx="12192000" cy="1809135"/>
          </a:xfrm>
          <a:prstGeom prst="rect">
            <a:avLst/>
          </a:prstGeom>
          <a:solidFill>
            <a:srgbClr val="404040"/>
          </a:solid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F3A98BF4-466C-43BA-A663-15CFFE076340}"/>
              </a:ext>
            </a:extLst>
          </p:cNvPr>
          <p:cNvSpPr txBox="1"/>
          <p:nvPr/>
        </p:nvSpPr>
        <p:spPr>
          <a:xfrm>
            <a:off x="738168" y="519846"/>
            <a:ext cx="7412774" cy="769441"/>
          </a:xfrm>
          <a:prstGeom prst="rect">
            <a:avLst/>
          </a:prstGeom>
          <a:noFill/>
        </p:spPr>
        <p:txBody>
          <a:bodyPr wrap="square" rtlCol="0">
            <a:spAutoFit/>
          </a:bodyPr>
          <a:lstStyle/>
          <a:p>
            <a:r>
              <a:rPr lang="en-US" sz="4400" dirty="0">
                <a:solidFill>
                  <a:schemeClr val="bg1"/>
                </a:solidFill>
                <a:latin typeface="+mj-lt"/>
              </a:rPr>
              <a:t>Data Analysis</a:t>
            </a:r>
          </a:p>
        </p:txBody>
      </p:sp>
      <p:pic>
        <p:nvPicPr>
          <p:cNvPr id="4" name="Picture 3">
            <a:extLst>
              <a:ext uri="{FF2B5EF4-FFF2-40B4-BE49-F238E27FC236}">
                <a16:creationId xmlns:a16="http://schemas.microsoft.com/office/drawing/2014/main" id="{7F09085F-8522-4094-8B44-E337797F63C0}"/>
              </a:ext>
            </a:extLst>
          </p:cNvPr>
          <p:cNvPicPr>
            <a:picLocks noChangeAspect="1"/>
          </p:cNvPicPr>
          <p:nvPr/>
        </p:nvPicPr>
        <p:blipFill rotWithShape="1">
          <a:blip r:embed="rId3">
            <a:extLst>
              <a:ext uri="{28A0092B-C50C-407E-A947-70E740481C1C}">
                <a14:useLocalDpi xmlns:a14="http://schemas.microsoft.com/office/drawing/2010/main" val="0"/>
              </a:ext>
            </a:extLst>
          </a:blip>
          <a:srcRect l="1136" b="4515"/>
          <a:stretch/>
        </p:blipFill>
        <p:spPr>
          <a:xfrm>
            <a:off x="589547" y="2327704"/>
            <a:ext cx="10599821" cy="2021776"/>
          </a:xfrm>
          <a:prstGeom prst="rect">
            <a:avLst/>
          </a:prstGeom>
        </p:spPr>
      </p:pic>
      <p:sp>
        <p:nvSpPr>
          <p:cNvPr id="9" name="TextBox 8">
            <a:extLst>
              <a:ext uri="{FF2B5EF4-FFF2-40B4-BE49-F238E27FC236}">
                <a16:creationId xmlns:a16="http://schemas.microsoft.com/office/drawing/2014/main" id="{2F43362B-16AC-499C-8004-05535DD8C104}"/>
              </a:ext>
            </a:extLst>
          </p:cNvPr>
          <p:cNvSpPr txBox="1"/>
          <p:nvPr/>
        </p:nvSpPr>
        <p:spPr>
          <a:xfrm>
            <a:off x="231842" y="1819888"/>
            <a:ext cx="11804073" cy="523220"/>
          </a:xfrm>
          <a:prstGeom prst="rect">
            <a:avLst/>
          </a:prstGeom>
          <a:noFill/>
        </p:spPr>
        <p:txBody>
          <a:bodyPr wrap="square" rtlCol="0">
            <a:spAutoFit/>
          </a:bodyPr>
          <a:lstStyle/>
          <a:p>
            <a:r>
              <a:rPr lang="en-US" sz="2800" dirty="0">
                <a:latin typeface="+mj-lt"/>
              </a:rPr>
              <a:t>Observation Scores and the Tutor’s Student Performance</a:t>
            </a:r>
          </a:p>
        </p:txBody>
      </p:sp>
      <p:pic>
        <p:nvPicPr>
          <p:cNvPr id="15" name="Picture 14">
            <a:extLst>
              <a:ext uri="{FF2B5EF4-FFF2-40B4-BE49-F238E27FC236}">
                <a16:creationId xmlns:a16="http://schemas.microsoft.com/office/drawing/2014/main" id="{3E01ADE6-F2A3-4197-8D4D-2F2B4C983540}"/>
              </a:ext>
            </a:extLst>
          </p:cNvPr>
          <p:cNvPicPr>
            <a:picLocks noChangeAspect="1"/>
          </p:cNvPicPr>
          <p:nvPr/>
        </p:nvPicPr>
        <p:blipFill rotWithShape="1">
          <a:blip r:embed="rId4">
            <a:extLst>
              <a:ext uri="{28A0092B-C50C-407E-A947-70E740481C1C}">
                <a14:useLocalDpi xmlns:a14="http://schemas.microsoft.com/office/drawing/2010/main" val="0"/>
              </a:ext>
            </a:extLst>
          </a:blip>
          <a:srcRect l="985" r="1" b="4709"/>
          <a:stretch/>
        </p:blipFill>
        <p:spPr>
          <a:xfrm>
            <a:off x="589547" y="4335351"/>
            <a:ext cx="10599821" cy="2026859"/>
          </a:xfrm>
          <a:prstGeom prst="rect">
            <a:avLst/>
          </a:prstGeom>
        </p:spPr>
      </p:pic>
      <p:sp>
        <p:nvSpPr>
          <p:cNvPr id="16" name="TextBox 15">
            <a:extLst>
              <a:ext uri="{FF2B5EF4-FFF2-40B4-BE49-F238E27FC236}">
                <a16:creationId xmlns:a16="http://schemas.microsoft.com/office/drawing/2014/main" id="{E9E8262D-C20C-407A-817D-BC021FEE0C44}"/>
              </a:ext>
            </a:extLst>
          </p:cNvPr>
          <p:cNvSpPr txBox="1"/>
          <p:nvPr/>
        </p:nvSpPr>
        <p:spPr>
          <a:xfrm>
            <a:off x="738169" y="6362209"/>
            <a:ext cx="2017064" cy="338553"/>
          </a:xfrm>
          <a:prstGeom prst="rect">
            <a:avLst/>
          </a:prstGeom>
          <a:noFill/>
        </p:spPr>
        <p:txBody>
          <a:bodyPr wrap="square" rtlCol="0">
            <a:spAutoFit/>
          </a:bodyPr>
          <a:lstStyle/>
          <a:p>
            <a:pPr algn="ctr"/>
            <a:r>
              <a:rPr lang="en-US" sz="1600" dirty="0">
                <a:latin typeface="+mj-lt"/>
              </a:rPr>
              <a:t>Planning</a:t>
            </a:r>
          </a:p>
        </p:txBody>
      </p:sp>
      <p:sp>
        <p:nvSpPr>
          <p:cNvPr id="17" name="TextBox 16">
            <a:extLst>
              <a:ext uri="{FF2B5EF4-FFF2-40B4-BE49-F238E27FC236}">
                <a16:creationId xmlns:a16="http://schemas.microsoft.com/office/drawing/2014/main" id="{F0968F69-B106-4E66-8EF3-05DBFF955F09}"/>
              </a:ext>
            </a:extLst>
          </p:cNvPr>
          <p:cNvSpPr txBox="1"/>
          <p:nvPr/>
        </p:nvSpPr>
        <p:spPr>
          <a:xfrm>
            <a:off x="2850352" y="6362209"/>
            <a:ext cx="1950734" cy="338552"/>
          </a:xfrm>
          <a:prstGeom prst="rect">
            <a:avLst/>
          </a:prstGeom>
          <a:noFill/>
        </p:spPr>
        <p:txBody>
          <a:bodyPr wrap="square" rtlCol="0">
            <a:spAutoFit/>
          </a:bodyPr>
          <a:lstStyle/>
          <a:p>
            <a:pPr algn="ctr"/>
            <a:r>
              <a:rPr lang="en-US" sz="1600" dirty="0">
                <a:latin typeface="+mj-lt"/>
              </a:rPr>
              <a:t>Tutoring Strategy</a:t>
            </a:r>
          </a:p>
        </p:txBody>
      </p:sp>
      <p:sp>
        <p:nvSpPr>
          <p:cNvPr id="18" name="TextBox 17">
            <a:extLst>
              <a:ext uri="{FF2B5EF4-FFF2-40B4-BE49-F238E27FC236}">
                <a16:creationId xmlns:a16="http://schemas.microsoft.com/office/drawing/2014/main" id="{7CACBBE3-0D9F-45E8-9DA4-5BEB915F4697}"/>
              </a:ext>
            </a:extLst>
          </p:cNvPr>
          <p:cNvSpPr txBox="1"/>
          <p:nvPr/>
        </p:nvSpPr>
        <p:spPr>
          <a:xfrm>
            <a:off x="4922458" y="6362208"/>
            <a:ext cx="2019764" cy="338554"/>
          </a:xfrm>
          <a:prstGeom prst="rect">
            <a:avLst/>
          </a:prstGeom>
          <a:noFill/>
        </p:spPr>
        <p:txBody>
          <a:bodyPr wrap="square" rtlCol="0">
            <a:spAutoFit/>
          </a:bodyPr>
          <a:lstStyle/>
          <a:p>
            <a:pPr algn="ctr"/>
            <a:r>
              <a:rPr lang="en-US" sz="1600" dirty="0">
                <a:latin typeface="+mj-lt"/>
              </a:rPr>
              <a:t>Student Engagement</a:t>
            </a:r>
          </a:p>
        </p:txBody>
      </p:sp>
      <p:sp>
        <p:nvSpPr>
          <p:cNvPr id="19" name="TextBox 18">
            <a:extLst>
              <a:ext uri="{FF2B5EF4-FFF2-40B4-BE49-F238E27FC236}">
                <a16:creationId xmlns:a16="http://schemas.microsoft.com/office/drawing/2014/main" id="{62A551B6-1B1C-458E-9F97-32C0B65A42AE}"/>
              </a:ext>
            </a:extLst>
          </p:cNvPr>
          <p:cNvSpPr txBox="1"/>
          <p:nvPr/>
        </p:nvSpPr>
        <p:spPr>
          <a:xfrm>
            <a:off x="7051199" y="6362208"/>
            <a:ext cx="2045853" cy="338554"/>
          </a:xfrm>
          <a:prstGeom prst="rect">
            <a:avLst/>
          </a:prstGeom>
          <a:noFill/>
        </p:spPr>
        <p:txBody>
          <a:bodyPr wrap="square" rtlCol="0">
            <a:spAutoFit/>
          </a:bodyPr>
          <a:lstStyle/>
          <a:p>
            <a:pPr algn="ctr"/>
            <a:r>
              <a:rPr lang="en-US" sz="1600" dirty="0">
                <a:latin typeface="+mj-lt"/>
              </a:rPr>
              <a:t>Progress Monitoring</a:t>
            </a:r>
          </a:p>
        </p:txBody>
      </p:sp>
      <p:sp>
        <p:nvSpPr>
          <p:cNvPr id="20" name="TextBox 19">
            <a:extLst>
              <a:ext uri="{FF2B5EF4-FFF2-40B4-BE49-F238E27FC236}">
                <a16:creationId xmlns:a16="http://schemas.microsoft.com/office/drawing/2014/main" id="{2EF88B37-58E3-4FF3-A1CC-BC8DBA418D2A}"/>
              </a:ext>
            </a:extLst>
          </p:cNvPr>
          <p:cNvSpPr txBox="1"/>
          <p:nvPr/>
        </p:nvSpPr>
        <p:spPr>
          <a:xfrm>
            <a:off x="9047982" y="6362208"/>
            <a:ext cx="2308639" cy="338554"/>
          </a:xfrm>
          <a:prstGeom prst="rect">
            <a:avLst/>
          </a:prstGeom>
          <a:noFill/>
        </p:spPr>
        <p:txBody>
          <a:bodyPr wrap="square" rtlCol="0">
            <a:spAutoFit/>
          </a:bodyPr>
          <a:lstStyle/>
          <a:p>
            <a:pPr algn="ctr"/>
            <a:r>
              <a:rPr lang="en-US" sz="1600" dirty="0">
                <a:latin typeface="+mj-lt"/>
              </a:rPr>
              <a:t>Training Implementation</a:t>
            </a:r>
          </a:p>
        </p:txBody>
      </p:sp>
    </p:spTree>
    <p:extLst>
      <p:ext uri="{BB962C8B-B14F-4D97-AF65-F5344CB8AC3E}">
        <p14:creationId xmlns:p14="http://schemas.microsoft.com/office/powerpoint/2010/main" val="2804440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21B3E3A-83CC-4829-903B-6A862DBF9C13}"/>
              </a:ext>
            </a:extLst>
          </p:cNvPr>
          <p:cNvSpPr/>
          <p:nvPr/>
        </p:nvSpPr>
        <p:spPr>
          <a:xfrm>
            <a:off x="0" y="0"/>
            <a:ext cx="4175761" cy="6858000"/>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F43340BE-D77F-4EB8-85CB-1C0D2E2178FF}"/>
              </a:ext>
            </a:extLst>
          </p:cNvPr>
          <p:cNvSpPr>
            <a:spLocks noGrp="1"/>
          </p:cNvSpPr>
          <p:nvPr>
            <p:ph type="title"/>
          </p:nvPr>
        </p:nvSpPr>
        <p:spPr>
          <a:xfrm>
            <a:off x="325447" y="727315"/>
            <a:ext cx="3524865" cy="5403370"/>
          </a:xfrm>
        </p:spPr>
        <p:txBody>
          <a:bodyPr>
            <a:normAutofit/>
          </a:bodyPr>
          <a:lstStyle/>
          <a:p>
            <a:pPr algn="ctr"/>
            <a:r>
              <a:rPr lang="en-US" dirty="0">
                <a:solidFill>
                  <a:srgbClr val="FFFFFF"/>
                </a:solidFill>
              </a:rPr>
              <a:t>Next Steps</a:t>
            </a:r>
          </a:p>
        </p:txBody>
      </p:sp>
      <p:graphicFrame>
        <p:nvGraphicFramePr>
          <p:cNvPr id="8" name="Content Placeholder 2">
            <a:extLst>
              <a:ext uri="{FF2B5EF4-FFF2-40B4-BE49-F238E27FC236}">
                <a16:creationId xmlns:a16="http://schemas.microsoft.com/office/drawing/2014/main" id="{D8D63603-368A-4333-AD84-53F1457DB024}"/>
              </a:ext>
            </a:extLst>
          </p:cNvPr>
          <p:cNvGraphicFramePr>
            <a:graphicFrameLocks noGrp="1"/>
          </p:cNvGraphicFramePr>
          <p:nvPr>
            <p:ph idx="1"/>
            <p:extLst>
              <p:ext uri="{D42A27DB-BD31-4B8C-83A1-F6EECF244321}">
                <p14:modId xmlns:p14="http://schemas.microsoft.com/office/powerpoint/2010/main" val="3538957919"/>
              </p:ext>
            </p:extLst>
          </p:nvPr>
        </p:nvGraphicFramePr>
        <p:xfrm>
          <a:off x="4972455" y="1463649"/>
          <a:ext cx="6457284" cy="51640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05341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864</TotalTime>
  <Words>684</Words>
  <Application>Microsoft Office PowerPoint</Application>
  <PresentationFormat>Widescreen</PresentationFormat>
  <Paragraphs>86</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Python in an Educational Nonprofit</vt:lpstr>
      <vt:lpstr>PowerPoint Presentation</vt:lpstr>
      <vt:lpstr>How I’ve Used Python</vt:lpstr>
      <vt:lpstr>PowerPoint Presentation</vt:lpstr>
      <vt:lpstr>PowerPoint Presentation</vt:lpstr>
      <vt:lpstr>PowerPoint Presentation</vt:lpstr>
      <vt:lpstr>PowerPoint Presentation</vt:lpstr>
      <vt:lpstr>PowerPoint Presentation</vt:lpstr>
      <vt:lpstr>Next Steps</vt:lpstr>
      <vt:lpstr>PowerPoint Presentation</vt:lpstr>
      <vt:lpstr>PowerPoint Presentation</vt:lpstr>
      <vt:lpstr>Voilà!</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Nonprofits</dc:title>
  <dc:creator>Chris Luedtke</dc:creator>
  <cp:lastModifiedBy>Chris Luedtke</cp:lastModifiedBy>
  <cp:revision>61</cp:revision>
  <dcterms:created xsi:type="dcterms:W3CDTF">2018-06-05T21:16:07Z</dcterms:created>
  <dcterms:modified xsi:type="dcterms:W3CDTF">2018-06-13T02:04:58Z</dcterms:modified>
</cp:coreProperties>
</file>