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416744-E868-4E9F-A288-7B048DA20B4E}">
  <a:tblStyle styleId="{DE416744-E868-4E9F-A288-7B048DA20B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c465a9b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c465a9b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46591a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46591a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c46591a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c46591a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c46591a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c46591a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c46591a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c46591a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c46591a2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c46591a2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46591a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46591a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c46591a2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c46591a2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c46591a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c46591a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things I would like to do to make this model more effective.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36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Housing Prices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5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Malasics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824" y="1577650"/>
            <a:ext cx="6064178" cy="356584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2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Investigate which features best predict housing prices in Philadelphia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Can p</a:t>
            </a:r>
            <a:r>
              <a:rPr lang="en">
                <a:solidFill>
                  <a:srgbClr val="000000"/>
                </a:solidFill>
              </a:rPr>
              <a:t>redict housing prices based on using these common features: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Livable sqft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Lot sqft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Bedrooms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Bathrooms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HVAC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School Systems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Annual Tax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Build Year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Neighborhood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Zip</a:t>
            </a:r>
            <a:r>
              <a:rPr lang="en">
                <a:solidFill>
                  <a:schemeClr val="dk1"/>
                </a:solidFill>
              </a:rPr>
              <a:t> Code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513" y="1870413"/>
            <a:ext cx="33623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</a:t>
            </a:r>
            <a:r>
              <a:rPr lang="en"/>
              <a:t>lection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425" y="1438275"/>
            <a:ext cx="3364441" cy="226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6" name="Google Shape;76;p16"/>
          <p:cNvSpPr txBox="1"/>
          <p:nvPr/>
        </p:nvSpPr>
        <p:spPr>
          <a:xfrm>
            <a:off x="597125" y="1438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www.Realtor.com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Processes/Tools: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Selenium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BeautifulSoup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Regex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5421975" y="146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{DE416744-E868-4E9F-A288-7B048DA20B4E}</a:tableStyleId>
              </a:tblPr>
              <a:tblGrid>
                <a:gridCol w="1539875"/>
                <a:gridCol w="1539875"/>
              </a:tblGrid>
              <a:tr h="59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Regression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</a:t>
                      </a:r>
                      <a:r>
                        <a:rPr b="1" lang="en"/>
                        <a:t>R^2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59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7"/>
          <p:cNvSpPr txBox="1"/>
          <p:nvPr/>
        </p:nvSpPr>
        <p:spPr>
          <a:xfrm>
            <a:off x="6177500" y="3641925"/>
            <a:ext cx="1568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MAE:  </a:t>
            </a:r>
            <a:r>
              <a:rPr b="1" lang="en">
                <a:solidFill>
                  <a:schemeClr val="dk1"/>
                </a:solidFill>
              </a:rPr>
              <a:t>$52,046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68850" y="1232625"/>
            <a:ext cx="42603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Focused on properties with less/fewer than: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Price - </a:t>
            </a:r>
            <a:r>
              <a:rPr lang="en" sz="1400">
                <a:solidFill>
                  <a:schemeClr val="dk1"/>
                </a:solidFill>
              </a:rPr>
              <a:t>$800k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Lot size - 2,000 sqft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Bedrooms - 6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Bathrooms - 5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Other </a:t>
            </a:r>
            <a:r>
              <a:rPr lang="en" sz="1400">
                <a:solidFill>
                  <a:schemeClr val="dk1"/>
                </a:solidFill>
              </a:rPr>
              <a:t>features modeled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Master Bath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Taxes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Mean price by zip code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Air Conditioning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House Type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316775" y="3865475"/>
            <a:ext cx="15687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(</a:t>
            </a:r>
            <a:r>
              <a:rPr i="1" lang="en" sz="900"/>
              <a:t>mean</a:t>
            </a:r>
            <a:r>
              <a:rPr i="1" lang="en" sz="900"/>
              <a:t> absolute error)</a:t>
            </a:r>
            <a:endParaRPr i="1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336175" y="1200150"/>
            <a:ext cx="3798900" cy="3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Livable space: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Best predictor of price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 more location data to reduce MAE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00" y="120015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 rot="-5400000">
            <a:off x="3244525" y="2398950"/>
            <a:ext cx="2759700" cy="3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Price ($)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Finds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336175" y="1200150"/>
            <a:ext cx="3798900" cy="3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Property tax is 1.3998% of assessed value.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people are paying disproportionately lower taxes than others.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750" y="12001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Interesting Finds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350" y="120015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336175" y="1200150"/>
            <a:ext cx="3798900" cy="3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Philadelphia has a tax abatement on new construction.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Owners only pay taxes on the value of the land for the first 10 years.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Allows people to afford more house than other areas.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May have revived the housing market.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7603625" y="2695675"/>
            <a:ext cx="949200" cy="907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999999"/>
                </a:solidFill>
              </a:rPr>
              <a:t>Collect</a:t>
            </a:r>
            <a:r>
              <a:rPr lang="en" sz="1400">
                <a:solidFill>
                  <a:srgbClr val="000000"/>
                </a:solidFill>
              </a:rPr>
              <a:t> more data </a:t>
            </a:r>
            <a:r>
              <a:rPr lang="en" sz="1400">
                <a:solidFill>
                  <a:srgbClr val="999999"/>
                </a:solidFill>
              </a:rPr>
              <a:t>to increase model predictions using a multiple listing system (MLS)</a:t>
            </a:r>
            <a:endParaRPr sz="1400"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Bright MLS = $296/yr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999999"/>
                </a:solidFill>
              </a:rPr>
              <a:t>Add census data to</a:t>
            </a:r>
            <a:r>
              <a:rPr lang="en" sz="1400">
                <a:solidFill>
                  <a:srgbClr val="000000"/>
                </a:solidFill>
              </a:rPr>
              <a:t> see what areas are growing to predict price increases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999999"/>
                </a:solidFill>
              </a:rPr>
              <a:t>Compare with</a:t>
            </a:r>
            <a:r>
              <a:rPr lang="en" sz="1400">
                <a:solidFill>
                  <a:srgbClr val="000000"/>
                </a:solidFill>
              </a:rPr>
              <a:t> mortgage rates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999999"/>
                </a:solidFill>
              </a:rPr>
              <a:t>Find relationships between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999999"/>
                </a:solidFill>
              </a:rPr>
              <a:t>features that could help builders</a:t>
            </a:r>
            <a:r>
              <a:rPr lang="en" sz="1400">
                <a:solidFill>
                  <a:srgbClr val="666666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produce more profitable homes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999999"/>
                </a:solidFill>
              </a:rPr>
              <a:t>Find houses that would </a:t>
            </a:r>
            <a:r>
              <a:rPr lang="en" sz="1400">
                <a:solidFill>
                  <a:srgbClr val="000000"/>
                </a:solidFill>
              </a:rPr>
              <a:t>benefit the most from a remodel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