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4"/>
  </p:notesMasterIdLst>
  <p:sldIdLst>
    <p:sldId id="258" r:id="rId2"/>
    <p:sldId id="284" r:id="rId3"/>
    <p:sldId id="257" r:id="rId4"/>
    <p:sldId id="295" r:id="rId5"/>
    <p:sldId id="259" r:id="rId6"/>
    <p:sldId id="261" r:id="rId7"/>
    <p:sldId id="293" r:id="rId8"/>
    <p:sldId id="260" r:id="rId9"/>
    <p:sldId id="294" r:id="rId10"/>
    <p:sldId id="298" r:id="rId11"/>
    <p:sldId id="288" r:id="rId12"/>
    <p:sldId id="276" r:id="rId13"/>
    <p:sldId id="262" r:id="rId14"/>
    <p:sldId id="272" r:id="rId15"/>
    <p:sldId id="285" r:id="rId16"/>
    <p:sldId id="263" r:id="rId17"/>
    <p:sldId id="300" r:id="rId18"/>
    <p:sldId id="264" r:id="rId19"/>
    <p:sldId id="271" r:id="rId20"/>
    <p:sldId id="301" r:id="rId21"/>
    <p:sldId id="289" r:id="rId22"/>
    <p:sldId id="302" r:id="rId23"/>
    <p:sldId id="304" r:id="rId24"/>
    <p:sldId id="268" r:id="rId25"/>
    <p:sldId id="277" r:id="rId26"/>
    <p:sldId id="303" r:id="rId27"/>
    <p:sldId id="280" r:id="rId28"/>
    <p:sldId id="278" r:id="rId29"/>
    <p:sldId id="279" r:id="rId30"/>
    <p:sldId id="281" r:id="rId31"/>
    <p:sldId id="282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AE225-3EE0-FF40-8C9E-34C6E693998E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F86CA-6976-2B41-831F-EC3958FEF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F86CA-6976-2B41-831F-EC3958FEFB1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8EB8-6C07-F640-A584-96FDD6FAADD9}" type="datetimeFigureOut">
              <a:rPr lang="en-US" smtClean="0"/>
              <a:pPr/>
              <a:t>6/4/14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6040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Relationship Id="rId3" Type="http://schemas.openxmlformats.org/officeDocument/2006/relationships/hyperlink" Target="mailto:jcabibbo@fullsail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equelpro.com/" TargetMode="External"/><Relationship Id="rId3" Type="http://schemas.openxmlformats.org/officeDocument/2006/relationships/hyperlink" Target="http://wb.mysql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4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eachpit.com/articles/article.aspx?p=30885&amp;seqNum=7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44" y="2806700"/>
            <a:ext cx="25400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1737"/>
            <a:ext cx="7772400" cy="1868713"/>
          </a:xfrm>
        </p:spPr>
        <p:txBody>
          <a:bodyPr>
            <a:noAutofit/>
          </a:bodyPr>
          <a:lstStyle/>
          <a:p>
            <a:r>
              <a:rPr lang="en-US" sz="6000" dirty="0" smtClean="0"/>
              <a:t>DBS	</a:t>
            </a:r>
            <a:br>
              <a:rPr lang="en-US" sz="6000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at </a:t>
            </a:r>
            <a:r>
              <a:rPr lang="en-US" dirty="0" smtClean="0">
                <a:hlinkClick r:id="rId2"/>
              </a:rPr>
              <a:t>https://github.com/</a:t>
            </a:r>
            <a:endParaRPr lang="en-US" dirty="0" smtClean="0"/>
          </a:p>
          <a:p>
            <a:r>
              <a:rPr lang="en-US" dirty="0" smtClean="0"/>
              <a:t>Download the </a:t>
            </a:r>
            <a:r>
              <a:rPr lang="en-US" dirty="0" err="1" smtClean="0"/>
              <a:t>GitHub</a:t>
            </a:r>
            <a:r>
              <a:rPr lang="en-US" dirty="0" smtClean="0"/>
              <a:t> software.</a:t>
            </a:r>
          </a:p>
          <a:p>
            <a:r>
              <a:rPr lang="en-US" dirty="0" smtClean="0"/>
              <a:t>Email your username to </a:t>
            </a:r>
            <a:r>
              <a:rPr lang="en-US" dirty="0" smtClean="0">
                <a:hlinkClick r:id="rId3"/>
              </a:rPr>
              <a:t>jcabibbo@fullsail.com</a:t>
            </a:r>
            <a:r>
              <a:rPr lang="en-US" dirty="0" smtClean="0"/>
              <a:t> and I will share the DBSXXXX repo. </a:t>
            </a:r>
          </a:p>
          <a:p>
            <a:r>
              <a:rPr lang="en-US" dirty="0" smtClean="0"/>
              <a:t>All labs MUST be submitted through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MySQL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 MAMP</a:t>
            </a:r>
          </a:p>
          <a:p>
            <a:r>
              <a:rPr lang="en-US" dirty="0" smtClean="0"/>
              <a:t>Download &amp; Install Sequel Pro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http://www.sequelpro.com/</a:t>
            </a:r>
            <a:endParaRPr lang="en-US" dirty="0" smtClean="0"/>
          </a:p>
          <a:p>
            <a:r>
              <a:rPr lang="en-US" dirty="0" smtClean="0"/>
              <a:t>MySQL Workbench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http://wb.mysql.com/</a:t>
            </a:r>
            <a:endParaRPr lang="en-US" dirty="0" smtClean="0"/>
          </a:p>
          <a:p>
            <a:r>
              <a:rPr lang="en-US" dirty="0" err="1" smtClean="0"/>
              <a:t>PHPMyAdmin</a:t>
            </a:r>
            <a:r>
              <a:rPr lang="en-US" dirty="0" smtClean="0"/>
              <a:t> (http://localhost:8888/MAMP/)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DB named “</a:t>
            </a:r>
            <a:r>
              <a:rPr lang="en-US" dirty="0" err="1" smtClean="0"/>
              <a:t>exampleXXXX</a:t>
            </a:r>
            <a:r>
              <a:rPr lang="en-US" dirty="0" smtClean="0"/>
              <a:t>” through Sequel Pro</a:t>
            </a:r>
          </a:p>
          <a:p>
            <a:r>
              <a:rPr lang="en-US" dirty="0" smtClean="0"/>
              <a:t>Import the MySQL dump file (</a:t>
            </a:r>
            <a:r>
              <a:rPr lang="en-US" dirty="0" err="1" smtClean="0"/>
              <a:t>dbs_database.sql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In Sequel pro, select the new database then drag the file (</a:t>
            </a:r>
            <a:r>
              <a:rPr lang="en-US" dirty="0" err="1" smtClean="0"/>
              <a:t>dbs_database.sql</a:t>
            </a:r>
            <a:r>
              <a:rPr lang="en-US" dirty="0" smtClean="0"/>
              <a:t>) into the window.</a:t>
            </a:r>
          </a:p>
          <a:p>
            <a:r>
              <a:rPr lang="en-US" dirty="0" smtClean="0"/>
              <a:t>At the bottom right, click the down arrow and select RUN ALL QUERIES. (This may take a few minutes.)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Structure</a:t>
            </a:r>
            <a:endParaRPr lang="en-US" dirty="0"/>
          </a:p>
        </p:txBody>
      </p:sp>
      <p:pic>
        <p:nvPicPr>
          <p:cNvPr id="8" name="Content Placeholder 7" descr="users_structure.tiff"/>
          <p:cNvPicPr>
            <a:picLocks noGrp="1" noChangeAspect="1"/>
          </p:cNvPicPr>
          <p:nvPr>
            <p:ph idx="1"/>
          </p:nvPr>
        </p:nvPicPr>
        <p:blipFill>
          <a:blip r:embed="rId3"/>
          <a:srcRect t="-30043" b="-30043"/>
          <a:stretch>
            <a:fillRect/>
          </a:stretch>
        </p:blipFill>
        <p:spPr>
          <a:xfrm>
            <a:off x="782580" y="563093"/>
            <a:ext cx="7365394" cy="3952251"/>
          </a:xfrm>
        </p:spPr>
      </p:pic>
      <p:pic>
        <p:nvPicPr>
          <p:cNvPr id="9" name="Picture 8" descr="users_tableView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90" y="3970809"/>
            <a:ext cx="8652022" cy="2123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bs_exampl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3896" r="-73896"/>
          <a:stretch>
            <a:fillRect/>
          </a:stretch>
        </p:blipFill>
        <p:spPr>
          <a:xfrm>
            <a:off x="-3066281" y="148745"/>
            <a:ext cx="13884300" cy="67092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3372" y="1864376"/>
            <a:ext cx="3702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Field Data Types: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Char (Set Length)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Varchar</a:t>
            </a:r>
            <a:r>
              <a:rPr lang="en-US" sz="2800" dirty="0" smtClean="0"/>
              <a:t> (Variable)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 Decimal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15562" y="2364246"/>
            <a:ext cx="39712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 Date, </a:t>
            </a:r>
            <a:r>
              <a:rPr lang="en-US" sz="2800" dirty="0" err="1" smtClean="0"/>
              <a:t>Datetime</a:t>
            </a:r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 Text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SmallInt</a:t>
            </a:r>
            <a:r>
              <a:rPr lang="en-US" sz="2800" dirty="0" smtClean="0"/>
              <a:t> or Bit (0 or 1)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many more…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08513" y="5863327"/>
            <a:ext cx="79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Reference: </a:t>
            </a:r>
            <a:r>
              <a:rPr lang="en-US" sz="1600" dirty="0" smtClean="0">
                <a:hlinkClick r:id="rId2"/>
              </a:rPr>
              <a:t>http://</a:t>
            </a:r>
            <a:r>
              <a:rPr lang="en-US" sz="1600" dirty="0" err="1" smtClean="0">
                <a:hlinkClick r:id="rId2"/>
              </a:rPr>
              <a:t>www.peachpit.com/articles/article.aspx?p</a:t>
            </a:r>
            <a:r>
              <a:rPr lang="en-US" sz="1600" dirty="0" smtClean="0">
                <a:hlinkClick r:id="rId2"/>
              </a:rPr>
              <a:t>=30885&amp;seqNum=7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definition of a constraint?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definition of a constraint?</a:t>
            </a:r>
          </a:p>
          <a:p>
            <a:endParaRPr lang="en-US" dirty="0" smtClean="0"/>
          </a:p>
          <a:p>
            <a:r>
              <a:rPr lang="en-US" dirty="0" smtClean="0"/>
              <a:t>Something that limits or restricts someone or something</a:t>
            </a:r>
          </a:p>
          <a:p>
            <a:endParaRPr lang="en-US" dirty="0" smtClean="0"/>
          </a:p>
          <a:p>
            <a:r>
              <a:rPr lang="en-US" dirty="0" smtClean="0"/>
              <a:t>Control that limits or restricts someone's actions or behavior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Primary Key </a:t>
            </a:r>
          </a:p>
          <a:p>
            <a:pPr lvl="1"/>
            <a:r>
              <a:rPr lang="en-US" dirty="0" smtClean="0"/>
              <a:t>Must be unique </a:t>
            </a:r>
          </a:p>
          <a:p>
            <a:pPr lvl="1"/>
            <a:r>
              <a:rPr lang="en-US" dirty="0" smtClean="0"/>
              <a:t>Data is indexed</a:t>
            </a:r>
          </a:p>
          <a:p>
            <a:pPr lvl="1"/>
            <a:r>
              <a:rPr lang="en-US" dirty="0" smtClean="0"/>
              <a:t>Data type: </a:t>
            </a:r>
            <a:r>
              <a:rPr lang="en-US" dirty="0" err="1" smtClean="0"/>
              <a:t>int</a:t>
            </a:r>
            <a:r>
              <a:rPr lang="en-US" dirty="0" smtClean="0"/>
              <a:t> &amp; </a:t>
            </a:r>
            <a:r>
              <a:rPr lang="en-US" dirty="0" err="1" smtClean="0"/>
              <a:t>varchar</a:t>
            </a:r>
            <a:endParaRPr lang="en-US" dirty="0" smtClean="0"/>
          </a:p>
          <a:p>
            <a:r>
              <a:rPr lang="en-US" dirty="0" smtClean="0"/>
              <a:t>Foreign Key</a:t>
            </a:r>
          </a:p>
          <a:p>
            <a:pPr lvl="1"/>
            <a:r>
              <a:rPr lang="en-US" dirty="0" smtClean="0"/>
              <a:t>Points to a primary key</a:t>
            </a:r>
          </a:p>
          <a:p>
            <a:pPr lvl="1"/>
            <a:r>
              <a:rPr lang="en-US" dirty="0" smtClean="0"/>
              <a:t>Forces Values</a:t>
            </a:r>
          </a:p>
          <a:p>
            <a:pPr>
              <a:buNone/>
            </a:pPr>
            <a:r>
              <a:rPr lang="en-US" sz="2800" dirty="0" smtClean="0"/>
              <a:t>	A key can be a single column or a composite key of multiple columns</a:t>
            </a:r>
          </a:p>
          <a:p>
            <a:pPr>
              <a:buNone/>
            </a:pPr>
            <a:r>
              <a:rPr lang="en-US" sz="2800" dirty="0" smtClean="0"/>
              <a:t>	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&amp;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Book</a:t>
            </a:r>
            <a:endParaRPr lang="en-US" dirty="0"/>
          </a:p>
        </p:txBody>
      </p:sp>
      <p:pic>
        <p:nvPicPr>
          <p:cNvPr id="4" name="Picture 3" descr="googleContact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310" y="1417638"/>
            <a:ext cx="4178490" cy="4919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Databases</a:t>
            </a:r>
          </a:p>
          <a:p>
            <a:r>
              <a:rPr lang="en-US" dirty="0" smtClean="0"/>
              <a:t>Types of Databases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Basic Constraints</a:t>
            </a:r>
          </a:p>
          <a:p>
            <a:r>
              <a:rPr lang="en-US" dirty="0" smtClean="0"/>
              <a:t>Keys &amp; Relationships</a:t>
            </a:r>
          </a:p>
          <a:p>
            <a:r>
              <a:rPr lang="en-US" dirty="0" smtClean="0"/>
              <a:t>CRUD - Create, Read, Update and Delete</a:t>
            </a:r>
          </a:p>
          <a:p>
            <a:r>
              <a:rPr lang="en-US" dirty="0" smtClean="0"/>
              <a:t>SQL Dump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&amp; Relationships</a:t>
            </a:r>
            <a:endParaRPr lang="en-US" dirty="0"/>
          </a:p>
        </p:txBody>
      </p:sp>
      <p:pic>
        <p:nvPicPr>
          <p:cNvPr id="6" name="Picture 5" descr="users_contact_structur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175" y="1256421"/>
            <a:ext cx="5739025" cy="5601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Listing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FSO – Download </a:t>
            </a:r>
            <a:r>
              <a:rPr lang="en-US" dirty="0" err="1" smtClean="0"/>
              <a:t>cableRawData.sql</a:t>
            </a:r>
            <a:endParaRPr lang="en-US" dirty="0" smtClean="0"/>
          </a:p>
          <a:p>
            <a:r>
              <a:rPr lang="en-US" dirty="0" smtClean="0"/>
              <a:t>Drag the file into Sequel Pro – Query window.</a:t>
            </a:r>
          </a:p>
          <a:p>
            <a:endParaRPr lang="en-US" dirty="0" smtClean="0"/>
          </a:p>
          <a:p>
            <a:r>
              <a:rPr lang="en-US" dirty="0" smtClean="0"/>
              <a:t>Using Sequel Pro, separate the data into 3 tables.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Listing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cableListin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10" y="1827071"/>
            <a:ext cx="7603680" cy="382919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2011 is the seventh revision of the ISO (1987) and ANSI (1986) standard for the SQL database query language. </a:t>
            </a:r>
            <a:endParaRPr lang="en-US" smtClean="0"/>
          </a:p>
          <a:p>
            <a:endParaRPr lang="en-US" smtClean="0"/>
          </a:p>
          <a:p>
            <a:r>
              <a:rPr lang="en-US" dirty="0" smtClean="0"/>
              <a:t>Between MySQL, SQL Server and Oracle, the language is 98% compatible.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</a:p>
          <a:p>
            <a:r>
              <a:rPr lang="en-US" dirty="0" smtClean="0"/>
              <a:t>There are 4 basic SQL commands: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r>
              <a:rPr lang="en-US" dirty="0" smtClean="0"/>
              <a:t>Others: Create, Alter, Drop, Truncate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en-US" smtClean="0"/>
              <a:t>: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smtClean="0"/>
              <a:t>from </a:t>
            </a:r>
            <a:r>
              <a:rPr lang="en-US" smtClean="0"/>
              <a:t>users;</a:t>
            </a:r>
          </a:p>
          <a:p>
            <a:r>
              <a:rPr lang="en-US" dirty="0" smtClean="0"/>
              <a:t>Select * from users where username = ‘</a:t>
            </a:r>
            <a:r>
              <a:rPr lang="en-US" dirty="0" err="1" smtClean="0"/>
              <a:t>jdoe</a:t>
            </a:r>
            <a:r>
              <a:rPr lang="en-US" dirty="0" smtClean="0"/>
              <a:t>’;</a:t>
            </a:r>
          </a:p>
          <a:p>
            <a:r>
              <a:rPr lang="en-US" dirty="0" smtClean="0"/>
              <a:t>Select * from users where</a:t>
            </a:r>
            <a:r>
              <a:rPr lang="en-US" dirty="0" smtClean="0"/>
              <a:t> DOB&lt; ‘1999-01-01’;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Select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from users</a:t>
            </a:r>
          </a:p>
          <a:p>
            <a:pPr>
              <a:buNone/>
            </a:pPr>
            <a:r>
              <a:rPr lang="en-US" dirty="0" smtClean="0"/>
              <a:t>	join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on  </a:t>
            </a:r>
            <a:r>
              <a:rPr lang="en-US" dirty="0" err="1" smtClean="0"/>
              <a:t>userEmail.userId</a:t>
            </a:r>
            <a:r>
              <a:rPr lang="en-US" dirty="0" smtClean="0"/>
              <a:t> = </a:t>
            </a:r>
            <a:r>
              <a:rPr lang="en-US" dirty="0" err="1" smtClean="0"/>
              <a:t>users.userId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insert into users 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 ,</a:t>
            </a:r>
            <a:r>
              <a:rPr lang="en-US" dirty="0" err="1" smtClean="0"/>
              <a:t>lastname</a:t>
            </a:r>
            <a:r>
              <a:rPr lang="en-US" dirty="0" smtClean="0"/>
              <a:t>, username, password, DOB, </a:t>
            </a:r>
            <a:r>
              <a:rPr lang="en-US" dirty="0" err="1" smtClean="0"/>
              <a:t>userTypeId</a:t>
            </a:r>
            <a:r>
              <a:rPr lang="en-US" dirty="0" smtClean="0"/>
              <a:t>, </a:t>
            </a:r>
            <a:r>
              <a:rPr lang="en-US" dirty="0" err="1" smtClean="0"/>
              <a:t>userStatusId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) values (</a:t>
            </a:r>
          </a:p>
          <a:p>
            <a:pPr>
              <a:buNone/>
            </a:pPr>
            <a:r>
              <a:rPr lang="en-US" dirty="0" smtClean="0"/>
              <a:t>’FIRSTNAME’, ‘LASTNAME’, ‘USERNAME’, ‘PASSWORD’, ‘DOB’, 1, 1</a:t>
            </a:r>
          </a:p>
          <a:p>
            <a:pPr>
              <a:buNone/>
            </a:pP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update users set</a:t>
            </a:r>
          </a:p>
          <a:p>
            <a:pPr>
              <a:buNone/>
            </a:pPr>
            <a:r>
              <a:rPr lang="en-US" dirty="0" smtClean="0"/>
              <a:t>	password = ‘password123’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userId</a:t>
            </a:r>
            <a:r>
              <a:rPr lang="en-US" dirty="0" smtClean="0"/>
              <a:t> = ‘YOUR USER ID’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Use the primary key in the where clause.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delete from users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userId</a:t>
            </a:r>
            <a:r>
              <a:rPr lang="en-US" dirty="0" smtClean="0"/>
              <a:t> = ‘YOUR USER ID’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540399"/>
            <a:ext cx="8229600" cy="58289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a DB (Database)? </a:t>
            </a:r>
          </a:p>
          <a:p>
            <a:r>
              <a:rPr lang="en-US" dirty="0" smtClean="0"/>
              <a:t>Why do we need one? Why not use a text file? </a:t>
            </a:r>
          </a:p>
          <a:p>
            <a:r>
              <a:rPr lang="en-US" dirty="0" smtClean="0"/>
              <a:t>What are the benefits?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Consistency 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was data stored? </a:t>
            </a:r>
          </a:p>
          <a:p>
            <a:pPr lvl="1"/>
            <a:r>
              <a:rPr lang="en-US" dirty="0" smtClean="0"/>
              <a:t>Disk, tape, floppy, card.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CREATE  TABLE</a:t>
            </a:r>
            <a:r>
              <a:rPr lang="en-US" sz="2800" dirty="0" smtClean="0"/>
              <a:t> </a:t>
            </a:r>
            <a:r>
              <a:rPr lang="en-US" sz="2800" dirty="0" err="1" smtClean="0"/>
              <a:t>mailLog</a:t>
            </a:r>
            <a:r>
              <a:rPr lang="en-US" sz="2800" dirty="0" smtClean="0"/>
              <a:t> </a:t>
            </a:r>
            <a:r>
              <a:rPr lang="en-US" sz="2800" dirty="0" smtClean="0"/>
              <a:t>( 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mailLogId</a:t>
            </a:r>
            <a:r>
              <a:rPr lang="en-US" sz="2800" dirty="0" smtClean="0"/>
              <a:t> </a:t>
            </a:r>
            <a:r>
              <a:rPr lang="en-US" sz="2800" dirty="0" smtClean="0"/>
              <a:t>INT NOT NULL AUTO_INCREMENT , </a:t>
            </a:r>
            <a:r>
              <a:rPr lang="en-US" sz="2800" dirty="0" smtClean="0"/>
              <a:t> </a:t>
            </a:r>
            <a:r>
              <a:rPr lang="en-US" sz="2800" dirty="0" err="1" smtClean="0"/>
              <a:t>toAddress</a:t>
            </a:r>
            <a:r>
              <a:rPr lang="en-US" sz="2800" dirty="0" smtClean="0"/>
              <a:t> </a:t>
            </a:r>
            <a:r>
              <a:rPr lang="en-US" sz="2800" dirty="0" smtClean="0"/>
              <a:t>VARCHAR(50) NULL ,  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 err="1" smtClean="0"/>
              <a:t>fromAddress</a:t>
            </a:r>
            <a:r>
              <a:rPr lang="en-US" sz="2800" dirty="0" smtClean="0"/>
              <a:t> </a:t>
            </a:r>
            <a:r>
              <a:rPr lang="en-US" sz="2800" dirty="0" smtClean="0"/>
              <a:t>VARCHAR(50) NULL ,  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smtClean="0"/>
              <a:t> subject </a:t>
            </a:r>
            <a:r>
              <a:rPr lang="en-US" sz="2800" dirty="0" smtClean="0"/>
              <a:t>VARCHAR(50) NULL ,  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 err="1" smtClean="0"/>
              <a:t>createdDate</a:t>
            </a:r>
            <a:r>
              <a:rPr lang="en-US" sz="2800" dirty="0" smtClean="0"/>
              <a:t> </a:t>
            </a:r>
            <a:r>
              <a:rPr lang="en-US" sz="2800" dirty="0" smtClean="0"/>
              <a:t>DATETIME NULL ,  </a:t>
            </a:r>
          </a:p>
          <a:p>
            <a:pPr>
              <a:buNone/>
            </a:pPr>
            <a:r>
              <a:rPr lang="en-US" sz="2800" dirty="0" smtClean="0"/>
              <a:t>    PRIMARY KEY </a:t>
            </a:r>
            <a:r>
              <a:rPr lang="en-US" sz="2800" dirty="0" smtClean="0"/>
              <a:t>(</a:t>
            </a:r>
            <a:r>
              <a:rPr lang="en-US" sz="2800" dirty="0" err="1" smtClean="0"/>
              <a:t>mailLogId</a:t>
            </a:r>
            <a:r>
              <a:rPr lang="en-US" sz="2800" dirty="0" smtClean="0"/>
              <a:t>)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)ENGINE = </a:t>
            </a:r>
            <a:r>
              <a:rPr lang="en-US" sz="2800" dirty="0" err="1" smtClean="0"/>
              <a:t>InnoDB</a:t>
            </a:r>
            <a:r>
              <a:rPr lang="en-US" sz="2800" dirty="0" smtClean="0"/>
              <a:t>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ALTER TABLE</a:t>
            </a:r>
            <a:r>
              <a:rPr lang="en-US" dirty="0" smtClean="0"/>
              <a:t> </a:t>
            </a:r>
            <a:r>
              <a:rPr lang="en-US" dirty="0" err="1" smtClean="0"/>
              <a:t>example.mailLog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ADD COLUMN</a:t>
            </a:r>
            <a:r>
              <a:rPr lang="en-US" dirty="0" smtClean="0"/>
              <a:t> </a:t>
            </a:r>
            <a:r>
              <a:rPr lang="en-US" dirty="0" err="1" smtClean="0"/>
              <a:t>mailText</a:t>
            </a:r>
            <a:r>
              <a:rPr lang="en-US" dirty="0" smtClean="0"/>
              <a:t> </a:t>
            </a:r>
            <a:r>
              <a:rPr lang="en-US" dirty="0" smtClean="0"/>
              <a:t>TEXT NULL  AFTER</a:t>
            </a:r>
            <a:r>
              <a:rPr lang="en-US" dirty="0" smtClean="0"/>
              <a:t> </a:t>
            </a:r>
            <a:r>
              <a:rPr lang="en-US" dirty="0" err="1" smtClean="0"/>
              <a:t>createdDate</a:t>
            </a:r>
            <a:r>
              <a:rPr lang="en-US" dirty="0" smtClean="0"/>
              <a:t> 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SQL Dump of your database </a:t>
            </a:r>
            <a:r>
              <a:rPr lang="en-US" smtClean="0"/>
              <a:t>using Sequel Pro.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DBS</a:t>
            </a:r>
            <a:endParaRPr lang="en-US" dirty="0"/>
          </a:p>
        </p:txBody>
      </p:sp>
      <p:pic>
        <p:nvPicPr>
          <p:cNvPr id="4" name="Content Placeholder 3" descr="dilbert5.jpg"/>
          <p:cNvPicPr>
            <a:picLocks noGrp="1" noChangeAspect="1"/>
          </p:cNvPicPr>
          <p:nvPr>
            <p:ph idx="1"/>
          </p:nvPr>
        </p:nvPicPr>
        <p:blipFill>
          <a:blip r:embed="rId2"/>
          <a:srcRect t="-32897" b="-32897"/>
          <a:stretch>
            <a:fillRect/>
          </a:stretch>
        </p:blipFill>
        <p:spPr>
          <a:xfrm>
            <a:off x="457200" y="610937"/>
            <a:ext cx="8229600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93522"/>
            <a:ext cx="8229600" cy="2032640"/>
          </a:xfrm>
        </p:spPr>
        <p:txBody>
          <a:bodyPr/>
          <a:lstStyle/>
          <a:p>
            <a:r>
              <a:rPr lang="en-US" smtClean="0"/>
              <a:t>My SQL</a:t>
            </a:r>
          </a:p>
          <a:p>
            <a:r>
              <a:rPr lang="en-US" smtClean="0"/>
              <a:t>Oracle</a:t>
            </a:r>
          </a:p>
          <a:p>
            <a:r>
              <a:rPr lang="en-US" smtClean="0"/>
              <a:t>MS SQL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9"/>
            <a:ext cx="82295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 Data is stored in tables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 Developed in the 70’ &amp; 80’s.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 Tables are composed of rows and columns.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 Tables are related to other tables through   “relationships”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pic>
        <p:nvPicPr>
          <p:cNvPr id="10" name="Content Placeholder 9" descr="userTableData1.jpg"/>
          <p:cNvPicPr>
            <a:picLocks noGrp="1" noChangeAspect="1"/>
          </p:cNvPicPr>
          <p:nvPr>
            <p:ph idx="1"/>
          </p:nvPr>
        </p:nvPicPr>
        <p:blipFill>
          <a:blip r:embed="rId2"/>
          <a:srcRect t="-27545" b="-27545"/>
          <a:stretch>
            <a:fillRect/>
          </a:stretch>
        </p:blipFill>
        <p:spPr>
          <a:xfrm>
            <a:off x="514406" y="1879795"/>
            <a:ext cx="7881997" cy="4334795"/>
          </a:xfrm>
        </p:spPr>
      </p:pic>
      <p:sp>
        <p:nvSpPr>
          <p:cNvPr id="11" name="TextBox 10"/>
          <p:cNvSpPr txBox="1"/>
          <p:nvPr/>
        </p:nvSpPr>
        <p:spPr>
          <a:xfrm>
            <a:off x="2257454" y="1661727"/>
            <a:ext cx="4717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Tables, Rows, Columns &amp; Fields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pic>
        <p:nvPicPr>
          <p:cNvPr id="4" name="Content Placeholder 3" descr="images1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9603" r="-79603"/>
          <a:stretch>
            <a:fillRect/>
          </a:stretch>
        </p:blipFill>
        <p:spPr>
          <a:xfrm>
            <a:off x="-1160379" y="1417638"/>
            <a:ext cx="4650106" cy="2557379"/>
          </a:xfrm>
        </p:spPr>
      </p:pic>
      <p:pic>
        <p:nvPicPr>
          <p:cNvPr id="5" name="Picture 4" descr="flopp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92" y="1417638"/>
            <a:ext cx="3010469" cy="2598207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61" y="1417638"/>
            <a:ext cx="3340100" cy="2438400"/>
          </a:xfrm>
          <a:prstGeom prst="rect">
            <a:avLst/>
          </a:prstGeom>
        </p:spPr>
      </p:pic>
      <p:pic>
        <p:nvPicPr>
          <p:cNvPr id="7" name="Picture 6" descr="new_hard_drive_smal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26" y="3975017"/>
            <a:ext cx="3256801" cy="2627646"/>
          </a:xfrm>
          <a:prstGeom prst="rect">
            <a:avLst/>
          </a:prstGeom>
        </p:spPr>
      </p:pic>
      <p:pic>
        <p:nvPicPr>
          <p:cNvPr id="9" name="Picture 8" descr="oldpc-2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0513" y="3949004"/>
            <a:ext cx="2547806" cy="2842155"/>
          </a:xfrm>
          <a:prstGeom prst="rect">
            <a:avLst/>
          </a:prstGeom>
        </p:spPr>
      </p:pic>
      <p:pic>
        <p:nvPicPr>
          <p:cNvPr id="11" name="Picture 10" descr="hp_loa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8319" y="3856038"/>
            <a:ext cx="2818481" cy="20528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Databases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832" y="4604132"/>
            <a:ext cx="8229600" cy="1934696"/>
          </a:xfrm>
        </p:spPr>
        <p:txBody>
          <a:bodyPr>
            <a:normAutofit/>
          </a:bodyPr>
          <a:lstStyle/>
          <a:p>
            <a:r>
              <a:rPr lang="en-US" dirty="0" smtClean="0"/>
              <a:t>Apache Cassandra</a:t>
            </a:r>
          </a:p>
          <a:p>
            <a:r>
              <a:rPr lang="en-US" dirty="0" smtClean="0"/>
              <a:t>Mongo</a:t>
            </a:r>
          </a:p>
          <a:p>
            <a:r>
              <a:rPr lang="en-US" dirty="0" smtClean="0"/>
              <a:t>Big Table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553646"/>
            <a:ext cx="8229600" cy="514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stored documents</a:t>
            </a:r>
            <a:r>
              <a:rPr lang="en-US" sz="3200" dirty="0" smtClean="0"/>
              <a:t>.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aseline="0" dirty="0" smtClean="0"/>
              <a:t>Relationships</a:t>
            </a:r>
            <a:r>
              <a:rPr lang="en-US" sz="3200" dirty="0" smtClean="0"/>
              <a:t> are not defined.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Benefits:</a:t>
            </a:r>
            <a:r>
              <a:rPr lang="en-US" sz="3200" dirty="0" smtClean="0"/>
              <a:t>Performance 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Cons:</a:t>
            </a:r>
            <a:r>
              <a:rPr lang="en-US" sz="3200" dirty="0" smtClean="0"/>
              <a:t>Disk Space</a:t>
            </a:r>
          </a:p>
          <a:p>
            <a:pPr marL="800100" lvl="1" indent="-342900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Databases</a:t>
            </a:r>
            <a:endParaRPr lang="en-US" dirty="0"/>
          </a:p>
        </p:txBody>
      </p:sp>
      <p:pic>
        <p:nvPicPr>
          <p:cNvPr id="6" name="Content Placeholder 5" descr="images3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0281" r="-10281"/>
          <a:stretch>
            <a:fillRect/>
          </a:stretch>
        </p:blipFill>
        <p:spPr>
          <a:xfrm>
            <a:off x="5293895" y="4127857"/>
            <a:ext cx="3633535" cy="1998305"/>
          </a:xfrm>
        </p:spPr>
      </p:pic>
      <p:pic>
        <p:nvPicPr>
          <p:cNvPr id="7" name="Picture 6" descr="new_bi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7638"/>
            <a:ext cx="2593330" cy="1481903"/>
          </a:xfrm>
          <a:prstGeom prst="rect">
            <a:avLst/>
          </a:prstGeom>
        </p:spPr>
      </p:pic>
      <p:pic>
        <p:nvPicPr>
          <p:cNvPr id="8" name="Picture 7" descr="texting-while-driving-b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55773"/>
            <a:ext cx="3707649" cy="2181712"/>
          </a:xfrm>
          <a:prstGeom prst="rect">
            <a:avLst/>
          </a:prstGeom>
        </p:spPr>
      </p:pic>
      <p:pic>
        <p:nvPicPr>
          <p:cNvPr id="9" name="Picture 8" descr="origina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895" y="1201487"/>
            <a:ext cx="3850105" cy="2165684"/>
          </a:xfrm>
          <a:prstGeom prst="rect">
            <a:avLst/>
          </a:prstGeom>
        </p:spPr>
      </p:pic>
      <p:pic>
        <p:nvPicPr>
          <p:cNvPr id="10" name="Picture 9" descr="Attention_Deficit_Disorder-A_Million_Stor_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530" y="2265110"/>
            <a:ext cx="2657786" cy="26577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790</Words>
  <Application>Microsoft Macintosh PowerPoint</Application>
  <PresentationFormat>On-screen Show (4:3)</PresentationFormat>
  <Paragraphs>151</Paragraphs>
  <Slides>32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DBS  Day 1</vt:lpstr>
      <vt:lpstr>Day Overview </vt:lpstr>
      <vt:lpstr>Slide 3</vt:lpstr>
      <vt:lpstr>DBS</vt:lpstr>
      <vt:lpstr>Relational Databases</vt:lpstr>
      <vt:lpstr>Database Objects</vt:lpstr>
      <vt:lpstr>Relational Databases</vt:lpstr>
      <vt:lpstr>Non-Relational Databases </vt:lpstr>
      <vt:lpstr>Non-Relational Databases</vt:lpstr>
      <vt:lpstr>Install GITHUB</vt:lpstr>
      <vt:lpstr>Using MySQL </vt:lpstr>
      <vt:lpstr>Create a Database</vt:lpstr>
      <vt:lpstr>Table Structure</vt:lpstr>
      <vt:lpstr>Slide 14</vt:lpstr>
      <vt:lpstr>Data Types</vt:lpstr>
      <vt:lpstr>Basic Constraints</vt:lpstr>
      <vt:lpstr>Basic Constraints</vt:lpstr>
      <vt:lpstr>Types of Constraints</vt:lpstr>
      <vt:lpstr>Keys &amp; Relationships</vt:lpstr>
      <vt:lpstr>Keys &amp; Relationships</vt:lpstr>
      <vt:lpstr>Cable Listing Example</vt:lpstr>
      <vt:lpstr>Cable Listing Example</vt:lpstr>
      <vt:lpstr>SQL Standards</vt:lpstr>
      <vt:lpstr>CRUD in SQL</vt:lpstr>
      <vt:lpstr>SQL: Select</vt:lpstr>
      <vt:lpstr>SQL: Select Join</vt:lpstr>
      <vt:lpstr>SQL: Insert</vt:lpstr>
      <vt:lpstr>SQL: Update</vt:lpstr>
      <vt:lpstr>SQL: Delete</vt:lpstr>
      <vt:lpstr>SQL: Create Table</vt:lpstr>
      <vt:lpstr>SQL: Alter Table</vt:lpstr>
      <vt:lpstr>SQL Dump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 Day 1</dc:title>
  <dc:creator>John Cabibbo</dc:creator>
  <cp:lastModifiedBy>John Cabibbo</cp:lastModifiedBy>
  <cp:revision>158</cp:revision>
  <dcterms:created xsi:type="dcterms:W3CDTF">2014-06-04T12:42:35Z</dcterms:created>
  <dcterms:modified xsi:type="dcterms:W3CDTF">2014-06-04T12:44:10Z</dcterms:modified>
</cp:coreProperties>
</file>