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76" r:id="rId3"/>
    <p:sldId id="303" r:id="rId4"/>
    <p:sldId id="287" r:id="rId5"/>
    <p:sldId id="257" r:id="rId6"/>
    <p:sldId id="296" r:id="rId7"/>
    <p:sldId id="297" r:id="rId8"/>
    <p:sldId id="298" r:id="rId9"/>
    <p:sldId id="299" r:id="rId10"/>
    <p:sldId id="310" r:id="rId11"/>
    <p:sldId id="306" r:id="rId12"/>
    <p:sldId id="307" r:id="rId13"/>
    <p:sldId id="313" r:id="rId14"/>
    <p:sldId id="314" r:id="rId15"/>
    <p:sldId id="315" r:id="rId16"/>
    <p:sldId id="311" r:id="rId17"/>
    <p:sldId id="312" r:id="rId18"/>
    <p:sldId id="258" r:id="rId19"/>
    <p:sldId id="290" r:id="rId20"/>
    <p:sldId id="262" r:id="rId21"/>
    <p:sldId id="279" r:id="rId22"/>
    <p:sldId id="259" r:id="rId23"/>
    <p:sldId id="260" r:id="rId24"/>
    <p:sldId id="261" r:id="rId25"/>
    <p:sldId id="300" r:id="rId26"/>
    <p:sldId id="266" r:id="rId27"/>
    <p:sldId id="308" r:id="rId28"/>
    <p:sldId id="281" r:id="rId29"/>
    <p:sldId id="267" r:id="rId30"/>
    <p:sldId id="275" r:id="rId31"/>
    <p:sldId id="264" r:id="rId32"/>
    <p:sldId id="277" r:id="rId33"/>
    <p:sldId id="278" r:id="rId34"/>
    <p:sldId id="288" r:id="rId35"/>
    <p:sldId id="316" r:id="rId36"/>
    <p:sldId id="268" r:id="rId37"/>
    <p:sldId id="294" r:id="rId38"/>
    <p:sldId id="269" r:id="rId39"/>
    <p:sldId id="289" r:id="rId40"/>
    <p:sldId id="265" r:id="rId41"/>
    <p:sldId id="30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4700-896B-F745-872A-136F3585951C}" type="datetimeFigureOut">
              <a:rPr lang="en-US" smtClean="0"/>
              <a:pPr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atermark100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pic>
        <p:nvPicPr>
          <p:cNvPr id="8" name="Picture 7" descr="logo-SlideBG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604000" y="2806700"/>
            <a:ext cx="2540000" cy="4051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Relationship Id="rId3" Type="http://schemas.openxmlformats.org/officeDocument/2006/relationships/image" Target="../media/image1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DBS</a:t>
            </a:r>
            <a:br>
              <a:rPr lang="en-US" dirty="0" smtClean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John Cabibbo</a:t>
            </a:r>
          </a:p>
          <a:p>
            <a:r>
              <a:rPr lang="en-US" err="1" smtClean="0">
                <a:solidFill>
                  <a:schemeClr val="tx1"/>
                </a:solidFill>
              </a:rPr>
              <a:t>jcabibbo</a:t>
            </a:r>
            <a:r>
              <a:rPr lang="en-US" smtClean="0">
                <a:solidFill>
                  <a:schemeClr val="tx1"/>
                </a:solidFill>
              </a:rPr>
              <a:t>@fullsail.com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AIM: </a:t>
            </a:r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=</a:t>
            </a:r>
          </a:p>
          <a:p>
            <a:r>
              <a:rPr lang="en-US" dirty="0" smtClean="0"/>
              <a:t>!= or &lt;&gt;</a:t>
            </a:r>
          </a:p>
          <a:p>
            <a:r>
              <a:rPr lang="en-US" dirty="0" smtClean="0"/>
              <a:t>&lt;</a:t>
            </a:r>
          </a:p>
          <a:p>
            <a:r>
              <a:rPr lang="en-US" dirty="0" smtClean="0"/>
              <a:t>&gt;</a:t>
            </a:r>
          </a:p>
          <a:p>
            <a:r>
              <a:rPr lang="en-US" dirty="0" smtClean="0"/>
              <a:t>&lt;=</a:t>
            </a:r>
          </a:p>
          <a:p>
            <a:r>
              <a:rPr lang="en-US" dirty="0" smtClean="0"/>
              <a:t>&gt;=</a:t>
            </a:r>
          </a:p>
          <a:p>
            <a:r>
              <a:rPr lang="en-US" dirty="0" smtClean="0"/>
              <a:t>like</a:t>
            </a:r>
            <a:endParaRPr lang="en-US" dirty="0" smtClean="0"/>
          </a:p>
          <a:p>
            <a:r>
              <a:rPr lang="en-US" dirty="0" smtClean="0"/>
              <a:t>In</a:t>
            </a:r>
          </a:p>
          <a:p>
            <a:r>
              <a:rPr lang="en-US" smtClean="0"/>
              <a:t>between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from users</a:t>
            </a:r>
          </a:p>
          <a:p>
            <a:pPr>
              <a:buNone/>
            </a:pPr>
            <a:r>
              <a:rPr lang="en-US" dirty="0" smtClean="0"/>
              <a:t>limit 100;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Select count(*) from </a:t>
            </a:r>
            <a:r>
              <a:rPr lang="en-US" dirty="0" err="1" smtClean="0"/>
              <a:t>activityLog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count(orderId</a:t>
            </a:r>
            <a:r>
              <a:rPr lang="en-US" dirty="0" smtClean="0"/>
              <a:t>) from </a:t>
            </a:r>
            <a:r>
              <a:rPr lang="en-US" dirty="0" err="1" smtClean="0"/>
              <a:t>activityLog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Count(*) and </a:t>
            </a:r>
            <a:r>
              <a:rPr lang="en-US" dirty="0" err="1" smtClean="0"/>
              <a:t>count(col</a:t>
            </a:r>
            <a:r>
              <a:rPr lang="en-US" dirty="0" smtClean="0"/>
              <a:t>) are not the same.</a:t>
            </a:r>
          </a:p>
          <a:p>
            <a:pPr>
              <a:buNone/>
            </a:pPr>
            <a:r>
              <a:rPr lang="en-US" dirty="0" smtClean="0"/>
              <a:t>Count(*) is the count to rows.</a:t>
            </a:r>
          </a:p>
          <a:p>
            <a:pPr>
              <a:buNone/>
            </a:pPr>
            <a:r>
              <a:rPr lang="en-US" dirty="0" err="1" smtClean="0"/>
              <a:t>Count(col</a:t>
            </a:r>
            <a:r>
              <a:rPr lang="en-US" dirty="0" smtClean="0"/>
              <a:t>) is the count of rows where the </a:t>
            </a:r>
            <a:r>
              <a:rPr lang="en-US" dirty="0" err="1" smtClean="0"/>
              <a:t>col</a:t>
            </a:r>
            <a:r>
              <a:rPr lang="en-US" dirty="0" smtClean="0"/>
              <a:t> is not null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</a:t>
            </a:r>
            <a:r>
              <a:rPr lang="en-US" dirty="0" err="1" smtClean="0"/>
              <a:t>concat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r>
              <a:rPr lang="en-US" dirty="0" smtClean="0"/>
              <a:t>: Concatenates strings together.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concat(firstname</a:t>
            </a:r>
            <a:r>
              <a:rPr lang="en-US" dirty="0" smtClean="0"/>
              <a:t>,' ',</a:t>
            </a:r>
            <a:r>
              <a:rPr lang="en-US" dirty="0" err="1" smtClean="0"/>
              <a:t>lastname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from 	users </a:t>
            </a:r>
          </a:p>
          <a:p>
            <a:pPr>
              <a:buNone/>
            </a:pPr>
            <a:r>
              <a:rPr lang="en-US" dirty="0" smtClean="0"/>
              <a:t>	limit 100;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users </a:t>
            </a:r>
          </a:p>
          <a:p>
            <a:pPr>
              <a:buNone/>
            </a:pPr>
            <a:r>
              <a:rPr lang="en-US" dirty="0" smtClean="0"/>
              <a:t>join </a:t>
            </a:r>
            <a:r>
              <a:rPr lang="en-US" dirty="0" err="1" smtClean="0"/>
              <a:t>userEmail</a:t>
            </a:r>
            <a:r>
              <a:rPr lang="en-US" dirty="0" smtClean="0"/>
              <a:t> on </a:t>
            </a:r>
            <a:r>
              <a:rPr lang="en-US" dirty="0" err="1" smtClean="0"/>
              <a:t>users.userId</a:t>
            </a:r>
            <a:r>
              <a:rPr lang="en-US" dirty="0" smtClean="0"/>
              <a:t> = </a:t>
            </a:r>
            <a:r>
              <a:rPr lang="en-US" dirty="0" err="1" smtClean="0"/>
              <a:t>userEmail.userEmailId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This causes an error because the database cannot determine which user column should be returned.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Preface the column with the table name.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users.userId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users </a:t>
            </a:r>
          </a:p>
          <a:p>
            <a:pPr>
              <a:buNone/>
            </a:pPr>
            <a:r>
              <a:rPr lang="en-US" dirty="0" smtClean="0"/>
              <a:t>join </a:t>
            </a:r>
            <a:r>
              <a:rPr lang="en-US" dirty="0" err="1" smtClean="0"/>
              <a:t>userEmail</a:t>
            </a:r>
            <a:r>
              <a:rPr lang="en-US" dirty="0" smtClean="0"/>
              <a:t> on </a:t>
            </a:r>
            <a:r>
              <a:rPr lang="en-US" dirty="0" err="1" smtClean="0"/>
              <a:t>users.userId</a:t>
            </a:r>
            <a:r>
              <a:rPr lang="en-US" dirty="0" smtClean="0"/>
              <a:t> = </a:t>
            </a:r>
            <a:r>
              <a:rPr lang="en-US" dirty="0" err="1" smtClean="0"/>
              <a:t>userEmail.userEmailId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firstname</a:t>
            </a:r>
            <a:r>
              <a:rPr lang="en-US" dirty="0" smtClean="0"/>
              <a:t> as fn, </a:t>
            </a:r>
            <a:r>
              <a:rPr lang="en-US" dirty="0" err="1" smtClean="0"/>
              <a:t>lastname</a:t>
            </a:r>
            <a:r>
              <a:rPr lang="en-US" dirty="0" smtClean="0"/>
              <a:t> as </a:t>
            </a:r>
            <a:r>
              <a:rPr lang="en-US" dirty="0" err="1" smtClean="0"/>
              <a:t>ln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	users </a:t>
            </a:r>
          </a:p>
          <a:p>
            <a:pPr>
              <a:buNone/>
            </a:pPr>
            <a:r>
              <a:rPr lang="en-US" dirty="0" smtClean="0"/>
              <a:t>limit 100;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concat(firstname</a:t>
            </a:r>
            <a:r>
              <a:rPr lang="en-US" dirty="0" smtClean="0"/>
              <a:t>,' ',</a:t>
            </a:r>
            <a:r>
              <a:rPr lang="en-US" dirty="0" err="1" smtClean="0"/>
              <a:t>lastname</a:t>
            </a:r>
            <a:r>
              <a:rPr lang="en-US" dirty="0" smtClean="0"/>
              <a:t>) as </a:t>
            </a:r>
            <a:r>
              <a:rPr lang="en-US" dirty="0" err="1" smtClean="0"/>
              <a:t>fullname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	users </a:t>
            </a:r>
          </a:p>
          <a:p>
            <a:pPr>
              <a:buNone/>
            </a:pPr>
            <a:r>
              <a:rPr lang="en-US" dirty="0" smtClean="0"/>
              <a:t>limit 100;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 Tables or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users.userId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users </a:t>
            </a:r>
          </a:p>
          <a:p>
            <a:pPr>
              <a:buNone/>
            </a:pPr>
            <a:r>
              <a:rPr lang="en-US" dirty="0" smtClean="0"/>
              <a:t>join </a:t>
            </a:r>
            <a:r>
              <a:rPr lang="en-US" dirty="0" err="1" smtClean="0"/>
              <a:t>userEmail</a:t>
            </a:r>
            <a:r>
              <a:rPr lang="en-US" dirty="0" smtClean="0"/>
              <a:t> on </a:t>
            </a:r>
            <a:r>
              <a:rPr lang="en-US" dirty="0" err="1" smtClean="0"/>
              <a:t>users.userId</a:t>
            </a:r>
            <a:r>
              <a:rPr lang="en-US" dirty="0" smtClean="0"/>
              <a:t> = </a:t>
            </a:r>
            <a:r>
              <a:rPr lang="en-US" dirty="0" err="1" smtClean="0"/>
              <a:t>userEmail.userEmailId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u.userId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users </a:t>
            </a:r>
            <a:r>
              <a:rPr lang="en-US" dirty="0" err="1" smtClean="0"/>
              <a:t>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join </a:t>
            </a:r>
            <a:r>
              <a:rPr lang="en-US" dirty="0" err="1" smtClean="0"/>
              <a:t>userEmail</a:t>
            </a:r>
            <a:r>
              <a:rPr lang="en-US" dirty="0" smtClean="0"/>
              <a:t> </a:t>
            </a:r>
            <a:r>
              <a:rPr lang="en-US" dirty="0" err="1" smtClean="0"/>
              <a:t>ue</a:t>
            </a:r>
            <a:r>
              <a:rPr lang="en-US" dirty="0" smtClean="0"/>
              <a:t> on </a:t>
            </a:r>
            <a:r>
              <a:rPr lang="en-US" dirty="0" err="1" smtClean="0"/>
              <a:t>u.userId</a:t>
            </a:r>
            <a:r>
              <a:rPr lang="en-US" dirty="0" smtClean="0"/>
              <a:t> = </a:t>
            </a:r>
            <a:r>
              <a:rPr lang="en-US" dirty="0" err="1" smtClean="0"/>
              <a:t>ue.userEmailId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14303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1848" y="3345360"/>
            <a:ext cx="113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UserEmail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193" y="5202383"/>
            <a:ext cx="157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UserEmailType</a:t>
            </a:r>
            <a:endParaRPr lang="en-US" dirty="0"/>
          </a:p>
        </p:txBody>
      </p:sp>
      <p:pic>
        <p:nvPicPr>
          <p:cNvPr id="11" name="Picture 10" descr="usersTable1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48" y="1526797"/>
            <a:ext cx="8271645" cy="1817086"/>
          </a:xfrm>
          <a:prstGeom prst="rect">
            <a:avLst/>
          </a:prstGeom>
        </p:spPr>
      </p:pic>
      <p:pic>
        <p:nvPicPr>
          <p:cNvPr id="12" name="Picture 11" descr="userEmail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48" y="3806228"/>
            <a:ext cx="5181600" cy="1308100"/>
          </a:xfrm>
          <a:prstGeom prst="rect">
            <a:avLst/>
          </a:prstGeom>
        </p:spPr>
      </p:pic>
      <p:pic>
        <p:nvPicPr>
          <p:cNvPr id="13" name="Picture 12" descr="userEmailType1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56" y="5709019"/>
            <a:ext cx="24892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Also called a </a:t>
            </a:r>
            <a:r>
              <a:rPr lang="en-US" dirty="0" err="1" smtClean="0"/>
              <a:t>cartesian</a:t>
            </a:r>
            <a:r>
              <a:rPr lang="en-US" dirty="0" smtClean="0"/>
              <a:t> product.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	*</a:t>
            </a:r>
          </a:p>
          <a:p>
            <a:pPr>
              <a:buNone/>
            </a:pPr>
            <a:r>
              <a:rPr lang="en-US" dirty="0" smtClean="0"/>
              <a:t>FROM 	users</a:t>
            </a:r>
          </a:p>
          <a:p>
            <a:pPr>
              <a:buNone/>
            </a:pPr>
            <a:r>
              <a:rPr lang="en-US" dirty="0" smtClean="0"/>
              <a:t>JOIN 		</a:t>
            </a:r>
            <a:r>
              <a:rPr lang="en-US" dirty="0" err="1" smtClean="0"/>
              <a:t>userEmail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You may need to use the LIMIT command.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037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Screen Casts</a:t>
            </a:r>
          </a:p>
          <a:p>
            <a:r>
              <a:rPr lang="en-US" dirty="0" smtClean="0"/>
              <a:t>Review Day 1 &amp; Lab 1</a:t>
            </a:r>
          </a:p>
          <a:p>
            <a:r>
              <a:rPr lang="en-US" dirty="0" smtClean="0"/>
              <a:t>Backups</a:t>
            </a:r>
          </a:p>
          <a:p>
            <a:r>
              <a:rPr lang="en-US" dirty="0" smtClean="0"/>
              <a:t>Architecture / Clusters</a:t>
            </a:r>
          </a:p>
          <a:p>
            <a:r>
              <a:rPr lang="en-US" dirty="0" smtClean="0"/>
              <a:t>Comparisons</a:t>
            </a:r>
          </a:p>
          <a:p>
            <a:pPr>
              <a:buNone/>
            </a:pPr>
            <a:r>
              <a:rPr lang="en-US" dirty="0" smtClean="0"/>
              <a:t>	Limit </a:t>
            </a:r>
          </a:p>
          <a:p>
            <a:r>
              <a:rPr lang="en-US" dirty="0" smtClean="0"/>
              <a:t>SQL Standard Functions</a:t>
            </a:r>
          </a:p>
          <a:p>
            <a:r>
              <a:rPr lang="en-US" dirty="0" smtClean="0"/>
              <a:t>Table Prefix</a:t>
            </a:r>
          </a:p>
          <a:p>
            <a:r>
              <a:rPr lang="en-US" dirty="0" smtClean="0"/>
              <a:t>Aliasing Columns</a:t>
            </a:r>
          </a:p>
          <a:p>
            <a:r>
              <a:rPr lang="en-US" dirty="0" smtClean="0"/>
              <a:t>Joins: 	Cross Join, Inner, Outer</a:t>
            </a:r>
          </a:p>
          <a:p>
            <a:r>
              <a:rPr lang="en-US" dirty="0" smtClean="0"/>
              <a:t>Constraints</a:t>
            </a:r>
          </a:p>
          <a:p>
            <a:r>
              <a:rPr lang="en-US" dirty="0" smtClean="0"/>
              <a:t>Natural </a:t>
            </a:r>
            <a:r>
              <a:rPr lang="en-US" dirty="0" err="1" smtClean="0"/>
              <a:t>vs</a:t>
            </a:r>
            <a:r>
              <a:rPr lang="en-US" dirty="0" smtClean="0"/>
              <a:t> Surrogate Keys</a:t>
            </a:r>
          </a:p>
          <a:p>
            <a:r>
              <a:rPr lang="en-US" dirty="0" smtClean="0"/>
              <a:t>Foreign Keys</a:t>
            </a:r>
          </a:p>
          <a:p>
            <a:r>
              <a:rPr lang="en-US" dirty="0" smtClean="0"/>
              <a:t>Types of Relationships:	1-1, 1-n, </a:t>
            </a:r>
            <a:r>
              <a:rPr lang="en-US" dirty="0" err="1" smtClean="0"/>
              <a:t>n-n</a:t>
            </a:r>
            <a:endParaRPr lang="en-US" dirty="0" smtClean="0"/>
          </a:p>
          <a:p>
            <a:r>
              <a:rPr lang="en-US" dirty="0" smtClean="0"/>
              <a:t>Indexes</a:t>
            </a:r>
          </a:p>
          <a:p>
            <a:r>
              <a:rPr lang="en-US" dirty="0" smtClean="0"/>
              <a:t>ER Diagram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SELECT 	*</a:t>
            </a:r>
          </a:p>
          <a:p>
            <a:pPr>
              <a:buNone/>
            </a:pPr>
            <a:r>
              <a:rPr lang="en-US" dirty="0" smtClean="0"/>
              <a:t>FROM 	users</a:t>
            </a:r>
          </a:p>
          <a:p>
            <a:pPr>
              <a:buNone/>
            </a:pPr>
            <a:r>
              <a:rPr lang="en-US" dirty="0" smtClean="0"/>
              <a:t>JOIN 		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ON  		</a:t>
            </a:r>
            <a:r>
              <a:rPr lang="en-US" dirty="0" err="1" smtClean="0"/>
              <a:t>userEmail.userId</a:t>
            </a:r>
            <a:r>
              <a:rPr lang="en-US" dirty="0" smtClean="0"/>
              <a:t> = </a:t>
            </a:r>
            <a:r>
              <a:rPr lang="en-US" dirty="0" err="1" smtClean="0"/>
              <a:t>users.userId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record set is returned?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730" dirty="0" smtClean="0"/>
              <a:t>http://www.w3schools.com/sql/</a:t>
            </a:r>
          </a:p>
          <a:p>
            <a:pPr>
              <a:buNone/>
            </a:pPr>
            <a:r>
              <a:rPr lang="en-US" sz="1730" dirty="0" smtClean="0"/>
              <a:t>http://dev.mysql.com/doc/refman/5.1/en/join.html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SELECT 	*</a:t>
            </a:r>
          </a:p>
          <a:p>
            <a:pPr>
              <a:buNone/>
            </a:pPr>
            <a:r>
              <a:rPr lang="en-US" dirty="0" smtClean="0"/>
              <a:t>FROM 	users</a:t>
            </a:r>
          </a:p>
          <a:p>
            <a:pPr>
              <a:buNone/>
            </a:pPr>
            <a:r>
              <a:rPr lang="en-US" dirty="0" smtClean="0"/>
              <a:t>JOIN 		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ON  		</a:t>
            </a:r>
            <a:r>
              <a:rPr lang="en-US" dirty="0" err="1" smtClean="0"/>
              <a:t>userEmail.userId</a:t>
            </a:r>
            <a:r>
              <a:rPr lang="en-US" dirty="0" smtClean="0"/>
              <a:t> = </a:t>
            </a:r>
            <a:r>
              <a:rPr lang="en-US" dirty="0" err="1" smtClean="0"/>
              <a:t>users.userId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JOIN 		</a:t>
            </a:r>
            <a:r>
              <a:rPr lang="en-US" dirty="0" err="1" smtClean="0"/>
              <a:t>userEmailType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ON  		</a:t>
            </a:r>
            <a:r>
              <a:rPr lang="en-US" dirty="0" err="1" smtClean="0"/>
              <a:t>userEmailType.userEmailTypeId</a:t>
            </a:r>
            <a:r>
              <a:rPr lang="en-US" dirty="0" smtClean="0"/>
              <a:t> = </a:t>
            </a:r>
            <a:r>
              <a:rPr lang="en-US" dirty="0" err="1" smtClean="0"/>
              <a:t>userEmail.userEmailTypeId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record set is returned?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INNER JOIN keyword return rows when there is at least one match in both tables.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users</a:t>
            </a:r>
          </a:p>
          <a:p>
            <a:pPr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on  </a:t>
            </a:r>
            <a:r>
              <a:rPr lang="en-US" dirty="0" err="1" smtClean="0"/>
              <a:t>userEmail.userId</a:t>
            </a:r>
            <a:r>
              <a:rPr lang="en-US" dirty="0" smtClean="0"/>
              <a:t> = </a:t>
            </a:r>
            <a:r>
              <a:rPr lang="en-US" dirty="0" err="1" smtClean="0"/>
              <a:t>users.userId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&amp; Right Outer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LEFT JOIN keyword returns all rows from the left table (table_name1), even if there are no matches in the right table (table_name2).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	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	users</a:t>
            </a:r>
          </a:p>
          <a:p>
            <a:pPr>
              <a:buNone/>
            </a:pPr>
            <a:r>
              <a:rPr lang="en-US" dirty="0" smtClean="0"/>
              <a:t>left join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on		</a:t>
            </a:r>
            <a:r>
              <a:rPr lang="en-US" dirty="0" err="1" smtClean="0"/>
              <a:t>userEmail.userId</a:t>
            </a:r>
            <a:r>
              <a:rPr lang="en-US" dirty="0" smtClean="0"/>
              <a:t> = </a:t>
            </a:r>
            <a:r>
              <a:rPr lang="en-US" dirty="0" err="1" smtClean="0"/>
              <a:t>users.userId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&amp; Right Outer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The RIGHT JOIN keyword returns all the rows from the right table (table_name2), even if there are no matches in the left table (table_name1).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	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right join users</a:t>
            </a:r>
          </a:p>
          <a:p>
            <a:pPr>
              <a:buNone/>
            </a:pPr>
            <a:r>
              <a:rPr lang="en-US" dirty="0" smtClean="0"/>
              <a:t>on		</a:t>
            </a:r>
            <a:r>
              <a:rPr lang="en-US" dirty="0" err="1" smtClean="0"/>
              <a:t>users.userId</a:t>
            </a:r>
            <a:r>
              <a:rPr lang="en-US" dirty="0" smtClean="0"/>
              <a:t> = </a:t>
            </a:r>
            <a:r>
              <a:rPr lang="en-US" dirty="0" err="1" smtClean="0"/>
              <a:t>userEmail.userId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isual_SQL_JOINS_orig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1528" r="-21528"/>
          <a:stretch>
            <a:fillRect/>
          </a:stretch>
        </p:blipFill>
        <p:spPr>
          <a:xfrm>
            <a:off x="-1195549" y="151463"/>
            <a:ext cx="10639883" cy="5851526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FOREIGN KEY (Null Exception)</a:t>
            </a:r>
          </a:p>
          <a:p>
            <a:r>
              <a:rPr lang="en-US" dirty="0" smtClean="0"/>
              <a:t>NOT NULL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DEFAULT</a:t>
            </a:r>
          </a:p>
          <a:p>
            <a:r>
              <a:rPr lang="en-US" dirty="0" smtClean="0"/>
              <a:t>CHECK – Not in MySQL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Null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Foreign Keys enforce values but allow for Nulls.</a:t>
            </a:r>
          </a:p>
          <a:p>
            <a:endParaRPr lang="en-US" dirty="0" smtClean="0"/>
          </a:p>
          <a:p>
            <a:r>
              <a:rPr lang="en-US" dirty="0" smtClean="0"/>
              <a:t>ALTER TABLE </a:t>
            </a:r>
            <a:r>
              <a:rPr lang="en-US" dirty="0" err="1" smtClean="0"/>
              <a:t>activityLog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ADD FOREIGN KEY (</a:t>
            </a:r>
            <a:r>
              <a:rPr lang="en-US" dirty="0" err="1" smtClean="0"/>
              <a:t>orderId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REFERENCES </a:t>
            </a:r>
            <a:r>
              <a:rPr lang="en-US" dirty="0" err="1" smtClean="0"/>
              <a:t>orders(orderId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ALTER TABLE </a:t>
            </a:r>
            <a:r>
              <a:rPr lang="en-US" dirty="0" err="1" smtClean="0"/>
              <a:t>activityLog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ADD FOREIGN KEY (</a:t>
            </a:r>
            <a:r>
              <a:rPr lang="en-US" dirty="0" err="1" smtClean="0"/>
              <a:t>userId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REFERENCES </a:t>
            </a:r>
            <a:r>
              <a:rPr lang="en-US" err="1" smtClean="0"/>
              <a:t>users</a:t>
            </a:r>
            <a:r>
              <a:rPr lang="en-US" smtClean="0"/>
              <a:t>(userId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-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472" y="1600200"/>
            <a:ext cx="8437328" cy="49431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CHECK constraint is used to limit the value range that can be placed in a column.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CREATE TABLE Persons</a:t>
            </a:r>
            <a:br>
              <a:rPr lang="en-US" dirty="0" smtClean="0"/>
            </a:b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err="1" smtClean="0"/>
              <a:t>personId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  <a:br>
              <a:rPr lang="en-US" dirty="0" smtClean="0"/>
            </a:br>
            <a:r>
              <a:rPr lang="en-US" dirty="0" err="1" smtClean="0"/>
              <a:t>LastName</a:t>
            </a:r>
            <a:r>
              <a:rPr lang="en-US" dirty="0" smtClean="0"/>
              <a:t> varchar(255) NOT NULL,</a:t>
            </a:r>
            <a:br>
              <a:rPr lang="en-US" dirty="0" smtClean="0"/>
            </a:br>
            <a:r>
              <a:rPr lang="en-US" dirty="0" err="1" smtClean="0"/>
              <a:t>FirstName</a:t>
            </a:r>
            <a:r>
              <a:rPr lang="en-US" dirty="0" smtClean="0"/>
              <a:t> varchar(255),</a:t>
            </a:r>
            <a:br>
              <a:rPr lang="en-US" dirty="0" smtClean="0"/>
            </a:br>
            <a:r>
              <a:rPr lang="en-US" dirty="0" smtClean="0"/>
              <a:t>Address varchar(255),</a:t>
            </a:r>
            <a:br>
              <a:rPr lang="en-US" dirty="0" smtClean="0"/>
            </a:br>
            <a:r>
              <a:rPr lang="en-US" dirty="0" smtClean="0"/>
              <a:t>age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CHECK (age&gt;21)</a:t>
            </a:r>
            <a:br>
              <a:rPr lang="en-US" dirty="0" smtClean="0"/>
            </a:br>
            <a:r>
              <a:rPr lang="en-US" dirty="0" smtClean="0"/>
              <a:t>) ENGINE=INNODB;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Foreign Key</a:t>
            </a:r>
          </a:p>
          <a:p>
            <a:r>
              <a:rPr lang="en-US" dirty="0" smtClean="0"/>
              <a:t>Either way, a key can be a single column or a composite key of multiple columns. It can be an integer, a </a:t>
            </a:r>
            <a:r>
              <a:rPr lang="en-US" dirty="0" err="1" smtClean="0"/>
              <a:t>varchar</a:t>
            </a:r>
            <a:r>
              <a:rPr lang="en-US" dirty="0" smtClean="0"/>
              <a:t> or a char.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Sign up / Install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Give your instructor your username.</a:t>
            </a:r>
          </a:p>
          <a:p>
            <a:r>
              <a:rPr lang="en-US" dirty="0" smtClean="0"/>
              <a:t>You will be invited to collaborate in a repo.</a:t>
            </a:r>
          </a:p>
          <a:p>
            <a:pPr lvl="1"/>
            <a:r>
              <a:rPr lang="en-US" dirty="0" err="1" smtClean="0"/>
              <a:t>Johncabibbo/dbs</a:t>
            </a:r>
            <a:endParaRPr lang="en-US" dirty="0" smtClean="0"/>
          </a:p>
          <a:p>
            <a:pPr lvl="1"/>
            <a:r>
              <a:rPr lang="en-US" dirty="0" smtClean="0"/>
              <a:t>Under homework is your directory (first initial </a:t>
            </a:r>
            <a:r>
              <a:rPr lang="en-US" dirty="0" err="1" smtClean="0"/>
              <a:t>lastname</a:t>
            </a:r>
            <a:r>
              <a:rPr lang="en-US" dirty="0" smtClean="0"/>
              <a:t>). Submit your labs in sub-directories (lab1, lab2 …)	</a:t>
            </a:r>
          </a:p>
          <a:p>
            <a:r>
              <a:rPr lang="en-US" dirty="0" smtClean="0"/>
              <a:t>You will be submitting ALL of your labs to this repo.</a:t>
            </a:r>
          </a:p>
          <a:p>
            <a:r>
              <a:rPr lang="en-US" dirty="0" smtClean="0"/>
              <a:t>Submit screen casts as a link to YouTube or other video hosting site.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“What makes this record unique?”</a:t>
            </a:r>
            <a:br>
              <a:rPr lang="en-US" dirty="0" smtClean="0"/>
            </a:br>
            <a:r>
              <a:rPr lang="en-US" dirty="0" smtClean="0"/>
              <a:t>“How do I get/change this one thing?”</a:t>
            </a:r>
          </a:p>
          <a:p>
            <a:pPr>
              <a:defRPr/>
            </a:pPr>
            <a:r>
              <a:rPr lang="en-US" dirty="0" smtClean="0"/>
              <a:t>Natural Keys</a:t>
            </a:r>
            <a:br>
              <a:rPr lang="en-US" dirty="0" smtClean="0"/>
            </a:br>
            <a:r>
              <a:rPr lang="en-US" dirty="0" smtClean="0"/>
              <a:t>Some combination of real data that makes a primary key</a:t>
            </a:r>
          </a:p>
          <a:p>
            <a:pPr lvl="1">
              <a:buFont typeface="Wingdings 2" charset="2"/>
              <a:buChar char=""/>
              <a:defRPr/>
            </a:pPr>
            <a:r>
              <a:rPr lang="en-US" dirty="0" err="1" smtClean="0"/>
              <a:t>firstInitial+lastName+DOB</a:t>
            </a: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/>
              <a:t>Surrogate Keys</a:t>
            </a:r>
            <a:br>
              <a:rPr lang="en-US" dirty="0" smtClean="0"/>
            </a:br>
            <a:r>
              <a:rPr lang="en-US" dirty="0" smtClean="0"/>
              <a:t>Artificial data added to the record for uniqueness</a:t>
            </a:r>
          </a:p>
          <a:p>
            <a:pPr lvl="1">
              <a:buFont typeface="Wingdings 2" charset="2"/>
              <a:buChar char=""/>
              <a:defRPr/>
            </a:pPr>
            <a:r>
              <a:rPr lang="en-US" dirty="0" err="1" smtClean="0"/>
              <a:t>Autoincrement</a:t>
            </a:r>
            <a:r>
              <a:rPr lang="en-US" dirty="0" smtClean="0"/>
              <a:t> “id” - Identity, GUID, UUID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/ Surrogate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 surrogate key is a row identifier that has no connection to the data attributes in the row but simply makes the whole row unique.</a:t>
            </a:r>
          </a:p>
          <a:p>
            <a:r>
              <a:rPr lang="en-US" smtClean="0"/>
              <a:t>	It is unique. It does *NOT* have any reason to change. (Incremental Numeric Value)</a:t>
            </a:r>
          </a:p>
          <a:p>
            <a:endParaRPr lang="en-US" smtClean="0"/>
          </a:p>
          <a:p>
            <a:r>
              <a:rPr lang="en-US" smtClean="0"/>
              <a:t>Natural Key - A natural key is a row identifier composed of data that uniquely describes data using its own attributes. An example of a natural key is social security number or other government issued number.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/ Surrogate Keys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06615" y="4684713"/>
          <a:ext cx="373503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7980"/>
                <a:gridCol w="2117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releaseDate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latin typeface="Gill Sans Light"/>
                        </a:rPr>
                        <a:t>albumTitle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2001-11-13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Gill Sans Light"/>
                        </a:rPr>
                        <a:t>Laundry Service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1998-03-03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Gill Sans Light"/>
                        </a:rPr>
                        <a:t>Ray Of Light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44975" y="2189163"/>
          <a:ext cx="359667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7337"/>
                <a:gridCol w="251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artistID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Gill Sans Light"/>
                        </a:rPr>
                        <a:t>artistName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6</a:t>
                      </a:r>
                      <a:endParaRPr lang="en-US" sz="2400" dirty="0">
                        <a:solidFill>
                          <a:srgbClr val="E2751D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Gill Sans Light"/>
                        </a:rPr>
                        <a:t>Shakira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8</a:t>
                      </a:r>
                      <a:endParaRPr lang="en-US" sz="2400" dirty="0">
                        <a:solidFill>
                          <a:srgbClr val="E2751D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 Light"/>
                        </a:rPr>
                        <a:t>Madonna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11</a:t>
                      </a:r>
                      <a:endParaRPr lang="en-US" sz="2400" dirty="0">
                        <a:solidFill>
                          <a:srgbClr val="E2751D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 Light"/>
                        </a:rPr>
                        <a:t>Britney Spears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1260475" y="2855913"/>
            <a:ext cx="2328863" cy="823912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Gill Sans Light"/>
              </a:rPr>
              <a:t>Surrogate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262063" y="4959350"/>
            <a:ext cx="2327275" cy="82232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Gill Sans Light"/>
              </a:rPr>
              <a:t>Natural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63581" y="1738313"/>
          <a:ext cx="5171440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7980"/>
                <a:gridCol w="10845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releaseDate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artistID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latin typeface="Gill Sans Light"/>
                        </a:rPr>
                        <a:t>albumTitle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2001-11-13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6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Gill Sans Light"/>
                        </a:rPr>
                        <a:t>Laundry Service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1998-03-03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dk1"/>
                          </a:solidFill>
                          <a:latin typeface="Gill Sans Light"/>
                        </a:rPr>
                        <a:t>8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Gill Sans Light"/>
                        </a:rPr>
                        <a:t>Ray Of Light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2009-11-08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27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Gill Sans Light"/>
                        </a:rPr>
                        <a:t>The Fame Monster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2008-11-28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11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Gill Sans Light"/>
                        </a:rPr>
                        <a:t>Circus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16200000">
            <a:off x="2551113" y="4831734"/>
            <a:ext cx="1916112" cy="823912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Gill Sans Light"/>
              </a:rPr>
              <a:t>Natural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57200" y="2405604"/>
            <a:ext cx="1916113" cy="1079139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Gill Sans Light"/>
              </a:rPr>
              <a:t>Composite</a:t>
            </a:r>
          </a:p>
        </p:txBody>
      </p:sp>
      <p:sp>
        <p:nvSpPr>
          <p:cNvPr id="10" name="Right Arrow 9"/>
          <p:cNvSpPr/>
          <p:nvPr/>
        </p:nvSpPr>
        <p:spPr>
          <a:xfrm rot="16200000">
            <a:off x="4074880" y="4831732"/>
            <a:ext cx="1916112" cy="823912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Gill Sans Light"/>
              </a:rPr>
              <a:t>Surrogate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pic>
        <p:nvPicPr>
          <p:cNvPr id="4" name="Content Placeholder 3" descr="orderItems1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24577" r="-24577"/>
          <a:stretch>
            <a:fillRect/>
          </a:stretch>
        </p:blipFill>
        <p:spPr/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pic>
        <p:nvPicPr>
          <p:cNvPr id="6" name="Picture 5" descr="invoic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58" y="1493255"/>
            <a:ext cx="7204995" cy="468896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foreign key points to the primary key of another table a relationship is formed.</a:t>
            </a:r>
          </a:p>
          <a:p>
            <a:r>
              <a:rPr lang="en-US" dirty="0" smtClean="0"/>
              <a:t>Types </a:t>
            </a:r>
            <a:r>
              <a:rPr lang="en-US" smtClean="0"/>
              <a:t>of Relationships:</a:t>
            </a:r>
          </a:p>
          <a:p>
            <a:pPr lvl="1"/>
            <a:r>
              <a:rPr lang="en-US" dirty="0" smtClean="0"/>
              <a:t>One to one</a:t>
            </a:r>
          </a:p>
          <a:p>
            <a:pPr lvl="1"/>
            <a:r>
              <a:rPr lang="en-US" dirty="0" smtClean="0"/>
              <a:t>One to many</a:t>
            </a:r>
          </a:p>
          <a:p>
            <a:pPr lvl="1"/>
            <a:r>
              <a:rPr lang="en-US" dirty="0" smtClean="0"/>
              <a:t>Many to many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 are used by the DB to enhance performance &amp; enforce constraints.</a:t>
            </a:r>
          </a:p>
          <a:p>
            <a:r>
              <a:rPr lang="en-US" dirty="0" smtClean="0"/>
              <a:t>Indexes may be composed of 1 or more columns.</a:t>
            </a:r>
          </a:p>
          <a:p>
            <a:r>
              <a:rPr lang="en-US" dirty="0" smtClean="0"/>
              <a:t>More indexes may result in better select performance but may increase insert and </a:t>
            </a:r>
            <a:r>
              <a:rPr lang="en-US" smtClean="0"/>
              <a:t>update overhead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cs typeface="ＭＳ Ｐゴシック" charset="-128"/>
              </a:rPr>
              <a:t>A way to quickly find records with a specific value</a:t>
            </a:r>
          </a:p>
          <a:p>
            <a:pPr lvl="1"/>
            <a:r>
              <a:rPr lang="en-US" dirty="0" smtClean="0"/>
              <a:t>“The people in ASL are Alice, Bob, and Chris”</a:t>
            </a:r>
          </a:p>
          <a:p>
            <a:r>
              <a:rPr lang="en-US" sz="2800" dirty="0" smtClean="0">
                <a:cs typeface="ＭＳ Ｐゴシック" charset="-128"/>
              </a:rPr>
              <a:t>Alternative: Scan through the whole table, looking at every row</a:t>
            </a:r>
          </a:p>
          <a:p>
            <a:r>
              <a:rPr lang="en-US" sz="2800" dirty="0" smtClean="0">
                <a:cs typeface="ＭＳ Ｐゴシック" charset="-128"/>
              </a:rPr>
              <a:t>Can also be simple or composite</a:t>
            </a:r>
          </a:p>
          <a:p>
            <a:r>
              <a:rPr lang="en-US" sz="2800" dirty="0" smtClean="0">
                <a:cs typeface="ＭＳ Ｐゴシック" charset="-128"/>
              </a:rPr>
              <a:t>Can be unique (like </a:t>
            </a:r>
            <a:r>
              <a:rPr lang="en-US" sz="2800" dirty="0" err="1" smtClean="0">
                <a:cs typeface="ＭＳ Ｐゴシック" charset="-128"/>
              </a:rPr>
              <a:t>PKs</a:t>
            </a:r>
            <a:r>
              <a:rPr lang="en-US" sz="2800" dirty="0" smtClean="0">
                <a:cs typeface="ＭＳ Ｐゴシック" charset="-128"/>
              </a:rPr>
              <a:t>), or not (like </a:t>
            </a:r>
            <a:r>
              <a:rPr lang="en-US" sz="2800" dirty="0" err="1" smtClean="0">
                <a:cs typeface="ＭＳ Ｐゴシック" charset="-128"/>
              </a:rPr>
              <a:t>FKs</a:t>
            </a:r>
            <a:r>
              <a:rPr lang="en-US" sz="2800" dirty="0" smtClean="0">
                <a:cs typeface="ＭＳ Ｐゴシック" charset="-128"/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pic>
        <p:nvPicPr>
          <p:cNvPr id="4" name="Content Placeholder 3" descr="usersUserIdData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332153" r="-332153"/>
          <a:stretch>
            <a:fillRect/>
          </a:stretch>
        </p:blipFill>
        <p:spPr>
          <a:xfrm>
            <a:off x="-2190174" y="1417638"/>
            <a:ext cx="7269787" cy="3998103"/>
          </a:xfrm>
        </p:spPr>
      </p:pic>
      <p:pic>
        <p:nvPicPr>
          <p:cNvPr id="5" name="Picture 4" descr="userTableData2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558" y="3516161"/>
            <a:ext cx="5959467" cy="1899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3278" y="1800423"/>
            <a:ext cx="630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Searching by an index instead of the entire table is more efficient.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Databases</a:t>
            </a:r>
          </a:p>
          <a:p>
            <a:r>
              <a:rPr lang="en-US" dirty="0" smtClean="0"/>
              <a:t>Data Types (Char, </a:t>
            </a:r>
            <a:r>
              <a:rPr lang="en-US" dirty="0" err="1" smtClean="0"/>
              <a:t>varchar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tinyInt</a:t>
            </a:r>
            <a:r>
              <a:rPr lang="en-US" dirty="0" smtClean="0"/>
              <a:t>, bit)</a:t>
            </a:r>
          </a:p>
          <a:p>
            <a:r>
              <a:rPr lang="en-US" dirty="0" smtClean="0"/>
              <a:t>Constraints - Primary &amp; Foreign</a:t>
            </a:r>
          </a:p>
          <a:p>
            <a:r>
              <a:rPr lang="en-US" dirty="0" smtClean="0"/>
              <a:t>Relationships </a:t>
            </a:r>
          </a:p>
          <a:p>
            <a:r>
              <a:rPr lang="en-US" dirty="0" smtClean="0"/>
              <a:t>Select, Insert, Update, Delete</a:t>
            </a:r>
          </a:p>
          <a:p>
            <a:r>
              <a:rPr lang="en-US" dirty="0" smtClean="0"/>
              <a:t>Backups - SQL Dump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ER Diagram using MySQL Workbench.</a:t>
            </a:r>
          </a:p>
          <a:p>
            <a:endParaRPr lang="en-US" dirty="0" smtClean="0"/>
          </a:p>
          <a:p>
            <a:r>
              <a:rPr lang="en-US" dirty="0" smtClean="0"/>
              <a:t>Click database, reverse engineer. Follow the directions. Be sure to select the </a:t>
            </a:r>
            <a:r>
              <a:rPr lang="en-US" dirty="0" err="1" smtClean="0"/>
              <a:t>exampleXXX</a:t>
            </a:r>
            <a:r>
              <a:rPr lang="en-US" dirty="0" smtClean="0"/>
              <a:t> database.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</a:t>
            </a:r>
          </a:p>
          <a:p>
            <a:r>
              <a:rPr lang="en-US" dirty="0" smtClean="0"/>
              <a:t>Inner &amp; Outer Joins</a:t>
            </a:r>
          </a:p>
          <a:p>
            <a:r>
              <a:rPr lang="en-US" dirty="0" smtClean="0"/>
              <a:t>Alter Table</a:t>
            </a:r>
          </a:p>
          <a:p>
            <a:r>
              <a:rPr lang="en-US" dirty="0" smtClean="0"/>
              <a:t>Foreign Keys </a:t>
            </a:r>
          </a:p>
          <a:p>
            <a:r>
              <a:rPr lang="en-US" dirty="0" smtClean="0"/>
              <a:t>Indexes</a:t>
            </a:r>
          </a:p>
          <a:p>
            <a:r>
              <a:rPr lang="en-US" dirty="0" smtClean="0"/>
              <a:t>ER Diagrams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/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MySQL Dump </a:t>
            </a:r>
          </a:p>
          <a:p>
            <a:pPr lvl="1"/>
            <a:r>
              <a:rPr lang="en-US" dirty="0" smtClean="0"/>
              <a:t>Backups to a SQL file</a:t>
            </a:r>
          </a:p>
          <a:p>
            <a:r>
              <a:rPr lang="en-US" dirty="0" smtClean="0"/>
              <a:t>Raw Backup</a:t>
            </a:r>
          </a:p>
          <a:p>
            <a:pPr lvl="1"/>
            <a:r>
              <a:rPr lang="en-US" dirty="0" smtClean="0"/>
              <a:t>Your DB must be shutdown </a:t>
            </a:r>
          </a:p>
          <a:p>
            <a:pPr lvl="1"/>
            <a:r>
              <a:rPr lang="en-US" dirty="0" smtClean="0"/>
              <a:t>Copy you files from Applications/MAMP/</a:t>
            </a:r>
            <a:r>
              <a:rPr lang="en-US" dirty="0" err="1" smtClean="0"/>
              <a:t>mysql/</a:t>
            </a:r>
            <a:r>
              <a:rPr lang="en-US" i="1" dirty="0" err="1" smtClean="0"/>
              <a:t>databaseName</a:t>
            </a:r>
            <a:endParaRPr lang="en-US" i="1" dirty="0" smtClean="0"/>
          </a:p>
          <a:p>
            <a:r>
              <a:rPr lang="en-US" dirty="0" smtClean="0"/>
              <a:t>Hot Backups</a:t>
            </a:r>
          </a:p>
          <a:p>
            <a:pPr lvl="1"/>
            <a:r>
              <a:rPr lang="en-US" dirty="0" smtClean="0"/>
              <a:t>Pros: Database can remain up</a:t>
            </a:r>
          </a:p>
          <a:p>
            <a:pPr lvl="1"/>
            <a:r>
              <a:rPr lang="en-US" dirty="0" smtClean="0"/>
              <a:t>Cons: Performance Impact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587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Circa 1997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6" y="2326981"/>
            <a:ext cx="55499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32" y="1417638"/>
            <a:ext cx="6287836" cy="45450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1418919"/>
            <a:ext cx="7023100" cy="4699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317500"/>
            <a:ext cx="7061200" cy="6223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1309</Words>
  <Application>Microsoft Macintosh PowerPoint</Application>
  <PresentationFormat>On-screen Show (4:3)</PresentationFormat>
  <Paragraphs>264</Paragraphs>
  <Slides>41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DBS Day 2</vt:lpstr>
      <vt:lpstr>Day Overview </vt:lpstr>
      <vt:lpstr>GitHub</vt:lpstr>
      <vt:lpstr>Review</vt:lpstr>
      <vt:lpstr>Export / Backup</vt:lpstr>
      <vt:lpstr>Architecture</vt:lpstr>
      <vt:lpstr>Architecture</vt:lpstr>
      <vt:lpstr>Architecture</vt:lpstr>
      <vt:lpstr>Architecture</vt:lpstr>
      <vt:lpstr>Comparisons</vt:lpstr>
      <vt:lpstr>Limit</vt:lpstr>
      <vt:lpstr>Functions: count</vt:lpstr>
      <vt:lpstr>Functions: concat</vt:lpstr>
      <vt:lpstr>Table Prefix</vt:lpstr>
      <vt:lpstr>Table Prefix</vt:lpstr>
      <vt:lpstr>Aliasing Columns</vt:lpstr>
      <vt:lpstr>Alias Tables or Columns</vt:lpstr>
      <vt:lpstr>Joins</vt:lpstr>
      <vt:lpstr>Cross Join</vt:lpstr>
      <vt:lpstr>Joins</vt:lpstr>
      <vt:lpstr>Joins</vt:lpstr>
      <vt:lpstr>Inner Join</vt:lpstr>
      <vt:lpstr>Left &amp; Right Outer Joins</vt:lpstr>
      <vt:lpstr>Left &amp; Right Outer Joins</vt:lpstr>
      <vt:lpstr>Slide 25</vt:lpstr>
      <vt:lpstr>Constraints</vt:lpstr>
      <vt:lpstr>Foreign Key Null Exception</vt:lpstr>
      <vt:lpstr>Constraints - Check</vt:lpstr>
      <vt:lpstr>Keys</vt:lpstr>
      <vt:lpstr>Primary Key </vt:lpstr>
      <vt:lpstr>Natural / Surrogate Keys</vt:lpstr>
      <vt:lpstr>Natural / Surrogate Keys</vt:lpstr>
      <vt:lpstr>Composite Key</vt:lpstr>
      <vt:lpstr>Relationships</vt:lpstr>
      <vt:lpstr>Relationships</vt:lpstr>
      <vt:lpstr>Relationships</vt:lpstr>
      <vt:lpstr>Indexes</vt:lpstr>
      <vt:lpstr>Indexes</vt:lpstr>
      <vt:lpstr>Indexes</vt:lpstr>
      <vt:lpstr>ER Diagram </vt:lpstr>
      <vt:lpstr>Lab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 Day 2</dc:title>
  <dc:creator>John Cabibbo</dc:creator>
  <cp:lastModifiedBy>John Cabibbo</cp:lastModifiedBy>
  <cp:revision>139</cp:revision>
  <dcterms:created xsi:type="dcterms:W3CDTF">2014-02-12T15:09:59Z</dcterms:created>
  <dcterms:modified xsi:type="dcterms:W3CDTF">2014-02-12T16:33:01Z</dcterms:modified>
</cp:coreProperties>
</file>