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4CF52B-F2B1-49B1-9621-96894ADC9F7E}" v="4" dt="2025-10-05T10:12:11.7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/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Mayr" userId="d72e7841a0defe4b" providerId="LiveId" clId="{0CF1A5BB-B6C1-450D-A462-BC6FDA849174}"/>
    <pc:docChg chg="custSel addSld delSld modSld">
      <pc:chgData name="Christian Mayr" userId="d72e7841a0defe4b" providerId="LiveId" clId="{0CF1A5BB-B6C1-450D-A462-BC6FDA849174}" dt="2025-10-05T10:12:32.564" v="257" actId="20577"/>
      <pc:docMkLst>
        <pc:docMk/>
      </pc:docMkLst>
      <pc:sldChg chg="del">
        <pc:chgData name="Christian Mayr" userId="d72e7841a0defe4b" providerId="LiveId" clId="{0CF1A5BB-B6C1-450D-A462-BC6FDA849174}" dt="2025-10-05T10:10:13.914" v="169" actId="2696"/>
        <pc:sldMkLst>
          <pc:docMk/>
          <pc:sldMk cId="3234456902" sldId="265"/>
        </pc:sldMkLst>
      </pc:sldChg>
      <pc:sldChg chg="modSp new mod">
        <pc:chgData name="Christian Mayr" userId="d72e7841a0defe4b" providerId="LiveId" clId="{0CF1A5BB-B6C1-450D-A462-BC6FDA849174}" dt="2025-10-05T10:12:32.564" v="257" actId="20577"/>
        <pc:sldMkLst>
          <pc:docMk/>
          <pc:sldMk cId="2114455992" sldId="266"/>
        </pc:sldMkLst>
        <pc:spChg chg="mod">
          <ac:chgData name="Christian Mayr" userId="d72e7841a0defe4b" providerId="LiveId" clId="{0CF1A5BB-B6C1-450D-A462-BC6FDA849174}" dt="2025-10-05T10:03:24.106" v="16" actId="20577"/>
          <ac:spMkLst>
            <pc:docMk/>
            <pc:sldMk cId="2114455992" sldId="266"/>
            <ac:spMk id="2" creationId="{3BA03EF1-2475-9163-2A8E-49252D77C93B}"/>
          </ac:spMkLst>
        </pc:spChg>
        <pc:spChg chg="mod">
          <ac:chgData name="Christian Mayr" userId="d72e7841a0defe4b" providerId="LiveId" clId="{0CF1A5BB-B6C1-450D-A462-BC6FDA849174}" dt="2025-10-05T10:03:38.336" v="40" actId="20577"/>
          <ac:spMkLst>
            <pc:docMk/>
            <pc:sldMk cId="2114455992" sldId="266"/>
            <ac:spMk id="3" creationId="{36D75748-A8A4-2737-730F-A6C7DF23B3E5}"/>
          </ac:spMkLst>
        </pc:spChg>
        <pc:spChg chg="mod">
          <ac:chgData name="Christian Mayr" userId="d72e7841a0defe4b" providerId="LiveId" clId="{0CF1A5BB-B6C1-450D-A462-BC6FDA849174}" dt="2025-10-05T10:09:41.690" v="163" actId="27636"/>
          <ac:spMkLst>
            <pc:docMk/>
            <pc:sldMk cId="2114455992" sldId="266"/>
            <ac:spMk id="4" creationId="{EA0014EA-0A61-5D23-EDFE-77E900596CF3}"/>
          </ac:spMkLst>
        </pc:spChg>
        <pc:spChg chg="mod">
          <ac:chgData name="Christian Mayr" userId="d72e7841a0defe4b" providerId="LiveId" clId="{0CF1A5BB-B6C1-450D-A462-BC6FDA849174}" dt="2025-10-05T10:03:46.066" v="58" actId="20577"/>
          <ac:spMkLst>
            <pc:docMk/>
            <pc:sldMk cId="2114455992" sldId="266"/>
            <ac:spMk id="5" creationId="{674EF027-C51E-4C96-CF0D-4BEC77B22575}"/>
          </ac:spMkLst>
        </pc:spChg>
        <pc:spChg chg="mod">
          <ac:chgData name="Christian Mayr" userId="d72e7841a0defe4b" providerId="LiveId" clId="{0CF1A5BB-B6C1-450D-A462-BC6FDA849174}" dt="2025-10-05T10:11:39.226" v="209" actId="1036"/>
          <ac:spMkLst>
            <pc:docMk/>
            <pc:sldMk cId="2114455992" sldId="266"/>
            <ac:spMk id="6" creationId="{9E8CFF6E-3877-F479-13B6-BBA81D44FEA7}"/>
          </ac:spMkLst>
        </pc:spChg>
        <pc:spChg chg="mod">
          <ac:chgData name="Christian Mayr" userId="d72e7841a0defe4b" providerId="LiveId" clId="{0CF1A5BB-B6C1-450D-A462-BC6FDA849174}" dt="2025-10-05T10:03:52.990" v="77" actId="20577"/>
          <ac:spMkLst>
            <pc:docMk/>
            <pc:sldMk cId="2114455992" sldId="266"/>
            <ac:spMk id="7" creationId="{8A35BBE5-DBB9-DB0F-D85C-829875B8FA12}"/>
          </ac:spMkLst>
        </pc:spChg>
        <pc:spChg chg="mod">
          <ac:chgData name="Christian Mayr" userId="d72e7841a0defe4b" providerId="LiveId" clId="{0CF1A5BB-B6C1-450D-A462-BC6FDA849174}" dt="2025-10-05T10:12:32.564" v="257" actId="20577"/>
          <ac:spMkLst>
            <pc:docMk/>
            <pc:sldMk cId="2114455992" sldId="266"/>
            <ac:spMk id="8" creationId="{5BEF644A-AD38-3E5D-4FA2-7D68538B237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394AF-C014-2C3D-63FB-BBD1B00DA6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Unsupervised Spam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D617D3-CB81-9D23-07BF-AD330DC17B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Use of unsupervised leaning methods to detect Spam in sms</a:t>
            </a:r>
          </a:p>
        </p:txBody>
      </p:sp>
    </p:spTree>
    <p:extLst>
      <p:ext uri="{BB962C8B-B14F-4D97-AF65-F5344CB8AC3E}">
        <p14:creationId xmlns:p14="http://schemas.microsoft.com/office/powerpoint/2010/main" val="1244938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4DC4F6D-A9DB-AA2F-29B0-1547AE8C9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de-DE"/>
              <a:t>Agenda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8EE98-305C-AF93-FFBC-26F46FAF83A6}"/>
              </a:ext>
            </a:extLst>
          </p:cNvPr>
          <p:cNvSpPr>
            <a:spLocks noGrp="1"/>
          </p:cNvSpPr>
          <p:nvPr>
            <p:ph idx="1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BulletedText"/>
                  </p202:designTagLst>
                </p202:designPr>
              </p:ext>
            </p:extLst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/>
              <a:t>Why is this important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Data Collection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EDA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Data Preparation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Model training and evaluation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1716722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BE78298-E476-4427-0DAB-2C0BD095A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de-DE" sz="4000"/>
              <a:t>Why is spam detection important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64BD9-6330-7C3B-EE9C-BAA6E9CA7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de-DE"/>
              <a:t>Spam is not always easy to detect</a:t>
            </a:r>
          </a:p>
          <a:p>
            <a:r>
              <a:rPr lang="de-DE"/>
              <a:t>Humans can make misstakes, especially when stressed or distracted</a:t>
            </a:r>
          </a:p>
          <a:p>
            <a:r>
              <a:rPr lang="de-DE"/>
              <a:t>Answer spam can cause severe damage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260934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AE4726C-1831-4FE3-9A11-227F0DC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B651D7F7-8C54-448E-A268-1CBFAD87D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E3B56E94-40E1-489A-98B2-A3238D66A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6="http://schemas.microsoft.com/office/drawing/2014/main" xmlns:a14="http://schemas.microsoft.com/office/drawing/2010/main" xmlns:p14="http://schemas.microsoft.com/office/powerpoint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CA8981E-2DB5-10F4-94BA-053D3E9D0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697" y="618518"/>
            <a:ext cx="6050713" cy="1478570"/>
          </a:xfrm>
        </p:spPr>
        <p:txBody>
          <a:bodyPr>
            <a:normAutofit/>
          </a:bodyPr>
          <a:lstStyle/>
          <a:p>
            <a:r>
              <a:rPr lang="de-DE"/>
              <a:t>Data Collection</a:t>
            </a:r>
          </a:p>
        </p:txBody>
      </p:sp>
      <p:pic>
        <p:nvPicPr>
          <p:cNvPr id="5" name="Picture 4" descr="101010 data lines to infinity">
            <a:extLst>
              <a:ext uri="{FF2B5EF4-FFF2-40B4-BE49-F238E27FC236}">
                <a16:creationId xmlns:a16="http://schemas.microsoft.com/office/drawing/2014/main" id="{C298F8B7-F692-294A-AB79-A596EC31531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9869" r="26365" b="1"/>
          <a:stretch>
            <a:fillRect/>
          </a:stretch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916825F-759B-4F1A-BA80-AF7137691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F64541-DE3B-4DBB-84E1-90795646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9175DCC0-514A-4CA1-AD9A-1BB0FFF1B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10371924-94D9-48AF-9D5B-6471775B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C964FF9-A41A-438C-A22B-62690C98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61716CD6-1875-4567-B3E2-364CD0960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1A293D3-7189-453D-AB91-1291AAFF3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87CB4EFE-58B3-4326-9CFB-A2AFADDFA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249CF4D3-B5A3-4287-BC9D-E9BB8FA6E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D2515F2-4D11-41AF-A6B1-7D084BEA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331BCBF4-0DC2-426E-84B3-AE38E403C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EC8AF156-0BE9-437D-A83B-87364146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AC8CB256-3F62-4406-88F5-CE2421FF2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F3E812EB-415E-4B60-B0FB-65386882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EB4C95D7-8E6D-45EC-8CA1-9123D718E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83F62FD2-2F62-4495-997C-8BD7F95A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B7DFE0F9-22A3-4846-8D4E-0D193BD3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244DAF25-7415-491A-9FF6-E04BC2DC2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7ACA3646-863C-4D00-A58A-62C7FE71C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0EA18B38-BD42-45ED-8458-FB205DBC7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45302917-5DBE-4CF2-B52F-478F93FD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8E61E6FD-D40E-479C-ABE9-2B69AE20D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2F4DEB4F-F824-48D7-AF9B-B5D905DCD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F76CFA02-6090-4464-B573-BCA350C90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51BE8BEC-76C7-41FE-AB76-35194C244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710F61D4-3B34-45A9-B9B7-CE0373AB4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451F080F-4CFB-4626-87CA-BB4CACA1C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667BBD71-2295-4A66-B76C-F82175C2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B6644DE8-5BD1-4D5F-B245-0D3A21BCE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4DE8FD0-E681-4D9C-85C2-BEA4C2B3A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D46033BD-1026-4388-B926-9D11E1D7C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1FA74D4C-2E28-42C5-A7FA-3C7D6BD8B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FADF7B3F-903C-456C-983E-C9868DDAB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033F8698-1549-44AD-8DAD-0055D7B80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F1BDD4B6-46FD-4048-ADF1-32EADD9E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E7F387A7-B3BF-4B1A-BFCA-2D21AD3DF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7A1B6BC8-EA82-459D-A0E0-4EBE394E7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8B94E190-DDC2-4545-906F-A1699BD73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D9807239-A5BA-4BB3-9194-BCE3B2F21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04D300FD-DC53-4375-8981-09EA63BCF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1DF83FFD-4C16-41FD-928F-6E88AFC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5B4BC2F-B667-462B-99D8-0C433124A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0CBD9EFB-AC61-4674-B75A-56449003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1AD4BBB0-F6A7-451F-BE09-DF619F38E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A258B285-AE5E-473A-AA72-3C95E1D83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7BEEDDE5-CB8A-4DF9-858F-4D9462D9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DA1C731B-9B66-4D65-BF47-04B11810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58DBFEC6-C6DC-4B7A-934F-5A79EC32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9948D8CB-2DBE-4E48-98EA-DF9E2666A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56AB69F6-9F0B-4AB6-BCA8-AA2FD69E9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0E7FB426-288D-4B0B-B73B-10CCC0EF4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A5C59C6B-46C9-48C9-9F57-2EE738B53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7CE85F33-17DC-4273-B06F-D17109444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5CD001CF-F2C4-4810-A8D9-679F9F89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69F4BCDD-D153-40D2-8DD1-2509EE0CE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1A43D-BD99-F341-0A8C-F502BB719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958" y="2249487"/>
            <a:ext cx="6078453" cy="3541714"/>
          </a:xfrm>
        </p:spPr>
        <p:txBody>
          <a:bodyPr>
            <a:normAutofit/>
          </a:bodyPr>
          <a:lstStyle/>
          <a:p>
            <a:r>
              <a:rPr lang="en-US"/>
              <a:t>The dataset was collected by Tiago Almeida and Jos Hidalgo. They were contributing the data set to the following website: https://archive.ics.uci.edu/dataset/228/sms+spam+collection</a:t>
            </a:r>
          </a:p>
          <a:p>
            <a:r>
              <a:rPr lang="en-US"/>
              <a:t>Consists of 5572 SMS (747 spam/4825 ham)</a:t>
            </a:r>
          </a:p>
        </p:txBody>
      </p:sp>
    </p:spTree>
    <p:extLst>
      <p:ext uri="{BB962C8B-B14F-4D97-AF65-F5344CB8AC3E}">
        <p14:creationId xmlns:p14="http://schemas.microsoft.com/office/powerpoint/2010/main" val="3282522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0A7F5-50B9-0DD0-A141-A9DBF8E08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59CF2-D009-9F40-9EED-FCCBE81EB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If a SMS extends more than 40 words it seems very unlikely that it is spam</a:t>
            </a:r>
          </a:p>
          <a:p>
            <a:r>
              <a:rPr lang="de-DE"/>
              <a:t>However, there is no correlation between the word count of a SMS and wheater it is spam or not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C4A164-C22F-295F-375E-8AD5D68DD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591" y="2578864"/>
            <a:ext cx="3855247" cy="305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647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9AE4726C-1831-4FE3-9A11-227F0DC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0" name="Rectangle 69">
              <a:extLst>
                <a:ext uri="{FF2B5EF4-FFF2-40B4-BE49-F238E27FC236}">
                  <a16:creationId xmlns:a16="http://schemas.microsoft.com/office/drawing/2014/main" id="{B651D7F7-8C54-448E-A268-1CBFAD87D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E3B56E94-40E1-489A-98B2-A3238D66A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6="http://schemas.microsoft.com/office/drawing/2014/main" xmlns:a14="http://schemas.microsoft.com/office/drawing/2010/main" xmlns:p14="http://schemas.microsoft.com/office/powerpoint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71DE8D-BBAD-E8A4-FE8B-E2335151F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697" y="618518"/>
            <a:ext cx="6050713" cy="1478570"/>
          </a:xfrm>
        </p:spPr>
        <p:txBody>
          <a:bodyPr>
            <a:normAutofit/>
          </a:bodyPr>
          <a:lstStyle/>
          <a:p>
            <a:r>
              <a:rPr lang="de-DE"/>
              <a:t>Data Preparation</a:t>
            </a:r>
          </a:p>
        </p:txBody>
      </p:sp>
      <p:pic>
        <p:nvPicPr>
          <p:cNvPr id="71" name="Picture 70" descr="Computer script on a screen">
            <a:extLst>
              <a:ext uri="{FF2B5EF4-FFF2-40B4-BE49-F238E27FC236}">
                <a16:creationId xmlns:a16="http://schemas.microsoft.com/office/drawing/2014/main" id="{9EF176DF-B951-44BD-9C6C-E97FAE7C644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554" r="47326" b="-1"/>
          <a:stretch>
            <a:fillRect/>
          </a:stretch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E916825F-759B-4F1A-BA80-AF7137691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AF64541-DE3B-4DBB-84E1-90795646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9175DCC0-514A-4CA1-AD9A-1BB0FFF1B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id="{10371924-94D9-48AF-9D5B-6471775B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7C964FF9-A41A-438C-A22B-62690C98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77" name="Freeform 9">
              <a:extLst>
                <a:ext uri="{FF2B5EF4-FFF2-40B4-BE49-F238E27FC236}">
                  <a16:creationId xmlns:a16="http://schemas.microsoft.com/office/drawing/2014/main" id="{61716CD6-1875-4567-B3E2-364CD0960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78" name="Freeform 10">
              <a:extLst>
                <a:ext uri="{FF2B5EF4-FFF2-40B4-BE49-F238E27FC236}">
                  <a16:creationId xmlns:a16="http://schemas.microsoft.com/office/drawing/2014/main" id="{31A293D3-7189-453D-AB91-1291AAFF3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79" name="Freeform 11">
              <a:extLst>
                <a:ext uri="{FF2B5EF4-FFF2-40B4-BE49-F238E27FC236}">
                  <a16:creationId xmlns:a16="http://schemas.microsoft.com/office/drawing/2014/main" id="{87CB4EFE-58B3-4326-9CFB-A2AFADDFA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0" name="Freeform 12">
              <a:extLst>
                <a:ext uri="{FF2B5EF4-FFF2-40B4-BE49-F238E27FC236}">
                  <a16:creationId xmlns:a16="http://schemas.microsoft.com/office/drawing/2014/main" id="{249CF4D3-B5A3-4287-BC9D-E9BB8FA6E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1" name="Freeform 13">
              <a:extLst>
                <a:ext uri="{FF2B5EF4-FFF2-40B4-BE49-F238E27FC236}">
                  <a16:creationId xmlns:a16="http://schemas.microsoft.com/office/drawing/2014/main" id="{4D2515F2-4D11-41AF-A6B1-7D084BEA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" name="Freeform 14">
              <a:extLst>
                <a:ext uri="{FF2B5EF4-FFF2-40B4-BE49-F238E27FC236}">
                  <a16:creationId xmlns:a16="http://schemas.microsoft.com/office/drawing/2014/main" id="{331BCBF4-0DC2-426E-84B3-AE38E403C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3" name="Freeform 15">
              <a:extLst>
                <a:ext uri="{FF2B5EF4-FFF2-40B4-BE49-F238E27FC236}">
                  <a16:creationId xmlns:a16="http://schemas.microsoft.com/office/drawing/2014/main" id="{EC8AF156-0BE9-437D-A83B-87364146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4" name="Freeform 16">
              <a:extLst>
                <a:ext uri="{FF2B5EF4-FFF2-40B4-BE49-F238E27FC236}">
                  <a16:creationId xmlns:a16="http://schemas.microsoft.com/office/drawing/2014/main" id="{AC8CB256-3F62-4406-88F5-CE2421FF2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5" name="Freeform 17">
              <a:extLst>
                <a:ext uri="{FF2B5EF4-FFF2-40B4-BE49-F238E27FC236}">
                  <a16:creationId xmlns:a16="http://schemas.microsoft.com/office/drawing/2014/main" id="{F3E812EB-415E-4B60-B0FB-65386882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6" name="Freeform 18">
              <a:extLst>
                <a:ext uri="{FF2B5EF4-FFF2-40B4-BE49-F238E27FC236}">
                  <a16:creationId xmlns:a16="http://schemas.microsoft.com/office/drawing/2014/main" id="{EB4C95D7-8E6D-45EC-8CA1-9123D718E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7" name="Freeform 19">
              <a:extLst>
                <a:ext uri="{FF2B5EF4-FFF2-40B4-BE49-F238E27FC236}">
                  <a16:creationId xmlns:a16="http://schemas.microsoft.com/office/drawing/2014/main" id="{83F62FD2-2F62-4495-997C-8BD7F95A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8" name="Freeform 20">
              <a:extLst>
                <a:ext uri="{FF2B5EF4-FFF2-40B4-BE49-F238E27FC236}">
                  <a16:creationId xmlns:a16="http://schemas.microsoft.com/office/drawing/2014/main" id="{B7DFE0F9-22A3-4846-8D4E-0D193BD3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9" name="Freeform 21">
              <a:extLst>
                <a:ext uri="{FF2B5EF4-FFF2-40B4-BE49-F238E27FC236}">
                  <a16:creationId xmlns:a16="http://schemas.microsoft.com/office/drawing/2014/main" id="{244DAF25-7415-491A-9FF6-E04BC2DC2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90" name="Freeform 22">
              <a:extLst>
                <a:ext uri="{FF2B5EF4-FFF2-40B4-BE49-F238E27FC236}">
                  <a16:creationId xmlns:a16="http://schemas.microsoft.com/office/drawing/2014/main" id="{7ACA3646-863C-4D00-A58A-62C7FE71C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91" name="Freeform 23">
              <a:extLst>
                <a:ext uri="{FF2B5EF4-FFF2-40B4-BE49-F238E27FC236}">
                  <a16:creationId xmlns:a16="http://schemas.microsoft.com/office/drawing/2014/main" id="{0EA18B38-BD42-45ED-8458-FB205DBC7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92" name="Freeform 24">
              <a:extLst>
                <a:ext uri="{FF2B5EF4-FFF2-40B4-BE49-F238E27FC236}">
                  <a16:creationId xmlns:a16="http://schemas.microsoft.com/office/drawing/2014/main" id="{45302917-5DBE-4CF2-B52F-478F93FD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93" name="Freeform 25">
              <a:extLst>
                <a:ext uri="{FF2B5EF4-FFF2-40B4-BE49-F238E27FC236}">
                  <a16:creationId xmlns:a16="http://schemas.microsoft.com/office/drawing/2014/main" id="{8E61E6FD-D40E-479C-ABE9-2B69AE20D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94" name="Freeform 26">
              <a:extLst>
                <a:ext uri="{FF2B5EF4-FFF2-40B4-BE49-F238E27FC236}">
                  <a16:creationId xmlns:a16="http://schemas.microsoft.com/office/drawing/2014/main" id="{2F4DEB4F-F824-48D7-AF9B-B5D905DCD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95" name="Freeform 27">
              <a:extLst>
                <a:ext uri="{FF2B5EF4-FFF2-40B4-BE49-F238E27FC236}">
                  <a16:creationId xmlns:a16="http://schemas.microsoft.com/office/drawing/2014/main" id="{F76CFA02-6090-4464-B573-BCA350C90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96" name="Freeform 28">
              <a:extLst>
                <a:ext uri="{FF2B5EF4-FFF2-40B4-BE49-F238E27FC236}">
                  <a16:creationId xmlns:a16="http://schemas.microsoft.com/office/drawing/2014/main" id="{51BE8BEC-76C7-41FE-AB76-35194C244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710F61D4-3B34-45A9-B9B7-CE0373AB4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98" name="Freeform 30">
              <a:extLst>
                <a:ext uri="{FF2B5EF4-FFF2-40B4-BE49-F238E27FC236}">
                  <a16:creationId xmlns:a16="http://schemas.microsoft.com/office/drawing/2014/main" id="{451F080F-4CFB-4626-87CA-BB4CACA1C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99" name="Freeform 31">
              <a:extLst>
                <a:ext uri="{FF2B5EF4-FFF2-40B4-BE49-F238E27FC236}">
                  <a16:creationId xmlns:a16="http://schemas.microsoft.com/office/drawing/2014/main" id="{667BBD71-2295-4A66-B76C-F82175C2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00" name="Freeform 32">
              <a:extLst>
                <a:ext uri="{FF2B5EF4-FFF2-40B4-BE49-F238E27FC236}">
                  <a16:creationId xmlns:a16="http://schemas.microsoft.com/office/drawing/2014/main" id="{B6644DE8-5BD1-4D5F-B245-0D3A21BCE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A4DE8FD0-E681-4D9C-85C2-BEA4C2B3A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02" name="Freeform 34">
              <a:extLst>
                <a:ext uri="{FF2B5EF4-FFF2-40B4-BE49-F238E27FC236}">
                  <a16:creationId xmlns:a16="http://schemas.microsoft.com/office/drawing/2014/main" id="{D46033BD-1026-4388-B926-9D11E1D7C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03" name="Freeform 35">
              <a:extLst>
                <a:ext uri="{FF2B5EF4-FFF2-40B4-BE49-F238E27FC236}">
                  <a16:creationId xmlns:a16="http://schemas.microsoft.com/office/drawing/2014/main" id="{1FA74D4C-2E28-42C5-A7FA-3C7D6BD8B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04" name="Freeform 36">
              <a:extLst>
                <a:ext uri="{FF2B5EF4-FFF2-40B4-BE49-F238E27FC236}">
                  <a16:creationId xmlns:a16="http://schemas.microsoft.com/office/drawing/2014/main" id="{FADF7B3F-903C-456C-983E-C9868DDAB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05" name="Freeform 37">
              <a:extLst>
                <a:ext uri="{FF2B5EF4-FFF2-40B4-BE49-F238E27FC236}">
                  <a16:creationId xmlns:a16="http://schemas.microsoft.com/office/drawing/2014/main" id="{033F8698-1549-44AD-8DAD-0055D7B80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06" name="Freeform 38">
              <a:extLst>
                <a:ext uri="{FF2B5EF4-FFF2-40B4-BE49-F238E27FC236}">
                  <a16:creationId xmlns:a16="http://schemas.microsoft.com/office/drawing/2014/main" id="{F1BDD4B6-46FD-4048-ADF1-32EADD9E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07" name="Freeform 39">
              <a:extLst>
                <a:ext uri="{FF2B5EF4-FFF2-40B4-BE49-F238E27FC236}">
                  <a16:creationId xmlns:a16="http://schemas.microsoft.com/office/drawing/2014/main" id="{E7F387A7-B3BF-4B1A-BFCA-2D21AD3DF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08" name="Freeform 40">
              <a:extLst>
                <a:ext uri="{FF2B5EF4-FFF2-40B4-BE49-F238E27FC236}">
                  <a16:creationId xmlns:a16="http://schemas.microsoft.com/office/drawing/2014/main" id="{7A1B6BC8-EA82-459D-A0E0-4EBE394E7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09" name="Freeform 41">
              <a:extLst>
                <a:ext uri="{FF2B5EF4-FFF2-40B4-BE49-F238E27FC236}">
                  <a16:creationId xmlns:a16="http://schemas.microsoft.com/office/drawing/2014/main" id="{8B94E190-DDC2-4545-906F-A1699BD73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10" name="Freeform 42">
              <a:extLst>
                <a:ext uri="{FF2B5EF4-FFF2-40B4-BE49-F238E27FC236}">
                  <a16:creationId xmlns:a16="http://schemas.microsoft.com/office/drawing/2014/main" id="{D9807239-A5BA-4BB3-9194-BCE3B2F21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11" name="Freeform 43">
              <a:extLst>
                <a:ext uri="{FF2B5EF4-FFF2-40B4-BE49-F238E27FC236}">
                  <a16:creationId xmlns:a16="http://schemas.microsoft.com/office/drawing/2014/main" id="{04D300FD-DC53-4375-8981-09EA63BCF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12" name="Freeform 44">
              <a:extLst>
                <a:ext uri="{FF2B5EF4-FFF2-40B4-BE49-F238E27FC236}">
                  <a16:creationId xmlns:a16="http://schemas.microsoft.com/office/drawing/2014/main" id="{1DF83FFD-4C16-41FD-928F-6E88AFC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A5B4BC2F-B667-462B-99D8-0C433124A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14" name="Freeform 46">
              <a:extLst>
                <a:ext uri="{FF2B5EF4-FFF2-40B4-BE49-F238E27FC236}">
                  <a16:creationId xmlns:a16="http://schemas.microsoft.com/office/drawing/2014/main" id="{0CBD9EFB-AC61-4674-B75A-56449003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15" name="Freeform 47">
              <a:extLst>
                <a:ext uri="{FF2B5EF4-FFF2-40B4-BE49-F238E27FC236}">
                  <a16:creationId xmlns:a16="http://schemas.microsoft.com/office/drawing/2014/main" id="{1AD4BBB0-F6A7-451F-BE09-DF619F38E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16" name="Freeform 48">
              <a:extLst>
                <a:ext uri="{FF2B5EF4-FFF2-40B4-BE49-F238E27FC236}">
                  <a16:creationId xmlns:a16="http://schemas.microsoft.com/office/drawing/2014/main" id="{A258B285-AE5E-473A-AA72-3C95E1D83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17" name="Freeform 49">
              <a:extLst>
                <a:ext uri="{FF2B5EF4-FFF2-40B4-BE49-F238E27FC236}">
                  <a16:creationId xmlns:a16="http://schemas.microsoft.com/office/drawing/2014/main" id="{7BEEDDE5-CB8A-4DF9-858F-4D9462D9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18" name="Freeform 50">
              <a:extLst>
                <a:ext uri="{FF2B5EF4-FFF2-40B4-BE49-F238E27FC236}">
                  <a16:creationId xmlns:a16="http://schemas.microsoft.com/office/drawing/2014/main" id="{DA1C731B-9B66-4D65-BF47-04B11810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19" name="Freeform 51">
              <a:extLst>
                <a:ext uri="{FF2B5EF4-FFF2-40B4-BE49-F238E27FC236}">
                  <a16:creationId xmlns:a16="http://schemas.microsoft.com/office/drawing/2014/main" id="{58DBFEC6-C6DC-4B7A-934F-5A79EC32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20" name="Freeform 52">
              <a:extLst>
                <a:ext uri="{FF2B5EF4-FFF2-40B4-BE49-F238E27FC236}">
                  <a16:creationId xmlns:a16="http://schemas.microsoft.com/office/drawing/2014/main" id="{9948D8CB-2DBE-4E48-98EA-DF9E2666A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21" name="Freeform 53">
              <a:extLst>
                <a:ext uri="{FF2B5EF4-FFF2-40B4-BE49-F238E27FC236}">
                  <a16:creationId xmlns:a16="http://schemas.microsoft.com/office/drawing/2014/main" id="{56AB69F6-9F0B-4AB6-BCA8-AA2FD69E9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22" name="Freeform 54">
              <a:extLst>
                <a:ext uri="{FF2B5EF4-FFF2-40B4-BE49-F238E27FC236}">
                  <a16:creationId xmlns:a16="http://schemas.microsoft.com/office/drawing/2014/main" id="{0E7FB426-288D-4B0B-B73B-10CCC0EF4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23" name="Freeform 55">
              <a:extLst>
                <a:ext uri="{FF2B5EF4-FFF2-40B4-BE49-F238E27FC236}">
                  <a16:creationId xmlns:a16="http://schemas.microsoft.com/office/drawing/2014/main" id="{A5C59C6B-46C9-48C9-9F57-2EE738B53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24" name="Freeform 56">
              <a:extLst>
                <a:ext uri="{FF2B5EF4-FFF2-40B4-BE49-F238E27FC236}">
                  <a16:creationId xmlns:a16="http://schemas.microsoft.com/office/drawing/2014/main" id="{7CE85F33-17DC-4273-B06F-D17109444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25" name="Freeform 57">
              <a:extLst>
                <a:ext uri="{FF2B5EF4-FFF2-40B4-BE49-F238E27FC236}">
                  <a16:creationId xmlns:a16="http://schemas.microsoft.com/office/drawing/2014/main" id="{5CD001CF-F2C4-4810-A8D9-679F9F89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26" name="Freeform 58">
              <a:extLst>
                <a:ext uri="{FF2B5EF4-FFF2-40B4-BE49-F238E27FC236}">
                  <a16:creationId xmlns:a16="http://schemas.microsoft.com/office/drawing/2014/main" id="{69F4BCDD-D153-40D2-8DD1-2509EE0CE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44603-EB64-C3F2-D148-17C9B88D8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958" y="2249487"/>
            <a:ext cx="6078453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de-DE"/>
              <a:t>Replace labels ham and spam with 0 and 1</a:t>
            </a:r>
          </a:p>
          <a:p>
            <a:pPr>
              <a:lnSpc>
                <a:spcPct val="110000"/>
              </a:lnSpc>
            </a:pPr>
            <a:endParaRPr lang="de-DE"/>
          </a:p>
          <a:p>
            <a:pPr>
              <a:lnSpc>
                <a:spcPct val="110000"/>
              </a:lnSpc>
            </a:pPr>
            <a:r>
              <a:rPr lang="de-DE"/>
              <a:t>Use Tfidf vectorizer to convert text to feature matrix</a:t>
            </a:r>
          </a:p>
          <a:p>
            <a:pPr>
              <a:lnSpc>
                <a:spcPct val="110000"/>
              </a:lnSpc>
            </a:pPr>
            <a:endParaRPr lang="de-DE"/>
          </a:p>
          <a:p>
            <a:pPr>
              <a:lnSpc>
                <a:spcPct val="110000"/>
              </a:lnSpc>
            </a:pPr>
            <a:r>
              <a:rPr lang="de-DE"/>
              <a:t>Split the data in train and test set</a:t>
            </a:r>
          </a:p>
        </p:txBody>
      </p:sp>
    </p:spTree>
    <p:extLst>
      <p:ext uri="{BB962C8B-B14F-4D97-AF65-F5344CB8AC3E}">
        <p14:creationId xmlns:p14="http://schemas.microsoft.com/office/powerpoint/2010/main" val="2871863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D76F3-558A-4086-53CA-C9D3C6490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Model building and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74DA5-CDE3-888D-D166-B48BA37149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/>
              <a:t>Process:</a:t>
            </a:r>
          </a:p>
          <a:p>
            <a:pPr lvl="1"/>
            <a:r>
              <a:rPr lang="de-DE"/>
              <a:t>GridSearchCV for hyperparameter tuning</a:t>
            </a:r>
          </a:p>
          <a:p>
            <a:pPr lvl="1"/>
            <a:r>
              <a:rPr lang="de-DE"/>
              <a:t>Fit the data</a:t>
            </a:r>
          </a:p>
          <a:p>
            <a:pPr lvl="1"/>
            <a:r>
              <a:rPr lang="de-DE"/>
              <a:t>Predict labels</a:t>
            </a:r>
          </a:p>
          <a:p>
            <a:pPr lvl="1"/>
            <a:r>
              <a:rPr lang="de-DE"/>
              <a:t>Calculate Accuracy</a:t>
            </a:r>
          </a:p>
          <a:p>
            <a:pPr lvl="1"/>
            <a:r>
              <a:rPr lang="de-DE"/>
              <a:t>Create Confusion Matrix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8CE25-D299-080E-541F-59B26FCAE1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/>
              <a:t>Models Used</a:t>
            </a:r>
          </a:p>
          <a:p>
            <a:pPr lvl="1"/>
            <a:r>
              <a:rPr lang="de-DE"/>
              <a:t>Unsupervised:</a:t>
            </a:r>
          </a:p>
          <a:p>
            <a:pPr lvl="2"/>
            <a:r>
              <a:rPr lang="de-DE"/>
              <a:t>Agglomerative Clustering</a:t>
            </a:r>
          </a:p>
          <a:p>
            <a:pPr lvl="2"/>
            <a:r>
              <a:rPr lang="de-DE"/>
              <a:t>K-means Clustering</a:t>
            </a:r>
          </a:p>
          <a:p>
            <a:pPr lvl="1"/>
            <a:r>
              <a:rPr lang="de-DE"/>
              <a:t>Supervised:</a:t>
            </a:r>
          </a:p>
          <a:p>
            <a:pPr lvl="2"/>
            <a:r>
              <a:rPr lang="de-DE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3524586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415BE-472E-7378-49CC-25AE5BF39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D27A0-D13F-7C63-BFA2-1B37543FE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0" y="2035367"/>
            <a:ext cx="3196899" cy="685800"/>
          </a:xfrm>
        </p:spPr>
        <p:txBody>
          <a:bodyPr/>
          <a:lstStyle/>
          <a:p>
            <a:r>
              <a:rPr lang="de-DE"/>
              <a:t>ACC: 85.74%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8883E7-BD9C-C332-FB81-C9DFEF7211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14766" y="2038539"/>
            <a:ext cx="3184385" cy="685800"/>
          </a:xfrm>
        </p:spPr>
        <p:txBody>
          <a:bodyPr/>
          <a:lstStyle/>
          <a:p>
            <a:r>
              <a:rPr lang="de-DE"/>
              <a:t>ACC: 87.62%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078784-3FB3-1C0C-6A21-0F55C2A61C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52442" y="2035367"/>
            <a:ext cx="3194968" cy="685800"/>
          </a:xfrm>
        </p:spPr>
        <p:txBody>
          <a:bodyPr/>
          <a:lstStyle/>
          <a:p>
            <a:r>
              <a:rPr lang="de-DE"/>
              <a:t>ACC: 96.59%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6F2D537-3F6E-01E3-9DAB-375A583F809E}"/>
              </a:ext>
            </a:extLst>
          </p:cNvPr>
          <p:cNvGrpSpPr/>
          <p:nvPr/>
        </p:nvGrpSpPr>
        <p:grpSpPr>
          <a:xfrm>
            <a:off x="977792" y="2930190"/>
            <a:ext cx="10233240" cy="3065010"/>
            <a:chOff x="1357492" y="1552357"/>
            <a:chExt cx="10233240" cy="306501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F8630F1-DC22-CD81-50D7-11654622F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57492" y="1552357"/>
              <a:ext cx="3410839" cy="305752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A1FF007-2D80-4E9B-6FA8-C350534EBB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69052" y="1552358"/>
              <a:ext cx="3410839" cy="304611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1F44EEC-CB83-A58B-6F59-937981808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79892" y="1552357"/>
              <a:ext cx="3410840" cy="30650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9288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03EF1-2475-9163-2A8E-49252D77C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75748-A8A4-2737-730F-A6C7DF23B3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Agglomerative Clustering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0014EA-0A61-5D23-EDFE-77E900596CF3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/>
              <a:t>Did not detect any spam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/>
              <a:t>Misslabled too much ham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/>
          </a:p>
          <a:p>
            <a:r>
              <a:rPr lang="de-DE" sz="1800"/>
              <a:t>=&gt; Not suited for this case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4EF027-C51E-4C96-CF0D-4BEC77B225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/>
              <a:t>K-means Clustering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E8CFF6E-3877-F479-13B6-BBA81D44FEA7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504213" y="3461757"/>
            <a:ext cx="3195830" cy="2430936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/>
              <a:t>Detected ¾ of the spam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/>
              <a:t>Misslabled too much ham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/>
          </a:p>
          <a:p>
            <a:r>
              <a:rPr lang="de-DE" sz="1800"/>
              <a:t>=&gt; Not suited for this case</a:t>
            </a:r>
          </a:p>
          <a:p>
            <a:endParaRPr lang="de-D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35BBE5-DBB9-DB0F-D85C-829875B8FA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/>
              <a:t>Logistic regression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BEF644A-AD38-3E5D-4FA2-7D68538B237D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852442" y="3488079"/>
            <a:ext cx="3194968" cy="2430936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/>
              <a:t>Detected ¾ of the spam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/>
              <a:t>Misslabled less than 1%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/>
          </a:p>
          <a:p>
            <a:r>
              <a:rPr lang="de-DE" sz="1800"/>
              <a:t>=&gt; Best model so far</a:t>
            </a:r>
          </a:p>
        </p:txBody>
      </p:sp>
    </p:spTree>
    <p:extLst>
      <p:ext uri="{BB962C8B-B14F-4D97-AF65-F5344CB8AC3E}">
        <p14:creationId xmlns:p14="http://schemas.microsoft.com/office/powerpoint/2010/main" val="21144559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{02A151F4-7D0C-4718-AAB1-87995C195AAA}TF6d5feb1e-e145-43f1-b745-cb4b54c5ee9798a2ed6b-d9319cd00b67</Template>
  <TotalTime>0</TotalTime>
  <Words>272</Words>
  <Application>Microsoft Office PowerPoint</Application>
  <PresentationFormat>Breitbild</PresentationFormat>
  <Paragraphs>64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</vt:lpstr>
      <vt:lpstr>Unsupervised Spam Detection</vt:lpstr>
      <vt:lpstr>Agenda</vt:lpstr>
      <vt:lpstr>Why is spam detection important</vt:lpstr>
      <vt:lpstr>Data Collection</vt:lpstr>
      <vt:lpstr>EDA</vt:lpstr>
      <vt:lpstr>Data Preparation</vt:lpstr>
      <vt:lpstr>Model building and training</vt:lpstr>
      <vt:lpstr>Results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Christian Mayr</dc:creator>
  <cp:lastModifiedBy>Christian Mayr</cp:lastModifiedBy>
  <cp:revision>1</cp:revision>
  <dcterms:created xsi:type="dcterms:W3CDTF">2025-10-05T09:11:08Z</dcterms:created>
  <dcterms:modified xsi:type="dcterms:W3CDTF">2025-10-05T11:05:16Z</dcterms:modified>
</cp:coreProperties>
</file>