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1" r:id="rId5"/>
    <p:sldId id="267" r:id="rId6"/>
    <p:sldId id="260" r:id="rId7"/>
    <p:sldId id="266" r:id="rId8"/>
    <p:sldId id="262" r:id="rId9"/>
    <p:sldId id="263" r:id="rId10"/>
    <p:sldId id="268" r:id="rId11"/>
    <p:sldId id="264" r:id="rId1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06" autoAdjust="0"/>
  </p:normalViewPr>
  <p:slideViewPr>
    <p:cSldViewPr snapToGrid="0">
      <p:cViewPr varScale="1">
        <p:scale>
          <a:sx n="66" d="100"/>
          <a:sy n="6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1225-7DE8-4CE7-982E-41D894F32A5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2E19-3FFE-4C23-924B-7FF6C9C0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3C96-6972-4732-9843-588557A681E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0292-E6B0-4167-BB4D-077BED51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API</a:t>
            </a:r>
          </a:p>
          <a:p>
            <a:r>
              <a:rPr lang="en-US" dirty="0" smtClean="0"/>
              <a:t>Collections,</a:t>
            </a:r>
          </a:p>
          <a:p>
            <a:r>
              <a:rPr lang="en-US" dirty="0" smtClean="0"/>
              <a:t>List,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….</a:t>
            </a:r>
          </a:p>
          <a:p>
            <a:r>
              <a:rPr lang="en-US" dirty="0" err="1" smtClean="0"/>
              <a:t>HashMap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1298-2816-4938-AE09-D51B3EF4AF7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</a:t>
            </a:r>
            <a:r>
              <a:rPr lang="en-US" sz="5400" dirty="0" smtClean="0"/>
              <a:t>Algorithms</a:t>
            </a:r>
            <a:br>
              <a:rPr lang="en-US" sz="5400" dirty="0" smtClean="0"/>
            </a:br>
            <a:r>
              <a:rPr lang="en-US" sz="5400" dirty="0" smtClean="0"/>
              <a:t>Tutorial 2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Ting Cao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85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/>
              <a:t>Enabling programmers to implement generic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1450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with NetBeans, demo</a:t>
            </a:r>
          </a:p>
          <a:p>
            <a:r>
              <a:rPr lang="en-US" dirty="0" smtClean="0"/>
              <a:t>Release Assignment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73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Topics: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/>
              <a:t>Arrays vs </a:t>
            </a:r>
            <a:r>
              <a:rPr lang="en-US" sz="4400" dirty="0" err="1" smtClean="0"/>
              <a:t>ArrayList</a:t>
            </a:r>
            <a:endParaRPr lang="en-US" sz="4400" dirty="0"/>
          </a:p>
          <a:p>
            <a:pPr lvl="0"/>
            <a:r>
              <a:rPr lang="en-US" sz="4400" dirty="0"/>
              <a:t>Generic </a:t>
            </a:r>
            <a:r>
              <a:rPr lang="en-US" sz="4400" dirty="0" smtClean="0"/>
              <a:t>type</a:t>
            </a:r>
          </a:p>
          <a:p>
            <a:pPr lvl="0"/>
            <a:r>
              <a:rPr lang="en-US" sz="4400" dirty="0" smtClean="0"/>
              <a:t>Debugging</a:t>
            </a:r>
          </a:p>
          <a:p>
            <a:pPr lvl="0"/>
            <a:r>
              <a:rPr lang="en-US" sz="4400" dirty="0" smtClean="0"/>
              <a:t>Assignment 1</a:t>
            </a:r>
            <a:endParaRPr lang="en-US" sz="4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Arrays vs </a:t>
            </a:r>
            <a:r>
              <a:rPr lang="en-US" sz="5400" dirty="0" err="1" smtClean="0"/>
              <a:t>ArrayList</a:t>
            </a:r>
            <a:r>
              <a:rPr lang="en-US" sz="5400" dirty="0" smtClean="0"/>
              <a:t> in Java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Two different ways to create an array:</a:t>
            </a:r>
          </a:p>
          <a:p>
            <a:pPr lvl="2"/>
            <a:r>
              <a:rPr lang="en-US" sz="3200" dirty="0" smtClean="0"/>
              <a:t>Array: simple fixed sized </a:t>
            </a:r>
            <a:r>
              <a:rPr lang="en-US" sz="3200" dirty="0"/>
              <a:t>arrays. </a:t>
            </a:r>
          </a:p>
          <a:p>
            <a:pPr lvl="3"/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[]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[3]; 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3200" dirty="0" err="1" smtClean="0"/>
              <a:t>ArrayList</a:t>
            </a:r>
            <a:r>
              <a:rPr lang="en-US" sz="3200" dirty="0" smtClean="0"/>
              <a:t>: Dynamic sized arrays, implements List interface</a:t>
            </a:r>
          </a:p>
          <a:p>
            <a:pPr lvl="3"/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&lt;Integer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arrL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&lt;&gt;(2);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7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5543550" cy="5962649"/>
          </a:xfrm>
        </p:spPr>
        <p:txBody>
          <a:bodyPr>
            <a:normAutofit/>
          </a:bodyPr>
          <a:lstStyle/>
          <a:p>
            <a:r>
              <a:rPr lang="en-US" sz="3200" dirty="0"/>
              <a:t>An array is basic functionality provided by Java. </a:t>
            </a:r>
            <a:endParaRPr lang="en-US" sz="3200" dirty="0" smtClean="0"/>
          </a:p>
          <a:p>
            <a:r>
              <a:rPr lang="en-US" sz="3200" dirty="0" smtClean="0"/>
              <a:t>Array members </a:t>
            </a:r>
            <a:r>
              <a:rPr lang="en-US" sz="3200" dirty="0"/>
              <a:t>are accessed using </a:t>
            </a:r>
            <a:r>
              <a:rPr lang="en-US" sz="3200" dirty="0" smtClean="0"/>
              <a:t>[]. </a:t>
            </a:r>
            <a:endParaRPr lang="en-US" sz="3200" dirty="0"/>
          </a:p>
          <a:p>
            <a:r>
              <a:rPr lang="en-US" sz="3200" dirty="0"/>
              <a:t>Array can contain both primitive data types as well as objects of a </a:t>
            </a:r>
            <a:r>
              <a:rPr lang="en-US" sz="3200" dirty="0" smtClean="0"/>
              <a:t>class.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72200" y="382132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ArrayList</a:t>
            </a:r>
            <a:r>
              <a:rPr lang="en-US" sz="3200" dirty="0"/>
              <a:t> is part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collection framework</a:t>
            </a:r>
            <a:r>
              <a:rPr lang="en-US" sz="3200" dirty="0"/>
              <a:t> in Java.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ArrayList</a:t>
            </a:r>
            <a:r>
              <a:rPr lang="en-US" sz="3200" dirty="0"/>
              <a:t> has a set of methods to access elements and modify them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ArrayList</a:t>
            </a:r>
            <a:r>
              <a:rPr lang="en-US" sz="3200" dirty="0"/>
              <a:t> cannot be created for primitive data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8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3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int</a:t>
            </a:r>
            <a:r>
              <a:rPr lang="en-US" sz="3200" dirty="0" smtClean="0"/>
              <a:t>[] and </a:t>
            </a:r>
            <a:r>
              <a:rPr lang="en-US" sz="3200" dirty="0" err="1"/>
              <a:t>java.util.Arrays</a:t>
            </a:r>
            <a:r>
              <a:rPr lang="en-US" sz="3200" dirty="0"/>
              <a:t> </a:t>
            </a:r>
            <a:r>
              <a:rPr lang="en-US" sz="3200" dirty="0" smtClean="0"/>
              <a:t> ?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</a:t>
            </a:r>
            <a:r>
              <a:rPr lang="en-US" sz="3200" dirty="0" smtClean="0"/>
              <a:t>example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</a:t>
            </a:r>
            <a:r>
              <a:rPr lang="en-US" sz="3200" dirty="0"/>
              <a:t>data stored?</a:t>
            </a:r>
          </a:p>
          <a:p>
            <a:pPr lvl="1"/>
            <a:r>
              <a:rPr lang="en-US" dirty="0" smtClean="0"/>
              <a:t>Members </a:t>
            </a:r>
            <a:r>
              <a:rPr lang="en-US" dirty="0"/>
              <a:t>of </a:t>
            </a:r>
            <a:r>
              <a:rPr lang="en-US" dirty="0" err="1"/>
              <a:t>ArrayList</a:t>
            </a:r>
            <a:r>
              <a:rPr lang="en-US" dirty="0"/>
              <a:t> are always </a:t>
            </a:r>
            <a:r>
              <a:rPr lang="en-US" b="1" dirty="0">
                <a:solidFill>
                  <a:srgbClr val="0070C0"/>
                </a:solidFill>
              </a:rPr>
              <a:t>references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objects at </a:t>
            </a:r>
            <a:r>
              <a:rPr lang="en-US" u="sng" dirty="0"/>
              <a:t>different memory locations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Therefore </a:t>
            </a:r>
            <a:r>
              <a:rPr lang="en-US" dirty="0"/>
              <a:t>in </a:t>
            </a:r>
            <a:r>
              <a:rPr lang="en-US" dirty="0" err="1"/>
              <a:t>ArrayList</a:t>
            </a:r>
            <a:r>
              <a:rPr lang="en-US" dirty="0"/>
              <a:t>, the actual objects are never stored at contiguous locations.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of the actual objects are stored at contiguous locations.</a:t>
            </a:r>
          </a:p>
        </p:txBody>
      </p:sp>
    </p:spTree>
    <p:extLst>
      <p:ext uri="{BB962C8B-B14F-4D97-AF65-F5344CB8AC3E}">
        <p14:creationId xmlns:p14="http://schemas.microsoft.com/office/powerpoint/2010/main" val="17529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Generic type: a generic class or interface that is parameterized over type.  </a:t>
            </a:r>
            <a:endParaRPr lang="en-US" dirty="0"/>
          </a:p>
          <a:p>
            <a:pPr lvl="1"/>
            <a:r>
              <a:rPr lang="en-US" dirty="0" smtClean="0"/>
              <a:t>Such as : </a:t>
            </a:r>
          </a:p>
          <a:p>
            <a:r>
              <a:rPr lang="en-US" dirty="0" smtClean="0"/>
              <a:t>Type </a:t>
            </a:r>
            <a:r>
              <a:rPr lang="en-US" dirty="0"/>
              <a:t>parameters can represent only reference types, not primitive types (like </a:t>
            </a:r>
            <a:r>
              <a:rPr lang="en-US" dirty="0" err="1"/>
              <a:t>int</a:t>
            </a:r>
            <a:r>
              <a:rPr lang="en-US" dirty="0"/>
              <a:t>, double and char).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commonly used type parameter names are:</a:t>
            </a:r>
          </a:p>
          <a:p>
            <a:pPr marL="457200" lvl="1" indent="0">
              <a:buNone/>
            </a:pPr>
            <a:r>
              <a:rPr lang="en-US" dirty="0"/>
              <a:t>E - Element (used extensively by the Java Collections Framework)</a:t>
            </a:r>
          </a:p>
          <a:p>
            <a:pPr marL="457200" lvl="1" indent="0">
              <a:buNone/>
            </a:pPr>
            <a:r>
              <a:rPr lang="en-US" dirty="0"/>
              <a:t>K - Key</a:t>
            </a:r>
          </a:p>
          <a:p>
            <a:pPr marL="457200" lvl="1" indent="0">
              <a:buNone/>
            </a:pPr>
            <a:r>
              <a:rPr lang="en-US" dirty="0"/>
              <a:t>N - Number</a:t>
            </a:r>
          </a:p>
          <a:p>
            <a:pPr marL="457200" lvl="1" indent="0">
              <a:buNone/>
            </a:pPr>
            <a:r>
              <a:rPr lang="en-US" dirty="0"/>
              <a:t>T - Type</a:t>
            </a:r>
          </a:p>
          <a:p>
            <a:pPr marL="457200" lvl="1" indent="0">
              <a:buNone/>
            </a:pPr>
            <a:r>
              <a:rPr lang="en-US" dirty="0"/>
              <a:t>V - </a:t>
            </a:r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4" y="2680833"/>
            <a:ext cx="2715627" cy="3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relationship do they have ? </a:t>
            </a:r>
            <a:endParaRPr lang="en-US" sz="3200" dirty="0"/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List&lt;Object&gt;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List&lt;String&gt;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/>
              <a:t>We know that </a:t>
            </a:r>
            <a:r>
              <a:rPr lang="en-US" sz="3200" i="1" dirty="0" smtClean="0">
                <a:solidFill>
                  <a:srgbClr val="0070C0"/>
                </a:solidFill>
              </a:rPr>
              <a:t>String</a:t>
            </a:r>
            <a:r>
              <a:rPr lang="en-US" sz="3200" dirty="0" smtClean="0"/>
              <a:t> extends </a:t>
            </a:r>
            <a:r>
              <a:rPr lang="en-US" sz="3200" i="1" dirty="0" smtClean="0">
                <a:solidFill>
                  <a:srgbClr val="0070C0"/>
                </a:solidFill>
              </a:rPr>
              <a:t>Object, </a:t>
            </a:r>
            <a:r>
              <a:rPr lang="en-US" sz="3200" dirty="0" smtClean="0"/>
              <a:t>So</a:t>
            </a:r>
            <a:r>
              <a:rPr lang="en-US" sz="3200" i="1" dirty="0" smtClean="0"/>
              <a:t> </a:t>
            </a:r>
            <a:r>
              <a:rPr lang="en-US" sz="3200" i="1" dirty="0" smtClean="0">
                <a:solidFill>
                  <a:srgbClr val="0070C0"/>
                </a:solidFill>
              </a:rPr>
              <a:t>List&lt;String&gt;</a:t>
            </a:r>
            <a:r>
              <a:rPr lang="en-US" sz="3200" dirty="0" smtClean="0"/>
              <a:t> extends </a:t>
            </a:r>
            <a:r>
              <a:rPr lang="en-US" sz="3200" i="1" dirty="0" smtClean="0">
                <a:solidFill>
                  <a:srgbClr val="0070C0"/>
                </a:solidFill>
              </a:rPr>
              <a:t>List&lt;Object&gt;</a:t>
            </a:r>
            <a:r>
              <a:rPr lang="en-US" sz="3200" dirty="0" smtClean="0"/>
              <a:t> ?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48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Generic methods</a:t>
            </a:r>
            <a:r>
              <a:rPr lang="en-US" dirty="0"/>
              <a:t> are methods that introduce their own type parameters. </a:t>
            </a:r>
            <a:endParaRPr lang="en-US" dirty="0" smtClean="0"/>
          </a:p>
          <a:p>
            <a:r>
              <a:rPr lang="en-US" dirty="0" smtClean="0"/>
              <a:t>Can be called with arguments of different type. Compiler handles the rest.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myMethod</a:t>
            </a:r>
            <a:r>
              <a:rPr lang="en-US" dirty="0"/>
              <a:t>(Integer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myMethod</a:t>
            </a:r>
            <a:r>
              <a:rPr lang="en-US" dirty="0"/>
              <a:t>(Double d);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&lt;T&gt; void </a:t>
            </a:r>
            <a:r>
              <a:rPr lang="en-US" dirty="0" err="1"/>
              <a:t>myMethod</a:t>
            </a:r>
            <a:r>
              <a:rPr lang="en-US" dirty="0"/>
              <a:t>(T t);</a:t>
            </a:r>
          </a:p>
          <a:p>
            <a:endParaRPr lang="en-US" dirty="0" smtClean="0"/>
          </a:p>
          <a:p>
            <a:r>
              <a:rPr lang="en-US" dirty="0" smtClean="0"/>
              <a:t>Code example.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94793" y="4397829"/>
            <a:ext cx="6350" cy="4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3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you'll </a:t>
            </a:r>
            <a:r>
              <a:rPr lang="en-US" dirty="0"/>
              <a:t>want to </a:t>
            </a:r>
            <a:r>
              <a:rPr lang="en-US" u="sng" dirty="0"/>
              <a:t>restrict the kinds of types </a:t>
            </a:r>
            <a:r>
              <a:rPr lang="en-US" dirty="0"/>
              <a:t>that are allowed to be passed to a type parameter. For example, a method that operates on numbers might only want to accept instances of </a:t>
            </a:r>
            <a:r>
              <a:rPr lang="en-US" i="1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its subclasses. This is what bounded type parameters are for.</a:t>
            </a:r>
          </a:p>
          <a:p>
            <a:r>
              <a:rPr lang="en-US" dirty="0" smtClean="0"/>
              <a:t>Code Example : only allow types which is comparable.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>
                <a:hlinkClick r:id="rId3"/>
              </a:rPr>
              <a:t>https://docs.oracle.com/javase/tutorial/java/generics/index.html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0" y="4146437"/>
            <a:ext cx="10034719" cy="6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373</Words>
  <Application>Microsoft Office PowerPoint</Application>
  <PresentationFormat>Widescreen</PresentationFormat>
  <Paragraphs>70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Structures and Algorithms Tutorial 2</vt:lpstr>
      <vt:lpstr>Topics:</vt:lpstr>
      <vt:lpstr>Arrays vs ArrayList in Java</vt:lpstr>
      <vt:lpstr>PowerPoint Presentation</vt:lpstr>
      <vt:lpstr>PowerPoint Presentation</vt:lpstr>
      <vt:lpstr>Java Generic Type</vt:lpstr>
      <vt:lpstr>PowerPoint Presentation</vt:lpstr>
      <vt:lpstr>Generic Methods</vt:lpstr>
      <vt:lpstr>Bounded Type Parameters</vt:lpstr>
      <vt:lpstr>Advantages of Generics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2</dc:title>
  <dc:creator>Ting Cao</dc:creator>
  <cp:lastModifiedBy>Ting Cao</cp:lastModifiedBy>
  <cp:revision>44</cp:revision>
  <cp:lastPrinted>2018-03-15T05:24:34Z</cp:lastPrinted>
  <dcterms:created xsi:type="dcterms:W3CDTF">2018-02-23T06:58:14Z</dcterms:created>
  <dcterms:modified xsi:type="dcterms:W3CDTF">2018-03-15T06:51:04Z</dcterms:modified>
</cp:coreProperties>
</file>