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17" r:id="rId2"/>
    <p:sldId id="257" r:id="rId3"/>
    <p:sldId id="258" r:id="rId4"/>
    <p:sldId id="259" r:id="rId5"/>
    <p:sldId id="260" r:id="rId6"/>
    <p:sldId id="270" r:id="rId7"/>
    <p:sldId id="297" r:id="rId8"/>
    <p:sldId id="301" r:id="rId9"/>
    <p:sldId id="302" r:id="rId10"/>
    <p:sldId id="303" r:id="rId11"/>
    <p:sldId id="298" r:id="rId12"/>
    <p:sldId id="299" r:id="rId13"/>
    <p:sldId id="300" r:id="rId14"/>
    <p:sldId id="274" r:id="rId15"/>
    <p:sldId id="276" r:id="rId16"/>
    <p:sldId id="277" r:id="rId17"/>
    <p:sldId id="290" r:id="rId18"/>
    <p:sldId id="291" r:id="rId19"/>
    <p:sldId id="292" r:id="rId20"/>
    <p:sldId id="293" r:id="rId21"/>
    <p:sldId id="294" r:id="rId22"/>
    <p:sldId id="295" r:id="rId23"/>
    <p:sldId id="296" r:id="rId24"/>
    <p:sldId id="278" r:id="rId25"/>
    <p:sldId id="279" r:id="rId26"/>
    <p:sldId id="280" r:id="rId27"/>
    <p:sldId id="281" r:id="rId28"/>
    <p:sldId id="283" r:id="rId29"/>
    <p:sldId id="284" r:id="rId30"/>
    <p:sldId id="304" r:id="rId31"/>
    <p:sldId id="305" r:id="rId32"/>
    <p:sldId id="312" r:id="rId33"/>
    <p:sldId id="313" r:id="rId34"/>
    <p:sldId id="314" r:id="rId35"/>
    <p:sldId id="315" r:id="rId36"/>
    <p:sldId id="316" r:id="rId37"/>
    <p:sldId id="306" r:id="rId38"/>
    <p:sldId id="307" r:id="rId39"/>
    <p:sldId id="308" r:id="rId40"/>
    <p:sldId id="309" r:id="rId41"/>
    <p:sldId id="310" r:id="rId42"/>
    <p:sldId id="31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70" autoAdjust="0"/>
  </p:normalViewPr>
  <p:slideViewPr>
    <p:cSldViewPr>
      <p:cViewPr varScale="1">
        <p:scale>
          <a:sx n="113" d="100"/>
          <a:sy n="113" d="100"/>
        </p:scale>
        <p:origin x="155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125316-C6AD-4134-8DD6-E492BF5AFB03}" type="datetimeFigureOut">
              <a:rPr lang="en-US" smtClean="0"/>
              <a:pPr/>
              <a:t>8/26/2015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000A85-7085-4F63-9745-A8FE19A5A38B}" type="slidenum">
              <a:rPr lang="en-GB" smtClean="0"/>
              <a:pPr/>
              <a:t>‹#›</a:t>
            </a:fld>
            <a:endParaRPr lang="en-GB"/>
          </a:p>
        </p:txBody>
      </p:sp>
    </p:spTree>
    <p:extLst>
      <p:ext uri="{BB962C8B-B14F-4D97-AF65-F5344CB8AC3E}">
        <p14:creationId xmlns:p14="http://schemas.microsoft.com/office/powerpoint/2010/main" val="326552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GB" dirty="0" smtClean="0"/>
              <a:t>9. Efficiency Is Expendable in Non-Bottleneck Activities</a:t>
            </a:r>
            <a:br>
              <a:rPr lang="en-GB" dirty="0" smtClean="0"/>
            </a:br>
            <a:r>
              <a:rPr lang="en-GB" dirty="0" smtClean="0"/>
              <a:t>Effective concurrent development requires calculating the moment at which to start a downstream activity. </a:t>
            </a:r>
            <a:r>
              <a:rPr lang="en-GB" dirty="0" err="1" smtClean="0"/>
              <a:t>Goldratt's</a:t>
            </a:r>
            <a:r>
              <a:rPr lang="en-GB" dirty="0" smtClean="0"/>
              <a:t> process theory [3] and theory of constraints [4] provide advice here. </a:t>
            </a:r>
          </a:p>
          <a:p>
            <a:r>
              <a:rPr lang="en-GB" dirty="0" smtClean="0"/>
              <a:t>Suppose that one requirements gatherer feeds information to five designers, who in turn feed their results to a single database analyst (DBA, see Figure 2). It is clear that the DBA will not be able to keep up with the work (and rework). Prudence insists that the designers get their work to a complete and stable state before passing it to the DBA. </a:t>
            </a:r>
          </a:p>
          <a:p>
            <a:r>
              <a:rPr lang="en-GB" dirty="0" smtClean="0"/>
              <a:t/>
            </a:r>
            <a:br>
              <a:rPr lang="en-GB" dirty="0" smtClean="0"/>
            </a:br>
            <a:r>
              <a:rPr lang="en-GB" dirty="0" smtClean="0"/>
              <a:t/>
            </a:r>
            <a:br>
              <a:rPr lang="en-GB" dirty="0" smtClean="0"/>
            </a:br>
            <a:r>
              <a:rPr lang="en-GB" dirty="0" smtClean="0"/>
              <a:t/>
            </a:r>
            <a:br>
              <a:rPr lang="en-GB" dirty="0" smtClean="0"/>
            </a:br>
            <a:r>
              <a:rPr lang="en-GB" dirty="0" smtClean="0"/>
              <a:t>Figure 2: The Database Analyst (DBA) Bottlenecking Five Designers [2]</a:t>
            </a:r>
            <a:br>
              <a:rPr lang="en-GB" dirty="0" smtClean="0"/>
            </a:br>
            <a:r>
              <a:rPr lang="en-GB" dirty="0" smtClean="0"/>
              <a:t>(Click on image above to show full-size version in pop-up window.)</a:t>
            </a:r>
            <a:br>
              <a:rPr lang="en-GB" dirty="0" smtClean="0"/>
            </a:br>
            <a:endParaRPr lang="en-GB" dirty="0" smtClean="0"/>
          </a:p>
          <a:p>
            <a:r>
              <a:rPr lang="en-GB" dirty="0" smtClean="0"/>
              <a:t>Figure 3 illustrates this idea. The vertical axis indicates how complete and stable each group's work is. Completeness refers to how much they have done, and stability refers to how unlikely they are to make changes. For simplicity, the figure illustrates them as joint: The work becomes more complete and more stable over time, shown in an S-type of curve. For each curve, the solid downward-arrow indicates at what point a dependent activity gets initiated. </a:t>
            </a:r>
          </a:p>
          <a:p>
            <a:r>
              <a:rPr lang="en-GB" dirty="0" smtClean="0"/>
              <a:t/>
            </a:r>
            <a:br>
              <a:rPr lang="en-GB" dirty="0" smtClean="0"/>
            </a:br>
            <a:r>
              <a:rPr lang="en-GB" dirty="0" smtClean="0"/>
              <a:t/>
            </a:r>
            <a:br>
              <a:rPr lang="en-GB" dirty="0" smtClean="0"/>
            </a:br>
            <a:r>
              <a:rPr lang="en-GB" dirty="0" smtClean="0"/>
              <a:t/>
            </a:r>
            <a:br>
              <a:rPr lang="en-GB" dirty="0" smtClean="0"/>
            </a:br>
            <a:r>
              <a:rPr lang="en-GB" dirty="0" smtClean="0"/>
              <a:t>Figure 3: Completeness and Stability Over Time</a:t>
            </a:r>
            <a:br>
              <a:rPr lang="en-GB" dirty="0" smtClean="0"/>
            </a:br>
            <a:endParaRPr lang="en-GB" dirty="0" smtClean="0"/>
          </a:p>
          <a:p>
            <a:r>
              <a:rPr lang="en-GB" dirty="0" smtClean="0"/>
              <a:t>If the designers take work from a single requirements gatherer as in Figure 2, they can start work on their assignments when the requirements are only slightly complete and stable and still handle the consequential rework. Figure 3 shows the trigger event (the solid vertical arrow from requirements to design) occurring close to the left, while the requirements are not yet very complete or very stable. This figure also shows information continuing to pass from the requirements gatherer to the designers as the requirements work progresses. Once requirements become complete and stable, it will not take long to finalize work. The designers can complete the extra rework because there are five of them to one requirements gatherer. </a:t>
            </a:r>
          </a:p>
          <a:p>
            <a:r>
              <a:rPr lang="en-GB" dirty="0" smtClean="0"/>
              <a:t>The DBA, having no excess capacity, needs to be handed work that is more complete and more stable. The solid rightmost vertical arrow in Figure 3, which shows when the DBA's work gets initiated, starts higher on the designer's completeness and stability scale. </a:t>
            </a:r>
          </a:p>
          <a:p>
            <a:r>
              <a:rPr lang="en-GB" dirty="0" smtClean="0"/>
              <a:t>Note that in Figure 3 each designer uses much more time than the DBA. This is appropriate, since there is only one DBA for five designers. </a:t>
            </a:r>
          </a:p>
          <a:p>
            <a:r>
              <a:rPr lang="en-GB" dirty="0" smtClean="0"/>
              <a:t>The principle says that rework is an expendable commodity everywhere except at the bottleneck station (the DBA, in the above example). Rework can be expended to improve a design, to investigate multiple designs, or to get a head start on a downstream activity. Applying this principle to different circumstances produces different optimal project strategies [2]. </a:t>
            </a:r>
          </a:p>
          <a:p>
            <a:r>
              <a:rPr lang="en-GB" dirty="0" smtClean="0"/>
              <a:t>Although this is the most complicated principle presented so far, I find that most project leaders have, in fact, used this principle in responding to standard project pressures through common sense and intuition. </a:t>
            </a:r>
          </a:p>
          <a:p>
            <a:endParaRPr lang="en-GB" dirty="0"/>
          </a:p>
        </p:txBody>
      </p:sp>
      <p:sp>
        <p:nvSpPr>
          <p:cNvPr id="4" name="Slide Number Placeholder 3"/>
          <p:cNvSpPr>
            <a:spLocks noGrp="1"/>
          </p:cNvSpPr>
          <p:nvPr>
            <p:ph type="sldNum" sz="quarter" idx="10"/>
          </p:nvPr>
        </p:nvSpPr>
        <p:spPr/>
        <p:txBody>
          <a:bodyPr/>
          <a:lstStyle/>
          <a:p>
            <a:fld id="{86000A85-7085-4F63-9745-A8FE19A5A38B}" type="slidenum">
              <a:rPr lang="en-GB" smtClean="0"/>
              <a:pPr/>
              <a:t>29</a:t>
            </a:fld>
            <a:endParaRPr lang="en-GB"/>
          </a:p>
        </p:txBody>
      </p:sp>
    </p:spTree>
    <p:extLst>
      <p:ext uri="{BB962C8B-B14F-4D97-AF65-F5344CB8AC3E}">
        <p14:creationId xmlns:p14="http://schemas.microsoft.com/office/powerpoint/2010/main" val="1650075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D288379-3156-4061-926C-CC56E5F7EF5C}" type="datetimeFigureOut">
              <a:rPr lang="en-US" smtClean="0"/>
              <a:pPr/>
              <a:t>8/26/2015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88FDDB-E383-48BB-9697-B360A6469A0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288379-3156-4061-926C-CC56E5F7EF5C}" type="datetimeFigureOut">
              <a:rPr lang="en-US" smtClean="0"/>
              <a:pPr/>
              <a:t>8/26/2015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88FDDB-E383-48BB-9697-B360A6469A0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288379-3156-4061-926C-CC56E5F7EF5C}" type="datetimeFigureOut">
              <a:rPr lang="en-US" smtClean="0"/>
              <a:pPr/>
              <a:t>8/26/2015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88FDDB-E383-48BB-9697-B360A6469A0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288379-3156-4061-926C-CC56E5F7EF5C}" type="datetimeFigureOut">
              <a:rPr lang="en-US" smtClean="0"/>
              <a:pPr/>
              <a:t>8/26/2015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88FDDB-E383-48BB-9697-B360A6469A0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288379-3156-4061-926C-CC56E5F7EF5C}" type="datetimeFigureOut">
              <a:rPr lang="en-US" smtClean="0"/>
              <a:pPr/>
              <a:t>8/26/2015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88FDDB-E383-48BB-9697-B360A6469A0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D288379-3156-4061-926C-CC56E5F7EF5C}" type="datetimeFigureOut">
              <a:rPr lang="en-US" smtClean="0"/>
              <a:pPr/>
              <a:t>8/26/2015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88FDDB-E383-48BB-9697-B360A6469A0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D288379-3156-4061-926C-CC56E5F7EF5C}" type="datetimeFigureOut">
              <a:rPr lang="en-US" smtClean="0"/>
              <a:pPr/>
              <a:t>8/26/2015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788FDDB-E383-48BB-9697-B360A6469A0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D288379-3156-4061-926C-CC56E5F7EF5C}" type="datetimeFigureOut">
              <a:rPr lang="en-US" smtClean="0"/>
              <a:pPr/>
              <a:t>8/26/2015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788FDDB-E383-48BB-9697-B360A6469A0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88379-3156-4061-926C-CC56E5F7EF5C}" type="datetimeFigureOut">
              <a:rPr lang="en-US" smtClean="0"/>
              <a:pPr/>
              <a:t>8/26/2015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788FDDB-E383-48BB-9697-B360A6469A0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288379-3156-4061-926C-CC56E5F7EF5C}" type="datetimeFigureOut">
              <a:rPr lang="en-US" smtClean="0"/>
              <a:pPr/>
              <a:t>8/26/2015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88FDDB-E383-48BB-9697-B360A6469A0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288379-3156-4061-926C-CC56E5F7EF5C}" type="datetimeFigureOut">
              <a:rPr lang="en-US" smtClean="0"/>
              <a:pPr/>
              <a:t>8/26/2015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88FDDB-E383-48BB-9697-B360A6469A0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88379-3156-4061-926C-CC56E5F7EF5C}" type="datetimeFigureOut">
              <a:rPr lang="en-US" smtClean="0"/>
              <a:pPr/>
              <a:t>8/26/2015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8FDDB-E383-48BB-9697-B360A6469A0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Line 2"/>
          <p:cNvSpPr>
            <a:spLocks noChangeShapeType="1"/>
          </p:cNvSpPr>
          <p:nvPr/>
        </p:nvSpPr>
        <p:spPr bwMode="auto">
          <a:xfrm>
            <a:off x="1169988" y="3657600"/>
            <a:ext cx="7974012" cy="0"/>
          </a:xfrm>
          <a:prstGeom prst="line">
            <a:avLst/>
          </a:prstGeom>
          <a:noFill/>
          <a:ln w="50800">
            <a:solidFill>
              <a:srgbClr val="FF3300"/>
            </a:solidFill>
            <a:round/>
            <a:headEnd type="none" w="sm" len="sm"/>
            <a:tailEnd type="none" w="sm" len="sm"/>
          </a:ln>
          <a:effectLst/>
        </p:spPr>
        <p:txBody>
          <a:bodyPr wrap="none" anchor="ctr"/>
          <a:lstStyle/>
          <a:p>
            <a:endParaRPr lang="en-GB"/>
          </a:p>
        </p:txBody>
      </p:sp>
      <p:sp>
        <p:nvSpPr>
          <p:cNvPr id="663555" name="Line 3"/>
          <p:cNvSpPr>
            <a:spLocks noChangeShapeType="1"/>
          </p:cNvSpPr>
          <p:nvPr/>
        </p:nvSpPr>
        <p:spPr bwMode="auto">
          <a:xfrm>
            <a:off x="26988" y="1295400"/>
            <a:ext cx="7974012" cy="0"/>
          </a:xfrm>
          <a:prstGeom prst="line">
            <a:avLst/>
          </a:prstGeom>
          <a:noFill/>
          <a:ln w="50800">
            <a:solidFill>
              <a:srgbClr val="FF3300"/>
            </a:solidFill>
            <a:round/>
            <a:headEnd type="none" w="sm" len="sm"/>
            <a:tailEnd type="none" w="sm" len="sm"/>
          </a:ln>
          <a:effectLst/>
        </p:spPr>
        <p:txBody>
          <a:bodyPr wrap="none" anchor="ctr"/>
          <a:lstStyle/>
          <a:p>
            <a:endParaRPr lang="en-GB"/>
          </a:p>
        </p:txBody>
      </p:sp>
      <p:sp>
        <p:nvSpPr>
          <p:cNvPr id="663556" name="Rectangle 4"/>
          <p:cNvSpPr>
            <a:spLocks noGrp="1" noChangeArrowheads="1"/>
          </p:cNvSpPr>
          <p:nvPr>
            <p:ph type="ctrTitle"/>
          </p:nvPr>
        </p:nvSpPr>
        <p:spPr>
          <a:xfrm>
            <a:off x="685800" y="2286000"/>
            <a:ext cx="7772400" cy="1143000"/>
          </a:xfrm>
        </p:spPr>
        <p:txBody>
          <a:bodyPr/>
          <a:lstStyle/>
          <a:p>
            <a:pPr algn="ctr"/>
            <a:r>
              <a:rPr lang="en-US" dirty="0" smtClean="0"/>
              <a:t>What is an Agile Methodology?</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normAutofit fontScale="90000"/>
          </a:bodyPr>
          <a:lstStyle/>
          <a:p>
            <a:r>
              <a:rPr lang="en-US" sz="3100" dirty="0">
                <a:solidFill>
                  <a:schemeClr val="tx2">
                    <a:lumMod val="50000"/>
                  </a:schemeClr>
                </a:solidFill>
              </a:rPr>
              <a:t>Standard methodologist errors:  </a:t>
            </a:r>
            <a:br>
              <a:rPr lang="en-US" sz="3100" dirty="0">
                <a:solidFill>
                  <a:schemeClr val="tx2">
                    <a:lumMod val="50000"/>
                  </a:schemeClr>
                </a:solidFill>
              </a:rPr>
            </a:br>
            <a:r>
              <a:rPr lang="en-US" sz="3100" dirty="0">
                <a:solidFill>
                  <a:schemeClr val="tx2">
                    <a:lumMod val="50000"/>
                  </a:schemeClr>
                </a:solidFill>
              </a:rPr>
              <a:t>One size, intolerant, embellished, heavy, wrong</a:t>
            </a:r>
            <a:r>
              <a:rPr lang="en-US" dirty="0"/>
              <a:t>.</a:t>
            </a:r>
          </a:p>
        </p:txBody>
      </p:sp>
      <p:sp>
        <p:nvSpPr>
          <p:cNvPr id="456707" name="Rectangle 3"/>
          <p:cNvSpPr>
            <a:spLocks noGrp="1" noChangeArrowheads="1"/>
          </p:cNvSpPr>
          <p:nvPr>
            <p:ph type="body" idx="1"/>
          </p:nvPr>
        </p:nvSpPr>
        <p:spPr/>
        <p:txBody>
          <a:bodyPr>
            <a:normAutofit fontScale="92500" lnSpcReduction="10000"/>
          </a:bodyPr>
          <a:lstStyle/>
          <a:p>
            <a:r>
              <a:rPr lang="en-US" sz="2700" dirty="0"/>
              <a:t>e1. One size methodology (projects vary)</a:t>
            </a:r>
          </a:p>
          <a:p>
            <a:r>
              <a:rPr lang="en-US" sz="2700" dirty="0"/>
              <a:t>e2. Intolerant methodology (people vary)</a:t>
            </a:r>
          </a:p>
          <a:p>
            <a:r>
              <a:rPr lang="en-US" sz="2700" dirty="0"/>
              <a:t>e3. Embellished ('did do' or 'should have done'?)</a:t>
            </a:r>
          </a:p>
          <a:p>
            <a:r>
              <a:rPr lang="en-US" sz="2700" dirty="0"/>
              <a:t>e4. Heavy (more writing /= more safety)</a:t>
            </a:r>
          </a:p>
          <a:p>
            <a:r>
              <a:rPr lang="en-US" sz="2700" dirty="0"/>
              <a:t>e5. Untried (lots of errors)</a:t>
            </a:r>
          </a:p>
          <a:p>
            <a:r>
              <a:rPr lang="en-US" sz="2700" dirty="0"/>
              <a:t>e6. Tried once (limited applicability)</a:t>
            </a:r>
          </a:p>
          <a:p>
            <a:endParaRPr lang="en-US" sz="2700" dirty="0"/>
          </a:p>
          <a:p>
            <a:r>
              <a:rPr lang="en-US" sz="2700" dirty="0"/>
              <a:t>(e 3-6 also apply to expert methodologists!)</a:t>
            </a:r>
          </a:p>
          <a:p>
            <a:endParaRPr lang="en-US" sz="2700" dirty="0"/>
          </a:p>
          <a:p>
            <a:r>
              <a:rPr lang="en-US" sz="2700" dirty="0"/>
              <a:t>"Embellishment is the pitfall of the methodologist"</a:t>
            </a:r>
          </a:p>
          <a:p>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normAutofit/>
          </a:bodyPr>
          <a:lstStyle/>
          <a:p>
            <a:pPr eaLnBrk="1" hangingPunct="1"/>
            <a:r>
              <a:rPr lang="en-US" sz="2800" dirty="0" smtClean="0"/>
              <a:t>Crystal is the lightest, least intrusive set of rules that puts a project in the safety zone.</a:t>
            </a:r>
          </a:p>
        </p:txBody>
      </p:sp>
      <p:sp>
        <p:nvSpPr>
          <p:cNvPr id="14339" name="Rectangle 5"/>
          <p:cNvSpPr>
            <a:spLocks noGrp="1" noChangeArrowheads="1"/>
          </p:cNvSpPr>
          <p:nvPr>
            <p:ph type="body" idx="1"/>
          </p:nvPr>
        </p:nvSpPr>
        <p:spPr/>
        <p:txBody>
          <a:bodyPr>
            <a:noAutofit/>
          </a:bodyPr>
          <a:lstStyle/>
          <a:p>
            <a:pPr eaLnBrk="1" hangingPunct="1"/>
            <a:r>
              <a:rPr lang="en-US" sz="2200" u="sng" dirty="0" smtClean="0"/>
              <a:t>Crystal’s purpose</a:t>
            </a:r>
            <a:r>
              <a:rPr lang="en-US" sz="2200" dirty="0" smtClean="0"/>
              <a:t>: Keep people from hurting each other, keeping each other informed</a:t>
            </a:r>
          </a:p>
          <a:p>
            <a:pPr eaLnBrk="1" hangingPunct="1"/>
            <a:r>
              <a:rPr lang="en-US" sz="2200" u="sng" dirty="0" smtClean="0"/>
              <a:t>Crystal’s nature</a:t>
            </a:r>
            <a:r>
              <a:rPr lang="en-US" sz="2200" dirty="0" smtClean="0"/>
              <a:t>: A set of conventions that gets updated</a:t>
            </a:r>
          </a:p>
          <a:p>
            <a:pPr eaLnBrk="1" hangingPunct="1"/>
            <a:r>
              <a:rPr lang="en-US" sz="2200" u="sng" dirty="0" smtClean="0"/>
              <a:t>Crystal’s Philosophy</a:t>
            </a:r>
            <a:r>
              <a:rPr lang="en-US" sz="2200" dirty="0" smtClean="0"/>
              <a:t>: </a:t>
            </a:r>
          </a:p>
          <a:p>
            <a:pPr lvl="1" eaLnBrk="1" hangingPunct="1"/>
            <a:r>
              <a:rPr lang="en-US" sz="2200" dirty="0" smtClean="0"/>
              <a:t>People differ in working styles</a:t>
            </a:r>
          </a:p>
          <a:p>
            <a:pPr lvl="1" eaLnBrk="1" hangingPunct="1"/>
            <a:r>
              <a:rPr lang="en-US" sz="2200" dirty="0" smtClean="0"/>
              <a:t>Projects differ in needs</a:t>
            </a:r>
          </a:p>
          <a:p>
            <a:pPr lvl="1" eaLnBrk="1" hangingPunct="1"/>
            <a:r>
              <a:rPr lang="en-US" sz="2200" dirty="0" smtClean="0"/>
              <a:t>Software development is communication-intensive, </a:t>
            </a:r>
            <a:br>
              <a:rPr lang="en-US" sz="2200" dirty="0" smtClean="0"/>
            </a:br>
            <a:r>
              <a:rPr lang="en-US" sz="2200" dirty="0" smtClean="0"/>
              <a:t>experiment-based, needing lots of feedback in all directions</a:t>
            </a:r>
          </a:p>
          <a:p>
            <a:pPr lvl="1" eaLnBrk="1" hangingPunct="1"/>
            <a:r>
              <a:rPr lang="en-US" sz="2200" dirty="0" smtClean="0"/>
              <a:t>Less is generally better (for methodologies)</a:t>
            </a:r>
          </a:p>
          <a:p>
            <a:pPr lvl="1" eaLnBrk="1" hangingPunct="1"/>
            <a:r>
              <a:rPr lang="en-US" sz="2200" dirty="0" smtClean="0"/>
              <a:t>Techniques / technologies change over time</a:t>
            </a:r>
          </a:p>
          <a:p>
            <a:pPr lvl="1" eaLnBrk="1" hangingPunct="1"/>
            <a:r>
              <a:rPr lang="en-US" sz="2200" dirty="0" smtClean="0"/>
              <a:t>People learn in class or on the job, not from the methodology</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0"/>
          <p:cNvGrpSpPr>
            <a:grpSpLocks/>
          </p:cNvGrpSpPr>
          <p:nvPr/>
        </p:nvGrpSpPr>
        <p:grpSpPr bwMode="auto">
          <a:xfrm>
            <a:off x="1981200" y="2895600"/>
            <a:ext cx="3352800" cy="3048000"/>
            <a:chOff x="1248" y="1824"/>
            <a:chExt cx="2112" cy="1920"/>
          </a:xfrm>
        </p:grpSpPr>
        <p:sp>
          <p:nvSpPr>
            <p:cNvPr id="15420" name="AutoShape 276" descr="Wide upward diagonal"/>
            <p:cNvSpPr>
              <a:spLocks noChangeArrowheads="1"/>
            </p:cNvSpPr>
            <p:nvPr/>
          </p:nvSpPr>
          <p:spPr bwMode="auto">
            <a:xfrm>
              <a:off x="2849" y="1824"/>
              <a:ext cx="511" cy="1872"/>
            </a:xfrm>
            <a:prstGeom prst="roundRect">
              <a:avLst>
                <a:gd name="adj" fmla="val 16667"/>
              </a:avLst>
            </a:prstGeom>
            <a:pattFill prst="wdUpDiag">
              <a:fgClr>
                <a:srgbClr val="FF9966"/>
              </a:fgClr>
              <a:bgClr>
                <a:srgbClr val="FFFFFF"/>
              </a:bgClr>
            </a:pattFill>
            <a:ln w="38100">
              <a:solidFill>
                <a:schemeClr val="tx1"/>
              </a:solidFill>
              <a:round/>
              <a:headEnd type="none" w="sm" len="sm"/>
              <a:tailEnd type="none" w="sm" len="sm"/>
            </a:ln>
          </p:spPr>
          <p:txBody>
            <a:bodyPr wrap="none" anchor="ctr"/>
            <a:lstStyle/>
            <a:p>
              <a:pPr algn="ctr"/>
              <a:endParaRPr lang="en-US" sz="2000" i="0"/>
            </a:p>
          </p:txBody>
        </p:sp>
        <p:sp>
          <p:nvSpPr>
            <p:cNvPr id="15421" name="AutoShape 277" descr="Wide upward diagonal"/>
            <p:cNvSpPr>
              <a:spLocks noChangeArrowheads="1"/>
            </p:cNvSpPr>
            <p:nvPr/>
          </p:nvSpPr>
          <p:spPr bwMode="auto">
            <a:xfrm>
              <a:off x="2305" y="1824"/>
              <a:ext cx="528" cy="1872"/>
            </a:xfrm>
            <a:prstGeom prst="roundRect">
              <a:avLst>
                <a:gd name="adj" fmla="val 16667"/>
              </a:avLst>
            </a:prstGeom>
            <a:pattFill prst="wdUpDiag">
              <a:fgClr>
                <a:srgbClr val="FDE3BA"/>
              </a:fgClr>
              <a:bgClr>
                <a:srgbClr val="FFFFFF"/>
              </a:bgClr>
            </a:pattFill>
            <a:ln w="38100">
              <a:solidFill>
                <a:schemeClr val="tx1"/>
              </a:solidFill>
              <a:round/>
              <a:headEnd type="none" w="sm" len="sm"/>
              <a:tailEnd type="none" w="sm" len="sm"/>
            </a:ln>
          </p:spPr>
          <p:txBody>
            <a:bodyPr wrap="none" anchor="ctr"/>
            <a:lstStyle/>
            <a:p>
              <a:pPr algn="ctr"/>
              <a:endParaRPr lang="en-US" sz="2000" i="0"/>
            </a:p>
          </p:txBody>
        </p:sp>
        <p:sp>
          <p:nvSpPr>
            <p:cNvPr id="15422" name="AutoShape 278" descr="Wide upward diagonal"/>
            <p:cNvSpPr>
              <a:spLocks noChangeArrowheads="1"/>
            </p:cNvSpPr>
            <p:nvPr/>
          </p:nvSpPr>
          <p:spPr bwMode="auto">
            <a:xfrm>
              <a:off x="1776" y="1824"/>
              <a:ext cx="529" cy="1872"/>
            </a:xfrm>
            <a:prstGeom prst="roundRect">
              <a:avLst>
                <a:gd name="adj" fmla="val 16667"/>
              </a:avLst>
            </a:prstGeom>
            <a:pattFill prst="wdUpDiag">
              <a:fgClr>
                <a:srgbClr val="FFFF99"/>
              </a:fgClr>
              <a:bgClr>
                <a:srgbClr val="FFFFFF"/>
              </a:bgClr>
            </a:pattFill>
            <a:ln w="38100">
              <a:solidFill>
                <a:schemeClr val="tx1"/>
              </a:solidFill>
              <a:round/>
              <a:headEnd type="none" w="sm" len="sm"/>
              <a:tailEnd type="none" w="sm" len="sm"/>
            </a:ln>
          </p:spPr>
          <p:txBody>
            <a:bodyPr wrap="none" anchor="ctr"/>
            <a:lstStyle/>
            <a:p>
              <a:pPr algn="ctr"/>
              <a:endParaRPr lang="en-US" sz="2000" i="0"/>
            </a:p>
          </p:txBody>
        </p:sp>
        <p:sp>
          <p:nvSpPr>
            <p:cNvPr id="15423" name="AutoShape 279" descr="Wide upward diagonal"/>
            <p:cNvSpPr>
              <a:spLocks noChangeArrowheads="1"/>
            </p:cNvSpPr>
            <p:nvPr/>
          </p:nvSpPr>
          <p:spPr bwMode="auto">
            <a:xfrm>
              <a:off x="1248" y="2347"/>
              <a:ext cx="528" cy="1349"/>
            </a:xfrm>
            <a:prstGeom prst="roundRect">
              <a:avLst>
                <a:gd name="adj" fmla="val 16667"/>
              </a:avLst>
            </a:prstGeom>
            <a:pattFill prst="wdUpDiag">
              <a:fgClr>
                <a:srgbClr val="FFFFCC"/>
              </a:fgClr>
              <a:bgClr>
                <a:srgbClr val="FFFFFF"/>
              </a:bgClr>
            </a:pattFill>
            <a:ln w="38100">
              <a:solidFill>
                <a:schemeClr val="tx1"/>
              </a:solidFill>
              <a:round/>
              <a:headEnd type="none" w="sm" len="sm"/>
              <a:tailEnd type="none" w="sm" len="sm"/>
            </a:ln>
          </p:spPr>
          <p:txBody>
            <a:bodyPr wrap="none" anchor="ctr"/>
            <a:lstStyle/>
            <a:p>
              <a:pPr algn="ctr"/>
              <a:endParaRPr lang="en-US" sz="2000" i="0"/>
            </a:p>
          </p:txBody>
        </p:sp>
        <p:sp>
          <p:nvSpPr>
            <p:cNvPr id="15424" name="Text Box 284"/>
            <p:cNvSpPr txBox="1">
              <a:spLocks noChangeArrowheads="1"/>
            </p:cNvSpPr>
            <p:nvPr/>
          </p:nvSpPr>
          <p:spPr bwMode="auto">
            <a:xfrm>
              <a:off x="1296" y="3494"/>
              <a:ext cx="480" cy="250"/>
            </a:xfrm>
            <a:prstGeom prst="rect">
              <a:avLst/>
            </a:prstGeom>
            <a:noFill/>
            <a:ln w="9525">
              <a:noFill/>
              <a:miter lim="800000"/>
              <a:headEnd type="none" w="sm" len="sm"/>
              <a:tailEnd type="none" w="sm" len="sm"/>
            </a:ln>
          </p:spPr>
          <p:txBody>
            <a:bodyPr wrap="none">
              <a:spAutoFit/>
            </a:bodyPr>
            <a:lstStyle/>
            <a:p>
              <a:r>
                <a:rPr lang="en-US" sz="2000"/>
                <a:t>Clear</a:t>
              </a:r>
              <a:endParaRPr lang="en-US" sz="2000" i="0"/>
            </a:p>
          </p:txBody>
        </p:sp>
        <p:sp>
          <p:nvSpPr>
            <p:cNvPr id="15425" name="Text Box 285"/>
            <p:cNvSpPr txBox="1">
              <a:spLocks noChangeArrowheads="1"/>
            </p:cNvSpPr>
            <p:nvPr/>
          </p:nvSpPr>
          <p:spPr bwMode="auto">
            <a:xfrm>
              <a:off x="1776" y="3494"/>
              <a:ext cx="560" cy="250"/>
            </a:xfrm>
            <a:prstGeom prst="rect">
              <a:avLst/>
            </a:prstGeom>
            <a:noFill/>
            <a:ln w="9525">
              <a:noFill/>
              <a:miter lim="800000"/>
              <a:headEnd type="none" w="sm" len="sm"/>
              <a:tailEnd type="none" w="sm" len="sm"/>
            </a:ln>
          </p:spPr>
          <p:txBody>
            <a:bodyPr wrap="none">
              <a:spAutoFit/>
            </a:bodyPr>
            <a:lstStyle/>
            <a:p>
              <a:r>
                <a:rPr lang="en-US" sz="2000"/>
                <a:t>Yellow</a:t>
              </a:r>
              <a:endParaRPr lang="en-US" sz="2000" i="0"/>
            </a:p>
          </p:txBody>
        </p:sp>
        <p:sp>
          <p:nvSpPr>
            <p:cNvPr id="15426" name="Text Box 286"/>
            <p:cNvSpPr txBox="1">
              <a:spLocks noChangeArrowheads="1"/>
            </p:cNvSpPr>
            <p:nvPr/>
          </p:nvSpPr>
          <p:spPr bwMode="auto">
            <a:xfrm>
              <a:off x="2256" y="3494"/>
              <a:ext cx="614" cy="250"/>
            </a:xfrm>
            <a:prstGeom prst="rect">
              <a:avLst/>
            </a:prstGeom>
            <a:noFill/>
            <a:ln w="9525">
              <a:noFill/>
              <a:miter lim="800000"/>
              <a:headEnd type="none" w="sm" len="sm"/>
              <a:tailEnd type="none" w="sm" len="sm"/>
            </a:ln>
          </p:spPr>
          <p:txBody>
            <a:bodyPr wrap="none">
              <a:spAutoFit/>
            </a:bodyPr>
            <a:lstStyle/>
            <a:p>
              <a:r>
                <a:rPr lang="en-US" sz="2000"/>
                <a:t>Orange</a:t>
              </a:r>
              <a:endParaRPr lang="en-US" sz="2000" i="0"/>
            </a:p>
          </p:txBody>
        </p:sp>
        <p:sp>
          <p:nvSpPr>
            <p:cNvPr id="15427" name="Text Box 287"/>
            <p:cNvSpPr txBox="1">
              <a:spLocks noChangeArrowheads="1"/>
            </p:cNvSpPr>
            <p:nvPr/>
          </p:nvSpPr>
          <p:spPr bwMode="auto">
            <a:xfrm>
              <a:off x="2938" y="3494"/>
              <a:ext cx="374" cy="250"/>
            </a:xfrm>
            <a:prstGeom prst="rect">
              <a:avLst/>
            </a:prstGeom>
            <a:noFill/>
            <a:ln w="9525">
              <a:noFill/>
              <a:miter lim="800000"/>
              <a:headEnd type="none" w="sm" len="sm"/>
              <a:tailEnd type="none" w="sm" len="sm"/>
            </a:ln>
          </p:spPr>
          <p:txBody>
            <a:bodyPr wrap="none">
              <a:spAutoFit/>
            </a:bodyPr>
            <a:lstStyle/>
            <a:p>
              <a:r>
                <a:rPr lang="en-US" sz="2000"/>
                <a:t>Red</a:t>
              </a:r>
              <a:endParaRPr lang="en-US" sz="2000" i="0"/>
            </a:p>
          </p:txBody>
        </p:sp>
      </p:grpSp>
      <p:sp>
        <p:nvSpPr>
          <p:cNvPr id="15363" name="Rectangle 3"/>
          <p:cNvSpPr>
            <a:spLocks noGrp="1" noChangeArrowheads="1"/>
          </p:cNvSpPr>
          <p:nvPr>
            <p:ph type="title"/>
          </p:nvPr>
        </p:nvSpPr>
        <p:spPr/>
        <p:txBody>
          <a:bodyPr>
            <a:noAutofit/>
          </a:bodyPr>
          <a:lstStyle/>
          <a:p>
            <a:pPr eaLnBrk="1" hangingPunct="1"/>
            <a:r>
              <a:rPr lang="en-US" sz="2800" dirty="0" smtClean="0"/>
              <a:t>Crystal is a family of methodologies because every project is slightly different and needs its own.</a:t>
            </a:r>
          </a:p>
        </p:txBody>
      </p:sp>
      <p:sp>
        <p:nvSpPr>
          <p:cNvPr id="15364" name="Rectangle 4"/>
          <p:cNvSpPr>
            <a:spLocks noGrp="1" noChangeArrowheads="1"/>
          </p:cNvSpPr>
          <p:nvPr>
            <p:ph type="body" idx="1"/>
          </p:nvPr>
        </p:nvSpPr>
        <p:spPr>
          <a:xfrm>
            <a:off x="6248400" y="1905000"/>
            <a:ext cx="2667000" cy="3733800"/>
          </a:xfrm>
        </p:spPr>
        <p:txBody>
          <a:bodyPr>
            <a:normAutofit fontScale="77500" lnSpcReduction="20000"/>
          </a:bodyPr>
          <a:lstStyle/>
          <a:p>
            <a:pPr eaLnBrk="1" hangingPunct="1"/>
            <a:r>
              <a:rPr lang="en-US" sz="3100" dirty="0" smtClean="0"/>
              <a:t>Technologies</a:t>
            </a:r>
            <a:br>
              <a:rPr lang="en-US" sz="3100" dirty="0" smtClean="0"/>
            </a:br>
            <a:r>
              <a:rPr lang="en-US" sz="3100" dirty="0" smtClean="0"/>
              <a:t>change</a:t>
            </a:r>
            <a:br>
              <a:rPr lang="en-US" sz="3100" dirty="0" smtClean="0"/>
            </a:br>
            <a:r>
              <a:rPr lang="en-US" sz="3100" dirty="0" smtClean="0"/>
              <a:t>techniques.</a:t>
            </a:r>
          </a:p>
          <a:p>
            <a:pPr eaLnBrk="1" hangingPunct="1"/>
            <a:endParaRPr lang="en-US" sz="3100" dirty="0" smtClean="0"/>
          </a:p>
          <a:p>
            <a:pPr eaLnBrk="1" hangingPunct="1"/>
            <a:r>
              <a:rPr lang="en-US" sz="3100" dirty="0" smtClean="0"/>
              <a:t>Cultures</a:t>
            </a:r>
            <a:br>
              <a:rPr lang="en-US" sz="3100" dirty="0" smtClean="0"/>
            </a:br>
            <a:r>
              <a:rPr lang="en-US" sz="3100" dirty="0" smtClean="0"/>
              <a:t>change</a:t>
            </a:r>
            <a:br>
              <a:rPr lang="en-US" sz="3100" dirty="0" smtClean="0"/>
            </a:br>
            <a:r>
              <a:rPr lang="en-US" sz="3100" dirty="0" smtClean="0"/>
              <a:t>norms.</a:t>
            </a:r>
          </a:p>
          <a:p>
            <a:pPr eaLnBrk="1" hangingPunct="1"/>
            <a:endParaRPr lang="en-US" sz="3100" dirty="0" smtClean="0"/>
          </a:p>
          <a:p>
            <a:pPr eaLnBrk="1" hangingPunct="1"/>
            <a:r>
              <a:rPr lang="en-US" sz="3100" dirty="0" smtClean="0"/>
              <a:t>Distances</a:t>
            </a:r>
            <a:br>
              <a:rPr lang="en-US" sz="3100" dirty="0" smtClean="0"/>
            </a:br>
            <a:r>
              <a:rPr lang="en-US" sz="3100" dirty="0" smtClean="0"/>
              <a:t>change</a:t>
            </a:r>
            <a:br>
              <a:rPr lang="en-US" sz="3100" dirty="0" smtClean="0"/>
            </a:br>
            <a:r>
              <a:rPr lang="en-US" sz="3100" dirty="0" smtClean="0"/>
              <a:t>communication.</a:t>
            </a:r>
          </a:p>
          <a:p>
            <a:pPr eaLnBrk="1" hangingPunct="1"/>
            <a:endParaRPr lang="en-US" sz="2000" dirty="0" smtClean="0"/>
          </a:p>
        </p:txBody>
      </p:sp>
      <p:sp>
        <p:nvSpPr>
          <p:cNvPr id="15365" name="Rectangle 216"/>
          <p:cNvSpPr>
            <a:spLocks noChangeArrowheads="1"/>
          </p:cNvSpPr>
          <p:nvPr/>
        </p:nvSpPr>
        <p:spPr bwMode="auto">
          <a:xfrm>
            <a:off x="1905000" y="6067425"/>
            <a:ext cx="3748088" cy="485775"/>
          </a:xfrm>
          <a:prstGeom prst="rect">
            <a:avLst/>
          </a:prstGeom>
          <a:noFill/>
          <a:ln w="9525">
            <a:noFill/>
            <a:miter lim="800000"/>
            <a:headEnd/>
            <a:tailEnd/>
          </a:ln>
        </p:spPr>
        <p:txBody>
          <a:bodyPr wrap="none" lIns="117475" tIns="60325" rIns="117475" bIns="60325">
            <a:spAutoFit/>
          </a:bodyPr>
          <a:lstStyle/>
          <a:p>
            <a:pPr defTabSz="1450975" eaLnBrk="0" hangingPunct="0"/>
            <a:r>
              <a:rPr lang="en-US" sz="2400" i="0" dirty="0"/>
              <a:t>Number of people involved</a:t>
            </a:r>
          </a:p>
        </p:txBody>
      </p:sp>
      <p:sp>
        <p:nvSpPr>
          <p:cNvPr id="15366" name="Rectangle 217"/>
          <p:cNvSpPr>
            <a:spLocks noChangeArrowheads="1"/>
          </p:cNvSpPr>
          <p:nvPr/>
        </p:nvSpPr>
        <p:spPr bwMode="auto">
          <a:xfrm rot="-5400000">
            <a:off x="-846168" y="3417881"/>
            <a:ext cx="2733675" cy="755650"/>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3200" i="0" dirty="0"/>
              <a:t>    </a:t>
            </a:r>
            <a:r>
              <a:rPr lang="en-US" i="0" dirty="0"/>
              <a:t>Criticality</a:t>
            </a:r>
            <a:endParaRPr lang="en-US" sz="3200" i="0" dirty="0"/>
          </a:p>
          <a:p>
            <a:pPr defTabSz="1450975" eaLnBrk="0" hangingPunct="0">
              <a:lnSpc>
                <a:spcPct val="80000"/>
              </a:lnSpc>
            </a:pPr>
            <a:r>
              <a:rPr lang="en-US" sz="2000" b="0" i="0" dirty="0"/>
              <a:t>(defects cause loss of...) </a:t>
            </a:r>
            <a:endParaRPr lang="en-US" sz="1900" b="0" i="0" dirty="0"/>
          </a:p>
        </p:txBody>
      </p:sp>
      <p:sp>
        <p:nvSpPr>
          <p:cNvPr id="15367" name="Rectangle 218"/>
          <p:cNvSpPr>
            <a:spLocks noChangeArrowheads="1"/>
          </p:cNvSpPr>
          <p:nvPr/>
        </p:nvSpPr>
        <p:spPr bwMode="auto">
          <a:xfrm>
            <a:off x="927100" y="4803775"/>
            <a:ext cx="1093788" cy="609600"/>
          </a:xfrm>
          <a:prstGeom prst="rect">
            <a:avLst/>
          </a:prstGeom>
          <a:noFill/>
          <a:ln w="9525">
            <a:noFill/>
            <a:miter lim="800000"/>
            <a:headEnd/>
            <a:tailEnd/>
          </a:ln>
        </p:spPr>
        <p:txBody>
          <a:bodyPr wrap="none" lIns="117475" tIns="60325" rIns="117475" bIns="60325">
            <a:spAutoFit/>
          </a:bodyPr>
          <a:lstStyle/>
          <a:p>
            <a:pPr algn="ctr" defTabSz="1450975" eaLnBrk="0" hangingPunct="0">
              <a:lnSpc>
                <a:spcPct val="80000"/>
              </a:lnSpc>
            </a:pPr>
            <a:r>
              <a:rPr lang="en-US" sz="2000" b="0" i="0"/>
              <a:t>Comfort</a:t>
            </a:r>
          </a:p>
          <a:p>
            <a:pPr algn="ctr" defTabSz="1450975" eaLnBrk="0" hangingPunct="0">
              <a:lnSpc>
                <a:spcPct val="80000"/>
              </a:lnSpc>
            </a:pPr>
            <a:r>
              <a:rPr lang="en-US" sz="2000" b="0" i="0"/>
              <a:t>(C)</a:t>
            </a:r>
          </a:p>
        </p:txBody>
      </p:sp>
      <p:sp>
        <p:nvSpPr>
          <p:cNvPr id="15368" name="Rectangle 219"/>
          <p:cNvSpPr>
            <a:spLocks noChangeArrowheads="1"/>
          </p:cNvSpPr>
          <p:nvPr/>
        </p:nvSpPr>
        <p:spPr bwMode="auto">
          <a:xfrm>
            <a:off x="898525" y="2870200"/>
            <a:ext cx="1149350" cy="854075"/>
          </a:xfrm>
          <a:prstGeom prst="rect">
            <a:avLst/>
          </a:prstGeom>
          <a:noFill/>
          <a:ln w="9525">
            <a:noFill/>
            <a:miter lim="800000"/>
            <a:headEnd/>
            <a:tailEnd/>
          </a:ln>
        </p:spPr>
        <p:txBody>
          <a:bodyPr wrap="none" lIns="117475" tIns="60325" rIns="117475" bIns="60325">
            <a:spAutoFit/>
          </a:bodyPr>
          <a:lstStyle/>
          <a:p>
            <a:pPr algn="ctr" defTabSz="1450975" eaLnBrk="0" hangingPunct="0">
              <a:lnSpc>
                <a:spcPct val="80000"/>
              </a:lnSpc>
            </a:pPr>
            <a:r>
              <a:rPr lang="en-US" sz="2000" b="0" i="0"/>
              <a:t>Essential</a:t>
            </a:r>
          </a:p>
          <a:p>
            <a:pPr algn="ctr" defTabSz="1450975" eaLnBrk="0" hangingPunct="0">
              <a:lnSpc>
                <a:spcPct val="80000"/>
              </a:lnSpc>
            </a:pPr>
            <a:r>
              <a:rPr lang="en-US" sz="2000" b="0" i="0"/>
              <a:t>money</a:t>
            </a:r>
          </a:p>
          <a:p>
            <a:pPr algn="ctr" defTabSz="1450975" eaLnBrk="0" hangingPunct="0">
              <a:lnSpc>
                <a:spcPct val="80000"/>
              </a:lnSpc>
            </a:pPr>
            <a:r>
              <a:rPr lang="en-US" sz="2000" b="0" i="0"/>
              <a:t>(E)</a:t>
            </a:r>
          </a:p>
        </p:txBody>
      </p:sp>
      <p:sp>
        <p:nvSpPr>
          <p:cNvPr id="15369" name="Rectangle 220"/>
          <p:cNvSpPr>
            <a:spLocks noChangeArrowheads="1"/>
          </p:cNvSpPr>
          <p:nvPr/>
        </p:nvSpPr>
        <p:spPr bwMode="auto">
          <a:xfrm>
            <a:off x="1144588" y="1906588"/>
            <a:ext cx="657225" cy="609600"/>
          </a:xfrm>
          <a:prstGeom prst="rect">
            <a:avLst/>
          </a:prstGeom>
          <a:noFill/>
          <a:ln w="9525">
            <a:noFill/>
            <a:miter lim="800000"/>
            <a:headEnd/>
            <a:tailEnd/>
          </a:ln>
        </p:spPr>
        <p:txBody>
          <a:bodyPr wrap="none" lIns="117475" tIns="60325" rIns="117475" bIns="60325">
            <a:spAutoFit/>
          </a:bodyPr>
          <a:lstStyle/>
          <a:p>
            <a:pPr algn="ctr" defTabSz="1450975" eaLnBrk="0" hangingPunct="0">
              <a:lnSpc>
                <a:spcPct val="80000"/>
              </a:lnSpc>
            </a:pPr>
            <a:r>
              <a:rPr lang="en-US" sz="2000" b="0" i="0" dirty="0"/>
              <a:t>Life</a:t>
            </a:r>
          </a:p>
          <a:p>
            <a:pPr algn="ctr" defTabSz="1450975" eaLnBrk="0" hangingPunct="0">
              <a:lnSpc>
                <a:spcPct val="80000"/>
              </a:lnSpc>
            </a:pPr>
            <a:r>
              <a:rPr lang="en-US" sz="2000" b="0" i="0" dirty="0"/>
              <a:t>(L)</a:t>
            </a:r>
          </a:p>
        </p:txBody>
      </p:sp>
      <p:grpSp>
        <p:nvGrpSpPr>
          <p:cNvPr id="3" name="Group 221"/>
          <p:cNvGrpSpPr>
            <a:grpSpLocks/>
          </p:cNvGrpSpPr>
          <p:nvPr/>
        </p:nvGrpSpPr>
        <p:grpSpPr bwMode="auto">
          <a:xfrm>
            <a:off x="1982788" y="1517650"/>
            <a:ext cx="4722812" cy="4084638"/>
            <a:chOff x="1558" y="323"/>
            <a:chExt cx="4435" cy="3197"/>
          </a:xfrm>
        </p:grpSpPr>
        <p:sp>
          <p:nvSpPr>
            <p:cNvPr id="15418" name="Line 222"/>
            <p:cNvSpPr>
              <a:spLocks noChangeShapeType="1"/>
            </p:cNvSpPr>
            <p:nvPr/>
          </p:nvSpPr>
          <p:spPr bwMode="auto">
            <a:xfrm>
              <a:off x="1559" y="323"/>
              <a:ext cx="0" cy="3197"/>
            </a:xfrm>
            <a:prstGeom prst="line">
              <a:avLst/>
            </a:prstGeom>
            <a:noFill/>
            <a:ln w="12700">
              <a:solidFill>
                <a:schemeClr val="tx1"/>
              </a:solidFill>
              <a:round/>
              <a:headEnd type="stealth" w="med" len="lg"/>
              <a:tailEnd type="none" w="sm" len="sm"/>
            </a:ln>
          </p:spPr>
          <p:txBody>
            <a:bodyPr wrap="none" anchor="ctr"/>
            <a:lstStyle/>
            <a:p>
              <a:endParaRPr lang="en-GB"/>
            </a:p>
          </p:txBody>
        </p:sp>
        <p:sp>
          <p:nvSpPr>
            <p:cNvPr id="15419" name="Line 223"/>
            <p:cNvSpPr>
              <a:spLocks noChangeShapeType="1"/>
            </p:cNvSpPr>
            <p:nvPr/>
          </p:nvSpPr>
          <p:spPr bwMode="auto">
            <a:xfrm flipH="1">
              <a:off x="1558" y="3520"/>
              <a:ext cx="4435" cy="0"/>
            </a:xfrm>
            <a:prstGeom prst="line">
              <a:avLst/>
            </a:prstGeom>
            <a:noFill/>
            <a:ln w="12700">
              <a:solidFill>
                <a:schemeClr val="tx1"/>
              </a:solidFill>
              <a:round/>
              <a:headEnd type="stealth" w="med" len="lg"/>
              <a:tailEnd type="none" w="sm" len="sm"/>
            </a:ln>
          </p:spPr>
          <p:txBody>
            <a:bodyPr wrap="none" anchor="ctr"/>
            <a:lstStyle/>
            <a:p>
              <a:endParaRPr lang="en-GB"/>
            </a:p>
          </p:txBody>
        </p:sp>
      </p:grpSp>
      <p:sp>
        <p:nvSpPr>
          <p:cNvPr id="15371" name="Rectangle 224"/>
          <p:cNvSpPr>
            <a:spLocks noChangeArrowheads="1"/>
          </p:cNvSpPr>
          <p:nvPr/>
        </p:nvSpPr>
        <p:spPr bwMode="auto">
          <a:xfrm>
            <a:off x="2005013" y="5883275"/>
            <a:ext cx="700087" cy="365125"/>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2000" b="0" i="0"/>
              <a:t>1 - 6</a:t>
            </a:r>
          </a:p>
        </p:txBody>
      </p:sp>
      <p:sp>
        <p:nvSpPr>
          <p:cNvPr id="15372" name="Rectangle 225"/>
          <p:cNvSpPr>
            <a:spLocks noChangeArrowheads="1"/>
          </p:cNvSpPr>
          <p:nvPr/>
        </p:nvSpPr>
        <p:spPr bwMode="auto">
          <a:xfrm>
            <a:off x="2897188" y="5883275"/>
            <a:ext cx="636587" cy="365125"/>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2000" b="0" i="0"/>
              <a:t>- 20</a:t>
            </a:r>
          </a:p>
        </p:txBody>
      </p:sp>
      <p:sp>
        <p:nvSpPr>
          <p:cNvPr id="15373" name="Rectangle 226"/>
          <p:cNvSpPr>
            <a:spLocks noChangeArrowheads="1"/>
          </p:cNvSpPr>
          <p:nvPr/>
        </p:nvSpPr>
        <p:spPr bwMode="auto">
          <a:xfrm>
            <a:off x="3729038" y="5883275"/>
            <a:ext cx="636587" cy="365125"/>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2000" b="0" i="0"/>
              <a:t>- 40</a:t>
            </a:r>
          </a:p>
        </p:txBody>
      </p:sp>
      <p:sp>
        <p:nvSpPr>
          <p:cNvPr id="15374" name="Rectangle 227"/>
          <p:cNvSpPr>
            <a:spLocks noChangeArrowheads="1"/>
          </p:cNvSpPr>
          <p:nvPr/>
        </p:nvSpPr>
        <p:spPr bwMode="auto">
          <a:xfrm>
            <a:off x="4492625" y="5883275"/>
            <a:ext cx="763588" cy="365125"/>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2000" b="0" i="0"/>
              <a:t>- 100</a:t>
            </a:r>
          </a:p>
        </p:txBody>
      </p:sp>
      <p:sp>
        <p:nvSpPr>
          <p:cNvPr id="15375" name="Rectangle 228"/>
          <p:cNvSpPr>
            <a:spLocks noChangeArrowheads="1"/>
          </p:cNvSpPr>
          <p:nvPr/>
        </p:nvSpPr>
        <p:spPr bwMode="auto">
          <a:xfrm>
            <a:off x="5324475" y="5883275"/>
            <a:ext cx="763588" cy="365125"/>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2000" b="0" i="0"/>
              <a:t>- 200</a:t>
            </a:r>
          </a:p>
        </p:txBody>
      </p:sp>
      <p:grpSp>
        <p:nvGrpSpPr>
          <p:cNvPr id="4" name="Group 288"/>
          <p:cNvGrpSpPr>
            <a:grpSpLocks/>
          </p:cNvGrpSpPr>
          <p:nvPr/>
        </p:nvGrpSpPr>
        <p:grpSpPr bwMode="auto">
          <a:xfrm>
            <a:off x="1990725" y="1981200"/>
            <a:ext cx="4181475" cy="3616325"/>
            <a:chOff x="1254" y="1248"/>
            <a:chExt cx="2634" cy="2278"/>
          </a:xfrm>
        </p:grpSpPr>
        <p:sp>
          <p:nvSpPr>
            <p:cNvPr id="15378" name="Rectangle 230"/>
            <p:cNvSpPr>
              <a:spLocks noChangeArrowheads="1"/>
            </p:cNvSpPr>
            <p:nvPr/>
          </p:nvSpPr>
          <p:spPr bwMode="auto">
            <a:xfrm>
              <a:off x="1254" y="1248"/>
              <a:ext cx="516" cy="565"/>
            </a:xfrm>
            <a:prstGeom prst="rect">
              <a:avLst/>
            </a:prstGeom>
            <a:noFill/>
            <a:ln w="12700">
              <a:solidFill>
                <a:schemeClr val="tx1"/>
              </a:solidFill>
              <a:miter lim="800000"/>
              <a:headEnd/>
              <a:tailEnd/>
            </a:ln>
          </p:spPr>
          <p:txBody>
            <a:bodyPr wrap="none" anchor="ctr"/>
            <a:lstStyle/>
            <a:p>
              <a:endParaRPr lang="en-GB"/>
            </a:p>
          </p:txBody>
        </p:sp>
        <p:sp>
          <p:nvSpPr>
            <p:cNvPr id="15379" name="Rectangle 231"/>
            <p:cNvSpPr>
              <a:spLocks noChangeArrowheads="1"/>
            </p:cNvSpPr>
            <p:nvPr/>
          </p:nvSpPr>
          <p:spPr bwMode="auto">
            <a:xfrm>
              <a:off x="1254" y="1819"/>
              <a:ext cx="516" cy="565"/>
            </a:xfrm>
            <a:prstGeom prst="rect">
              <a:avLst/>
            </a:prstGeom>
            <a:noFill/>
            <a:ln w="12700">
              <a:solidFill>
                <a:schemeClr val="tx1"/>
              </a:solidFill>
              <a:miter lim="800000"/>
              <a:headEnd/>
              <a:tailEnd/>
            </a:ln>
          </p:spPr>
          <p:txBody>
            <a:bodyPr wrap="none" anchor="ctr"/>
            <a:lstStyle/>
            <a:p>
              <a:endParaRPr lang="en-GB"/>
            </a:p>
          </p:txBody>
        </p:sp>
        <p:sp>
          <p:nvSpPr>
            <p:cNvPr id="15380" name="Rectangle 232"/>
            <p:cNvSpPr>
              <a:spLocks noChangeArrowheads="1"/>
            </p:cNvSpPr>
            <p:nvPr/>
          </p:nvSpPr>
          <p:spPr bwMode="auto">
            <a:xfrm>
              <a:off x="1254" y="2390"/>
              <a:ext cx="516" cy="565"/>
            </a:xfrm>
            <a:prstGeom prst="rect">
              <a:avLst/>
            </a:prstGeom>
            <a:noFill/>
            <a:ln w="12700">
              <a:solidFill>
                <a:schemeClr val="tx1"/>
              </a:solidFill>
              <a:miter lim="800000"/>
              <a:headEnd/>
              <a:tailEnd/>
            </a:ln>
          </p:spPr>
          <p:txBody>
            <a:bodyPr wrap="none" anchor="ctr"/>
            <a:lstStyle/>
            <a:p>
              <a:endParaRPr lang="en-GB"/>
            </a:p>
          </p:txBody>
        </p:sp>
        <p:sp>
          <p:nvSpPr>
            <p:cNvPr id="15381" name="Rectangle 233"/>
            <p:cNvSpPr>
              <a:spLocks noChangeArrowheads="1"/>
            </p:cNvSpPr>
            <p:nvPr/>
          </p:nvSpPr>
          <p:spPr bwMode="auto">
            <a:xfrm>
              <a:off x="1254" y="2961"/>
              <a:ext cx="516" cy="565"/>
            </a:xfrm>
            <a:prstGeom prst="rect">
              <a:avLst/>
            </a:prstGeom>
            <a:noFill/>
            <a:ln w="12700">
              <a:solidFill>
                <a:schemeClr val="tx1"/>
              </a:solidFill>
              <a:miter lim="800000"/>
              <a:headEnd/>
              <a:tailEnd/>
            </a:ln>
          </p:spPr>
          <p:txBody>
            <a:bodyPr wrap="none" anchor="ctr"/>
            <a:lstStyle/>
            <a:p>
              <a:endParaRPr lang="en-GB"/>
            </a:p>
          </p:txBody>
        </p:sp>
        <p:sp>
          <p:nvSpPr>
            <p:cNvPr id="15382" name="Rectangle 234"/>
            <p:cNvSpPr>
              <a:spLocks noChangeArrowheads="1"/>
            </p:cNvSpPr>
            <p:nvPr/>
          </p:nvSpPr>
          <p:spPr bwMode="auto">
            <a:xfrm>
              <a:off x="1777" y="1248"/>
              <a:ext cx="515" cy="565"/>
            </a:xfrm>
            <a:prstGeom prst="rect">
              <a:avLst/>
            </a:prstGeom>
            <a:noFill/>
            <a:ln w="12700">
              <a:solidFill>
                <a:schemeClr val="tx1"/>
              </a:solidFill>
              <a:miter lim="800000"/>
              <a:headEnd/>
              <a:tailEnd/>
            </a:ln>
          </p:spPr>
          <p:txBody>
            <a:bodyPr wrap="none" anchor="ctr"/>
            <a:lstStyle/>
            <a:p>
              <a:endParaRPr lang="en-GB"/>
            </a:p>
          </p:txBody>
        </p:sp>
        <p:sp>
          <p:nvSpPr>
            <p:cNvPr id="15383" name="Rectangle 235"/>
            <p:cNvSpPr>
              <a:spLocks noChangeArrowheads="1"/>
            </p:cNvSpPr>
            <p:nvPr/>
          </p:nvSpPr>
          <p:spPr bwMode="auto">
            <a:xfrm>
              <a:off x="1777" y="1819"/>
              <a:ext cx="515" cy="565"/>
            </a:xfrm>
            <a:prstGeom prst="rect">
              <a:avLst/>
            </a:prstGeom>
            <a:noFill/>
            <a:ln w="12700">
              <a:solidFill>
                <a:schemeClr val="tx1"/>
              </a:solidFill>
              <a:miter lim="800000"/>
              <a:headEnd/>
              <a:tailEnd/>
            </a:ln>
          </p:spPr>
          <p:txBody>
            <a:bodyPr wrap="none" anchor="ctr"/>
            <a:lstStyle/>
            <a:p>
              <a:endParaRPr lang="en-GB"/>
            </a:p>
          </p:txBody>
        </p:sp>
        <p:sp>
          <p:nvSpPr>
            <p:cNvPr id="15384" name="Rectangle 236"/>
            <p:cNvSpPr>
              <a:spLocks noChangeArrowheads="1"/>
            </p:cNvSpPr>
            <p:nvPr/>
          </p:nvSpPr>
          <p:spPr bwMode="auto">
            <a:xfrm>
              <a:off x="1777" y="2390"/>
              <a:ext cx="515" cy="565"/>
            </a:xfrm>
            <a:prstGeom prst="rect">
              <a:avLst/>
            </a:prstGeom>
            <a:noFill/>
            <a:ln w="12700">
              <a:solidFill>
                <a:schemeClr val="tx1"/>
              </a:solidFill>
              <a:miter lim="800000"/>
              <a:headEnd/>
              <a:tailEnd/>
            </a:ln>
          </p:spPr>
          <p:txBody>
            <a:bodyPr wrap="none" anchor="ctr"/>
            <a:lstStyle/>
            <a:p>
              <a:endParaRPr lang="en-GB"/>
            </a:p>
          </p:txBody>
        </p:sp>
        <p:sp>
          <p:nvSpPr>
            <p:cNvPr id="15385" name="Rectangle 237"/>
            <p:cNvSpPr>
              <a:spLocks noChangeArrowheads="1"/>
            </p:cNvSpPr>
            <p:nvPr/>
          </p:nvSpPr>
          <p:spPr bwMode="auto">
            <a:xfrm>
              <a:off x="1777" y="2961"/>
              <a:ext cx="515" cy="565"/>
            </a:xfrm>
            <a:prstGeom prst="rect">
              <a:avLst/>
            </a:prstGeom>
            <a:noFill/>
            <a:ln w="12700">
              <a:solidFill>
                <a:schemeClr val="tx1"/>
              </a:solidFill>
              <a:miter lim="800000"/>
              <a:headEnd/>
              <a:tailEnd/>
            </a:ln>
          </p:spPr>
          <p:txBody>
            <a:bodyPr wrap="none" anchor="ctr"/>
            <a:lstStyle/>
            <a:p>
              <a:endParaRPr lang="en-GB"/>
            </a:p>
          </p:txBody>
        </p:sp>
        <p:sp>
          <p:nvSpPr>
            <p:cNvPr id="15386" name="Rectangle 238"/>
            <p:cNvSpPr>
              <a:spLocks noChangeArrowheads="1"/>
            </p:cNvSpPr>
            <p:nvPr/>
          </p:nvSpPr>
          <p:spPr bwMode="auto">
            <a:xfrm>
              <a:off x="2300" y="1248"/>
              <a:ext cx="516" cy="565"/>
            </a:xfrm>
            <a:prstGeom prst="rect">
              <a:avLst/>
            </a:prstGeom>
            <a:noFill/>
            <a:ln w="12700">
              <a:solidFill>
                <a:schemeClr val="tx1"/>
              </a:solidFill>
              <a:miter lim="800000"/>
              <a:headEnd/>
              <a:tailEnd/>
            </a:ln>
          </p:spPr>
          <p:txBody>
            <a:bodyPr wrap="none" anchor="ctr"/>
            <a:lstStyle/>
            <a:p>
              <a:endParaRPr lang="en-GB"/>
            </a:p>
          </p:txBody>
        </p:sp>
        <p:sp>
          <p:nvSpPr>
            <p:cNvPr id="15387" name="Rectangle 239"/>
            <p:cNvSpPr>
              <a:spLocks noChangeArrowheads="1"/>
            </p:cNvSpPr>
            <p:nvPr/>
          </p:nvSpPr>
          <p:spPr bwMode="auto">
            <a:xfrm>
              <a:off x="2300" y="1819"/>
              <a:ext cx="516" cy="565"/>
            </a:xfrm>
            <a:prstGeom prst="rect">
              <a:avLst/>
            </a:prstGeom>
            <a:noFill/>
            <a:ln w="12700">
              <a:solidFill>
                <a:schemeClr val="tx1"/>
              </a:solidFill>
              <a:miter lim="800000"/>
              <a:headEnd/>
              <a:tailEnd/>
            </a:ln>
          </p:spPr>
          <p:txBody>
            <a:bodyPr wrap="none" anchor="ctr"/>
            <a:lstStyle/>
            <a:p>
              <a:endParaRPr lang="en-GB"/>
            </a:p>
          </p:txBody>
        </p:sp>
        <p:sp>
          <p:nvSpPr>
            <p:cNvPr id="15388" name="Rectangle 240"/>
            <p:cNvSpPr>
              <a:spLocks noChangeArrowheads="1"/>
            </p:cNvSpPr>
            <p:nvPr/>
          </p:nvSpPr>
          <p:spPr bwMode="auto">
            <a:xfrm>
              <a:off x="2300" y="2390"/>
              <a:ext cx="516" cy="565"/>
            </a:xfrm>
            <a:prstGeom prst="rect">
              <a:avLst/>
            </a:prstGeom>
            <a:noFill/>
            <a:ln w="12700">
              <a:solidFill>
                <a:schemeClr val="tx1"/>
              </a:solidFill>
              <a:miter lim="800000"/>
              <a:headEnd/>
              <a:tailEnd/>
            </a:ln>
          </p:spPr>
          <p:txBody>
            <a:bodyPr wrap="none" anchor="ctr"/>
            <a:lstStyle/>
            <a:p>
              <a:endParaRPr lang="en-GB"/>
            </a:p>
          </p:txBody>
        </p:sp>
        <p:sp>
          <p:nvSpPr>
            <p:cNvPr id="15389" name="Rectangle 241"/>
            <p:cNvSpPr>
              <a:spLocks noChangeArrowheads="1"/>
            </p:cNvSpPr>
            <p:nvPr/>
          </p:nvSpPr>
          <p:spPr bwMode="auto">
            <a:xfrm>
              <a:off x="2300" y="2961"/>
              <a:ext cx="516" cy="565"/>
            </a:xfrm>
            <a:prstGeom prst="rect">
              <a:avLst/>
            </a:prstGeom>
            <a:noFill/>
            <a:ln w="12700">
              <a:solidFill>
                <a:schemeClr val="tx1"/>
              </a:solidFill>
              <a:miter lim="800000"/>
              <a:headEnd/>
              <a:tailEnd/>
            </a:ln>
          </p:spPr>
          <p:txBody>
            <a:bodyPr wrap="none" anchor="ctr"/>
            <a:lstStyle/>
            <a:p>
              <a:endParaRPr lang="en-GB"/>
            </a:p>
          </p:txBody>
        </p:sp>
        <p:sp>
          <p:nvSpPr>
            <p:cNvPr id="15390" name="Rectangle 242"/>
            <p:cNvSpPr>
              <a:spLocks noChangeArrowheads="1"/>
            </p:cNvSpPr>
            <p:nvPr/>
          </p:nvSpPr>
          <p:spPr bwMode="auto">
            <a:xfrm>
              <a:off x="2823" y="1248"/>
              <a:ext cx="515" cy="565"/>
            </a:xfrm>
            <a:prstGeom prst="rect">
              <a:avLst/>
            </a:prstGeom>
            <a:noFill/>
            <a:ln w="12700">
              <a:solidFill>
                <a:schemeClr val="tx1"/>
              </a:solidFill>
              <a:miter lim="800000"/>
              <a:headEnd/>
              <a:tailEnd/>
            </a:ln>
          </p:spPr>
          <p:txBody>
            <a:bodyPr wrap="none" anchor="ctr"/>
            <a:lstStyle/>
            <a:p>
              <a:endParaRPr lang="en-GB"/>
            </a:p>
          </p:txBody>
        </p:sp>
        <p:sp>
          <p:nvSpPr>
            <p:cNvPr id="15391" name="Rectangle 243"/>
            <p:cNvSpPr>
              <a:spLocks noChangeArrowheads="1"/>
            </p:cNvSpPr>
            <p:nvPr/>
          </p:nvSpPr>
          <p:spPr bwMode="auto">
            <a:xfrm>
              <a:off x="2823" y="1819"/>
              <a:ext cx="515" cy="565"/>
            </a:xfrm>
            <a:prstGeom prst="rect">
              <a:avLst/>
            </a:prstGeom>
            <a:noFill/>
            <a:ln w="12700">
              <a:solidFill>
                <a:schemeClr val="tx1"/>
              </a:solidFill>
              <a:miter lim="800000"/>
              <a:headEnd/>
              <a:tailEnd/>
            </a:ln>
          </p:spPr>
          <p:txBody>
            <a:bodyPr wrap="none" anchor="ctr"/>
            <a:lstStyle/>
            <a:p>
              <a:endParaRPr lang="en-GB"/>
            </a:p>
          </p:txBody>
        </p:sp>
        <p:sp>
          <p:nvSpPr>
            <p:cNvPr id="15392" name="Rectangle 244"/>
            <p:cNvSpPr>
              <a:spLocks noChangeArrowheads="1"/>
            </p:cNvSpPr>
            <p:nvPr/>
          </p:nvSpPr>
          <p:spPr bwMode="auto">
            <a:xfrm>
              <a:off x="2823" y="2390"/>
              <a:ext cx="515" cy="565"/>
            </a:xfrm>
            <a:prstGeom prst="rect">
              <a:avLst/>
            </a:prstGeom>
            <a:noFill/>
            <a:ln w="12700">
              <a:solidFill>
                <a:schemeClr val="tx1"/>
              </a:solidFill>
              <a:miter lim="800000"/>
              <a:headEnd/>
              <a:tailEnd/>
            </a:ln>
          </p:spPr>
          <p:txBody>
            <a:bodyPr wrap="none" anchor="ctr"/>
            <a:lstStyle/>
            <a:p>
              <a:endParaRPr lang="en-GB"/>
            </a:p>
          </p:txBody>
        </p:sp>
        <p:sp>
          <p:nvSpPr>
            <p:cNvPr id="15393" name="Rectangle 245"/>
            <p:cNvSpPr>
              <a:spLocks noChangeArrowheads="1"/>
            </p:cNvSpPr>
            <p:nvPr/>
          </p:nvSpPr>
          <p:spPr bwMode="auto">
            <a:xfrm>
              <a:off x="2823" y="2961"/>
              <a:ext cx="515" cy="565"/>
            </a:xfrm>
            <a:prstGeom prst="rect">
              <a:avLst/>
            </a:prstGeom>
            <a:noFill/>
            <a:ln w="12700">
              <a:solidFill>
                <a:schemeClr val="tx1"/>
              </a:solidFill>
              <a:miter lim="800000"/>
              <a:headEnd/>
              <a:tailEnd/>
            </a:ln>
          </p:spPr>
          <p:txBody>
            <a:bodyPr wrap="none" anchor="ctr"/>
            <a:lstStyle/>
            <a:p>
              <a:endParaRPr lang="en-GB"/>
            </a:p>
          </p:txBody>
        </p:sp>
        <p:sp>
          <p:nvSpPr>
            <p:cNvPr id="15394" name="Rectangle 246"/>
            <p:cNvSpPr>
              <a:spLocks noChangeArrowheads="1"/>
            </p:cNvSpPr>
            <p:nvPr/>
          </p:nvSpPr>
          <p:spPr bwMode="auto">
            <a:xfrm>
              <a:off x="3360" y="1248"/>
              <a:ext cx="528" cy="565"/>
            </a:xfrm>
            <a:prstGeom prst="rect">
              <a:avLst/>
            </a:prstGeom>
            <a:noFill/>
            <a:ln w="12700">
              <a:solidFill>
                <a:schemeClr val="tx1"/>
              </a:solidFill>
              <a:miter lim="800000"/>
              <a:headEnd/>
              <a:tailEnd/>
            </a:ln>
          </p:spPr>
          <p:txBody>
            <a:bodyPr wrap="none" anchor="ctr"/>
            <a:lstStyle/>
            <a:p>
              <a:endParaRPr lang="en-GB"/>
            </a:p>
          </p:txBody>
        </p:sp>
        <p:sp>
          <p:nvSpPr>
            <p:cNvPr id="15395" name="Rectangle 247"/>
            <p:cNvSpPr>
              <a:spLocks noChangeArrowheads="1"/>
            </p:cNvSpPr>
            <p:nvPr/>
          </p:nvSpPr>
          <p:spPr bwMode="auto">
            <a:xfrm>
              <a:off x="3360" y="1819"/>
              <a:ext cx="528" cy="565"/>
            </a:xfrm>
            <a:prstGeom prst="rect">
              <a:avLst/>
            </a:prstGeom>
            <a:noFill/>
            <a:ln w="12700">
              <a:solidFill>
                <a:schemeClr val="tx1"/>
              </a:solidFill>
              <a:miter lim="800000"/>
              <a:headEnd/>
              <a:tailEnd/>
            </a:ln>
          </p:spPr>
          <p:txBody>
            <a:bodyPr wrap="none" anchor="ctr"/>
            <a:lstStyle/>
            <a:p>
              <a:endParaRPr lang="en-GB"/>
            </a:p>
          </p:txBody>
        </p:sp>
        <p:sp>
          <p:nvSpPr>
            <p:cNvPr id="15396" name="Rectangle 248"/>
            <p:cNvSpPr>
              <a:spLocks noChangeArrowheads="1"/>
            </p:cNvSpPr>
            <p:nvPr/>
          </p:nvSpPr>
          <p:spPr bwMode="auto">
            <a:xfrm>
              <a:off x="3360" y="2390"/>
              <a:ext cx="528" cy="565"/>
            </a:xfrm>
            <a:prstGeom prst="rect">
              <a:avLst/>
            </a:prstGeom>
            <a:noFill/>
            <a:ln w="12700">
              <a:solidFill>
                <a:schemeClr val="tx1"/>
              </a:solidFill>
              <a:miter lim="800000"/>
              <a:headEnd/>
              <a:tailEnd/>
            </a:ln>
          </p:spPr>
          <p:txBody>
            <a:bodyPr wrap="none" anchor="ctr"/>
            <a:lstStyle/>
            <a:p>
              <a:endParaRPr lang="en-GB"/>
            </a:p>
          </p:txBody>
        </p:sp>
        <p:sp>
          <p:nvSpPr>
            <p:cNvPr id="15397" name="Rectangle 249"/>
            <p:cNvSpPr>
              <a:spLocks noChangeArrowheads="1"/>
            </p:cNvSpPr>
            <p:nvPr/>
          </p:nvSpPr>
          <p:spPr bwMode="auto">
            <a:xfrm>
              <a:off x="3360" y="2961"/>
              <a:ext cx="528" cy="565"/>
            </a:xfrm>
            <a:prstGeom prst="rect">
              <a:avLst/>
            </a:prstGeom>
            <a:noFill/>
            <a:ln w="12700">
              <a:solidFill>
                <a:schemeClr val="tx1"/>
              </a:solidFill>
              <a:miter lim="800000"/>
              <a:headEnd/>
              <a:tailEnd/>
            </a:ln>
          </p:spPr>
          <p:txBody>
            <a:bodyPr wrap="none" anchor="ctr"/>
            <a:lstStyle/>
            <a:p>
              <a:endParaRPr lang="en-GB"/>
            </a:p>
          </p:txBody>
        </p:sp>
        <p:sp>
          <p:nvSpPr>
            <p:cNvPr id="15398" name="Rectangle 250"/>
            <p:cNvSpPr>
              <a:spLocks noChangeArrowheads="1"/>
            </p:cNvSpPr>
            <p:nvPr/>
          </p:nvSpPr>
          <p:spPr bwMode="auto">
            <a:xfrm>
              <a:off x="1260" y="3293"/>
              <a:ext cx="307"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C6</a:t>
              </a:r>
            </a:p>
          </p:txBody>
        </p:sp>
        <p:sp>
          <p:nvSpPr>
            <p:cNvPr id="15399" name="Rectangle 251"/>
            <p:cNvSpPr>
              <a:spLocks noChangeArrowheads="1"/>
            </p:cNvSpPr>
            <p:nvPr/>
          </p:nvSpPr>
          <p:spPr bwMode="auto">
            <a:xfrm>
              <a:off x="1748" y="3293"/>
              <a:ext cx="375"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C20</a:t>
              </a:r>
            </a:p>
          </p:txBody>
        </p:sp>
        <p:sp>
          <p:nvSpPr>
            <p:cNvPr id="15400" name="Rectangle 252"/>
            <p:cNvSpPr>
              <a:spLocks noChangeArrowheads="1"/>
            </p:cNvSpPr>
            <p:nvPr/>
          </p:nvSpPr>
          <p:spPr bwMode="auto">
            <a:xfrm>
              <a:off x="2273" y="3293"/>
              <a:ext cx="375"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C40</a:t>
              </a:r>
            </a:p>
          </p:txBody>
        </p:sp>
        <p:sp>
          <p:nvSpPr>
            <p:cNvPr id="15401" name="Rectangle 253"/>
            <p:cNvSpPr>
              <a:spLocks noChangeArrowheads="1"/>
            </p:cNvSpPr>
            <p:nvPr/>
          </p:nvSpPr>
          <p:spPr bwMode="auto">
            <a:xfrm>
              <a:off x="2760" y="3293"/>
              <a:ext cx="443"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C100</a:t>
              </a:r>
            </a:p>
          </p:txBody>
        </p:sp>
        <p:sp>
          <p:nvSpPr>
            <p:cNvPr id="15402" name="Rectangle 254"/>
            <p:cNvSpPr>
              <a:spLocks noChangeArrowheads="1"/>
            </p:cNvSpPr>
            <p:nvPr/>
          </p:nvSpPr>
          <p:spPr bwMode="auto">
            <a:xfrm>
              <a:off x="3327" y="3293"/>
              <a:ext cx="443"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C200</a:t>
              </a:r>
            </a:p>
          </p:txBody>
        </p:sp>
        <p:sp>
          <p:nvSpPr>
            <p:cNvPr id="15403" name="Rectangle 255"/>
            <p:cNvSpPr>
              <a:spLocks noChangeArrowheads="1"/>
            </p:cNvSpPr>
            <p:nvPr/>
          </p:nvSpPr>
          <p:spPr bwMode="auto">
            <a:xfrm>
              <a:off x="1254" y="2719"/>
              <a:ext cx="314"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D6</a:t>
              </a:r>
            </a:p>
          </p:txBody>
        </p:sp>
        <p:sp>
          <p:nvSpPr>
            <p:cNvPr id="15404" name="Rectangle 256"/>
            <p:cNvSpPr>
              <a:spLocks noChangeArrowheads="1"/>
            </p:cNvSpPr>
            <p:nvPr/>
          </p:nvSpPr>
          <p:spPr bwMode="auto">
            <a:xfrm>
              <a:off x="1744" y="2719"/>
              <a:ext cx="382"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D20</a:t>
              </a:r>
            </a:p>
          </p:txBody>
        </p:sp>
        <p:sp>
          <p:nvSpPr>
            <p:cNvPr id="15405" name="Rectangle 257"/>
            <p:cNvSpPr>
              <a:spLocks noChangeArrowheads="1"/>
            </p:cNvSpPr>
            <p:nvPr/>
          </p:nvSpPr>
          <p:spPr bwMode="auto">
            <a:xfrm>
              <a:off x="2266" y="2719"/>
              <a:ext cx="382"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D40</a:t>
              </a:r>
            </a:p>
          </p:txBody>
        </p:sp>
        <p:sp>
          <p:nvSpPr>
            <p:cNvPr id="15406" name="Rectangle 258"/>
            <p:cNvSpPr>
              <a:spLocks noChangeArrowheads="1"/>
            </p:cNvSpPr>
            <p:nvPr/>
          </p:nvSpPr>
          <p:spPr bwMode="auto">
            <a:xfrm>
              <a:off x="2756" y="2719"/>
              <a:ext cx="450"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D100</a:t>
              </a:r>
            </a:p>
          </p:txBody>
        </p:sp>
        <p:sp>
          <p:nvSpPr>
            <p:cNvPr id="15407" name="Rectangle 259"/>
            <p:cNvSpPr>
              <a:spLocks noChangeArrowheads="1"/>
            </p:cNvSpPr>
            <p:nvPr/>
          </p:nvSpPr>
          <p:spPr bwMode="auto">
            <a:xfrm>
              <a:off x="3324" y="2719"/>
              <a:ext cx="450"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D200</a:t>
              </a:r>
            </a:p>
          </p:txBody>
        </p:sp>
        <p:sp>
          <p:nvSpPr>
            <p:cNvPr id="15408" name="Rectangle 260"/>
            <p:cNvSpPr>
              <a:spLocks noChangeArrowheads="1"/>
            </p:cNvSpPr>
            <p:nvPr/>
          </p:nvSpPr>
          <p:spPr bwMode="auto">
            <a:xfrm>
              <a:off x="1264" y="2148"/>
              <a:ext cx="299"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E6</a:t>
              </a:r>
            </a:p>
          </p:txBody>
        </p:sp>
        <p:sp>
          <p:nvSpPr>
            <p:cNvPr id="15409" name="Rectangle 261"/>
            <p:cNvSpPr>
              <a:spLocks noChangeArrowheads="1"/>
            </p:cNvSpPr>
            <p:nvPr/>
          </p:nvSpPr>
          <p:spPr bwMode="auto">
            <a:xfrm>
              <a:off x="1752" y="2148"/>
              <a:ext cx="367"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E20</a:t>
              </a:r>
            </a:p>
          </p:txBody>
        </p:sp>
        <p:sp>
          <p:nvSpPr>
            <p:cNvPr id="15410" name="Rectangle 262"/>
            <p:cNvSpPr>
              <a:spLocks noChangeArrowheads="1"/>
            </p:cNvSpPr>
            <p:nvPr/>
          </p:nvSpPr>
          <p:spPr bwMode="auto">
            <a:xfrm>
              <a:off x="2274" y="2148"/>
              <a:ext cx="367"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E40</a:t>
              </a:r>
            </a:p>
          </p:txBody>
        </p:sp>
        <p:sp>
          <p:nvSpPr>
            <p:cNvPr id="15411" name="Rectangle 263"/>
            <p:cNvSpPr>
              <a:spLocks noChangeArrowheads="1"/>
            </p:cNvSpPr>
            <p:nvPr/>
          </p:nvSpPr>
          <p:spPr bwMode="auto">
            <a:xfrm>
              <a:off x="2760" y="2148"/>
              <a:ext cx="435"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E100</a:t>
              </a:r>
            </a:p>
          </p:txBody>
        </p:sp>
        <p:sp>
          <p:nvSpPr>
            <p:cNvPr id="15412" name="Rectangle 264"/>
            <p:cNvSpPr>
              <a:spLocks noChangeArrowheads="1"/>
            </p:cNvSpPr>
            <p:nvPr/>
          </p:nvSpPr>
          <p:spPr bwMode="auto">
            <a:xfrm>
              <a:off x="3334" y="2148"/>
              <a:ext cx="435"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E200</a:t>
              </a:r>
            </a:p>
          </p:txBody>
        </p:sp>
        <p:sp>
          <p:nvSpPr>
            <p:cNvPr id="15413" name="Rectangle 265"/>
            <p:cNvSpPr>
              <a:spLocks noChangeArrowheads="1"/>
            </p:cNvSpPr>
            <p:nvPr/>
          </p:nvSpPr>
          <p:spPr bwMode="auto">
            <a:xfrm>
              <a:off x="1264" y="1617"/>
              <a:ext cx="299"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L6</a:t>
              </a:r>
            </a:p>
          </p:txBody>
        </p:sp>
        <p:sp>
          <p:nvSpPr>
            <p:cNvPr id="15414" name="Rectangle 266"/>
            <p:cNvSpPr>
              <a:spLocks noChangeArrowheads="1"/>
            </p:cNvSpPr>
            <p:nvPr/>
          </p:nvSpPr>
          <p:spPr bwMode="auto">
            <a:xfrm>
              <a:off x="1752" y="1617"/>
              <a:ext cx="367"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L20</a:t>
              </a:r>
            </a:p>
          </p:txBody>
        </p:sp>
        <p:sp>
          <p:nvSpPr>
            <p:cNvPr id="15415" name="Rectangle 267"/>
            <p:cNvSpPr>
              <a:spLocks noChangeArrowheads="1"/>
            </p:cNvSpPr>
            <p:nvPr/>
          </p:nvSpPr>
          <p:spPr bwMode="auto">
            <a:xfrm>
              <a:off x="2273" y="1617"/>
              <a:ext cx="367"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L40</a:t>
              </a:r>
            </a:p>
          </p:txBody>
        </p:sp>
        <p:sp>
          <p:nvSpPr>
            <p:cNvPr id="15416" name="Rectangle 268"/>
            <p:cNvSpPr>
              <a:spLocks noChangeArrowheads="1"/>
            </p:cNvSpPr>
            <p:nvPr/>
          </p:nvSpPr>
          <p:spPr bwMode="auto">
            <a:xfrm>
              <a:off x="2797" y="1617"/>
              <a:ext cx="435"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L100</a:t>
              </a:r>
            </a:p>
          </p:txBody>
        </p:sp>
        <p:sp>
          <p:nvSpPr>
            <p:cNvPr id="15417" name="Rectangle 269"/>
            <p:cNvSpPr>
              <a:spLocks noChangeArrowheads="1"/>
            </p:cNvSpPr>
            <p:nvPr/>
          </p:nvSpPr>
          <p:spPr bwMode="auto">
            <a:xfrm>
              <a:off x="3334" y="1617"/>
              <a:ext cx="435" cy="206"/>
            </a:xfrm>
            <a:prstGeom prst="rect">
              <a:avLst/>
            </a:prstGeom>
            <a:noFill/>
            <a:ln w="9525">
              <a:noFill/>
              <a:miter lim="800000"/>
              <a:headEnd/>
              <a:tailEnd/>
            </a:ln>
          </p:spPr>
          <p:txBody>
            <a:bodyPr wrap="none" lIns="117475" tIns="60325" rIns="117475" bIns="60325">
              <a:spAutoFit/>
            </a:bodyPr>
            <a:lstStyle/>
            <a:p>
              <a:pPr defTabSz="1450975" eaLnBrk="0" hangingPunct="0">
                <a:lnSpc>
                  <a:spcPct val="80000"/>
                </a:lnSpc>
              </a:pPr>
              <a:r>
                <a:rPr lang="en-US" sz="1700" b="0" i="0"/>
                <a:t>L200</a:t>
              </a:r>
            </a:p>
          </p:txBody>
        </p:sp>
      </p:grpSp>
      <p:sp>
        <p:nvSpPr>
          <p:cNvPr id="15377" name="Rectangle 270"/>
          <p:cNvSpPr>
            <a:spLocks noChangeArrowheads="1"/>
          </p:cNvSpPr>
          <p:nvPr/>
        </p:nvSpPr>
        <p:spPr bwMode="auto">
          <a:xfrm>
            <a:off x="647700" y="3836988"/>
            <a:ext cx="1614488" cy="854075"/>
          </a:xfrm>
          <a:prstGeom prst="rect">
            <a:avLst/>
          </a:prstGeom>
          <a:noFill/>
          <a:ln w="9525">
            <a:noFill/>
            <a:miter lim="800000"/>
            <a:headEnd/>
            <a:tailEnd/>
          </a:ln>
        </p:spPr>
        <p:txBody>
          <a:bodyPr wrap="none" lIns="117475" tIns="60325" rIns="117475" bIns="60325">
            <a:spAutoFit/>
          </a:bodyPr>
          <a:lstStyle/>
          <a:p>
            <a:pPr algn="ctr" defTabSz="1450975" eaLnBrk="0" hangingPunct="0">
              <a:lnSpc>
                <a:spcPct val="80000"/>
              </a:lnSpc>
            </a:pPr>
            <a:r>
              <a:rPr lang="en-US" sz="2000" b="0" i="0"/>
              <a:t>Discretionary</a:t>
            </a:r>
          </a:p>
          <a:p>
            <a:pPr algn="ctr" defTabSz="1450975" eaLnBrk="0" hangingPunct="0">
              <a:lnSpc>
                <a:spcPct val="80000"/>
              </a:lnSpc>
            </a:pPr>
            <a:r>
              <a:rPr lang="en-US" sz="2000" b="0" i="0"/>
              <a:t>money</a:t>
            </a:r>
          </a:p>
          <a:p>
            <a:pPr algn="ctr" defTabSz="1450975" eaLnBrk="0" hangingPunct="0">
              <a:lnSpc>
                <a:spcPct val="80000"/>
              </a:lnSpc>
            </a:pPr>
            <a:r>
              <a:rPr lang="en-US" sz="2000" b="0" i="0"/>
              <a:t>(D)</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algn="ctr" eaLnBrk="1" hangingPunct="1"/>
            <a:r>
              <a:rPr lang="en-US" sz="3100" dirty="0" smtClean="0"/>
              <a:t>Crystal is a family of methodologies with a common </a:t>
            </a:r>
            <a:r>
              <a:rPr lang="en-US" sz="3100" i="1" dirty="0" smtClean="0"/>
              <a:t>genetic code</a:t>
            </a:r>
            <a:r>
              <a:rPr lang="en-US" dirty="0" smtClean="0"/>
              <a:t>.</a:t>
            </a:r>
            <a:endParaRPr lang="en-US" i="1" dirty="0" smtClean="0"/>
          </a:p>
        </p:txBody>
      </p:sp>
      <p:sp>
        <p:nvSpPr>
          <p:cNvPr id="16387" name="Rectangle 3"/>
          <p:cNvSpPr>
            <a:spLocks noGrp="1" noChangeArrowheads="1"/>
          </p:cNvSpPr>
          <p:nvPr>
            <p:ph type="body" sz="half" idx="1"/>
          </p:nvPr>
        </p:nvSpPr>
        <p:spPr>
          <a:xfrm>
            <a:off x="357158" y="1500174"/>
            <a:ext cx="4343400" cy="4800600"/>
          </a:xfrm>
        </p:spPr>
        <p:txBody>
          <a:bodyPr>
            <a:normAutofit fontScale="92500" lnSpcReduction="20000"/>
          </a:bodyPr>
          <a:lstStyle/>
          <a:p>
            <a:pPr marL="0" indent="0" eaLnBrk="1" hangingPunct="1"/>
            <a:r>
              <a:rPr lang="en-US" sz="2200" u="sng" dirty="0" smtClean="0"/>
              <a:t>1 Cooperative Game Mindset</a:t>
            </a:r>
            <a:r>
              <a:rPr lang="en-US" sz="2200" dirty="0" smtClean="0"/>
              <a:t>: </a:t>
            </a:r>
          </a:p>
          <a:p>
            <a:pPr marL="0" indent="0" eaLnBrk="1" hangingPunct="1"/>
            <a:r>
              <a:rPr lang="en-US" sz="2200" dirty="0" smtClean="0"/>
              <a:t>SD is a series of resource-limited </a:t>
            </a:r>
            <a:r>
              <a:rPr lang="en-US" sz="2200" i="1" dirty="0" smtClean="0"/>
              <a:t>cooperative games </a:t>
            </a:r>
            <a:r>
              <a:rPr lang="en-US" sz="2200" dirty="0" smtClean="0"/>
              <a:t>of communication and invention.</a:t>
            </a:r>
          </a:p>
          <a:p>
            <a:pPr marL="0" indent="0" eaLnBrk="1" hangingPunct="1"/>
            <a:endParaRPr lang="en-US" sz="1200" dirty="0" smtClean="0"/>
          </a:p>
          <a:p>
            <a:pPr marL="0" indent="0" eaLnBrk="1" hangingPunct="1"/>
            <a:r>
              <a:rPr lang="en-US" sz="2200" u="sng" dirty="0" smtClean="0"/>
              <a:t>2 Methodology Design Priorities</a:t>
            </a:r>
            <a:r>
              <a:rPr lang="en-US" sz="2200" dirty="0" smtClean="0"/>
              <a:t>: </a:t>
            </a:r>
          </a:p>
          <a:p>
            <a:pPr marL="0" indent="0" eaLnBrk="1" hangingPunct="1"/>
            <a:r>
              <a:rPr lang="en-US" sz="2200" dirty="0" smtClean="0"/>
              <a:t>Project </a:t>
            </a:r>
            <a:r>
              <a:rPr lang="en-US" sz="2200" i="1" dirty="0" smtClean="0"/>
              <a:t>safety</a:t>
            </a:r>
            <a:endParaRPr lang="en-US" sz="2200" dirty="0" smtClean="0"/>
          </a:p>
          <a:p>
            <a:pPr marL="0" indent="0" eaLnBrk="1" hangingPunct="1"/>
            <a:r>
              <a:rPr lang="en-US" sz="2200" dirty="0" smtClean="0"/>
              <a:t>Development </a:t>
            </a:r>
            <a:r>
              <a:rPr lang="en-US" sz="2200" i="1" dirty="0" smtClean="0"/>
              <a:t>efficiency</a:t>
            </a:r>
            <a:endParaRPr lang="en-US" sz="2200" dirty="0" smtClean="0"/>
          </a:p>
          <a:p>
            <a:pPr marL="0" indent="0" eaLnBrk="1" hangingPunct="1"/>
            <a:r>
              <a:rPr lang="en-US" sz="2200" dirty="0" smtClean="0"/>
              <a:t>Habitability (tolerates humans!)</a:t>
            </a:r>
          </a:p>
          <a:p>
            <a:pPr marL="0" indent="0" eaLnBrk="1" hangingPunct="1"/>
            <a:endParaRPr lang="en-US" sz="1200" dirty="0" smtClean="0"/>
          </a:p>
          <a:p>
            <a:pPr marL="0" indent="0" eaLnBrk="1" hangingPunct="1"/>
            <a:r>
              <a:rPr lang="en-US" sz="2200" u="sng" dirty="0" smtClean="0"/>
              <a:t>3 Methodology Design Principles</a:t>
            </a:r>
            <a:r>
              <a:rPr lang="en-US" sz="2200" dirty="0" smtClean="0"/>
              <a:t>: </a:t>
            </a:r>
          </a:p>
          <a:p>
            <a:pPr marL="0" indent="0" eaLnBrk="1" hangingPunct="1"/>
            <a:r>
              <a:rPr lang="en-US" sz="2200" dirty="0" smtClean="0"/>
              <a:t>(7 of them, including: </a:t>
            </a:r>
          </a:p>
          <a:p>
            <a:pPr marL="0" indent="0" eaLnBrk="1" hangingPunct="1"/>
            <a:r>
              <a:rPr lang="en-US" sz="2200" dirty="0" smtClean="0"/>
              <a:t>face-to-face work, </a:t>
            </a:r>
          </a:p>
          <a:p>
            <a:pPr marL="0" indent="0" eaLnBrk="1" hangingPunct="1"/>
            <a:r>
              <a:rPr lang="en-US" sz="2200" dirty="0" smtClean="0"/>
              <a:t>concurrent development, </a:t>
            </a:r>
          </a:p>
          <a:p>
            <a:pPr marL="0" indent="0" eaLnBrk="1" hangingPunct="1"/>
            <a:r>
              <a:rPr lang="en-US" sz="2200" dirty="0" smtClean="0"/>
              <a:t>&amp; different rules for different circumstances)</a:t>
            </a:r>
            <a:r>
              <a:rPr lang="en-US" sz="2200" u="sng" dirty="0" smtClean="0"/>
              <a:t> </a:t>
            </a:r>
          </a:p>
        </p:txBody>
      </p:sp>
      <p:sp>
        <p:nvSpPr>
          <p:cNvPr id="16388" name="Rectangle 4"/>
          <p:cNvSpPr>
            <a:spLocks noGrp="1" noChangeArrowheads="1"/>
          </p:cNvSpPr>
          <p:nvPr>
            <p:ph type="body" sz="half" idx="2"/>
          </p:nvPr>
        </p:nvSpPr>
        <p:spPr>
          <a:xfrm>
            <a:off x="4643438" y="1428736"/>
            <a:ext cx="4114800" cy="4800600"/>
          </a:xfrm>
        </p:spPr>
        <p:txBody>
          <a:bodyPr>
            <a:normAutofit lnSpcReduction="10000"/>
          </a:bodyPr>
          <a:lstStyle/>
          <a:p>
            <a:pPr marL="0" indent="0" eaLnBrk="1" hangingPunct="1"/>
            <a:r>
              <a:rPr lang="en-US" sz="2200" u="sng" dirty="0" smtClean="0"/>
              <a:t>4 Project Properties</a:t>
            </a:r>
            <a:r>
              <a:rPr lang="en-US" sz="2200" dirty="0" smtClean="0"/>
              <a:t>: </a:t>
            </a:r>
            <a:br>
              <a:rPr lang="en-US" sz="2200" dirty="0" smtClean="0"/>
            </a:br>
            <a:r>
              <a:rPr lang="en-US" sz="2200" dirty="0" smtClean="0"/>
              <a:t>Frequent delivery </a:t>
            </a:r>
            <a:br>
              <a:rPr lang="en-US" sz="2200" dirty="0" smtClean="0"/>
            </a:br>
            <a:r>
              <a:rPr lang="en-US" sz="2200" dirty="0" smtClean="0"/>
              <a:t>Close communication </a:t>
            </a:r>
            <a:br>
              <a:rPr lang="en-US" sz="2200" dirty="0" smtClean="0"/>
            </a:br>
            <a:r>
              <a:rPr lang="en-US" sz="2200" dirty="0" smtClean="0"/>
              <a:t>Reflective Improvement</a:t>
            </a:r>
          </a:p>
          <a:p>
            <a:pPr marL="0" indent="0" eaLnBrk="1" hangingPunct="1"/>
            <a:endParaRPr lang="en-US" sz="2200" dirty="0" smtClean="0"/>
          </a:p>
          <a:p>
            <a:pPr marL="0" indent="0" eaLnBrk="1" hangingPunct="1"/>
            <a:r>
              <a:rPr lang="en-US" sz="2200" u="sng" dirty="0" smtClean="0"/>
              <a:t>5 Techniques</a:t>
            </a:r>
            <a:r>
              <a:rPr lang="en-US" sz="2200" dirty="0" smtClean="0"/>
              <a:t>: </a:t>
            </a:r>
          </a:p>
          <a:p>
            <a:pPr marL="0" indent="0" eaLnBrk="1" hangingPunct="1"/>
            <a:r>
              <a:rPr lang="en-US" sz="2200" dirty="0" smtClean="0"/>
              <a:t>Discretionary but with a starter set.</a:t>
            </a:r>
          </a:p>
          <a:p>
            <a:pPr marL="0" indent="0" eaLnBrk="1" hangingPunct="1"/>
            <a:endParaRPr lang="en-US" sz="2200" dirty="0" smtClean="0"/>
          </a:p>
          <a:p>
            <a:pPr marL="0" indent="0" eaLnBrk="1" hangingPunct="1"/>
            <a:r>
              <a:rPr lang="en-US" sz="2200" u="sng" dirty="0" smtClean="0"/>
              <a:t>6 Sample Methodology Designs</a:t>
            </a:r>
            <a:r>
              <a:rPr lang="en-US" sz="2200" dirty="0" smtClean="0"/>
              <a:t>: </a:t>
            </a:r>
          </a:p>
          <a:p>
            <a:pPr marL="0" indent="0" eaLnBrk="1" hangingPunct="1"/>
            <a:r>
              <a:rPr lang="en-US" sz="2200" dirty="0" smtClean="0"/>
              <a:t>Crystal Clear </a:t>
            </a:r>
          </a:p>
          <a:p>
            <a:pPr marL="0" indent="0" eaLnBrk="1" hangingPunct="1"/>
            <a:r>
              <a:rPr lang="en-US" sz="2200" dirty="0" smtClean="0"/>
              <a:t>Crystal Orange </a:t>
            </a:r>
          </a:p>
          <a:p>
            <a:pPr marL="0" indent="0" eaLnBrk="1" hangingPunct="1"/>
            <a:r>
              <a:rPr lang="en-US" sz="2200" dirty="0" smtClean="0"/>
              <a:t>Crystal Orange-web</a:t>
            </a:r>
          </a:p>
          <a:p>
            <a:pPr marL="0" indent="0" eaLnBrk="1" hangingPunct="1"/>
            <a:endParaRPr lang="en-US" sz="2200" dirty="0"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ctrTitle"/>
          </p:nvPr>
        </p:nvSpPr>
        <p:spPr>
          <a:xfrm>
            <a:off x="685800" y="228600"/>
            <a:ext cx="7772400" cy="1143000"/>
          </a:xfrm>
        </p:spPr>
        <p:txBody>
          <a:bodyPr>
            <a:normAutofit/>
          </a:bodyPr>
          <a:lstStyle/>
          <a:p>
            <a:r>
              <a:rPr lang="en-US" sz="2800" i="1" dirty="0">
                <a:solidFill>
                  <a:schemeClr val="tx1"/>
                </a:solidFill>
                <a:effectLst>
                  <a:outerShdw blurRad="38100" dist="38100" dir="2700000" algn="tl">
                    <a:srgbClr val="C0C0C0"/>
                  </a:outerShdw>
                </a:effectLst>
              </a:rPr>
              <a:t>1: </a:t>
            </a:r>
            <a:r>
              <a:rPr lang="en-US" sz="2800" i="1" dirty="0" smtClean="0">
                <a:solidFill>
                  <a:schemeClr val="tx1"/>
                </a:solidFill>
                <a:effectLst>
                  <a:outerShdw blurRad="38100" dist="38100" dir="2700000" algn="tl">
                    <a:srgbClr val="C0C0C0"/>
                  </a:outerShdw>
                </a:effectLst>
              </a:rPr>
              <a:t>Crystal’s </a:t>
            </a:r>
            <a:r>
              <a:rPr lang="en-US" sz="2800" dirty="0" smtClean="0">
                <a:solidFill>
                  <a:schemeClr val="tx1"/>
                </a:solidFill>
                <a:effectLst>
                  <a:outerShdw blurRad="38100" dist="38100" dir="2700000" algn="tl">
                    <a:srgbClr val="C0C0C0"/>
                  </a:outerShdw>
                </a:effectLst>
              </a:rPr>
              <a:t>Mindset</a:t>
            </a:r>
            <a:endParaRPr lang="en-US" sz="2800" dirty="0">
              <a:solidFill>
                <a:schemeClr val="tx1"/>
              </a:solidFill>
              <a:effectLst>
                <a:outerShdw blurRad="38100" dist="38100" dir="2700000" algn="tl">
                  <a:srgbClr val="C0C0C0"/>
                </a:outerShdw>
              </a:effectLst>
            </a:endParaRPr>
          </a:p>
        </p:txBody>
      </p:sp>
      <p:sp>
        <p:nvSpPr>
          <p:cNvPr id="680963" name="Rectangle 3"/>
          <p:cNvSpPr>
            <a:spLocks noGrp="1" noChangeArrowheads="1"/>
          </p:cNvSpPr>
          <p:nvPr>
            <p:ph type="subTitle" idx="1"/>
          </p:nvPr>
        </p:nvSpPr>
        <p:spPr>
          <a:xfrm>
            <a:off x="1371600" y="2362200"/>
            <a:ext cx="6400800" cy="1752600"/>
          </a:xfrm>
        </p:spPr>
        <p:txBody>
          <a:bodyPr>
            <a:normAutofit fontScale="77500" lnSpcReduction="20000"/>
          </a:bodyPr>
          <a:lstStyle/>
          <a:p>
            <a:r>
              <a:rPr lang="en-US" dirty="0"/>
              <a:t>“Software development is a </a:t>
            </a:r>
            <a:br>
              <a:rPr lang="en-US" dirty="0"/>
            </a:br>
            <a:r>
              <a:rPr lang="en-US" dirty="0"/>
              <a:t>(resource-limited) </a:t>
            </a:r>
            <a:br>
              <a:rPr lang="en-US" dirty="0"/>
            </a:br>
            <a:r>
              <a:rPr lang="en-US" dirty="0"/>
              <a:t>finite, goal-seeking </a:t>
            </a:r>
          </a:p>
          <a:p>
            <a:r>
              <a:rPr lang="en-US" sz="2800" i="1" dirty="0"/>
              <a:t>cooperative game</a:t>
            </a:r>
            <a:r>
              <a:rPr lang="en-US" dirty="0"/>
              <a:t> </a:t>
            </a:r>
            <a:br>
              <a:rPr lang="en-US" dirty="0"/>
            </a:br>
            <a:r>
              <a:rPr lang="en-US" dirty="0"/>
              <a:t>of invention and communication.”</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a:normAutofit/>
          </a:bodyPr>
          <a:lstStyle/>
          <a:p>
            <a:pPr algn="ctr"/>
            <a:r>
              <a:rPr lang="en-US" sz="2800" dirty="0"/>
              <a:t>The game has a primary and secondary goal: </a:t>
            </a:r>
            <a:r>
              <a:rPr lang="en-US" sz="2800" i="1" dirty="0"/>
              <a:t>Two Games in One !</a:t>
            </a:r>
          </a:p>
        </p:txBody>
      </p:sp>
      <p:sp>
        <p:nvSpPr>
          <p:cNvPr id="683011" name="Rectangle 3"/>
          <p:cNvSpPr>
            <a:spLocks noGrp="1" noChangeArrowheads="1"/>
          </p:cNvSpPr>
          <p:nvPr>
            <p:ph type="body" idx="1"/>
          </p:nvPr>
        </p:nvSpPr>
        <p:spPr/>
        <p:txBody>
          <a:bodyPr>
            <a:normAutofit/>
          </a:bodyPr>
          <a:lstStyle/>
          <a:p>
            <a:r>
              <a:rPr lang="en-US" sz="2500" dirty="0"/>
              <a:t>Primary Goal </a:t>
            </a:r>
          </a:p>
          <a:p>
            <a:pPr lvl="1"/>
            <a:r>
              <a:rPr lang="en-US" sz="2500" dirty="0"/>
              <a:t>Deliver working software.</a:t>
            </a:r>
          </a:p>
          <a:p>
            <a:pPr lvl="1"/>
            <a:r>
              <a:rPr lang="en-US" sz="2500" dirty="0"/>
              <a:t>(Mess up the first goal =&gt; no software.</a:t>
            </a:r>
          </a:p>
          <a:p>
            <a:r>
              <a:rPr lang="en-US" sz="2500" dirty="0" smtClean="0"/>
              <a:t>Secondary </a:t>
            </a:r>
            <a:r>
              <a:rPr lang="en-US" sz="2500" dirty="0"/>
              <a:t>Goal </a:t>
            </a:r>
          </a:p>
          <a:p>
            <a:pPr lvl="1"/>
            <a:r>
              <a:rPr lang="en-US" sz="2500" dirty="0"/>
              <a:t>Set up for the next game.</a:t>
            </a:r>
          </a:p>
          <a:p>
            <a:pPr lvl="1"/>
            <a:r>
              <a:rPr lang="en-US" sz="2500" dirty="0"/>
              <a:t>Mess up the secondary goal =&gt; disadvantaged next project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457200" y="304800"/>
            <a:ext cx="8153400" cy="1066800"/>
          </a:xfrm>
        </p:spPr>
        <p:txBody>
          <a:bodyPr>
            <a:normAutofit/>
          </a:bodyPr>
          <a:lstStyle/>
          <a:p>
            <a:r>
              <a:rPr lang="en-US" sz="2800" i="1" dirty="0">
                <a:solidFill>
                  <a:schemeClr val="tx2">
                    <a:lumMod val="50000"/>
                  </a:schemeClr>
                </a:solidFill>
                <a:effectLst>
                  <a:outerShdw blurRad="38100" dist="38100" dir="2700000" algn="tl">
                    <a:srgbClr val="C0C0C0"/>
                  </a:outerShdw>
                </a:effectLst>
              </a:rPr>
              <a:t>2: Crystal’s </a:t>
            </a:r>
            <a:r>
              <a:rPr lang="en-US" sz="2800" i="1" dirty="0" smtClean="0">
                <a:solidFill>
                  <a:schemeClr val="tx2">
                    <a:lumMod val="50000"/>
                  </a:schemeClr>
                </a:solidFill>
                <a:effectLst>
                  <a:outerShdw blurRad="38100" dist="38100" dir="2700000" algn="tl">
                    <a:srgbClr val="C0C0C0"/>
                  </a:outerShdw>
                </a:effectLst>
              </a:rPr>
              <a:t>P</a:t>
            </a:r>
            <a:r>
              <a:rPr lang="en-US" sz="2800" dirty="0" smtClean="0">
                <a:solidFill>
                  <a:schemeClr val="tx2">
                    <a:lumMod val="50000"/>
                  </a:schemeClr>
                </a:solidFill>
                <a:effectLst>
                  <a:outerShdw blurRad="38100" dist="38100" dir="2700000" algn="tl">
                    <a:srgbClr val="C0C0C0"/>
                  </a:outerShdw>
                </a:effectLst>
              </a:rPr>
              <a:t>roject </a:t>
            </a:r>
            <a:r>
              <a:rPr lang="en-US" sz="2800" dirty="0">
                <a:solidFill>
                  <a:schemeClr val="tx2">
                    <a:lumMod val="50000"/>
                  </a:schemeClr>
                </a:solidFill>
                <a:effectLst>
                  <a:outerShdw blurRad="38100" dist="38100" dir="2700000" algn="tl">
                    <a:srgbClr val="C0C0C0"/>
                  </a:outerShdw>
                </a:effectLst>
              </a:rPr>
              <a:t>Properties</a:t>
            </a:r>
          </a:p>
        </p:txBody>
      </p:sp>
      <p:sp>
        <p:nvSpPr>
          <p:cNvPr id="703491" name="Rectangle 3"/>
          <p:cNvSpPr>
            <a:spLocks noGrp="1" noChangeArrowheads="1"/>
          </p:cNvSpPr>
          <p:nvPr>
            <p:ph type="body" idx="1"/>
          </p:nvPr>
        </p:nvSpPr>
        <p:spPr/>
        <p:txBody>
          <a:bodyPr>
            <a:normAutofit fontScale="77500" lnSpcReduction="20000"/>
          </a:bodyPr>
          <a:lstStyle/>
          <a:p>
            <a:pPr>
              <a:lnSpc>
                <a:spcPct val="120000"/>
              </a:lnSpc>
              <a:buFontTx/>
              <a:buChar char="•"/>
            </a:pPr>
            <a:r>
              <a:rPr lang="en-US" dirty="0"/>
              <a:t>Frequent Delivery</a:t>
            </a:r>
          </a:p>
          <a:p>
            <a:pPr>
              <a:lnSpc>
                <a:spcPct val="120000"/>
              </a:lnSpc>
              <a:buFontTx/>
              <a:buChar char="•"/>
            </a:pPr>
            <a:r>
              <a:rPr lang="en-US" dirty="0"/>
              <a:t>Osmotic Communication</a:t>
            </a:r>
          </a:p>
          <a:p>
            <a:pPr>
              <a:lnSpc>
                <a:spcPct val="120000"/>
              </a:lnSpc>
              <a:buFontTx/>
              <a:buChar char="•"/>
            </a:pPr>
            <a:r>
              <a:rPr lang="en-US" dirty="0"/>
              <a:t>Reflective Improvement</a:t>
            </a:r>
          </a:p>
          <a:p>
            <a:pPr>
              <a:lnSpc>
                <a:spcPct val="120000"/>
              </a:lnSpc>
              <a:buFontTx/>
              <a:buChar char="•"/>
            </a:pPr>
            <a:r>
              <a:rPr lang="en-US" dirty="0"/>
              <a:t>Personal Safety</a:t>
            </a:r>
          </a:p>
          <a:p>
            <a:pPr>
              <a:lnSpc>
                <a:spcPct val="120000"/>
              </a:lnSpc>
              <a:buFontTx/>
              <a:buChar char="•"/>
            </a:pPr>
            <a:r>
              <a:rPr lang="en-US" dirty="0"/>
              <a:t>Focus</a:t>
            </a:r>
          </a:p>
          <a:p>
            <a:pPr>
              <a:lnSpc>
                <a:spcPct val="120000"/>
              </a:lnSpc>
              <a:buFontTx/>
              <a:buChar char="•"/>
            </a:pPr>
            <a:r>
              <a:rPr lang="en-US" dirty="0"/>
              <a:t>Easy Access to Expert Users</a:t>
            </a:r>
          </a:p>
          <a:p>
            <a:pPr>
              <a:lnSpc>
                <a:spcPct val="120000"/>
              </a:lnSpc>
              <a:buFontTx/>
              <a:buChar char="•"/>
            </a:pPr>
            <a:r>
              <a:rPr lang="en-US" dirty="0"/>
              <a:t>Technical Environment with</a:t>
            </a:r>
            <a:br>
              <a:rPr lang="en-US" dirty="0"/>
            </a:br>
            <a:r>
              <a:rPr lang="en-US" dirty="0"/>
              <a:t>	- </a:t>
            </a:r>
            <a:r>
              <a:rPr lang="en-US" i="1" dirty="0"/>
              <a:t>Frequent integration</a:t>
            </a:r>
            <a:br>
              <a:rPr lang="en-US" i="1" dirty="0"/>
            </a:br>
            <a:r>
              <a:rPr lang="en-US" i="1" dirty="0"/>
              <a:t>	- Automated testing</a:t>
            </a:r>
            <a:br>
              <a:rPr lang="en-US" i="1" dirty="0"/>
            </a:br>
            <a:r>
              <a:rPr lang="en-US" i="1" dirty="0"/>
              <a:t>	- Configuration management</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20" name="Rectangle 8"/>
          <p:cNvSpPr>
            <a:spLocks noGrp="1" noChangeArrowheads="1"/>
          </p:cNvSpPr>
          <p:nvPr>
            <p:ph type="title"/>
          </p:nvPr>
        </p:nvSpPr>
        <p:spPr/>
        <p:txBody>
          <a:bodyPr>
            <a:normAutofit/>
          </a:bodyPr>
          <a:lstStyle/>
          <a:p>
            <a:r>
              <a:rPr lang="en-US" sz="2800" i="1" dirty="0"/>
              <a:t>Frequent Delivery </a:t>
            </a:r>
            <a:endParaRPr lang="en-US" sz="2800" dirty="0"/>
          </a:p>
        </p:txBody>
      </p:sp>
      <p:sp>
        <p:nvSpPr>
          <p:cNvPr id="627721" name="Rectangle 9"/>
          <p:cNvSpPr>
            <a:spLocks noGrp="1" noChangeArrowheads="1"/>
          </p:cNvSpPr>
          <p:nvPr>
            <p:ph type="body" idx="1"/>
          </p:nvPr>
        </p:nvSpPr>
        <p:spPr>
          <a:xfrm>
            <a:off x="428596" y="2571744"/>
            <a:ext cx="8229600" cy="1042982"/>
          </a:xfrm>
        </p:spPr>
        <p:txBody>
          <a:bodyPr>
            <a:normAutofit/>
          </a:bodyPr>
          <a:lstStyle/>
          <a:p>
            <a:pPr>
              <a:buNone/>
            </a:pPr>
            <a:r>
              <a:rPr lang="en-US" sz="2500" dirty="0"/>
              <a:t>Have you delivered running, tested, usable functions to your user community at least twice in the last six months?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4" name="Rectangle 4"/>
          <p:cNvSpPr>
            <a:spLocks noGrp="1" noChangeArrowheads="1"/>
          </p:cNvSpPr>
          <p:nvPr>
            <p:ph type="title"/>
          </p:nvPr>
        </p:nvSpPr>
        <p:spPr/>
        <p:txBody>
          <a:bodyPr>
            <a:normAutofit/>
          </a:bodyPr>
          <a:lstStyle/>
          <a:p>
            <a:r>
              <a:rPr lang="en-US" sz="2800" i="1" dirty="0">
                <a:solidFill>
                  <a:schemeClr val="tx2">
                    <a:lumMod val="50000"/>
                  </a:schemeClr>
                </a:solidFill>
              </a:rPr>
              <a:t>Reflective Improvement</a:t>
            </a:r>
            <a:endParaRPr lang="en-US" sz="2800" dirty="0">
              <a:solidFill>
                <a:schemeClr val="tx2">
                  <a:lumMod val="50000"/>
                </a:schemeClr>
              </a:solidFill>
            </a:endParaRPr>
          </a:p>
        </p:txBody>
      </p:sp>
      <p:sp>
        <p:nvSpPr>
          <p:cNvPr id="634885" name="Rectangle 5"/>
          <p:cNvSpPr>
            <a:spLocks noGrp="1" noChangeArrowheads="1"/>
          </p:cNvSpPr>
          <p:nvPr>
            <p:ph type="body" idx="1"/>
          </p:nvPr>
        </p:nvSpPr>
        <p:spPr>
          <a:xfrm>
            <a:off x="500034" y="2428868"/>
            <a:ext cx="8229600" cy="2328866"/>
          </a:xfrm>
        </p:spPr>
        <p:txBody>
          <a:bodyPr>
            <a:normAutofit/>
          </a:bodyPr>
          <a:lstStyle/>
          <a:p>
            <a:pPr>
              <a:buNone/>
            </a:pPr>
            <a:r>
              <a:rPr lang="en-US" sz="2500" dirty="0"/>
              <a:t>Did you get together at least once within the last three months for a half hour, hour, or half day </a:t>
            </a:r>
            <a:r>
              <a:rPr lang="en-US" sz="2500" dirty="0" smtClean="0"/>
              <a:t>to compare notes, reflect, discuss your group's working habits, and </a:t>
            </a:r>
            <a:r>
              <a:rPr lang="en-US" sz="2500" dirty="0"/>
              <a:t>discover what speeds you up, what slows you down, and what you might be able to improve?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8" name="Rectangle 4"/>
          <p:cNvSpPr>
            <a:spLocks noGrp="1" noChangeArrowheads="1"/>
          </p:cNvSpPr>
          <p:nvPr>
            <p:ph type="title"/>
          </p:nvPr>
        </p:nvSpPr>
        <p:spPr/>
        <p:txBody>
          <a:bodyPr>
            <a:normAutofit/>
          </a:bodyPr>
          <a:lstStyle/>
          <a:p>
            <a:r>
              <a:rPr lang="en-US" sz="2800" i="1" dirty="0">
                <a:solidFill>
                  <a:schemeClr val="tx2">
                    <a:lumMod val="50000"/>
                  </a:schemeClr>
                </a:solidFill>
              </a:rPr>
              <a:t>Osmotic Communication</a:t>
            </a:r>
            <a:endParaRPr lang="en-US" sz="2800" dirty="0">
              <a:solidFill>
                <a:schemeClr val="tx2">
                  <a:lumMod val="50000"/>
                </a:schemeClr>
              </a:solidFill>
            </a:endParaRPr>
          </a:p>
        </p:txBody>
      </p:sp>
      <p:sp>
        <p:nvSpPr>
          <p:cNvPr id="635909" name="Rectangle 5"/>
          <p:cNvSpPr>
            <a:spLocks noGrp="1" noChangeArrowheads="1"/>
          </p:cNvSpPr>
          <p:nvPr>
            <p:ph type="body" idx="1"/>
          </p:nvPr>
        </p:nvSpPr>
        <p:spPr>
          <a:xfrm>
            <a:off x="428596" y="2428868"/>
            <a:ext cx="8229600" cy="2043114"/>
          </a:xfrm>
        </p:spPr>
        <p:txBody>
          <a:bodyPr>
            <a:normAutofit/>
          </a:bodyPr>
          <a:lstStyle/>
          <a:p>
            <a:r>
              <a:rPr lang="en-US" sz="2500" dirty="0"/>
              <a:t>Does it take you 30 seconds or less to get your question to the eyes or ears of the person who might have the answer? </a:t>
            </a:r>
          </a:p>
          <a:p>
            <a:r>
              <a:rPr lang="en-US" sz="2500" dirty="0" smtClean="0"/>
              <a:t>Do </a:t>
            </a:r>
            <a:r>
              <a:rPr lang="en-US" sz="2500" dirty="0"/>
              <a:t>you overhear something relevant from a conversation among other team members at least every few days?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26"/>
          <p:cNvGrpSpPr>
            <a:grpSpLocks/>
          </p:cNvGrpSpPr>
          <p:nvPr/>
        </p:nvGrpSpPr>
        <p:grpSpPr bwMode="auto">
          <a:xfrm>
            <a:off x="885772" y="4495792"/>
            <a:ext cx="4867292" cy="1371592"/>
            <a:chOff x="528" y="2304"/>
            <a:chExt cx="3888" cy="1440"/>
          </a:xfrm>
        </p:grpSpPr>
        <p:grpSp>
          <p:nvGrpSpPr>
            <p:cNvPr id="3" name="Group 1027"/>
            <p:cNvGrpSpPr>
              <a:grpSpLocks/>
            </p:cNvGrpSpPr>
            <p:nvPr/>
          </p:nvGrpSpPr>
          <p:grpSpPr bwMode="auto">
            <a:xfrm>
              <a:off x="528" y="2304"/>
              <a:ext cx="3888" cy="1440"/>
              <a:chOff x="528" y="2304"/>
              <a:chExt cx="3888" cy="1440"/>
            </a:xfrm>
          </p:grpSpPr>
          <p:sp>
            <p:nvSpPr>
              <p:cNvPr id="28690" name="AutoShape 1028"/>
              <p:cNvSpPr>
                <a:spLocks noChangeArrowheads="1"/>
              </p:cNvSpPr>
              <p:nvPr/>
            </p:nvSpPr>
            <p:spPr bwMode="auto">
              <a:xfrm>
                <a:off x="528" y="2304"/>
                <a:ext cx="3888" cy="1440"/>
              </a:xfrm>
              <a:prstGeom prst="roundRect">
                <a:avLst>
                  <a:gd name="adj" fmla="val 16667"/>
                </a:avLst>
              </a:prstGeom>
              <a:solidFill>
                <a:srgbClr val="FFE3E3"/>
              </a:solidFill>
              <a:ln w="9525">
                <a:solidFill>
                  <a:schemeClr val="tx1"/>
                </a:solidFill>
                <a:round/>
                <a:headEnd/>
                <a:tailEnd/>
              </a:ln>
            </p:spPr>
            <p:txBody>
              <a:bodyPr anchor="ctr">
                <a:spAutoFit/>
              </a:bodyPr>
              <a:lstStyle/>
              <a:p>
                <a:endParaRPr lang="en-GB"/>
              </a:p>
            </p:txBody>
          </p:sp>
          <p:sp>
            <p:nvSpPr>
              <p:cNvPr id="28691" name="Rectangle 1029"/>
              <p:cNvSpPr>
                <a:spLocks noChangeArrowheads="1"/>
              </p:cNvSpPr>
              <p:nvPr/>
            </p:nvSpPr>
            <p:spPr bwMode="auto">
              <a:xfrm>
                <a:off x="2365" y="2874"/>
                <a:ext cx="1187" cy="438"/>
              </a:xfrm>
              <a:prstGeom prst="rect">
                <a:avLst/>
              </a:prstGeom>
              <a:noFill/>
              <a:ln w="9525">
                <a:noFill/>
                <a:miter lim="800000"/>
                <a:headEnd/>
                <a:tailEnd/>
              </a:ln>
            </p:spPr>
            <p:txBody>
              <a:bodyPr wrap="none" lIns="0" tIns="0" rIns="0" bIns="0">
                <a:spAutoFit/>
              </a:bodyPr>
              <a:lstStyle/>
              <a:p>
                <a:pPr algn="l" eaLnBrk="0" hangingPunct="0">
                  <a:lnSpc>
                    <a:spcPct val="80000"/>
                  </a:lnSpc>
                </a:pPr>
                <a:r>
                  <a:rPr lang="en-US" sz="1900" b="0" i="1" dirty="0">
                    <a:solidFill>
                      <a:srgbClr val="000000"/>
                    </a:solidFill>
                  </a:rPr>
                  <a:t>Delivers nearly  </a:t>
                </a:r>
                <a:br>
                  <a:rPr lang="en-US" sz="1900" b="0" i="1" dirty="0">
                    <a:solidFill>
                      <a:srgbClr val="000000"/>
                    </a:solidFill>
                  </a:rPr>
                </a:br>
                <a:r>
                  <a:rPr lang="en-US" sz="1900" b="0" i="1" dirty="0">
                    <a:solidFill>
                      <a:srgbClr val="000000"/>
                    </a:solidFill>
                  </a:rPr>
                  <a:t>no knowledge</a:t>
                </a:r>
              </a:p>
              <a:p>
                <a:pPr algn="l" eaLnBrk="0" hangingPunct="0">
                  <a:lnSpc>
                    <a:spcPct val="80000"/>
                  </a:lnSpc>
                </a:pPr>
                <a:r>
                  <a:rPr lang="en-US" sz="1900" b="0" i="1" dirty="0">
                    <a:solidFill>
                      <a:srgbClr val="000000"/>
                    </a:solidFill>
                  </a:rPr>
                  <a:t>(or risk reduction)</a:t>
                </a:r>
                <a:endParaRPr lang="en-US" sz="1900" b="0" i="1" dirty="0"/>
              </a:p>
            </p:txBody>
          </p:sp>
        </p:grpSp>
        <p:sp>
          <p:nvSpPr>
            <p:cNvPr id="28689" name="Freeform 1030"/>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 name="T8" fmla="*/ 0 60000 65536"/>
                <a:gd name="T9" fmla="*/ 0 60000 65536"/>
                <a:gd name="T10" fmla="*/ 0 60000 65536"/>
                <a:gd name="T11" fmla="*/ 0 60000 65536"/>
                <a:gd name="T12" fmla="*/ 0 w 3882"/>
                <a:gd name="T13" fmla="*/ 0 h 165"/>
                <a:gd name="T14" fmla="*/ 3882 w 3882"/>
                <a:gd name="T15" fmla="*/ 165 h 165"/>
              </a:gdLst>
              <a:ahLst/>
              <a:cxnLst>
                <a:cxn ang="T8">
                  <a:pos x="T0" y="T1"/>
                </a:cxn>
                <a:cxn ang="T9">
                  <a:pos x="T2" y="T3"/>
                </a:cxn>
                <a:cxn ang="T10">
                  <a:pos x="T4" y="T5"/>
                </a:cxn>
                <a:cxn ang="T11">
                  <a:pos x="T6" y="T7"/>
                </a:cxn>
              </a:cxnLst>
              <a:rect l="T12" t="T13" r="T14" b="T15"/>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57150" cap="flat" cmpd="sng">
              <a:solidFill>
                <a:schemeClr val="tx1"/>
              </a:solidFill>
              <a:prstDash val="solid"/>
              <a:round/>
              <a:headEnd type="none" w="sm" len="sm"/>
              <a:tailEnd type="none" w="med" len="med"/>
            </a:ln>
          </p:spPr>
          <p:txBody>
            <a:bodyPr wrap="none" anchor="ctr"/>
            <a:lstStyle/>
            <a:p>
              <a:endParaRPr lang="en-GB"/>
            </a:p>
          </p:txBody>
        </p:sp>
      </p:grpSp>
      <p:grpSp>
        <p:nvGrpSpPr>
          <p:cNvPr id="4" name="Group 1031"/>
          <p:cNvGrpSpPr>
            <a:grpSpLocks/>
          </p:cNvGrpSpPr>
          <p:nvPr/>
        </p:nvGrpSpPr>
        <p:grpSpPr bwMode="auto">
          <a:xfrm>
            <a:off x="4929190" y="2643182"/>
            <a:ext cx="2097110" cy="2600340"/>
            <a:chOff x="3629" y="1872"/>
            <a:chExt cx="1651" cy="1776"/>
          </a:xfrm>
        </p:grpSpPr>
        <p:sp>
          <p:nvSpPr>
            <p:cNvPr id="28686" name="AutoShape 1032"/>
            <p:cNvSpPr>
              <a:spLocks noChangeArrowheads="1"/>
            </p:cNvSpPr>
            <p:nvPr/>
          </p:nvSpPr>
          <p:spPr bwMode="auto">
            <a:xfrm>
              <a:off x="4464" y="2304"/>
              <a:ext cx="816" cy="1344"/>
            </a:xfrm>
            <a:prstGeom prst="roundRect">
              <a:avLst>
                <a:gd name="adj" fmla="val 16667"/>
              </a:avLst>
            </a:prstGeom>
            <a:solidFill>
              <a:srgbClr val="CCFFCC"/>
            </a:solidFill>
            <a:ln w="9525">
              <a:solidFill>
                <a:schemeClr val="tx1"/>
              </a:solidFill>
              <a:round/>
              <a:headEnd/>
              <a:tailEnd/>
            </a:ln>
          </p:spPr>
          <p:txBody>
            <a:bodyPr anchor="ctr">
              <a:spAutoFit/>
            </a:bodyPr>
            <a:lstStyle/>
            <a:p>
              <a:endParaRPr lang="en-GB"/>
            </a:p>
          </p:txBody>
        </p:sp>
        <p:sp>
          <p:nvSpPr>
            <p:cNvPr id="28687" name="Rectangle 1033"/>
            <p:cNvSpPr>
              <a:spLocks noChangeArrowheads="1"/>
            </p:cNvSpPr>
            <p:nvPr/>
          </p:nvSpPr>
          <p:spPr bwMode="auto">
            <a:xfrm>
              <a:off x="3629" y="1872"/>
              <a:ext cx="1554" cy="429"/>
            </a:xfrm>
            <a:prstGeom prst="rect">
              <a:avLst/>
            </a:prstGeom>
            <a:noFill/>
            <a:ln w="9525">
              <a:noFill/>
              <a:miter lim="800000"/>
              <a:headEnd/>
              <a:tailEnd/>
            </a:ln>
          </p:spPr>
          <p:txBody>
            <a:bodyPr wrap="none" lIns="0" tIns="0" rIns="0" bIns="0">
              <a:spAutoFit/>
            </a:bodyPr>
            <a:lstStyle/>
            <a:p>
              <a:pPr algn="l" eaLnBrk="0" hangingPunct="0">
                <a:lnSpc>
                  <a:spcPct val="80000"/>
                </a:lnSpc>
              </a:pPr>
              <a:r>
                <a:rPr lang="en-US" sz="1600" b="0" i="1" dirty="0">
                  <a:solidFill>
                    <a:srgbClr val="000000"/>
                  </a:solidFill>
                </a:rPr>
                <a:t>Knowledge comes at</a:t>
              </a:r>
              <a:br>
                <a:rPr lang="en-US" sz="1600" b="0" i="1" dirty="0">
                  <a:solidFill>
                    <a:srgbClr val="000000"/>
                  </a:solidFill>
                </a:rPr>
              </a:br>
              <a:r>
                <a:rPr lang="en-US" sz="1600" b="0" i="1" dirty="0">
                  <a:solidFill>
                    <a:srgbClr val="000000"/>
                  </a:solidFill>
                </a:rPr>
                <a:t>the “moment of truth”: </a:t>
              </a:r>
              <a:br>
                <a:rPr lang="en-US" sz="1600" b="0" i="1" dirty="0">
                  <a:solidFill>
                    <a:srgbClr val="000000"/>
                  </a:solidFill>
                </a:rPr>
              </a:br>
              <a:r>
                <a:rPr lang="en-US" sz="1600" b="0" i="1" dirty="0">
                  <a:solidFill>
                    <a:srgbClr val="000000"/>
                  </a:solidFill>
                </a:rPr>
                <a:t>final integration</a:t>
              </a:r>
              <a:r>
                <a:rPr lang="en-US" sz="1900" b="0" i="1" dirty="0">
                  <a:solidFill>
                    <a:srgbClr val="000000"/>
                  </a:solidFill>
                </a:rPr>
                <a:t>.</a:t>
              </a:r>
              <a:endParaRPr lang="en-US" sz="1900" b="0" i="1" dirty="0"/>
            </a:p>
          </p:txBody>
        </p:sp>
      </p:grpSp>
      <p:sp>
        <p:nvSpPr>
          <p:cNvPr id="28676" name="AutoShape 1034"/>
          <p:cNvSpPr>
            <a:spLocks noGrp="1" noChangeArrowheads="1"/>
          </p:cNvSpPr>
          <p:nvPr>
            <p:ph type="title"/>
          </p:nvPr>
        </p:nvSpPr>
        <p:spPr/>
        <p:txBody>
          <a:bodyPr>
            <a:normAutofit/>
          </a:bodyPr>
          <a:lstStyle/>
          <a:p>
            <a:pPr eaLnBrk="1" hangingPunct="1"/>
            <a:r>
              <a:rPr lang="en-US" sz="2800" dirty="0" smtClean="0">
                <a:solidFill>
                  <a:schemeClr val="tx2">
                    <a:lumMod val="50000"/>
                  </a:schemeClr>
                </a:solidFill>
              </a:rPr>
              <a:t>Waterfall is a </a:t>
            </a:r>
            <a:r>
              <a:rPr lang="en-US" sz="2800" i="1" dirty="0" smtClean="0">
                <a:solidFill>
                  <a:schemeClr val="tx2">
                    <a:lumMod val="50000"/>
                  </a:schemeClr>
                </a:solidFill>
              </a:rPr>
              <a:t>late-learning</a:t>
            </a:r>
            <a:r>
              <a:rPr lang="en-US" sz="2800" dirty="0" smtClean="0">
                <a:solidFill>
                  <a:schemeClr val="tx2">
                    <a:lumMod val="50000"/>
                  </a:schemeClr>
                </a:solidFill>
              </a:rPr>
              <a:t> strategy</a:t>
            </a:r>
          </a:p>
        </p:txBody>
      </p:sp>
      <p:sp>
        <p:nvSpPr>
          <p:cNvPr id="28677" name="Rectangle 1035"/>
          <p:cNvSpPr>
            <a:spLocks noChangeArrowheads="1"/>
          </p:cNvSpPr>
          <p:nvPr/>
        </p:nvSpPr>
        <p:spPr bwMode="auto">
          <a:xfrm>
            <a:off x="7772400" y="6056313"/>
            <a:ext cx="528638" cy="268287"/>
          </a:xfrm>
          <a:prstGeom prst="rect">
            <a:avLst/>
          </a:prstGeom>
          <a:noFill/>
          <a:ln w="9525">
            <a:noFill/>
            <a:miter lim="800000"/>
            <a:headEnd/>
            <a:tailEnd/>
          </a:ln>
        </p:spPr>
        <p:txBody>
          <a:bodyPr wrap="none" lIns="0" tIns="0" rIns="0" bIns="0">
            <a:spAutoFit/>
          </a:bodyPr>
          <a:lstStyle/>
          <a:p>
            <a:pPr algn="l" eaLnBrk="0" hangingPunct="0">
              <a:lnSpc>
                <a:spcPct val="80000"/>
              </a:lnSpc>
            </a:pPr>
            <a:r>
              <a:rPr lang="en-US" b="0">
                <a:solidFill>
                  <a:srgbClr val="000000"/>
                </a:solidFill>
              </a:rPr>
              <a:t>time</a:t>
            </a:r>
          </a:p>
        </p:txBody>
      </p:sp>
      <p:sp>
        <p:nvSpPr>
          <p:cNvPr id="968716" name="Freeform 1036"/>
          <p:cNvSpPr>
            <a:spLocks/>
          </p:cNvSpPr>
          <p:nvPr/>
        </p:nvSpPr>
        <p:spPr bwMode="auto">
          <a:xfrm>
            <a:off x="5715008" y="1857364"/>
            <a:ext cx="1400175" cy="3943350"/>
          </a:xfrm>
          <a:custGeom>
            <a:avLst/>
            <a:gdLst>
              <a:gd name="T0" fmla="*/ 0 w 882"/>
              <a:gd name="T1" fmla="*/ 2415 h 2484"/>
              <a:gd name="T2" fmla="*/ 480 w 882"/>
              <a:gd name="T3" fmla="*/ 2082 h 2484"/>
              <a:gd name="T4" fmla="*/ 882 w 882"/>
              <a:gd name="T5" fmla="*/ 0 h 2484"/>
              <a:gd name="T6" fmla="*/ 0 60000 65536"/>
              <a:gd name="T7" fmla="*/ 0 60000 65536"/>
              <a:gd name="T8" fmla="*/ 0 60000 65536"/>
              <a:gd name="T9" fmla="*/ 0 w 882"/>
              <a:gd name="T10" fmla="*/ 0 h 2484"/>
              <a:gd name="T11" fmla="*/ 882 w 882"/>
              <a:gd name="T12" fmla="*/ 2484 h 2484"/>
            </a:gdLst>
            <a:ahLst/>
            <a:cxnLst>
              <a:cxn ang="T6">
                <a:pos x="T0" y="T1"/>
              </a:cxn>
              <a:cxn ang="T7">
                <a:pos x="T2" y="T3"/>
              </a:cxn>
              <a:cxn ang="T8">
                <a:pos x="T4" y="T5"/>
              </a:cxn>
            </a:cxnLst>
            <a:rect l="T9" t="T10" r="T11" b="T12"/>
            <a:pathLst>
              <a:path w="882" h="2484">
                <a:moveTo>
                  <a:pt x="0" y="2415"/>
                </a:moveTo>
                <a:cubicBezTo>
                  <a:pt x="80" y="2360"/>
                  <a:pt x="333" y="2484"/>
                  <a:pt x="480" y="2082"/>
                </a:cubicBezTo>
                <a:cubicBezTo>
                  <a:pt x="627" y="1680"/>
                  <a:pt x="798" y="434"/>
                  <a:pt x="882" y="0"/>
                </a:cubicBezTo>
              </a:path>
            </a:pathLst>
          </a:custGeom>
          <a:noFill/>
          <a:ln w="57150" cap="flat" cmpd="sng">
            <a:solidFill>
              <a:schemeClr val="tx1"/>
            </a:solidFill>
            <a:prstDash val="solid"/>
            <a:round/>
            <a:headEnd type="none" w="sm" len="sm"/>
            <a:tailEnd type="triangle" w="med" len="med"/>
          </a:ln>
        </p:spPr>
        <p:txBody>
          <a:bodyPr wrap="none" anchor="ctr"/>
          <a:lstStyle/>
          <a:p>
            <a:endParaRPr lang="en-GB"/>
          </a:p>
        </p:txBody>
      </p:sp>
      <p:grpSp>
        <p:nvGrpSpPr>
          <p:cNvPr id="5" name="Group 1037"/>
          <p:cNvGrpSpPr>
            <a:grpSpLocks/>
          </p:cNvGrpSpPr>
          <p:nvPr/>
        </p:nvGrpSpPr>
        <p:grpSpPr bwMode="auto">
          <a:xfrm>
            <a:off x="714348" y="2000240"/>
            <a:ext cx="6761988" cy="4145280"/>
            <a:chOff x="1190" y="816"/>
            <a:chExt cx="4162" cy="2515"/>
          </a:xfrm>
        </p:grpSpPr>
        <p:sp>
          <p:nvSpPr>
            <p:cNvPr id="28684" name="Line 1038"/>
            <p:cNvSpPr>
              <a:spLocks noChangeShapeType="1"/>
            </p:cNvSpPr>
            <p:nvPr/>
          </p:nvSpPr>
          <p:spPr bwMode="auto">
            <a:xfrm flipH="1">
              <a:off x="1200" y="816"/>
              <a:ext cx="0" cy="2496"/>
            </a:xfrm>
            <a:prstGeom prst="line">
              <a:avLst/>
            </a:prstGeom>
            <a:noFill/>
            <a:ln w="12700">
              <a:solidFill>
                <a:srgbClr val="000000"/>
              </a:solidFill>
              <a:round/>
              <a:headEnd type="arrow" w="med" len="med"/>
              <a:tailEnd/>
            </a:ln>
          </p:spPr>
          <p:txBody>
            <a:bodyPr/>
            <a:lstStyle/>
            <a:p>
              <a:endParaRPr lang="en-GB"/>
            </a:p>
          </p:txBody>
        </p:sp>
        <p:sp>
          <p:nvSpPr>
            <p:cNvPr id="28685" name="Line 1039"/>
            <p:cNvSpPr>
              <a:spLocks noChangeShapeType="1"/>
            </p:cNvSpPr>
            <p:nvPr/>
          </p:nvSpPr>
          <p:spPr bwMode="auto">
            <a:xfrm flipH="1">
              <a:off x="1190" y="3331"/>
              <a:ext cx="4162" cy="0"/>
            </a:xfrm>
            <a:prstGeom prst="line">
              <a:avLst/>
            </a:prstGeom>
            <a:noFill/>
            <a:ln w="12700">
              <a:solidFill>
                <a:srgbClr val="000000"/>
              </a:solidFill>
              <a:round/>
              <a:headEnd type="arrow" w="med" len="med"/>
              <a:tailEnd/>
            </a:ln>
          </p:spPr>
          <p:txBody>
            <a:bodyPr/>
            <a:lstStyle/>
            <a:p>
              <a:endParaRPr lang="en-GB"/>
            </a:p>
          </p:txBody>
        </p:sp>
      </p:grpSp>
      <p:grpSp>
        <p:nvGrpSpPr>
          <p:cNvPr id="6" name="Group 1040"/>
          <p:cNvGrpSpPr>
            <a:grpSpLocks/>
          </p:cNvGrpSpPr>
          <p:nvPr/>
        </p:nvGrpSpPr>
        <p:grpSpPr bwMode="auto">
          <a:xfrm>
            <a:off x="742896" y="2424090"/>
            <a:ext cx="7520014" cy="3686188"/>
            <a:chOff x="624" y="1008"/>
            <a:chExt cx="4608" cy="2592"/>
          </a:xfrm>
        </p:grpSpPr>
        <p:sp>
          <p:nvSpPr>
            <p:cNvPr id="28682" name="Line 1041"/>
            <p:cNvSpPr>
              <a:spLocks noChangeShapeType="1"/>
            </p:cNvSpPr>
            <p:nvPr/>
          </p:nvSpPr>
          <p:spPr bwMode="auto">
            <a:xfrm flipV="1">
              <a:off x="624" y="1008"/>
              <a:ext cx="4608" cy="2592"/>
            </a:xfrm>
            <a:prstGeom prst="line">
              <a:avLst/>
            </a:prstGeom>
            <a:noFill/>
            <a:ln w="19050" cap="rnd">
              <a:solidFill>
                <a:srgbClr val="CC0000"/>
              </a:solidFill>
              <a:prstDash val="sysDot"/>
              <a:round/>
              <a:headEnd/>
              <a:tailEnd type="arrow" w="med" len="med"/>
            </a:ln>
          </p:spPr>
          <p:txBody>
            <a:bodyPr anchor="ctr">
              <a:spAutoFit/>
            </a:bodyPr>
            <a:lstStyle/>
            <a:p>
              <a:endParaRPr lang="en-GB"/>
            </a:p>
          </p:txBody>
        </p:sp>
        <p:sp>
          <p:nvSpPr>
            <p:cNvPr id="28683" name="Rectangle 1042"/>
            <p:cNvSpPr>
              <a:spLocks noChangeArrowheads="1"/>
            </p:cNvSpPr>
            <p:nvPr/>
          </p:nvSpPr>
          <p:spPr bwMode="auto">
            <a:xfrm>
              <a:off x="4560" y="1104"/>
              <a:ext cx="293" cy="154"/>
            </a:xfrm>
            <a:prstGeom prst="rect">
              <a:avLst/>
            </a:prstGeom>
            <a:noFill/>
            <a:ln w="9525">
              <a:noFill/>
              <a:miter lim="800000"/>
              <a:headEnd/>
              <a:tailEnd/>
            </a:ln>
          </p:spPr>
          <p:txBody>
            <a:bodyPr wrap="none" lIns="0" tIns="0" rIns="0" bIns="0">
              <a:spAutoFit/>
            </a:bodyPr>
            <a:lstStyle/>
            <a:p>
              <a:pPr algn="l" eaLnBrk="0" hangingPunct="0">
                <a:lnSpc>
                  <a:spcPct val="80000"/>
                </a:lnSpc>
                <a:spcBef>
                  <a:spcPct val="40000"/>
                </a:spcBef>
              </a:pPr>
              <a:r>
                <a:rPr lang="en-US" sz="2000" b="0">
                  <a:solidFill>
                    <a:srgbClr val="CC0000"/>
                  </a:solidFill>
                </a:rPr>
                <a:t>cost</a:t>
              </a:r>
              <a:endParaRPr lang="en-US" sz="2000" b="0" i="1">
                <a:solidFill>
                  <a:srgbClr val="CC0000"/>
                </a:solidFill>
              </a:endParaRPr>
            </a:p>
          </p:txBody>
        </p:sp>
      </p:grpSp>
      <p:sp>
        <p:nvSpPr>
          <p:cNvPr id="28681" name="Rectangle 1043"/>
          <p:cNvSpPr>
            <a:spLocks noChangeArrowheads="1"/>
          </p:cNvSpPr>
          <p:nvPr/>
        </p:nvSpPr>
        <p:spPr bwMode="auto">
          <a:xfrm>
            <a:off x="857224" y="2428868"/>
            <a:ext cx="3279775" cy="536575"/>
          </a:xfrm>
          <a:prstGeom prst="rect">
            <a:avLst/>
          </a:prstGeom>
          <a:noFill/>
          <a:ln w="9525">
            <a:noFill/>
            <a:miter lim="800000"/>
            <a:headEnd/>
            <a:tailEnd/>
          </a:ln>
        </p:spPr>
        <p:txBody>
          <a:bodyPr wrap="none" lIns="0" tIns="0" rIns="0" bIns="0">
            <a:spAutoFit/>
          </a:bodyPr>
          <a:lstStyle/>
          <a:p>
            <a:pPr algn="l" eaLnBrk="0" hangingPunct="0">
              <a:lnSpc>
                <a:spcPct val="80000"/>
              </a:lnSpc>
            </a:pPr>
            <a:r>
              <a:rPr lang="en-US" b="0" dirty="0">
                <a:solidFill>
                  <a:srgbClr val="000000"/>
                </a:solidFill>
              </a:rPr>
              <a:t>Growth of knowledge with </a:t>
            </a:r>
            <a:br>
              <a:rPr lang="en-US" b="0" dirty="0">
                <a:solidFill>
                  <a:srgbClr val="000000"/>
                </a:solidFill>
              </a:rPr>
            </a:br>
            <a:r>
              <a:rPr lang="en-US" dirty="0">
                <a:solidFill>
                  <a:srgbClr val="CC3300"/>
                </a:solidFill>
              </a:rPr>
              <a:t>big-bang</a:t>
            </a:r>
            <a:r>
              <a:rPr lang="en-US" b="0" dirty="0">
                <a:solidFill>
                  <a:srgbClr val="000000"/>
                </a:solidFill>
              </a:rPr>
              <a:t> integration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68716"/>
                                        </p:tgtEl>
                                        <p:attrNameLst>
                                          <p:attrName>style.visibility</p:attrName>
                                        </p:attrNameLst>
                                      </p:cBhvr>
                                      <p:to>
                                        <p:strVal val="visible"/>
                                      </p:to>
                                    </p:set>
                                    <p:animEffect transition="in" filter="wipe(down)">
                                      <p:cBhvr>
                                        <p:cTn id="17" dur="500"/>
                                        <p:tgtEl>
                                          <p:spTgt spid="9687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2" name="Rectangle 4"/>
          <p:cNvSpPr>
            <a:spLocks noGrp="1" noChangeArrowheads="1"/>
          </p:cNvSpPr>
          <p:nvPr>
            <p:ph type="title"/>
          </p:nvPr>
        </p:nvSpPr>
        <p:spPr/>
        <p:txBody>
          <a:bodyPr>
            <a:normAutofit/>
          </a:bodyPr>
          <a:lstStyle/>
          <a:p>
            <a:r>
              <a:rPr lang="en-US" sz="2800" i="1" dirty="0">
                <a:solidFill>
                  <a:schemeClr val="tx2">
                    <a:lumMod val="50000"/>
                  </a:schemeClr>
                </a:solidFill>
              </a:rPr>
              <a:t>Personal Safety</a:t>
            </a:r>
            <a:endParaRPr lang="en-US" sz="2800" dirty="0">
              <a:solidFill>
                <a:schemeClr val="tx2">
                  <a:lumMod val="50000"/>
                </a:schemeClr>
              </a:solidFill>
            </a:endParaRPr>
          </a:p>
        </p:txBody>
      </p:sp>
      <p:sp>
        <p:nvSpPr>
          <p:cNvPr id="636933" name="Rectangle 5"/>
          <p:cNvSpPr>
            <a:spLocks noGrp="1" noChangeArrowheads="1"/>
          </p:cNvSpPr>
          <p:nvPr>
            <p:ph type="body" idx="1"/>
          </p:nvPr>
        </p:nvSpPr>
        <p:spPr>
          <a:xfrm>
            <a:off x="428596" y="1857364"/>
            <a:ext cx="8229600" cy="3614750"/>
          </a:xfrm>
        </p:spPr>
        <p:txBody>
          <a:bodyPr>
            <a:normAutofit/>
          </a:bodyPr>
          <a:lstStyle/>
          <a:p>
            <a:r>
              <a:rPr lang="en-US" sz="2800" dirty="0"/>
              <a:t>Can you tell your boss you </a:t>
            </a:r>
            <a:r>
              <a:rPr lang="en-US" sz="2800" dirty="0" err="1"/>
              <a:t>mis</a:t>
            </a:r>
            <a:r>
              <a:rPr lang="en-US" sz="2800" dirty="0"/>
              <a:t>-estimated by more than 50 percent, or that you just received a tempting job offer? </a:t>
            </a:r>
          </a:p>
          <a:p>
            <a:r>
              <a:rPr lang="en-US" sz="2800" dirty="0" smtClean="0"/>
              <a:t>Can </a:t>
            </a:r>
            <a:r>
              <a:rPr lang="en-US" sz="2800" dirty="0"/>
              <a:t>you disagree with him or her about the schedule in a team meeting? </a:t>
            </a:r>
          </a:p>
          <a:p>
            <a:r>
              <a:rPr lang="en-US" sz="2800" dirty="0" smtClean="0"/>
              <a:t>Can </a:t>
            </a:r>
            <a:r>
              <a:rPr lang="en-US" sz="2800" dirty="0"/>
              <a:t>people end long debates about each other’s designs with friendly disagreement?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r>
              <a:rPr lang="en-US" sz="2800" i="1" dirty="0">
                <a:solidFill>
                  <a:schemeClr val="tx2">
                    <a:lumMod val="50000"/>
                  </a:schemeClr>
                </a:solidFill>
              </a:rPr>
              <a:t>Focus</a:t>
            </a:r>
            <a:endParaRPr lang="en-US" sz="2800" dirty="0">
              <a:solidFill>
                <a:schemeClr val="tx2">
                  <a:lumMod val="50000"/>
                </a:schemeClr>
              </a:solidFill>
            </a:endParaRPr>
          </a:p>
        </p:txBody>
      </p:sp>
      <p:sp>
        <p:nvSpPr>
          <p:cNvPr id="637957" name="Rectangle 5"/>
          <p:cNvSpPr>
            <a:spLocks noGrp="1" noChangeArrowheads="1"/>
          </p:cNvSpPr>
          <p:nvPr>
            <p:ph type="body" idx="1"/>
          </p:nvPr>
        </p:nvSpPr>
        <p:spPr>
          <a:xfrm>
            <a:off x="500034" y="2571744"/>
            <a:ext cx="8229600" cy="2328866"/>
          </a:xfrm>
        </p:spPr>
        <p:txBody>
          <a:bodyPr>
            <a:normAutofit/>
          </a:bodyPr>
          <a:lstStyle/>
          <a:p>
            <a:r>
              <a:rPr lang="en-US" sz="2800" dirty="0"/>
              <a:t>Do all the people know what their top two priority items to work on are? </a:t>
            </a:r>
          </a:p>
          <a:p>
            <a:r>
              <a:rPr lang="en-US" sz="2800" dirty="0" smtClean="0"/>
              <a:t>Are </a:t>
            </a:r>
            <a:r>
              <a:rPr lang="en-US" sz="2800" dirty="0"/>
              <a:t>they guaranteed at least two days in a row and two uninterrupted hours each day to work on them?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80" name="Rectangle 4"/>
          <p:cNvSpPr>
            <a:spLocks noGrp="1" noChangeArrowheads="1"/>
          </p:cNvSpPr>
          <p:nvPr>
            <p:ph type="title"/>
          </p:nvPr>
        </p:nvSpPr>
        <p:spPr/>
        <p:txBody>
          <a:bodyPr>
            <a:normAutofit/>
          </a:bodyPr>
          <a:lstStyle/>
          <a:p>
            <a:r>
              <a:rPr lang="en-US" sz="2800" i="1" dirty="0">
                <a:solidFill>
                  <a:schemeClr val="tx2">
                    <a:lumMod val="50000"/>
                  </a:schemeClr>
                </a:solidFill>
              </a:rPr>
              <a:t>Easy Access to Expert Users </a:t>
            </a:r>
            <a:endParaRPr lang="en-US" sz="2800" dirty="0">
              <a:solidFill>
                <a:schemeClr val="tx2">
                  <a:lumMod val="50000"/>
                </a:schemeClr>
              </a:solidFill>
            </a:endParaRPr>
          </a:p>
        </p:txBody>
      </p:sp>
      <p:sp>
        <p:nvSpPr>
          <p:cNvPr id="638981" name="Rectangle 5"/>
          <p:cNvSpPr>
            <a:spLocks noGrp="1" noChangeArrowheads="1"/>
          </p:cNvSpPr>
          <p:nvPr>
            <p:ph type="body" idx="1"/>
          </p:nvPr>
        </p:nvSpPr>
        <p:spPr>
          <a:xfrm>
            <a:off x="500034" y="2071678"/>
            <a:ext cx="8229600" cy="2757493"/>
          </a:xfrm>
        </p:spPr>
        <p:txBody>
          <a:bodyPr>
            <a:normAutofit/>
          </a:bodyPr>
          <a:lstStyle/>
          <a:p>
            <a:r>
              <a:rPr lang="en-US" sz="2800" dirty="0"/>
              <a:t>Does it take less than three days, on the average, from when you come up with a question about system usage to when an expert user answers the question? </a:t>
            </a:r>
          </a:p>
          <a:p>
            <a:r>
              <a:rPr lang="en-US" sz="2800" dirty="0" smtClean="0"/>
              <a:t>Can </a:t>
            </a:r>
            <a:r>
              <a:rPr lang="en-US" sz="2800" dirty="0"/>
              <a:t>you get the answer in a few hours?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4" name="Rectangle 4"/>
          <p:cNvSpPr>
            <a:spLocks noGrp="1" noChangeArrowheads="1"/>
          </p:cNvSpPr>
          <p:nvPr>
            <p:ph type="title"/>
          </p:nvPr>
        </p:nvSpPr>
        <p:spPr>
          <a:xfrm>
            <a:off x="228600" y="228600"/>
            <a:ext cx="8610600" cy="1066800"/>
          </a:xfrm>
        </p:spPr>
        <p:txBody>
          <a:bodyPr>
            <a:normAutofit/>
          </a:bodyPr>
          <a:lstStyle/>
          <a:p>
            <a:r>
              <a:rPr lang="en-US" sz="2800" dirty="0"/>
              <a:t>Technical Environment with </a:t>
            </a:r>
            <a:r>
              <a:rPr lang="en-US" sz="2800" i="1" dirty="0"/>
              <a:t>Automated Tests, Configuration Management, </a:t>
            </a:r>
            <a:r>
              <a:rPr lang="en-US" sz="2800" dirty="0"/>
              <a:t>and</a:t>
            </a:r>
            <a:r>
              <a:rPr lang="en-US" sz="2800" i="1" dirty="0"/>
              <a:t> Frequent Integration</a:t>
            </a:r>
            <a:endParaRPr lang="en-US" sz="2800" dirty="0"/>
          </a:p>
        </p:txBody>
      </p:sp>
      <p:sp>
        <p:nvSpPr>
          <p:cNvPr id="640005" name="Rectangle 5"/>
          <p:cNvSpPr>
            <a:spLocks noGrp="1" noChangeArrowheads="1"/>
          </p:cNvSpPr>
          <p:nvPr>
            <p:ph type="body" idx="1"/>
          </p:nvPr>
        </p:nvSpPr>
        <p:spPr>
          <a:xfrm>
            <a:off x="428596" y="2214554"/>
            <a:ext cx="8229600" cy="2828932"/>
          </a:xfrm>
        </p:spPr>
        <p:txBody>
          <a:bodyPr>
            <a:normAutofit/>
          </a:bodyPr>
          <a:lstStyle/>
          <a:p>
            <a:r>
              <a:rPr lang="en-US" sz="2500" dirty="0"/>
              <a:t>Can you run the system tests to completion without having to be physically present?</a:t>
            </a:r>
          </a:p>
          <a:p>
            <a:r>
              <a:rPr lang="en-US" sz="2500" dirty="0" smtClean="0"/>
              <a:t>Do </a:t>
            </a:r>
            <a:r>
              <a:rPr lang="en-US" sz="2500" dirty="0"/>
              <a:t>all your developers check their code into the configuration management system? </a:t>
            </a:r>
          </a:p>
          <a:p>
            <a:r>
              <a:rPr lang="en-US" sz="2500" dirty="0"/>
              <a:t>Do they put in a useful note about it as they check it in? </a:t>
            </a:r>
          </a:p>
          <a:p>
            <a:r>
              <a:rPr lang="en-US" sz="2500" dirty="0" smtClean="0"/>
              <a:t>Is </a:t>
            </a:r>
            <a:r>
              <a:rPr lang="en-US" sz="2500" dirty="0"/>
              <a:t>the system integrated at least twice a week?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normAutofit/>
          </a:bodyPr>
          <a:lstStyle/>
          <a:p>
            <a:r>
              <a:rPr lang="en-US" sz="2800" i="1" dirty="0" err="1"/>
              <a:t>Timeboxing</a:t>
            </a:r>
            <a:r>
              <a:rPr lang="en-US" sz="2800" dirty="0"/>
              <a:t> is a critical element in iteration scheduling</a:t>
            </a:r>
            <a:endParaRPr lang="en-US" sz="2800" i="1" dirty="0"/>
          </a:p>
        </p:txBody>
      </p:sp>
      <p:sp>
        <p:nvSpPr>
          <p:cNvPr id="706563" name="Rectangle 3"/>
          <p:cNvSpPr>
            <a:spLocks noGrp="1" noChangeArrowheads="1"/>
          </p:cNvSpPr>
          <p:nvPr>
            <p:ph type="body" idx="1"/>
          </p:nvPr>
        </p:nvSpPr>
        <p:spPr/>
        <p:txBody>
          <a:bodyPr>
            <a:normAutofit/>
          </a:bodyPr>
          <a:lstStyle/>
          <a:p>
            <a:r>
              <a:rPr lang="en-US" sz="2500" dirty="0"/>
              <a:t>2-week, 1-month (,quarterly) </a:t>
            </a:r>
            <a:r>
              <a:rPr lang="en-US" sz="2500" dirty="0" err="1"/>
              <a:t>timeboxes</a:t>
            </a:r>
            <a:r>
              <a:rPr lang="en-US" sz="2500" dirty="0"/>
              <a:t>.</a:t>
            </a:r>
          </a:p>
          <a:p>
            <a:r>
              <a:rPr lang="en-US" sz="2500" dirty="0" smtClean="0"/>
              <a:t>Each </a:t>
            </a:r>
            <a:r>
              <a:rPr lang="en-US" sz="2500" dirty="0" err="1"/>
              <a:t>timebox</a:t>
            </a:r>
            <a:r>
              <a:rPr lang="en-US" sz="2500" dirty="0"/>
              <a:t> ends with integrated, tested code.</a:t>
            </a:r>
          </a:p>
          <a:p>
            <a:r>
              <a:rPr lang="en-US" sz="2500" dirty="0" smtClean="0"/>
              <a:t>Cut </a:t>
            </a:r>
            <a:r>
              <a:rPr lang="en-US" sz="2500" dirty="0"/>
              <a:t>scope as needed but complete on time.</a:t>
            </a:r>
          </a:p>
          <a:p>
            <a:pPr lvl="1">
              <a:buFont typeface="Wingdings" pitchFamily="2" charset="2"/>
              <a:buNone/>
            </a:pPr>
            <a:r>
              <a:rPr lang="en-US" sz="2500" dirty="0"/>
              <a:t>Deliver whatever you have</a:t>
            </a:r>
          </a:p>
          <a:p>
            <a:pPr lvl="1">
              <a:buFont typeface="Wingdings" pitchFamily="2" charset="2"/>
              <a:buNone/>
            </a:pPr>
            <a:r>
              <a:rPr lang="en-US" sz="2500" dirty="0"/>
              <a:t>Whatever you accomplished this time is a predictor of what you will accomplish next time</a:t>
            </a:r>
          </a:p>
          <a:p>
            <a:pPr lvl="1" algn="ctr">
              <a:buFont typeface="Wingdings" pitchFamily="2" charset="2"/>
              <a:buNone/>
            </a:pPr>
            <a:r>
              <a:rPr lang="en-US" sz="2500" dirty="0"/>
              <a:t>	(“Yesterday’s Weather”)</a:t>
            </a:r>
          </a:p>
          <a:p>
            <a:r>
              <a:rPr lang="en-US" sz="2500" dirty="0" smtClean="0"/>
              <a:t>(</a:t>
            </a:r>
            <a:r>
              <a:rPr lang="en-US" sz="2500" dirty="0"/>
              <a:t>some </a:t>
            </a:r>
            <a:r>
              <a:rPr lang="en-US" sz="2500" dirty="0" err="1"/>
              <a:t>timeboxing</a:t>
            </a:r>
            <a:r>
              <a:rPr lang="en-US" sz="2500" dirty="0"/>
              <a:t> fixes requirements, some don’t)</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normAutofit fontScale="90000"/>
          </a:bodyPr>
          <a:lstStyle/>
          <a:p>
            <a:pPr algn="ctr"/>
            <a:r>
              <a:rPr lang="en-US"/>
              <a:t>Run the project with nested </a:t>
            </a:r>
            <a:r>
              <a:rPr lang="en-US" i="1"/>
              <a:t>cycles</a:t>
            </a:r>
            <a:r>
              <a:rPr lang="en-US"/>
              <a:t>.</a:t>
            </a:r>
            <a:br>
              <a:rPr lang="en-US"/>
            </a:br>
            <a:endParaRPr lang="en-US"/>
          </a:p>
        </p:txBody>
      </p:sp>
      <p:sp>
        <p:nvSpPr>
          <p:cNvPr id="35841"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ent--&gt;</a:t>
            </a:r>
          </a:p>
        </p:txBody>
      </p:sp>
      <p:pic>
        <p:nvPicPr>
          <p:cNvPr id="35843" name="Picture 3" descr="C:\Documents and Settings\coopi\Local Settings\Temp\EvernoteCopyBuffer\c79a090b-3864-425b-bc1e-386da3503ca5.jpeg"/>
          <p:cNvPicPr>
            <a:picLocks noChangeAspect="1" noChangeArrowheads="1"/>
          </p:cNvPicPr>
          <p:nvPr/>
        </p:nvPicPr>
        <p:blipFill>
          <a:blip r:embed="rId2" cstate="print"/>
          <a:srcRect/>
          <a:stretch>
            <a:fillRect/>
          </a:stretch>
        </p:blipFill>
        <p:spPr bwMode="auto">
          <a:xfrm>
            <a:off x="642910" y="1500174"/>
            <a:ext cx="7986322" cy="4429156"/>
          </a:xfrm>
          <a:prstGeom prst="rect">
            <a:avLst/>
          </a:prstGeom>
          <a:noFill/>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normAutofit/>
          </a:bodyPr>
          <a:lstStyle/>
          <a:p>
            <a:r>
              <a:rPr lang="en-US" sz="2800" dirty="0" smtClean="0"/>
              <a:t>There are Activities Outside Construction!</a:t>
            </a:r>
            <a:endParaRPr lang="en-US" sz="2800" dirty="0"/>
          </a:p>
        </p:txBody>
      </p:sp>
      <p:sp>
        <p:nvSpPr>
          <p:cNvPr id="3481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ent--&gt;</a:t>
            </a:r>
          </a:p>
        </p:txBody>
      </p:sp>
      <p:pic>
        <p:nvPicPr>
          <p:cNvPr id="34819" name="Picture 3" descr="C:\Documents and Settings\coopi\Local Settings\Temp\EvernoteCopyBuffer\b1824df6-92dd-46ca-8658-02ec5c6377c1.jpeg"/>
          <p:cNvPicPr>
            <a:picLocks noChangeAspect="1" noChangeArrowheads="1"/>
          </p:cNvPicPr>
          <p:nvPr/>
        </p:nvPicPr>
        <p:blipFill>
          <a:blip r:embed="rId2" cstate="print"/>
          <a:srcRect/>
          <a:stretch>
            <a:fillRect/>
          </a:stretch>
        </p:blipFill>
        <p:spPr bwMode="auto">
          <a:xfrm>
            <a:off x="142844" y="2071678"/>
            <a:ext cx="8770155" cy="2857520"/>
          </a:xfrm>
          <a:prstGeom prst="rect">
            <a:avLst/>
          </a:prstGeom>
          <a:noFill/>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ctrTitle"/>
          </p:nvPr>
        </p:nvSpPr>
        <p:spPr>
          <a:xfrm>
            <a:off x="685800" y="228600"/>
            <a:ext cx="7772400" cy="1143000"/>
          </a:xfrm>
        </p:spPr>
        <p:txBody>
          <a:bodyPr>
            <a:normAutofit/>
          </a:bodyPr>
          <a:lstStyle/>
          <a:p>
            <a:r>
              <a:rPr lang="en-US" sz="2800" i="1" dirty="0">
                <a:solidFill>
                  <a:schemeClr val="tx2">
                    <a:lumMod val="50000"/>
                  </a:schemeClr>
                </a:solidFill>
                <a:effectLst>
                  <a:outerShdw blurRad="38100" dist="38100" dir="2700000" algn="tl">
                    <a:srgbClr val="C0C0C0"/>
                  </a:outerShdw>
                </a:effectLst>
              </a:rPr>
              <a:t>3: Crystal’s </a:t>
            </a:r>
            <a:r>
              <a:rPr lang="en-US" sz="2800" dirty="0" smtClean="0">
                <a:solidFill>
                  <a:schemeClr val="tx2">
                    <a:lumMod val="50000"/>
                  </a:schemeClr>
                </a:solidFill>
                <a:effectLst>
                  <a:outerShdw blurRad="38100" dist="38100" dir="2700000" algn="tl">
                    <a:srgbClr val="C0C0C0"/>
                  </a:outerShdw>
                </a:effectLst>
              </a:rPr>
              <a:t>Starter Strategies </a:t>
            </a:r>
            <a:r>
              <a:rPr lang="en-US" sz="2800" dirty="0">
                <a:solidFill>
                  <a:schemeClr val="tx2">
                    <a:lumMod val="50000"/>
                  </a:schemeClr>
                </a:solidFill>
                <a:effectLst>
                  <a:outerShdw blurRad="38100" dist="38100" dir="2700000" algn="tl">
                    <a:srgbClr val="C0C0C0"/>
                  </a:outerShdw>
                </a:effectLst>
              </a:rPr>
              <a:t>&amp; Techniques</a:t>
            </a:r>
          </a:p>
        </p:txBody>
      </p:sp>
      <p:sp>
        <p:nvSpPr>
          <p:cNvPr id="701443" name="Rectangle 3"/>
          <p:cNvSpPr>
            <a:spLocks noGrp="1" noChangeArrowheads="1"/>
          </p:cNvSpPr>
          <p:nvPr>
            <p:ph type="subTitle" idx="1"/>
          </p:nvPr>
        </p:nvSpPr>
        <p:spPr>
          <a:xfrm>
            <a:off x="4495800" y="1828800"/>
            <a:ext cx="4267200" cy="3733800"/>
          </a:xfrm>
        </p:spPr>
        <p:txBody>
          <a:bodyPr>
            <a:normAutofit fontScale="85000" lnSpcReduction="20000"/>
          </a:bodyPr>
          <a:lstStyle/>
          <a:p>
            <a:pPr algn="l">
              <a:buFontTx/>
              <a:buChar char="•"/>
            </a:pPr>
            <a:r>
              <a:rPr lang="en-US" dirty="0"/>
              <a:t>Methodology Shaping</a:t>
            </a:r>
          </a:p>
          <a:p>
            <a:pPr algn="l">
              <a:buFontTx/>
              <a:buChar char="•"/>
            </a:pPr>
            <a:r>
              <a:rPr lang="en-US" i="1" u="sng" dirty="0"/>
              <a:t>Reflection Workshop</a:t>
            </a:r>
            <a:endParaRPr lang="en-US" dirty="0"/>
          </a:p>
          <a:p>
            <a:pPr algn="l">
              <a:buFontTx/>
              <a:buChar char="•"/>
            </a:pPr>
            <a:r>
              <a:rPr lang="en-US" dirty="0"/>
              <a:t>Blitz Planning</a:t>
            </a:r>
          </a:p>
          <a:p>
            <a:pPr algn="l">
              <a:buFontTx/>
              <a:buChar char="•"/>
            </a:pPr>
            <a:r>
              <a:rPr lang="en-US" dirty="0"/>
              <a:t>Delphi Estimation</a:t>
            </a:r>
          </a:p>
          <a:p>
            <a:pPr algn="l">
              <a:buFontTx/>
              <a:buChar char="•"/>
            </a:pPr>
            <a:r>
              <a:rPr lang="en-US" dirty="0"/>
              <a:t>Daily Stand-ups</a:t>
            </a:r>
          </a:p>
          <a:p>
            <a:pPr algn="l">
              <a:buFontTx/>
              <a:buChar char="•"/>
            </a:pPr>
            <a:r>
              <a:rPr lang="en-US" dirty="0"/>
              <a:t>Agile Interaction Design</a:t>
            </a:r>
          </a:p>
          <a:p>
            <a:pPr algn="l">
              <a:buFontTx/>
              <a:buChar char="•"/>
            </a:pPr>
            <a:r>
              <a:rPr lang="en-US" dirty="0"/>
              <a:t>Process Miniature</a:t>
            </a:r>
          </a:p>
          <a:p>
            <a:pPr algn="l">
              <a:buFontTx/>
              <a:buChar char="•"/>
            </a:pPr>
            <a:r>
              <a:rPr lang="en-US" dirty="0"/>
              <a:t>Side-by-Side Programming</a:t>
            </a:r>
          </a:p>
          <a:p>
            <a:pPr algn="l">
              <a:buFontTx/>
              <a:buChar char="•"/>
            </a:pPr>
            <a:r>
              <a:rPr lang="en-US" dirty="0"/>
              <a:t>Burn Charts</a:t>
            </a:r>
          </a:p>
        </p:txBody>
      </p:sp>
      <p:sp>
        <p:nvSpPr>
          <p:cNvPr id="701445" name="Rectangle 5"/>
          <p:cNvSpPr>
            <a:spLocks noChangeArrowheads="1"/>
          </p:cNvSpPr>
          <p:nvPr/>
        </p:nvSpPr>
        <p:spPr bwMode="auto">
          <a:xfrm>
            <a:off x="76200" y="1828800"/>
            <a:ext cx="4038600" cy="2209800"/>
          </a:xfrm>
          <a:prstGeom prst="rect">
            <a:avLst/>
          </a:prstGeom>
          <a:noFill/>
          <a:ln w="9525">
            <a:noFill/>
            <a:miter lim="800000"/>
            <a:headEnd/>
            <a:tailEnd/>
          </a:ln>
          <a:effectLst/>
        </p:spPr>
        <p:txBody>
          <a:bodyPr lIns="90488" tIns="44450" rIns="90488" bIns="44450"/>
          <a:lstStyle/>
          <a:p>
            <a:pPr algn="r">
              <a:buFontTx/>
              <a:buChar char="•"/>
            </a:pPr>
            <a:r>
              <a:rPr lang="en-US" sz="2400" dirty="0"/>
              <a:t>Exploratory 360°</a:t>
            </a:r>
          </a:p>
          <a:p>
            <a:pPr algn="r">
              <a:buFontTx/>
              <a:buChar char="•"/>
            </a:pPr>
            <a:r>
              <a:rPr lang="en-US" sz="2400" dirty="0"/>
              <a:t>Early Victory</a:t>
            </a:r>
          </a:p>
          <a:p>
            <a:pPr algn="r">
              <a:buFontTx/>
              <a:buChar char="•"/>
            </a:pPr>
            <a:r>
              <a:rPr lang="en-US" sz="2400" dirty="0"/>
              <a:t>Walking Skeleton </a:t>
            </a:r>
          </a:p>
          <a:p>
            <a:pPr algn="r">
              <a:buFontTx/>
              <a:buChar char="•"/>
            </a:pPr>
            <a:r>
              <a:rPr lang="en-US" sz="2400" dirty="0"/>
              <a:t>Incremental </a:t>
            </a:r>
            <a:r>
              <a:rPr lang="en-US" sz="2400" dirty="0" smtClean="0"/>
              <a:t>Re-architecture</a:t>
            </a:r>
            <a:endParaRPr lang="en-US" sz="2400" dirty="0"/>
          </a:p>
          <a:p>
            <a:pPr algn="r">
              <a:buFontTx/>
              <a:buChar char="•"/>
            </a:pPr>
            <a:r>
              <a:rPr lang="en-US" sz="2400" dirty="0"/>
              <a:t>Information Radiators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normAutofit/>
          </a:bodyPr>
          <a:lstStyle/>
          <a:p>
            <a:r>
              <a:rPr lang="en-US" sz="2500" i="1" dirty="0">
                <a:solidFill>
                  <a:schemeClr val="tx2">
                    <a:lumMod val="50000"/>
                  </a:schemeClr>
                </a:solidFill>
                <a:effectLst>
                  <a:outerShdw blurRad="38100" dist="38100" dir="2700000" algn="tl">
                    <a:srgbClr val="C0C0C0"/>
                  </a:outerShdw>
                </a:effectLst>
              </a:rPr>
              <a:t>4: Crystal’s </a:t>
            </a:r>
            <a:r>
              <a:rPr lang="en-US" sz="2500" dirty="0" smtClean="0">
                <a:solidFill>
                  <a:schemeClr val="tx2">
                    <a:lumMod val="50000"/>
                  </a:schemeClr>
                </a:solidFill>
                <a:effectLst>
                  <a:outerShdw blurRad="38100" dist="38100" dir="2700000" algn="tl">
                    <a:srgbClr val="C0C0C0"/>
                  </a:outerShdw>
                </a:effectLst>
              </a:rPr>
              <a:t>Design </a:t>
            </a:r>
            <a:r>
              <a:rPr lang="en-US" sz="2500" dirty="0">
                <a:solidFill>
                  <a:schemeClr val="tx2">
                    <a:lumMod val="50000"/>
                  </a:schemeClr>
                </a:solidFill>
                <a:effectLst>
                  <a:outerShdw blurRad="38100" dist="38100" dir="2700000" algn="tl">
                    <a:srgbClr val="C0C0C0"/>
                  </a:outerShdw>
                </a:effectLst>
              </a:rPr>
              <a:t>Priorities</a:t>
            </a:r>
          </a:p>
        </p:txBody>
      </p:sp>
      <p:sp>
        <p:nvSpPr>
          <p:cNvPr id="685059" name="Rectangle 3"/>
          <p:cNvSpPr>
            <a:spLocks noGrp="1" noChangeArrowheads="1"/>
          </p:cNvSpPr>
          <p:nvPr>
            <p:ph type="body" idx="1"/>
          </p:nvPr>
        </p:nvSpPr>
        <p:spPr>
          <a:xfrm>
            <a:off x="428596" y="2428868"/>
            <a:ext cx="8229600" cy="1900238"/>
          </a:xfrm>
        </p:spPr>
        <p:txBody>
          <a:bodyPr>
            <a:normAutofit/>
          </a:bodyPr>
          <a:lstStyle/>
          <a:p>
            <a:pPr>
              <a:lnSpc>
                <a:spcPct val="120000"/>
              </a:lnSpc>
              <a:buFontTx/>
              <a:buChar char="•"/>
            </a:pPr>
            <a:r>
              <a:rPr lang="en-US" sz="2500" dirty="0"/>
              <a:t>Project </a:t>
            </a:r>
            <a:r>
              <a:rPr lang="en-US" sz="2500" u="sng" dirty="0"/>
              <a:t>Safety</a:t>
            </a:r>
            <a:endParaRPr lang="en-US" sz="2500" dirty="0"/>
          </a:p>
          <a:p>
            <a:pPr>
              <a:lnSpc>
                <a:spcPct val="120000"/>
              </a:lnSpc>
              <a:buFontTx/>
              <a:buChar char="•"/>
            </a:pPr>
            <a:r>
              <a:rPr lang="en-US" sz="2500" dirty="0"/>
              <a:t>Development </a:t>
            </a:r>
            <a:r>
              <a:rPr lang="en-US" sz="2500" u="sng" dirty="0"/>
              <a:t>Efficiency</a:t>
            </a:r>
            <a:endParaRPr lang="en-US" sz="2500" dirty="0"/>
          </a:p>
          <a:p>
            <a:pPr>
              <a:lnSpc>
                <a:spcPct val="120000"/>
              </a:lnSpc>
              <a:buFontTx/>
              <a:buChar char="•"/>
            </a:pPr>
            <a:r>
              <a:rPr lang="en-US" sz="2500" dirty="0"/>
              <a:t>Process </a:t>
            </a:r>
            <a:r>
              <a:rPr lang="en-US" sz="2500" u="sng" dirty="0"/>
              <a:t>Habitability</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457200" y="304800"/>
            <a:ext cx="8153400" cy="1066800"/>
          </a:xfrm>
        </p:spPr>
        <p:txBody>
          <a:bodyPr>
            <a:normAutofit/>
          </a:bodyPr>
          <a:lstStyle/>
          <a:p>
            <a:r>
              <a:rPr lang="en-US" sz="2800" i="1" dirty="0">
                <a:solidFill>
                  <a:schemeClr val="tx1"/>
                </a:solidFill>
                <a:effectLst>
                  <a:outerShdw blurRad="38100" dist="38100" dir="2700000" algn="tl">
                    <a:srgbClr val="C0C0C0"/>
                  </a:outerShdw>
                </a:effectLst>
              </a:rPr>
              <a:t>5: Crystal’s </a:t>
            </a:r>
            <a:r>
              <a:rPr lang="en-US" sz="2800" dirty="0" smtClean="0">
                <a:solidFill>
                  <a:schemeClr val="tx1"/>
                </a:solidFill>
                <a:effectLst>
                  <a:outerShdw blurRad="38100" dist="38100" dir="2700000" algn="tl">
                    <a:srgbClr val="C0C0C0"/>
                  </a:outerShdw>
                </a:effectLst>
              </a:rPr>
              <a:t>Design </a:t>
            </a:r>
            <a:r>
              <a:rPr lang="en-US" sz="2800" dirty="0">
                <a:solidFill>
                  <a:schemeClr val="tx1"/>
                </a:solidFill>
                <a:effectLst>
                  <a:outerShdw blurRad="38100" dist="38100" dir="2700000" algn="tl">
                    <a:srgbClr val="C0C0C0"/>
                  </a:outerShdw>
                </a:effectLst>
              </a:rPr>
              <a:t>Principles</a:t>
            </a:r>
          </a:p>
        </p:txBody>
      </p:sp>
      <p:sp>
        <p:nvSpPr>
          <p:cNvPr id="687107" name="Rectangle 3"/>
          <p:cNvSpPr>
            <a:spLocks noGrp="1" noChangeArrowheads="1"/>
          </p:cNvSpPr>
          <p:nvPr>
            <p:ph type="body" idx="1"/>
          </p:nvPr>
        </p:nvSpPr>
        <p:spPr>
          <a:xfrm>
            <a:off x="228600" y="1524000"/>
            <a:ext cx="8458200" cy="4800600"/>
          </a:xfrm>
        </p:spPr>
        <p:txBody>
          <a:bodyPr>
            <a:normAutofit fontScale="77500" lnSpcReduction="20000"/>
          </a:bodyPr>
          <a:lstStyle/>
          <a:p>
            <a:pPr>
              <a:lnSpc>
                <a:spcPct val="110000"/>
              </a:lnSpc>
            </a:pPr>
            <a:r>
              <a:rPr lang="en-US" dirty="0"/>
              <a:t>1. Prefer face-to-face communication</a:t>
            </a:r>
          </a:p>
          <a:p>
            <a:pPr lvl="1">
              <a:lnSpc>
                <a:spcPct val="110000"/>
              </a:lnSpc>
            </a:pPr>
            <a:r>
              <a:rPr lang="en-US" dirty="0"/>
              <a:t>Interactive face-to-face communication is the cheapest and fastest channel for exchanging information</a:t>
            </a:r>
          </a:p>
          <a:p>
            <a:pPr>
              <a:lnSpc>
                <a:spcPct val="110000"/>
              </a:lnSpc>
            </a:pPr>
            <a:r>
              <a:rPr lang="en-US" dirty="0"/>
              <a:t>2. Methodology weight is costly</a:t>
            </a:r>
          </a:p>
          <a:p>
            <a:pPr>
              <a:lnSpc>
                <a:spcPct val="110000"/>
              </a:lnSpc>
            </a:pPr>
            <a:r>
              <a:rPr lang="en-US" dirty="0"/>
              <a:t>3. Use heavier methodologies for larger / distributed teams</a:t>
            </a:r>
          </a:p>
          <a:p>
            <a:pPr>
              <a:lnSpc>
                <a:spcPct val="110000"/>
              </a:lnSpc>
            </a:pPr>
            <a:r>
              <a:rPr lang="en-US" dirty="0"/>
              <a:t>4. Use More ceremony for more criticality</a:t>
            </a:r>
          </a:p>
          <a:p>
            <a:pPr>
              <a:lnSpc>
                <a:spcPct val="110000"/>
              </a:lnSpc>
            </a:pPr>
            <a:r>
              <a:rPr lang="en-US" dirty="0"/>
              <a:t>5. Use more feedback &amp; communications, </a:t>
            </a:r>
            <a:r>
              <a:rPr lang="en-US" dirty="0" smtClean="0"/>
              <a:t>with </a:t>
            </a:r>
            <a:r>
              <a:rPr lang="en-US" dirty="0"/>
              <a:t>fewer intermediate deliverables</a:t>
            </a:r>
          </a:p>
          <a:p>
            <a:pPr>
              <a:lnSpc>
                <a:spcPct val="110000"/>
              </a:lnSpc>
            </a:pPr>
            <a:r>
              <a:rPr lang="en-US" dirty="0"/>
              <a:t>6. Discipline, skills, understanding counter </a:t>
            </a:r>
            <a:r>
              <a:rPr lang="en-US" dirty="0" smtClean="0"/>
              <a:t>process</a:t>
            </a:r>
            <a:r>
              <a:rPr lang="en-US" dirty="0"/>
              <a:t>, formality, documentation</a:t>
            </a:r>
          </a:p>
          <a:p>
            <a:pPr>
              <a:lnSpc>
                <a:spcPct val="110000"/>
              </a:lnSpc>
            </a:pPr>
            <a:r>
              <a:rPr lang="en-US" dirty="0"/>
              <a:t>7. Efficiency is expendable at non-bottleneck activities.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26"/>
          <p:cNvGrpSpPr>
            <a:grpSpLocks/>
          </p:cNvGrpSpPr>
          <p:nvPr/>
        </p:nvGrpSpPr>
        <p:grpSpPr bwMode="auto">
          <a:xfrm>
            <a:off x="4143372" y="1928802"/>
            <a:ext cx="4329114" cy="1352560"/>
            <a:chOff x="2400" y="1008"/>
            <a:chExt cx="3072" cy="1104"/>
          </a:xfrm>
        </p:grpSpPr>
        <p:sp>
          <p:nvSpPr>
            <p:cNvPr id="29752" name="AutoShape 1027"/>
            <p:cNvSpPr>
              <a:spLocks noChangeArrowheads="1"/>
            </p:cNvSpPr>
            <p:nvPr/>
          </p:nvSpPr>
          <p:spPr bwMode="auto">
            <a:xfrm>
              <a:off x="2400" y="1008"/>
              <a:ext cx="3072" cy="1104"/>
            </a:xfrm>
            <a:prstGeom prst="roundRect">
              <a:avLst>
                <a:gd name="adj" fmla="val 16667"/>
              </a:avLst>
            </a:prstGeom>
            <a:solidFill>
              <a:srgbClr val="CCFFCC"/>
            </a:solidFill>
            <a:ln w="9525">
              <a:solidFill>
                <a:schemeClr val="tx1"/>
              </a:solidFill>
              <a:round/>
              <a:headEnd/>
              <a:tailEnd/>
            </a:ln>
          </p:spPr>
          <p:txBody>
            <a:bodyPr anchor="ctr">
              <a:spAutoFit/>
            </a:bodyPr>
            <a:lstStyle/>
            <a:p>
              <a:endParaRPr lang="en-GB"/>
            </a:p>
          </p:txBody>
        </p:sp>
        <p:sp>
          <p:nvSpPr>
            <p:cNvPr id="29753" name="Rectangle 1028"/>
            <p:cNvSpPr>
              <a:spLocks noChangeArrowheads="1"/>
            </p:cNvSpPr>
            <p:nvPr/>
          </p:nvSpPr>
          <p:spPr bwMode="auto">
            <a:xfrm>
              <a:off x="2736" y="1530"/>
              <a:ext cx="1645" cy="438"/>
            </a:xfrm>
            <a:prstGeom prst="rect">
              <a:avLst/>
            </a:prstGeom>
            <a:noFill/>
            <a:ln w="9525">
              <a:noFill/>
              <a:miter lim="800000"/>
              <a:headEnd/>
              <a:tailEnd/>
            </a:ln>
          </p:spPr>
          <p:txBody>
            <a:bodyPr wrap="none" lIns="0" tIns="0" rIns="0" bIns="0">
              <a:spAutoFit/>
            </a:bodyPr>
            <a:lstStyle/>
            <a:p>
              <a:pPr algn="l" eaLnBrk="0" hangingPunct="0">
                <a:lnSpc>
                  <a:spcPct val="80000"/>
                </a:lnSpc>
              </a:pPr>
              <a:r>
                <a:rPr lang="en-US" sz="1900" b="0" i="1" dirty="0">
                  <a:solidFill>
                    <a:srgbClr val="000000"/>
                  </a:solidFill>
                </a:rPr>
                <a:t>Development sequence </a:t>
              </a:r>
            </a:p>
            <a:p>
              <a:pPr algn="l" eaLnBrk="0" hangingPunct="0">
                <a:lnSpc>
                  <a:spcPct val="80000"/>
                </a:lnSpc>
              </a:pPr>
              <a:r>
                <a:rPr lang="en-US" sz="1900" b="0" i="1" dirty="0">
                  <a:solidFill>
                    <a:srgbClr val="000000"/>
                  </a:solidFill>
                </a:rPr>
                <a:t>indifferent (with respect</a:t>
              </a:r>
              <a:br>
                <a:rPr lang="en-US" sz="1900" b="0" i="1" dirty="0">
                  <a:solidFill>
                    <a:srgbClr val="000000"/>
                  </a:solidFill>
                </a:rPr>
              </a:br>
              <a:r>
                <a:rPr lang="en-US" sz="1900" b="0" i="1" dirty="0">
                  <a:solidFill>
                    <a:srgbClr val="000000"/>
                  </a:solidFill>
                </a:rPr>
                <a:t>to knowledge)</a:t>
              </a:r>
              <a:endParaRPr lang="en-US" sz="1900" b="0" i="1" dirty="0"/>
            </a:p>
          </p:txBody>
        </p:sp>
      </p:grpSp>
      <p:grpSp>
        <p:nvGrpSpPr>
          <p:cNvPr id="3" name="Group 1029"/>
          <p:cNvGrpSpPr>
            <a:grpSpLocks/>
          </p:cNvGrpSpPr>
          <p:nvPr/>
        </p:nvGrpSpPr>
        <p:grpSpPr bwMode="auto">
          <a:xfrm>
            <a:off x="785786" y="2571744"/>
            <a:ext cx="2366986" cy="3371856"/>
            <a:chOff x="528" y="1031"/>
            <a:chExt cx="1728" cy="2713"/>
          </a:xfrm>
        </p:grpSpPr>
        <p:sp>
          <p:nvSpPr>
            <p:cNvPr id="29750" name="AutoShape 1030"/>
            <p:cNvSpPr>
              <a:spLocks noChangeArrowheads="1"/>
            </p:cNvSpPr>
            <p:nvPr/>
          </p:nvSpPr>
          <p:spPr bwMode="auto">
            <a:xfrm>
              <a:off x="528" y="1031"/>
              <a:ext cx="1728" cy="2713"/>
            </a:xfrm>
            <a:prstGeom prst="roundRect">
              <a:avLst>
                <a:gd name="adj" fmla="val 16667"/>
              </a:avLst>
            </a:prstGeom>
            <a:solidFill>
              <a:srgbClr val="FFE3E3"/>
            </a:solidFill>
            <a:ln w="9525">
              <a:solidFill>
                <a:schemeClr val="tx1"/>
              </a:solidFill>
              <a:round/>
              <a:headEnd/>
              <a:tailEnd/>
            </a:ln>
          </p:spPr>
          <p:txBody>
            <a:bodyPr anchor="ctr">
              <a:spAutoFit/>
            </a:bodyPr>
            <a:lstStyle/>
            <a:p>
              <a:endParaRPr lang="en-GB"/>
            </a:p>
          </p:txBody>
        </p:sp>
        <p:sp>
          <p:nvSpPr>
            <p:cNvPr id="29751" name="Rectangle 1031"/>
            <p:cNvSpPr>
              <a:spLocks noChangeArrowheads="1"/>
            </p:cNvSpPr>
            <p:nvPr/>
          </p:nvSpPr>
          <p:spPr bwMode="auto">
            <a:xfrm>
              <a:off x="649" y="1587"/>
              <a:ext cx="1323" cy="438"/>
            </a:xfrm>
            <a:prstGeom prst="rect">
              <a:avLst/>
            </a:prstGeom>
            <a:noFill/>
            <a:ln w="9525">
              <a:noFill/>
              <a:miter lim="800000"/>
              <a:headEnd/>
              <a:tailEnd/>
            </a:ln>
          </p:spPr>
          <p:txBody>
            <a:bodyPr wrap="none" lIns="0" tIns="0" rIns="0" bIns="0">
              <a:spAutoFit/>
            </a:bodyPr>
            <a:lstStyle/>
            <a:p>
              <a:pPr algn="l" eaLnBrk="0" hangingPunct="0">
                <a:lnSpc>
                  <a:spcPct val="80000"/>
                </a:lnSpc>
              </a:pPr>
              <a:r>
                <a:rPr lang="en-US" sz="1900" b="0" i="1" dirty="0">
                  <a:solidFill>
                    <a:srgbClr val="000000"/>
                  </a:solidFill>
                </a:rPr>
                <a:t>Delivers knowledge</a:t>
              </a:r>
            </a:p>
            <a:p>
              <a:pPr algn="l" eaLnBrk="0" hangingPunct="0">
                <a:lnSpc>
                  <a:spcPct val="80000"/>
                </a:lnSpc>
              </a:pPr>
              <a:r>
                <a:rPr lang="en-US" sz="1900" b="0" i="1" dirty="0">
                  <a:solidFill>
                    <a:srgbClr val="000000"/>
                  </a:solidFill>
                </a:rPr>
                <a:t/>
              </a:r>
              <a:br>
                <a:rPr lang="en-US" sz="1900" b="0" i="1" dirty="0">
                  <a:solidFill>
                    <a:srgbClr val="000000"/>
                  </a:solidFill>
                </a:rPr>
              </a:br>
              <a:r>
                <a:rPr lang="en-US" sz="1900" b="0" i="1" dirty="0">
                  <a:solidFill>
                    <a:srgbClr val="000000"/>
                  </a:solidFill>
                </a:rPr>
                <a:t>(risk reduction)</a:t>
              </a:r>
              <a:endParaRPr lang="en-US" sz="1900" b="0" i="1" dirty="0"/>
            </a:p>
          </p:txBody>
        </p:sp>
      </p:grpSp>
      <p:sp>
        <p:nvSpPr>
          <p:cNvPr id="29700" name="AutoShape 1032"/>
          <p:cNvSpPr>
            <a:spLocks noGrp="1" noChangeArrowheads="1"/>
          </p:cNvSpPr>
          <p:nvPr>
            <p:ph type="title"/>
          </p:nvPr>
        </p:nvSpPr>
        <p:spPr/>
        <p:txBody>
          <a:bodyPr>
            <a:normAutofit/>
          </a:bodyPr>
          <a:lstStyle/>
          <a:p>
            <a:pPr eaLnBrk="1" hangingPunct="1"/>
            <a:r>
              <a:rPr lang="en-US" sz="2800" dirty="0" smtClean="0">
                <a:solidFill>
                  <a:schemeClr val="tx2">
                    <a:lumMod val="50000"/>
                  </a:schemeClr>
                </a:solidFill>
              </a:rPr>
              <a:t>We can pay to </a:t>
            </a:r>
            <a:r>
              <a:rPr lang="en-US" sz="2800" i="1" dirty="0" smtClean="0">
                <a:solidFill>
                  <a:schemeClr val="tx2">
                    <a:lumMod val="50000"/>
                  </a:schemeClr>
                </a:solidFill>
              </a:rPr>
              <a:t>learn</a:t>
            </a:r>
            <a:r>
              <a:rPr lang="en-US" sz="2800" dirty="0" smtClean="0">
                <a:solidFill>
                  <a:schemeClr val="tx2">
                    <a:lumMod val="50000"/>
                  </a:schemeClr>
                </a:solidFill>
              </a:rPr>
              <a:t> early in the project</a:t>
            </a:r>
          </a:p>
        </p:txBody>
      </p:sp>
      <p:sp>
        <p:nvSpPr>
          <p:cNvPr id="29701" name="Rectangle 1033"/>
          <p:cNvSpPr>
            <a:spLocks noChangeArrowheads="1"/>
          </p:cNvSpPr>
          <p:nvPr/>
        </p:nvSpPr>
        <p:spPr bwMode="auto">
          <a:xfrm>
            <a:off x="7772400" y="6056313"/>
            <a:ext cx="528638" cy="268287"/>
          </a:xfrm>
          <a:prstGeom prst="rect">
            <a:avLst/>
          </a:prstGeom>
          <a:noFill/>
          <a:ln w="9525">
            <a:noFill/>
            <a:miter lim="800000"/>
            <a:headEnd/>
            <a:tailEnd/>
          </a:ln>
        </p:spPr>
        <p:txBody>
          <a:bodyPr wrap="none" lIns="0" tIns="0" rIns="0" bIns="0">
            <a:spAutoFit/>
          </a:bodyPr>
          <a:lstStyle/>
          <a:p>
            <a:pPr algn="l" eaLnBrk="0" hangingPunct="0">
              <a:lnSpc>
                <a:spcPct val="80000"/>
              </a:lnSpc>
            </a:pPr>
            <a:r>
              <a:rPr lang="en-US" b="0">
                <a:solidFill>
                  <a:srgbClr val="000000"/>
                </a:solidFill>
              </a:rPr>
              <a:t>time</a:t>
            </a:r>
          </a:p>
        </p:txBody>
      </p:sp>
      <p:sp>
        <p:nvSpPr>
          <p:cNvPr id="969738" name="Freeform 1034"/>
          <p:cNvSpPr>
            <a:spLocks/>
          </p:cNvSpPr>
          <p:nvPr/>
        </p:nvSpPr>
        <p:spPr bwMode="auto">
          <a:xfrm>
            <a:off x="852488" y="2000250"/>
            <a:ext cx="7996237" cy="3790950"/>
          </a:xfrm>
          <a:custGeom>
            <a:avLst/>
            <a:gdLst>
              <a:gd name="T0" fmla="*/ 0 w 5046"/>
              <a:gd name="T1" fmla="*/ 2388 h 2388"/>
              <a:gd name="T2" fmla="*/ 1398 w 5046"/>
              <a:gd name="T3" fmla="*/ 702 h 2388"/>
              <a:gd name="T4" fmla="*/ 2670 w 5046"/>
              <a:gd name="T5" fmla="*/ 162 h 2388"/>
              <a:gd name="T6" fmla="*/ 5046 w 5046"/>
              <a:gd name="T7" fmla="*/ 0 h 2388"/>
              <a:gd name="T8" fmla="*/ 0 60000 65536"/>
              <a:gd name="T9" fmla="*/ 0 60000 65536"/>
              <a:gd name="T10" fmla="*/ 0 60000 65536"/>
              <a:gd name="T11" fmla="*/ 0 60000 65536"/>
              <a:gd name="T12" fmla="*/ 0 w 5046"/>
              <a:gd name="T13" fmla="*/ 0 h 2388"/>
              <a:gd name="T14" fmla="*/ 5046 w 5046"/>
              <a:gd name="T15" fmla="*/ 2388 h 2388"/>
            </a:gdLst>
            <a:ahLst/>
            <a:cxnLst>
              <a:cxn ang="T8">
                <a:pos x="T0" y="T1"/>
              </a:cxn>
              <a:cxn ang="T9">
                <a:pos x="T2" y="T3"/>
              </a:cxn>
              <a:cxn ang="T10">
                <a:pos x="T4" y="T5"/>
              </a:cxn>
              <a:cxn ang="T11">
                <a:pos x="T6" y="T7"/>
              </a:cxn>
            </a:cxnLst>
            <a:rect l="T12" t="T13" r="T14" b="T15"/>
            <a:pathLst>
              <a:path w="5046" h="2388">
                <a:moveTo>
                  <a:pt x="0" y="2388"/>
                </a:moveTo>
                <a:cubicBezTo>
                  <a:pt x="233" y="2107"/>
                  <a:pt x="953" y="1073"/>
                  <a:pt x="1398" y="702"/>
                </a:cubicBezTo>
                <a:cubicBezTo>
                  <a:pt x="1843" y="331"/>
                  <a:pt x="2062" y="279"/>
                  <a:pt x="2670" y="162"/>
                </a:cubicBezTo>
                <a:cubicBezTo>
                  <a:pt x="3278" y="45"/>
                  <a:pt x="4551" y="34"/>
                  <a:pt x="5046" y="0"/>
                </a:cubicBezTo>
              </a:path>
            </a:pathLst>
          </a:custGeom>
          <a:noFill/>
          <a:ln w="57150" cap="flat" cmpd="sng">
            <a:solidFill>
              <a:schemeClr val="tx1"/>
            </a:solidFill>
            <a:prstDash val="solid"/>
            <a:round/>
            <a:headEnd type="none" w="sm" len="sm"/>
            <a:tailEnd type="triangle" w="med" len="med"/>
          </a:ln>
        </p:spPr>
        <p:txBody>
          <a:bodyPr wrap="none" anchor="ctr"/>
          <a:lstStyle/>
          <a:p>
            <a:endParaRPr lang="en-GB"/>
          </a:p>
        </p:txBody>
      </p:sp>
      <p:grpSp>
        <p:nvGrpSpPr>
          <p:cNvPr id="4" name="Group 1035"/>
          <p:cNvGrpSpPr>
            <a:grpSpLocks/>
          </p:cNvGrpSpPr>
          <p:nvPr/>
        </p:nvGrpSpPr>
        <p:grpSpPr bwMode="auto">
          <a:xfrm>
            <a:off x="714348" y="2143116"/>
            <a:ext cx="6958034" cy="4024322"/>
            <a:chOff x="1190" y="816"/>
            <a:chExt cx="4162" cy="2515"/>
          </a:xfrm>
        </p:grpSpPr>
        <p:sp>
          <p:nvSpPr>
            <p:cNvPr id="29748" name="Line 1036"/>
            <p:cNvSpPr>
              <a:spLocks noChangeShapeType="1"/>
            </p:cNvSpPr>
            <p:nvPr/>
          </p:nvSpPr>
          <p:spPr bwMode="auto">
            <a:xfrm flipH="1">
              <a:off x="1200" y="816"/>
              <a:ext cx="0" cy="2496"/>
            </a:xfrm>
            <a:prstGeom prst="line">
              <a:avLst/>
            </a:prstGeom>
            <a:noFill/>
            <a:ln w="12700">
              <a:solidFill>
                <a:srgbClr val="000000"/>
              </a:solidFill>
              <a:round/>
              <a:headEnd type="arrow" w="med" len="med"/>
              <a:tailEnd/>
            </a:ln>
          </p:spPr>
          <p:txBody>
            <a:bodyPr/>
            <a:lstStyle/>
            <a:p>
              <a:endParaRPr lang="en-GB"/>
            </a:p>
          </p:txBody>
        </p:sp>
        <p:sp>
          <p:nvSpPr>
            <p:cNvPr id="29749" name="Line 1037"/>
            <p:cNvSpPr>
              <a:spLocks noChangeShapeType="1"/>
            </p:cNvSpPr>
            <p:nvPr/>
          </p:nvSpPr>
          <p:spPr bwMode="auto">
            <a:xfrm flipH="1">
              <a:off x="1190" y="3331"/>
              <a:ext cx="4162" cy="0"/>
            </a:xfrm>
            <a:prstGeom prst="line">
              <a:avLst/>
            </a:prstGeom>
            <a:noFill/>
            <a:ln w="12700">
              <a:solidFill>
                <a:srgbClr val="000000"/>
              </a:solidFill>
              <a:round/>
              <a:headEnd type="arrow" w="med" len="med"/>
              <a:tailEnd/>
            </a:ln>
          </p:spPr>
          <p:txBody>
            <a:bodyPr/>
            <a:lstStyle/>
            <a:p>
              <a:endParaRPr lang="en-GB"/>
            </a:p>
          </p:txBody>
        </p:sp>
      </p:grpSp>
      <p:grpSp>
        <p:nvGrpSpPr>
          <p:cNvPr id="5" name="Group 1038"/>
          <p:cNvGrpSpPr>
            <a:grpSpLocks/>
          </p:cNvGrpSpPr>
          <p:nvPr/>
        </p:nvGrpSpPr>
        <p:grpSpPr bwMode="auto">
          <a:xfrm>
            <a:off x="1219200" y="2209800"/>
            <a:ext cx="7315200" cy="3505200"/>
            <a:chOff x="768" y="1392"/>
            <a:chExt cx="4608" cy="2208"/>
          </a:xfrm>
        </p:grpSpPr>
        <p:sp>
          <p:nvSpPr>
            <p:cNvPr id="29746" name="Line 1039"/>
            <p:cNvSpPr>
              <a:spLocks noChangeShapeType="1"/>
            </p:cNvSpPr>
            <p:nvPr/>
          </p:nvSpPr>
          <p:spPr bwMode="auto">
            <a:xfrm flipV="1">
              <a:off x="768" y="1392"/>
              <a:ext cx="4608" cy="2208"/>
            </a:xfrm>
            <a:prstGeom prst="line">
              <a:avLst/>
            </a:prstGeom>
            <a:noFill/>
            <a:ln w="19050" cap="rnd">
              <a:solidFill>
                <a:srgbClr val="CC0000"/>
              </a:solidFill>
              <a:prstDash val="sysDot"/>
              <a:round/>
              <a:headEnd/>
              <a:tailEnd type="arrow" w="med" len="med"/>
            </a:ln>
          </p:spPr>
          <p:txBody>
            <a:bodyPr anchor="ctr">
              <a:spAutoFit/>
            </a:bodyPr>
            <a:lstStyle/>
            <a:p>
              <a:endParaRPr lang="en-GB"/>
            </a:p>
          </p:txBody>
        </p:sp>
        <p:sp>
          <p:nvSpPr>
            <p:cNvPr id="29747" name="Rectangle 1040"/>
            <p:cNvSpPr>
              <a:spLocks noChangeArrowheads="1"/>
            </p:cNvSpPr>
            <p:nvPr/>
          </p:nvSpPr>
          <p:spPr bwMode="auto">
            <a:xfrm>
              <a:off x="5047" y="1574"/>
              <a:ext cx="293" cy="154"/>
            </a:xfrm>
            <a:prstGeom prst="rect">
              <a:avLst/>
            </a:prstGeom>
            <a:noFill/>
            <a:ln w="9525">
              <a:noFill/>
              <a:miter lim="800000"/>
              <a:headEnd/>
              <a:tailEnd/>
            </a:ln>
          </p:spPr>
          <p:txBody>
            <a:bodyPr wrap="none" lIns="0" tIns="0" rIns="0" bIns="0">
              <a:spAutoFit/>
            </a:bodyPr>
            <a:lstStyle/>
            <a:p>
              <a:pPr algn="l" eaLnBrk="0" hangingPunct="0">
                <a:lnSpc>
                  <a:spcPct val="80000"/>
                </a:lnSpc>
                <a:spcBef>
                  <a:spcPct val="40000"/>
                </a:spcBef>
              </a:pPr>
              <a:r>
                <a:rPr lang="en-US" sz="2000" b="0">
                  <a:solidFill>
                    <a:srgbClr val="CC0000"/>
                  </a:solidFill>
                </a:rPr>
                <a:t>cost</a:t>
              </a:r>
              <a:endParaRPr lang="en-US" sz="2000" b="0" i="1">
                <a:solidFill>
                  <a:srgbClr val="CC0000"/>
                </a:solidFill>
              </a:endParaRPr>
            </a:p>
          </p:txBody>
        </p:sp>
      </p:grpSp>
      <p:sp>
        <p:nvSpPr>
          <p:cNvPr id="969745" name="Rectangle 1041"/>
          <p:cNvSpPr>
            <a:spLocks noChangeArrowheads="1"/>
          </p:cNvSpPr>
          <p:nvPr/>
        </p:nvSpPr>
        <p:spPr bwMode="auto">
          <a:xfrm>
            <a:off x="785786" y="1643050"/>
            <a:ext cx="2928958" cy="443198"/>
          </a:xfrm>
          <a:prstGeom prst="rect">
            <a:avLst/>
          </a:prstGeom>
          <a:noFill/>
          <a:ln w="9525">
            <a:noFill/>
            <a:miter lim="800000"/>
            <a:headEnd/>
            <a:tailEnd/>
          </a:ln>
        </p:spPr>
        <p:txBody>
          <a:bodyPr wrap="square" lIns="0" tIns="0" rIns="0" bIns="0">
            <a:spAutoFit/>
          </a:bodyPr>
          <a:lstStyle/>
          <a:p>
            <a:pPr algn="l" eaLnBrk="0" hangingPunct="0">
              <a:lnSpc>
                <a:spcPct val="80000"/>
              </a:lnSpc>
            </a:pPr>
            <a:r>
              <a:rPr lang="en-US" b="0" dirty="0">
                <a:solidFill>
                  <a:srgbClr val="000000"/>
                </a:solidFill>
              </a:rPr>
              <a:t>Growth of knowledge with </a:t>
            </a:r>
            <a:br>
              <a:rPr lang="en-US" b="0" dirty="0">
                <a:solidFill>
                  <a:srgbClr val="000000"/>
                </a:solidFill>
              </a:rPr>
            </a:br>
            <a:r>
              <a:rPr lang="en-US" b="0" dirty="0">
                <a:solidFill>
                  <a:srgbClr val="CC3300"/>
                </a:solidFill>
              </a:rPr>
              <a:t>early, continuous</a:t>
            </a:r>
            <a:r>
              <a:rPr lang="en-US" b="0" dirty="0">
                <a:solidFill>
                  <a:srgbClr val="000000"/>
                </a:solidFill>
              </a:rPr>
              <a:t> integration</a:t>
            </a:r>
          </a:p>
        </p:txBody>
      </p:sp>
      <p:grpSp>
        <p:nvGrpSpPr>
          <p:cNvPr id="6" name="Group 1042"/>
          <p:cNvGrpSpPr>
            <a:grpSpLocks/>
          </p:cNvGrpSpPr>
          <p:nvPr/>
        </p:nvGrpSpPr>
        <p:grpSpPr bwMode="auto">
          <a:xfrm>
            <a:off x="838200" y="2571750"/>
            <a:ext cx="2971800" cy="3295650"/>
            <a:chOff x="528" y="1620"/>
            <a:chExt cx="1872" cy="2076"/>
          </a:xfrm>
        </p:grpSpPr>
        <p:grpSp>
          <p:nvGrpSpPr>
            <p:cNvPr id="7" name="Group 1043"/>
            <p:cNvGrpSpPr>
              <a:grpSpLocks/>
            </p:cNvGrpSpPr>
            <p:nvPr/>
          </p:nvGrpSpPr>
          <p:grpSpPr bwMode="auto">
            <a:xfrm>
              <a:off x="528" y="3531"/>
              <a:ext cx="96" cy="165"/>
              <a:chOff x="528" y="1104"/>
              <a:chExt cx="4746" cy="2574"/>
            </a:xfrm>
          </p:grpSpPr>
          <p:sp>
            <p:nvSpPr>
              <p:cNvPr id="29744" name="Freeform 1044"/>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 name="T8" fmla="*/ 0 60000 65536"/>
                  <a:gd name="T9" fmla="*/ 0 60000 65536"/>
                  <a:gd name="T10" fmla="*/ 0 60000 65536"/>
                  <a:gd name="T11" fmla="*/ 0 60000 65536"/>
                  <a:gd name="T12" fmla="*/ 0 w 3882"/>
                  <a:gd name="T13" fmla="*/ 0 h 165"/>
                  <a:gd name="T14" fmla="*/ 3882 w 3882"/>
                  <a:gd name="T15" fmla="*/ 165 h 165"/>
                </a:gdLst>
                <a:ahLst/>
                <a:cxnLst>
                  <a:cxn ang="T8">
                    <a:pos x="T0" y="T1"/>
                  </a:cxn>
                  <a:cxn ang="T9">
                    <a:pos x="T2" y="T3"/>
                  </a:cxn>
                  <a:cxn ang="T10">
                    <a:pos x="T4" y="T5"/>
                  </a:cxn>
                  <a:cxn ang="T11">
                    <a:pos x="T6" y="T7"/>
                  </a:cxn>
                </a:cxnLst>
                <a:rect l="T12" t="T13" r="T14" b="T15"/>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sp>
            <p:nvSpPr>
              <p:cNvPr id="29745" name="Freeform 1045"/>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 name="T6" fmla="*/ 0 60000 65536"/>
                  <a:gd name="T7" fmla="*/ 0 60000 65536"/>
                  <a:gd name="T8" fmla="*/ 0 60000 65536"/>
                  <a:gd name="T9" fmla="*/ 0 w 882"/>
                  <a:gd name="T10" fmla="*/ 0 h 2484"/>
                  <a:gd name="T11" fmla="*/ 882 w 882"/>
                  <a:gd name="T12" fmla="*/ 2484 h 2484"/>
                </a:gdLst>
                <a:ahLst/>
                <a:cxnLst>
                  <a:cxn ang="T6">
                    <a:pos x="T0" y="T1"/>
                  </a:cxn>
                  <a:cxn ang="T7">
                    <a:pos x="T2" y="T3"/>
                  </a:cxn>
                  <a:cxn ang="T8">
                    <a:pos x="T4" y="T5"/>
                  </a:cxn>
                </a:cxnLst>
                <a:rect l="T9" t="T10" r="T11" b="T12"/>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grpSp>
        <p:grpSp>
          <p:nvGrpSpPr>
            <p:cNvPr id="8" name="Group 1046"/>
            <p:cNvGrpSpPr>
              <a:grpSpLocks/>
            </p:cNvGrpSpPr>
            <p:nvPr/>
          </p:nvGrpSpPr>
          <p:grpSpPr bwMode="auto">
            <a:xfrm>
              <a:off x="624" y="3360"/>
              <a:ext cx="96" cy="174"/>
              <a:chOff x="528" y="1104"/>
              <a:chExt cx="4746" cy="2574"/>
            </a:xfrm>
          </p:grpSpPr>
          <p:sp>
            <p:nvSpPr>
              <p:cNvPr id="29742" name="Freeform 1047"/>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 name="T8" fmla="*/ 0 60000 65536"/>
                  <a:gd name="T9" fmla="*/ 0 60000 65536"/>
                  <a:gd name="T10" fmla="*/ 0 60000 65536"/>
                  <a:gd name="T11" fmla="*/ 0 60000 65536"/>
                  <a:gd name="T12" fmla="*/ 0 w 3882"/>
                  <a:gd name="T13" fmla="*/ 0 h 165"/>
                  <a:gd name="T14" fmla="*/ 3882 w 3882"/>
                  <a:gd name="T15" fmla="*/ 165 h 165"/>
                </a:gdLst>
                <a:ahLst/>
                <a:cxnLst>
                  <a:cxn ang="T8">
                    <a:pos x="T0" y="T1"/>
                  </a:cxn>
                  <a:cxn ang="T9">
                    <a:pos x="T2" y="T3"/>
                  </a:cxn>
                  <a:cxn ang="T10">
                    <a:pos x="T4" y="T5"/>
                  </a:cxn>
                  <a:cxn ang="T11">
                    <a:pos x="T6" y="T7"/>
                  </a:cxn>
                </a:cxnLst>
                <a:rect l="T12" t="T13" r="T14" b="T15"/>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sp>
            <p:nvSpPr>
              <p:cNvPr id="29743" name="Freeform 1048"/>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 name="T6" fmla="*/ 0 60000 65536"/>
                  <a:gd name="T7" fmla="*/ 0 60000 65536"/>
                  <a:gd name="T8" fmla="*/ 0 60000 65536"/>
                  <a:gd name="T9" fmla="*/ 0 w 882"/>
                  <a:gd name="T10" fmla="*/ 0 h 2484"/>
                  <a:gd name="T11" fmla="*/ 882 w 882"/>
                  <a:gd name="T12" fmla="*/ 2484 h 2484"/>
                </a:gdLst>
                <a:ahLst/>
                <a:cxnLst>
                  <a:cxn ang="T6">
                    <a:pos x="T0" y="T1"/>
                  </a:cxn>
                  <a:cxn ang="T7">
                    <a:pos x="T2" y="T3"/>
                  </a:cxn>
                  <a:cxn ang="T8">
                    <a:pos x="T4" y="T5"/>
                  </a:cxn>
                </a:cxnLst>
                <a:rect l="T9" t="T10" r="T11" b="T12"/>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grpSp>
        <p:grpSp>
          <p:nvGrpSpPr>
            <p:cNvPr id="9" name="Group 1049"/>
            <p:cNvGrpSpPr>
              <a:grpSpLocks/>
            </p:cNvGrpSpPr>
            <p:nvPr/>
          </p:nvGrpSpPr>
          <p:grpSpPr bwMode="auto">
            <a:xfrm>
              <a:off x="720" y="3186"/>
              <a:ext cx="144" cy="174"/>
              <a:chOff x="528" y="1104"/>
              <a:chExt cx="4746" cy="2574"/>
            </a:xfrm>
          </p:grpSpPr>
          <p:sp>
            <p:nvSpPr>
              <p:cNvPr id="29740" name="Freeform 1050"/>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 name="T8" fmla="*/ 0 60000 65536"/>
                  <a:gd name="T9" fmla="*/ 0 60000 65536"/>
                  <a:gd name="T10" fmla="*/ 0 60000 65536"/>
                  <a:gd name="T11" fmla="*/ 0 60000 65536"/>
                  <a:gd name="T12" fmla="*/ 0 w 3882"/>
                  <a:gd name="T13" fmla="*/ 0 h 165"/>
                  <a:gd name="T14" fmla="*/ 3882 w 3882"/>
                  <a:gd name="T15" fmla="*/ 165 h 165"/>
                </a:gdLst>
                <a:ahLst/>
                <a:cxnLst>
                  <a:cxn ang="T8">
                    <a:pos x="T0" y="T1"/>
                  </a:cxn>
                  <a:cxn ang="T9">
                    <a:pos x="T2" y="T3"/>
                  </a:cxn>
                  <a:cxn ang="T10">
                    <a:pos x="T4" y="T5"/>
                  </a:cxn>
                  <a:cxn ang="T11">
                    <a:pos x="T6" y="T7"/>
                  </a:cxn>
                </a:cxnLst>
                <a:rect l="T12" t="T13" r="T14" b="T15"/>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sp>
            <p:nvSpPr>
              <p:cNvPr id="29741" name="Freeform 1051"/>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 name="T6" fmla="*/ 0 60000 65536"/>
                  <a:gd name="T7" fmla="*/ 0 60000 65536"/>
                  <a:gd name="T8" fmla="*/ 0 60000 65536"/>
                  <a:gd name="T9" fmla="*/ 0 w 882"/>
                  <a:gd name="T10" fmla="*/ 0 h 2484"/>
                  <a:gd name="T11" fmla="*/ 882 w 882"/>
                  <a:gd name="T12" fmla="*/ 2484 h 2484"/>
                </a:gdLst>
                <a:ahLst/>
                <a:cxnLst>
                  <a:cxn ang="T6">
                    <a:pos x="T0" y="T1"/>
                  </a:cxn>
                  <a:cxn ang="T7">
                    <a:pos x="T2" y="T3"/>
                  </a:cxn>
                  <a:cxn ang="T8">
                    <a:pos x="T4" y="T5"/>
                  </a:cxn>
                </a:cxnLst>
                <a:rect l="T9" t="T10" r="T11" b="T12"/>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grpSp>
        <p:grpSp>
          <p:nvGrpSpPr>
            <p:cNvPr id="10" name="Group 1052"/>
            <p:cNvGrpSpPr>
              <a:grpSpLocks/>
            </p:cNvGrpSpPr>
            <p:nvPr/>
          </p:nvGrpSpPr>
          <p:grpSpPr bwMode="auto">
            <a:xfrm>
              <a:off x="864" y="3012"/>
              <a:ext cx="144" cy="174"/>
              <a:chOff x="528" y="1104"/>
              <a:chExt cx="4746" cy="2574"/>
            </a:xfrm>
          </p:grpSpPr>
          <p:sp>
            <p:nvSpPr>
              <p:cNvPr id="29738" name="Freeform 1053"/>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 name="T8" fmla="*/ 0 60000 65536"/>
                  <a:gd name="T9" fmla="*/ 0 60000 65536"/>
                  <a:gd name="T10" fmla="*/ 0 60000 65536"/>
                  <a:gd name="T11" fmla="*/ 0 60000 65536"/>
                  <a:gd name="T12" fmla="*/ 0 w 3882"/>
                  <a:gd name="T13" fmla="*/ 0 h 165"/>
                  <a:gd name="T14" fmla="*/ 3882 w 3882"/>
                  <a:gd name="T15" fmla="*/ 165 h 165"/>
                </a:gdLst>
                <a:ahLst/>
                <a:cxnLst>
                  <a:cxn ang="T8">
                    <a:pos x="T0" y="T1"/>
                  </a:cxn>
                  <a:cxn ang="T9">
                    <a:pos x="T2" y="T3"/>
                  </a:cxn>
                  <a:cxn ang="T10">
                    <a:pos x="T4" y="T5"/>
                  </a:cxn>
                  <a:cxn ang="T11">
                    <a:pos x="T6" y="T7"/>
                  </a:cxn>
                </a:cxnLst>
                <a:rect l="T12" t="T13" r="T14" b="T15"/>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sp>
            <p:nvSpPr>
              <p:cNvPr id="29739" name="Freeform 1054"/>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 name="T6" fmla="*/ 0 60000 65536"/>
                  <a:gd name="T7" fmla="*/ 0 60000 65536"/>
                  <a:gd name="T8" fmla="*/ 0 60000 65536"/>
                  <a:gd name="T9" fmla="*/ 0 w 882"/>
                  <a:gd name="T10" fmla="*/ 0 h 2484"/>
                  <a:gd name="T11" fmla="*/ 882 w 882"/>
                  <a:gd name="T12" fmla="*/ 2484 h 2484"/>
                </a:gdLst>
                <a:ahLst/>
                <a:cxnLst>
                  <a:cxn ang="T6">
                    <a:pos x="T0" y="T1"/>
                  </a:cxn>
                  <a:cxn ang="T7">
                    <a:pos x="T2" y="T3"/>
                  </a:cxn>
                  <a:cxn ang="T8">
                    <a:pos x="T4" y="T5"/>
                  </a:cxn>
                </a:cxnLst>
                <a:rect l="T9" t="T10" r="T11" b="T12"/>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grpSp>
        <p:grpSp>
          <p:nvGrpSpPr>
            <p:cNvPr id="11" name="Group 1055"/>
            <p:cNvGrpSpPr>
              <a:grpSpLocks/>
            </p:cNvGrpSpPr>
            <p:nvPr/>
          </p:nvGrpSpPr>
          <p:grpSpPr bwMode="auto">
            <a:xfrm>
              <a:off x="1008" y="2838"/>
              <a:ext cx="144" cy="174"/>
              <a:chOff x="528" y="1104"/>
              <a:chExt cx="4746" cy="2574"/>
            </a:xfrm>
          </p:grpSpPr>
          <p:sp>
            <p:nvSpPr>
              <p:cNvPr id="29736" name="Freeform 1056"/>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 name="T8" fmla="*/ 0 60000 65536"/>
                  <a:gd name="T9" fmla="*/ 0 60000 65536"/>
                  <a:gd name="T10" fmla="*/ 0 60000 65536"/>
                  <a:gd name="T11" fmla="*/ 0 60000 65536"/>
                  <a:gd name="T12" fmla="*/ 0 w 3882"/>
                  <a:gd name="T13" fmla="*/ 0 h 165"/>
                  <a:gd name="T14" fmla="*/ 3882 w 3882"/>
                  <a:gd name="T15" fmla="*/ 165 h 165"/>
                </a:gdLst>
                <a:ahLst/>
                <a:cxnLst>
                  <a:cxn ang="T8">
                    <a:pos x="T0" y="T1"/>
                  </a:cxn>
                  <a:cxn ang="T9">
                    <a:pos x="T2" y="T3"/>
                  </a:cxn>
                  <a:cxn ang="T10">
                    <a:pos x="T4" y="T5"/>
                  </a:cxn>
                  <a:cxn ang="T11">
                    <a:pos x="T6" y="T7"/>
                  </a:cxn>
                </a:cxnLst>
                <a:rect l="T12" t="T13" r="T14" b="T15"/>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sp>
            <p:nvSpPr>
              <p:cNvPr id="29737" name="Freeform 1057"/>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 name="T6" fmla="*/ 0 60000 65536"/>
                  <a:gd name="T7" fmla="*/ 0 60000 65536"/>
                  <a:gd name="T8" fmla="*/ 0 60000 65536"/>
                  <a:gd name="T9" fmla="*/ 0 w 882"/>
                  <a:gd name="T10" fmla="*/ 0 h 2484"/>
                  <a:gd name="T11" fmla="*/ 882 w 882"/>
                  <a:gd name="T12" fmla="*/ 2484 h 2484"/>
                </a:gdLst>
                <a:ahLst/>
                <a:cxnLst>
                  <a:cxn ang="T6">
                    <a:pos x="T0" y="T1"/>
                  </a:cxn>
                  <a:cxn ang="T7">
                    <a:pos x="T2" y="T3"/>
                  </a:cxn>
                  <a:cxn ang="T8">
                    <a:pos x="T4" y="T5"/>
                  </a:cxn>
                </a:cxnLst>
                <a:rect l="T9" t="T10" r="T11" b="T12"/>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grpSp>
        <p:grpSp>
          <p:nvGrpSpPr>
            <p:cNvPr id="12" name="Group 1058"/>
            <p:cNvGrpSpPr>
              <a:grpSpLocks/>
            </p:cNvGrpSpPr>
            <p:nvPr/>
          </p:nvGrpSpPr>
          <p:grpSpPr bwMode="auto">
            <a:xfrm>
              <a:off x="1152" y="2664"/>
              <a:ext cx="144" cy="174"/>
              <a:chOff x="528" y="1104"/>
              <a:chExt cx="4746" cy="2574"/>
            </a:xfrm>
          </p:grpSpPr>
          <p:sp>
            <p:nvSpPr>
              <p:cNvPr id="29734" name="Freeform 1059"/>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 name="T8" fmla="*/ 0 60000 65536"/>
                  <a:gd name="T9" fmla="*/ 0 60000 65536"/>
                  <a:gd name="T10" fmla="*/ 0 60000 65536"/>
                  <a:gd name="T11" fmla="*/ 0 60000 65536"/>
                  <a:gd name="T12" fmla="*/ 0 w 3882"/>
                  <a:gd name="T13" fmla="*/ 0 h 165"/>
                  <a:gd name="T14" fmla="*/ 3882 w 3882"/>
                  <a:gd name="T15" fmla="*/ 165 h 165"/>
                </a:gdLst>
                <a:ahLst/>
                <a:cxnLst>
                  <a:cxn ang="T8">
                    <a:pos x="T0" y="T1"/>
                  </a:cxn>
                  <a:cxn ang="T9">
                    <a:pos x="T2" y="T3"/>
                  </a:cxn>
                  <a:cxn ang="T10">
                    <a:pos x="T4" y="T5"/>
                  </a:cxn>
                  <a:cxn ang="T11">
                    <a:pos x="T6" y="T7"/>
                  </a:cxn>
                </a:cxnLst>
                <a:rect l="T12" t="T13" r="T14" b="T15"/>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sp>
            <p:nvSpPr>
              <p:cNvPr id="29735" name="Freeform 1060"/>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 name="T6" fmla="*/ 0 60000 65536"/>
                  <a:gd name="T7" fmla="*/ 0 60000 65536"/>
                  <a:gd name="T8" fmla="*/ 0 60000 65536"/>
                  <a:gd name="T9" fmla="*/ 0 w 882"/>
                  <a:gd name="T10" fmla="*/ 0 h 2484"/>
                  <a:gd name="T11" fmla="*/ 882 w 882"/>
                  <a:gd name="T12" fmla="*/ 2484 h 2484"/>
                </a:gdLst>
                <a:ahLst/>
                <a:cxnLst>
                  <a:cxn ang="T6">
                    <a:pos x="T0" y="T1"/>
                  </a:cxn>
                  <a:cxn ang="T7">
                    <a:pos x="T2" y="T3"/>
                  </a:cxn>
                  <a:cxn ang="T8">
                    <a:pos x="T4" y="T5"/>
                  </a:cxn>
                </a:cxnLst>
                <a:rect l="T9" t="T10" r="T11" b="T12"/>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grpSp>
        <p:grpSp>
          <p:nvGrpSpPr>
            <p:cNvPr id="13" name="Group 1061"/>
            <p:cNvGrpSpPr>
              <a:grpSpLocks/>
            </p:cNvGrpSpPr>
            <p:nvPr/>
          </p:nvGrpSpPr>
          <p:grpSpPr bwMode="auto">
            <a:xfrm>
              <a:off x="1296" y="2490"/>
              <a:ext cx="144" cy="174"/>
              <a:chOff x="528" y="1104"/>
              <a:chExt cx="4746" cy="2574"/>
            </a:xfrm>
          </p:grpSpPr>
          <p:sp>
            <p:nvSpPr>
              <p:cNvPr id="29732" name="Freeform 1062"/>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 name="T8" fmla="*/ 0 60000 65536"/>
                  <a:gd name="T9" fmla="*/ 0 60000 65536"/>
                  <a:gd name="T10" fmla="*/ 0 60000 65536"/>
                  <a:gd name="T11" fmla="*/ 0 60000 65536"/>
                  <a:gd name="T12" fmla="*/ 0 w 3882"/>
                  <a:gd name="T13" fmla="*/ 0 h 165"/>
                  <a:gd name="T14" fmla="*/ 3882 w 3882"/>
                  <a:gd name="T15" fmla="*/ 165 h 165"/>
                </a:gdLst>
                <a:ahLst/>
                <a:cxnLst>
                  <a:cxn ang="T8">
                    <a:pos x="T0" y="T1"/>
                  </a:cxn>
                  <a:cxn ang="T9">
                    <a:pos x="T2" y="T3"/>
                  </a:cxn>
                  <a:cxn ang="T10">
                    <a:pos x="T4" y="T5"/>
                  </a:cxn>
                  <a:cxn ang="T11">
                    <a:pos x="T6" y="T7"/>
                  </a:cxn>
                </a:cxnLst>
                <a:rect l="T12" t="T13" r="T14" b="T15"/>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sp>
            <p:nvSpPr>
              <p:cNvPr id="29733" name="Freeform 1063"/>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 name="T6" fmla="*/ 0 60000 65536"/>
                  <a:gd name="T7" fmla="*/ 0 60000 65536"/>
                  <a:gd name="T8" fmla="*/ 0 60000 65536"/>
                  <a:gd name="T9" fmla="*/ 0 w 882"/>
                  <a:gd name="T10" fmla="*/ 0 h 2484"/>
                  <a:gd name="T11" fmla="*/ 882 w 882"/>
                  <a:gd name="T12" fmla="*/ 2484 h 2484"/>
                </a:gdLst>
                <a:ahLst/>
                <a:cxnLst>
                  <a:cxn ang="T6">
                    <a:pos x="T0" y="T1"/>
                  </a:cxn>
                  <a:cxn ang="T7">
                    <a:pos x="T2" y="T3"/>
                  </a:cxn>
                  <a:cxn ang="T8">
                    <a:pos x="T4" y="T5"/>
                  </a:cxn>
                </a:cxnLst>
                <a:rect l="T9" t="T10" r="T11" b="T12"/>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grpSp>
        <p:grpSp>
          <p:nvGrpSpPr>
            <p:cNvPr id="14" name="Group 1064"/>
            <p:cNvGrpSpPr>
              <a:grpSpLocks/>
            </p:cNvGrpSpPr>
            <p:nvPr/>
          </p:nvGrpSpPr>
          <p:grpSpPr bwMode="auto">
            <a:xfrm>
              <a:off x="1440" y="2316"/>
              <a:ext cx="144" cy="174"/>
              <a:chOff x="528" y="1104"/>
              <a:chExt cx="4746" cy="2574"/>
            </a:xfrm>
          </p:grpSpPr>
          <p:sp>
            <p:nvSpPr>
              <p:cNvPr id="29730" name="Freeform 1065"/>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 name="T8" fmla="*/ 0 60000 65536"/>
                  <a:gd name="T9" fmla="*/ 0 60000 65536"/>
                  <a:gd name="T10" fmla="*/ 0 60000 65536"/>
                  <a:gd name="T11" fmla="*/ 0 60000 65536"/>
                  <a:gd name="T12" fmla="*/ 0 w 3882"/>
                  <a:gd name="T13" fmla="*/ 0 h 165"/>
                  <a:gd name="T14" fmla="*/ 3882 w 3882"/>
                  <a:gd name="T15" fmla="*/ 165 h 165"/>
                </a:gdLst>
                <a:ahLst/>
                <a:cxnLst>
                  <a:cxn ang="T8">
                    <a:pos x="T0" y="T1"/>
                  </a:cxn>
                  <a:cxn ang="T9">
                    <a:pos x="T2" y="T3"/>
                  </a:cxn>
                  <a:cxn ang="T10">
                    <a:pos x="T4" y="T5"/>
                  </a:cxn>
                  <a:cxn ang="T11">
                    <a:pos x="T6" y="T7"/>
                  </a:cxn>
                </a:cxnLst>
                <a:rect l="T12" t="T13" r="T14" b="T15"/>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sp>
            <p:nvSpPr>
              <p:cNvPr id="29731" name="Freeform 1066"/>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 name="T6" fmla="*/ 0 60000 65536"/>
                  <a:gd name="T7" fmla="*/ 0 60000 65536"/>
                  <a:gd name="T8" fmla="*/ 0 60000 65536"/>
                  <a:gd name="T9" fmla="*/ 0 w 882"/>
                  <a:gd name="T10" fmla="*/ 0 h 2484"/>
                  <a:gd name="T11" fmla="*/ 882 w 882"/>
                  <a:gd name="T12" fmla="*/ 2484 h 2484"/>
                </a:gdLst>
                <a:ahLst/>
                <a:cxnLst>
                  <a:cxn ang="T6">
                    <a:pos x="T0" y="T1"/>
                  </a:cxn>
                  <a:cxn ang="T7">
                    <a:pos x="T2" y="T3"/>
                  </a:cxn>
                  <a:cxn ang="T8">
                    <a:pos x="T4" y="T5"/>
                  </a:cxn>
                </a:cxnLst>
                <a:rect l="T9" t="T10" r="T11" b="T12"/>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grpSp>
        <p:grpSp>
          <p:nvGrpSpPr>
            <p:cNvPr id="15" name="Group 1067"/>
            <p:cNvGrpSpPr>
              <a:grpSpLocks/>
            </p:cNvGrpSpPr>
            <p:nvPr/>
          </p:nvGrpSpPr>
          <p:grpSpPr bwMode="auto">
            <a:xfrm>
              <a:off x="1584" y="2142"/>
              <a:ext cx="144" cy="174"/>
              <a:chOff x="528" y="1104"/>
              <a:chExt cx="4746" cy="2574"/>
            </a:xfrm>
          </p:grpSpPr>
          <p:sp>
            <p:nvSpPr>
              <p:cNvPr id="29728" name="Freeform 1068"/>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 name="T8" fmla="*/ 0 60000 65536"/>
                  <a:gd name="T9" fmla="*/ 0 60000 65536"/>
                  <a:gd name="T10" fmla="*/ 0 60000 65536"/>
                  <a:gd name="T11" fmla="*/ 0 60000 65536"/>
                  <a:gd name="T12" fmla="*/ 0 w 3882"/>
                  <a:gd name="T13" fmla="*/ 0 h 165"/>
                  <a:gd name="T14" fmla="*/ 3882 w 3882"/>
                  <a:gd name="T15" fmla="*/ 165 h 165"/>
                </a:gdLst>
                <a:ahLst/>
                <a:cxnLst>
                  <a:cxn ang="T8">
                    <a:pos x="T0" y="T1"/>
                  </a:cxn>
                  <a:cxn ang="T9">
                    <a:pos x="T2" y="T3"/>
                  </a:cxn>
                  <a:cxn ang="T10">
                    <a:pos x="T4" y="T5"/>
                  </a:cxn>
                  <a:cxn ang="T11">
                    <a:pos x="T6" y="T7"/>
                  </a:cxn>
                </a:cxnLst>
                <a:rect l="T12" t="T13" r="T14" b="T15"/>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sp>
            <p:nvSpPr>
              <p:cNvPr id="29729" name="Freeform 1069"/>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 name="T6" fmla="*/ 0 60000 65536"/>
                  <a:gd name="T7" fmla="*/ 0 60000 65536"/>
                  <a:gd name="T8" fmla="*/ 0 60000 65536"/>
                  <a:gd name="T9" fmla="*/ 0 w 882"/>
                  <a:gd name="T10" fmla="*/ 0 h 2484"/>
                  <a:gd name="T11" fmla="*/ 882 w 882"/>
                  <a:gd name="T12" fmla="*/ 2484 h 2484"/>
                </a:gdLst>
                <a:ahLst/>
                <a:cxnLst>
                  <a:cxn ang="T6">
                    <a:pos x="T0" y="T1"/>
                  </a:cxn>
                  <a:cxn ang="T7">
                    <a:pos x="T2" y="T3"/>
                  </a:cxn>
                  <a:cxn ang="T8">
                    <a:pos x="T4" y="T5"/>
                  </a:cxn>
                </a:cxnLst>
                <a:rect l="T9" t="T10" r="T11" b="T12"/>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grpSp>
        <p:grpSp>
          <p:nvGrpSpPr>
            <p:cNvPr id="16" name="Group 1070"/>
            <p:cNvGrpSpPr>
              <a:grpSpLocks/>
            </p:cNvGrpSpPr>
            <p:nvPr/>
          </p:nvGrpSpPr>
          <p:grpSpPr bwMode="auto">
            <a:xfrm>
              <a:off x="1728" y="1968"/>
              <a:ext cx="192" cy="174"/>
              <a:chOff x="528" y="1104"/>
              <a:chExt cx="4746" cy="2574"/>
            </a:xfrm>
          </p:grpSpPr>
          <p:sp>
            <p:nvSpPr>
              <p:cNvPr id="29726" name="Freeform 1071"/>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 name="T8" fmla="*/ 0 60000 65536"/>
                  <a:gd name="T9" fmla="*/ 0 60000 65536"/>
                  <a:gd name="T10" fmla="*/ 0 60000 65536"/>
                  <a:gd name="T11" fmla="*/ 0 60000 65536"/>
                  <a:gd name="T12" fmla="*/ 0 w 3882"/>
                  <a:gd name="T13" fmla="*/ 0 h 165"/>
                  <a:gd name="T14" fmla="*/ 3882 w 3882"/>
                  <a:gd name="T15" fmla="*/ 165 h 165"/>
                </a:gdLst>
                <a:ahLst/>
                <a:cxnLst>
                  <a:cxn ang="T8">
                    <a:pos x="T0" y="T1"/>
                  </a:cxn>
                  <a:cxn ang="T9">
                    <a:pos x="T2" y="T3"/>
                  </a:cxn>
                  <a:cxn ang="T10">
                    <a:pos x="T4" y="T5"/>
                  </a:cxn>
                  <a:cxn ang="T11">
                    <a:pos x="T6" y="T7"/>
                  </a:cxn>
                </a:cxnLst>
                <a:rect l="T12" t="T13" r="T14" b="T15"/>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sp>
            <p:nvSpPr>
              <p:cNvPr id="29727" name="Freeform 1072"/>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 name="T6" fmla="*/ 0 60000 65536"/>
                  <a:gd name="T7" fmla="*/ 0 60000 65536"/>
                  <a:gd name="T8" fmla="*/ 0 60000 65536"/>
                  <a:gd name="T9" fmla="*/ 0 w 882"/>
                  <a:gd name="T10" fmla="*/ 0 h 2484"/>
                  <a:gd name="T11" fmla="*/ 882 w 882"/>
                  <a:gd name="T12" fmla="*/ 2484 h 2484"/>
                </a:gdLst>
                <a:ahLst/>
                <a:cxnLst>
                  <a:cxn ang="T6">
                    <a:pos x="T0" y="T1"/>
                  </a:cxn>
                  <a:cxn ang="T7">
                    <a:pos x="T2" y="T3"/>
                  </a:cxn>
                  <a:cxn ang="T8">
                    <a:pos x="T4" y="T5"/>
                  </a:cxn>
                </a:cxnLst>
                <a:rect l="T9" t="T10" r="T11" b="T12"/>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grpSp>
        <p:grpSp>
          <p:nvGrpSpPr>
            <p:cNvPr id="17" name="Group 1073"/>
            <p:cNvGrpSpPr>
              <a:grpSpLocks/>
            </p:cNvGrpSpPr>
            <p:nvPr/>
          </p:nvGrpSpPr>
          <p:grpSpPr bwMode="auto">
            <a:xfrm>
              <a:off x="1920" y="1794"/>
              <a:ext cx="240" cy="174"/>
              <a:chOff x="528" y="1104"/>
              <a:chExt cx="4746" cy="2574"/>
            </a:xfrm>
          </p:grpSpPr>
          <p:sp>
            <p:nvSpPr>
              <p:cNvPr id="29724" name="Freeform 1074"/>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 name="T8" fmla="*/ 0 60000 65536"/>
                  <a:gd name="T9" fmla="*/ 0 60000 65536"/>
                  <a:gd name="T10" fmla="*/ 0 60000 65536"/>
                  <a:gd name="T11" fmla="*/ 0 60000 65536"/>
                  <a:gd name="T12" fmla="*/ 0 w 3882"/>
                  <a:gd name="T13" fmla="*/ 0 h 165"/>
                  <a:gd name="T14" fmla="*/ 3882 w 3882"/>
                  <a:gd name="T15" fmla="*/ 165 h 165"/>
                </a:gdLst>
                <a:ahLst/>
                <a:cxnLst>
                  <a:cxn ang="T8">
                    <a:pos x="T0" y="T1"/>
                  </a:cxn>
                  <a:cxn ang="T9">
                    <a:pos x="T2" y="T3"/>
                  </a:cxn>
                  <a:cxn ang="T10">
                    <a:pos x="T4" y="T5"/>
                  </a:cxn>
                  <a:cxn ang="T11">
                    <a:pos x="T6" y="T7"/>
                  </a:cxn>
                </a:cxnLst>
                <a:rect l="T12" t="T13" r="T14" b="T15"/>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sp>
            <p:nvSpPr>
              <p:cNvPr id="29725" name="Freeform 1075"/>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 name="T6" fmla="*/ 0 60000 65536"/>
                  <a:gd name="T7" fmla="*/ 0 60000 65536"/>
                  <a:gd name="T8" fmla="*/ 0 60000 65536"/>
                  <a:gd name="T9" fmla="*/ 0 w 882"/>
                  <a:gd name="T10" fmla="*/ 0 h 2484"/>
                  <a:gd name="T11" fmla="*/ 882 w 882"/>
                  <a:gd name="T12" fmla="*/ 2484 h 2484"/>
                </a:gdLst>
                <a:ahLst/>
                <a:cxnLst>
                  <a:cxn ang="T6">
                    <a:pos x="T0" y="T1"/>
                  </a:cxn>
                  <a:cxn ang="T7">
                    <a:pos x="T2" y="T3"/>
                  </a:cxn>
                  <a:cxn ang="T8">
                    <a:pos x="T4" y="T5"/>
                  </a:cxn>
                </a:cxnLst>
                <a:rect l="T9" t="T10" r="T11" b="T12"/>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grpSp>
        <p:grpSp>
          <p:nvGrpSpPr>
            <p:cNvPr id="18" name="Group 1076"/>
            <p:cNvGrpSpPr>
              <a:grpSpLocks/>
            </p:cNvGrpSpPr>
            <p:nvPr/>
          </p:nvGrpSpPr>
          <p:grpSpPr bwMode="auto">
            <a:xfrm>
              <a:off x="2160" y="1620"/>
              <a:ext cx="240" cy="174"/>
              <a:chOff x="528" y="1104"/>
              <a:chExt cx="4746" cy="2574"/>
            </a:xfrm>
          </p:grpSpPr>
          <p:sp>
            <p:nvSpPr>
              <p:cNvPr id="29722" name="Freeform 1077"/>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 name="T8" fmla="*/ 0 60000 65536"/>
                  <a:gd name="T9" fmla="*/ 0 60000 65536"/>
                  <a:gd name="T10" fmla="*/ 0 60000 65536"/>
                  <a:gd name="T11" fmla="*/ 0 60000 65536"/>
                  <a:gd name="T12" fmla="*/ 0 w 3882"/>
                  <a:gd name="T13" fmla="*/ 0 h 165"/>
                  <a:gd name="T14" fmla="*/ 3882 w 3882"/>
                  <a:gd name="T15" fmla="*/ 165 h 165"/>
                </a:gdLst>
                <a:ahLst/>
                <a:cxnLst>
                  <a:cxn ang="T8">
                    <a:pos x="T0" y="T1"/>
                  </a:cxn>
                  <a:cxn ang="T9">
                    <a:pos x="T2" y="T3"/>
                  </a:cxn>
                  <a:cxn ang="T10">
                    <a:pos x="T4" y="T5"/>
                  </a:cxn>
                  <a:cxn ang="T11">
                    <a:pos x="T6" y="T7"/>
                  </a:cxn>
                </a:cxnLst>
                <a:rect l="T12" t="T13" r="T14" b="T15"/>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sp>
            <p:nvSpPr>
              <p:cNvPr id="29723" name="Freeform 1078"/>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 name="T6" fmla="*/ 0 60000 65536"/>
                  <a:gd name="T7" fmla="*/ 0 60000 65536"/>
                  <a:gd name="T8" fmla="*/ 0 60000 65536"/>
                  <a:gd name="T9" fmla="*/ 0 w 882"/>
                  <a:gd name="T10" fmla="*/ 0 h 2484"/>
                  <a:gd name="T11" fmla="*/ 882 w 882"/>
                  <a:gd name="T12" fmla="*/ 2484 h 2484"/>
                </a:gdLst>
                <a:ahLst/>
                <a:cxnLst>
                  <a:cxn ang="T6">
                    <a:pos x="T0" y="T1"/>
                  </a:cxn>
                  <a:cxn ang="T7">
                    <a:pos x="T2" y="T3"/>
                  </a:cxn>
                  <a:cxn ang="T8">
                    <a:pos x="T4" y="T5"/>
                  </a:cxn>
                </a:cxnLst>
                <a:rect l="T9" t="T10" r="T11" b="T12"/>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grpSp>
      </p:grpSp>
      <p:grpSp>
        <p:nvGrpSpPr>
          <p:cNvPr id="19" name="Group 1079"/>
          <p:cNvGrpSpPr>
            <a:grpSpLocks/>
          </p:cNvGrpSpPr>
          <p:nvPr/>
        </p:nvGrpSpPr>
        <p:grpSpPr bwMode="auto">
          <a:xfrm>
            <a:off x="838200" y="5605463"/>
            <a:ext cx="152400" cy="261937"/>
            <a:chOff x="528" y="1104"/>
            <a:chExt cx="4746" cy="2574"/>
          </a:xfrm>
        </p:grpSpPr>
        <p:sp>
          <p:nvSpPr>
            <p:cNvPr id="29708" name="Freeform 1080"/>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 name="T8" fmla="*/ 0 60000 65536"/>
                <a:gd name="T9" fmla="*/ 0 60000 65536"/>
                <a:gd name="T10" fmla="*/ 0 60000 65536"/>
                <a:gd name="T11" fmla="*/ 0 60000 65536"/>
                <a:gd name="T12" fmla="*/ 0 w 3882"/>
                <a:gd name="T13" fmla="*/ 0 h 165"/>
                <a:gd name="T14" fmla="*/ 3882 w 3882"/>
                <a:gd name="T15" fmla="*/ 165 h 165"/>
              </a:gdLst>
              <a:ahLst/>
              <a:cxnLst>
                <a:cxn ang="T8">
                  <a:pos x="T0" y="T1"/>
                </a:cxn>
                <a:cxn ang="T9">
                  <a:pos x="T2" y="T3"/>
                </a:cxn>
                <a:cxn ang="T10">
                  <a:pos x="T4" y="T5"/>
                </a:cxn>
                <a:cxn ang="T11">
                  <a:pos x="T6" y="T7"/>
                </a:cxn>
              </a:cxnLst>
              <a:rect l="T12" t="T13" r="T14" b="T15"/>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sp>
          <p:nvSpPr>
            <p:cNvPr id="29709" name="Freeform 1081"/>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 name="T6" fmla="*/ 0 60000 65536"/>
                <a:gd name="T7" fmla="*/ 0 60000 65536"/>
                <a:gd name="T8" fmla="*/ 0 60000 65536"/>
                <a:gd name="T9" fmla="*/ 0 w 882"/>
                <a:gd name="T10" fmla="*/ 0 h 2484"/>
                <a:gd name="T11" fmla="*/ 882 w 882"/>
                <a:gd name="T12" fmla="*/ 2484 h 2484"/>
              </a:gdLst>
              <a:ahLst/>
              <a:cxnLst>
                <a:cxn ang="T6">
                  <a:pos x="T0" y="T1"/>
                </a:cxn>
                <a:cxn ang="T7">
                  <a:pos x="T2" y="T3"/>
                </a:cxn>
                <a:cxn ang="T8">
                  <a:pos x="T4" y="T5"/>
                </a:cxn>
              </a:cxnLst>
              <a:rect l="T9" t="T10" r="T11" b="T12"/>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9745"/>
                                        </p:tgtEl>
                                        <p:attrNameLst>
                                          <p:attrName>style.visibility</p:attrName>
                                        </p:attrNameLst>
                                      </p:cBhvr>
                                      <p:to>
                                        <p:strVal val="visible"/>
                                      </p:to>
                                    </p:set>
                                    <p:animEffect transition="in" filter="wipe(left)">
                                      <p:cBhvr>
                                        <p:cTn id="7" dur="500"/>
                                        <p:tgtEl>
                                          <p:spTgt spid="9697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69738"/>
                                        </p:tgtEl>
                                        <p:attrNameLst>
                                          <p:attrName>style.visibility</p:attrName>
                                        </p:attrNameLst>
                                      </p:cBhvr>
                                      <p:to>
                                        <p:strVal val="visible"/>
                                      </p:to>
                                    </p:set>
                                    <p:animEffect transition="in" filter="wipe(left)">
                                      <p:cBhvr>
                                        <p:cTn id="27" dur="500"/>
                                        <p:tgtEl>
                                          <p:spTgt spid="9697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8" grpId="0" animBg="1"/>
      <p:bldP spid="96974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0" name="Rectangle 2052"/>
          <p:cNvSpPr>
            <a:spLocks noGrp="1" noChangeArrowheads="1"/>
          </p:cNvSpPr>
          <p:nvPr>
            <p:ph type="title"/>
          </p:nvPr>
        </p:nvSpPr>
        <p:spPr/>
        <p:txBody>
          <a:bodyPr>
            <a:normAutofit/>
          </a:bodyPr>
          <a:lstStyle/>
          <a:p>
            <a:r>
              <a:rPr lang="en-US" sz="2800" dirty="0">
                <a:solidFill>
                  <a:schemeClr val="tx2">
                    <a:lumMod val="50000"/>
                  </a:schemeClr>
                </a:solidFill>
              </a:rPr>
              <a:t>Base technique in Crystal:</a:t>
            </a:r>
            <a:br>
              <a:rPr lang="en-US" sz="2800" dirty="0">
                <a:solidFill>
                  <a:schemeClr val="tx2">
                    <a:lumMod val="50000"/>
                  </a:schemeClr>
                </a:solidFill>
              </a:rPr>
            </a:br>
            <a:r>
              <a:rPr lang="en-US" sz="2800" dirty="0">
                <a:solidFill>
                  <a:schemeClr val="tx2">
                    <a:lumMod val="50000"/>
                  </a:schemeClr>
                </a:solidFill>
              </a:rPr>
              <a:t>Methodology-tuning interviews, workshops</a:t>
            </a:r>
          </a:p>
        </p:txBody>
      </p:sp>
      <p:sp>
        <p:nvSpPr>
          <p:cNvPr id="382981" name="Rectangle 2053"/>
          <p:cNvSpPr>
            <a:spLocks noGrp="1" noChangeArrowheads="1"/>
          </p:cNvSpPr>
          <p:nvPr>
            <p:ph type="body" idx="1"/>
          </p:nvPr>
        </p:nvSpPr>
        <p:spPr/>
        <p:txBody>
          <a:bodyPr>
            <a:normAutofit/>
          </a:bodyPr>
          <a:lstStyle/>
          <a:p>
            <a:r>
              <a:rPr lang="en-US" sz="2500" dirty="0"/>
              <a:t>Build the control system first.</a:t>
            </a:r>
          </a:p>
          <a:p>
            <a:pPr lvl="1"/>
            <a:r>
              <a:rPr lang="en-US" sz="2500" dirty="0"/>
              <a:t>Settle increment size, </a:t>
            </a:r>
          </a:p>
          <a:p>
            <a:pPr lvl="1"/>
            <a:r>
              <a:rPr lang="en-US" sz="2500" dirty="0"/>
              <a:t>Hold interview &amp; workshop before/after each.</a:t>
            </a:r>
          </a:p>
          <a:p>
            <a:r>
              <a:rPr lang="en-US" sz="2500" dirty="0"/>
              <a:t>Preload the system.</a:t>
            </a:r>
          </a:p>
          <a:p>
            <a:pPr lvl="1"/>
            <a:r>
              <a:rPr lang="en-US" sz="2500" dirty="0"/>
              <a:t>Interview projects to learn key issues, hazards, tricks.</a:t>
            </a:r>
          </a:p>
          <a:p>
            <a:pPr lvl="1"/>
            <a:r>
              <a:rPr lang="en-US" sz="2500" dirty="0"/>
              <a:t>Ask what they did, liked, didn't, would change or keep.</a:t>
            </a:r>
          </a:p>
          <a:p>
            <a:pPr lvl="1"/>
            <a:r>
              <a:rPr lang="en-US" sz="2500" dirty="0"/>
              <a:t>Identify fears, priorities, success factors, hazards.</a:t>
            </a:r>
          </a:p>
          <a:p>
            <a:r>
              <a:rPr lang="en-US" sz="2500" dirty="0"/>
              <a:t>Ask the group.</a:t>
            </a:r>
          </a:p>
          <a:p>
            <a:pPr lvl="1"/>
            <a:r>
              <a:rPr lang="en-US" sz="2500" dirty="0"/>
              <a:t>Let the group influence first increment's methodology.</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normAutofit/>
          </a:bodyPr>
          <a:lstStyle/>
          <a:p>
            <a:r>
              <a:rPr lang="en-US" sz="3200" dirty="0">
                <a:solidFill>
                  <a:schemeClr val="tx2">
                    <a:lumMod val="50000"/>
                  </a:schemeClr>
                </a:solidFill>
              </a:rPr>
              <a:t>Base technique in Crystal:</a:t>
            </a:r>
            <a:br>
              <a:rPr lang="en-US" sz="3200" dirty="0">
                <a:solidFill>
                  <a:schemeClr val="tx2">
                    <a:lumMod val="50000"/>
                  </a:schemeClr>
                </a:solidFill>
              </a:rPr>
            </a:br>
            <a:r>
              <a:rPr lang="en-US" sz="3200" dirty="0">
                <a:solidFill>
                  <a:schemeClr val="tx2">
                    <a:lumMod val="50000"/>
                  </a:schemeClr>
                </a:solidFill>
              </a:rPr>
              <a:t>Post-iteration reflection workshop</a:t>
            </a:r>
          </a:p>
        </p:txBody>
      </p:sp>
      <p:sp>
        <p:nvSpPr>
          <p:cNvPr id="463875" name="Rectangle 3"/>
          <p:cNvSpPr>
            <a:spLocks noGrp="1" noChangeArrowheads="1"/>
          </p:cNvSpPr>
          <p:nvPr>
            <p:ph type="body" idx="1"/>
          </p:nvPr>
        </p:nvSpPr>
        <p:spPr/>
        <p:txBody>
          <a:bodyPr>
            <a:normAutofit fontScale="70000" lnSpcReduction="20000"/>
          </a:bodyPr>
          <a:lstStyle/>
          <a:p>
            <a:r>
              <a:rPr lang="en-US" dirty="0"/>
              <a:t>Hang a flipchart, create two columns</a:t>
            </a:r>
          </a:p>
          <a:p>
            <a:pPr lvl="1"/>
            <a:r>
              <a:rPr lang="en-US" dirty="0"/>
              <a:t>“Keep these”</a:t>
            </a:r>
          </a:p>
          <a:p>
            <a:pPr lvl="1"/>
            <a:r>
              <a:rPr lang="en-US" dirty="0"/>
              <a:t>“Try these”</a:t>
            </a:r>
          </a:p>
          <a:p>
            <a:pPr lvl="2">
              <a:buFontTx/>
              <a:buChar char="•"/>
            </a:pPr>
            <a:r>
              <a:rPr lang="en-US" dirty="0"/>
              <a:t>(Create a small area for “Recurring Problems”)</a:t>
            </a:r>
          </a:p>
          <a:p>
            <a:pPr lvl="2">
              <a:buFontTx/>
              <a:buChar char="•"/>
            </a:pPr>
            <a:r>
              <a:rPr lang="en-US" dirty="0"/>
              <a:t>(</a:t>
            </a:r>
            <a:r>
              <a:rPr lang="en-US" u="sng" dirty="0"/>
              <a:t>Don’t</a:t>
            </a:r>
            <a:r>
              <a:rPr lang="en-US" dirty="0"/>
              <a:t> create an area for “Don’t Like These”!)</a:t>
            </a:r>
          </a:p>
          <a:p>
            <a:endParaRPr lang="en-US" dirty="0"/>
          </a:p>
          <a:p>
            <a:r>
              <a:rPr lang="en-US" dirty="0"/>
              <a:t>Spend 30 minutes filling in the chart</a:t>
            </a:r>
          </a:p>
          <a:p>
            <a:endParaRPr lang="en-US" dirty="0"/>
          </a:p>
          <a:p>
            <a:r>
              <a:rPr lang="en-US" dirty="0"/>
              <a:t>HANG THE CHART IN A PUBLIC, </a:t>
            </a:r>
            <a:r>
              <a:rPr lang="en-US" dirty="0" smtClean="0"/>
              <a:t>VISIBLE FREQUENTLY </a:t>
            </a:r>
            <a:r>
              <a:rPr lang="en-US" dirty="0"/>
              <a:t>SEEN PLACE !!!!!</a:t>
            </a:r>
          </a:p>
          <a:p>
            <a:endParaRPr lang="en-US" dirty="0"/>
          </a:p>
          <a:p>
            <a:r>
              <a:rPr lang="en-US" dirty="0"/>
              <a:t>Make sure you actually try some of the Try These ideas </a:t>
            </a:r>
            <a:r>
              <a:rPr lang="en-US" dirty="0" smtClean="0"/>
              <a:t>!</a:t>
            </a:r>
          </a:p>
          <a:p>
            <a:r>
              <a:rPr lang="en-US" dirty="0" smtClean="0"/>
              <a:t>Repeat </a:t>
            </a:r>
            <a:r>
              <a:rPr lang="en-US" dirty="0"/>
              <a:t>after each iteration</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929454" y="2357430"/>
            <a:ext cx="1219200" cy="2127250"/>
            <a:chOff x="4416" y="480"/>
            <a:chExt cx="960" cy="1705"/>
          </a:xfrm>
        </p:grpSpPr>
        <p:sp>
          <p:nvSpPr>
            <p:cNvPr id="372739" name="Rectangle 3" descr="Wide downward diagonal"/>
            <p:cNvSpPr>
              <a:spLocks noChangeArrowheads="1"/>
            </p:cNvSpPr>
            <p:nvPr/>
          </p:nvSpPr>
          <p:spPr bwMode="auto">
            <a:xfrm>
              <a:off x="4416" y="622"/>
              <a:ext cx="397" cy="492"/>
            </a:xfrm>
            <a:prstGeom prst="rect">
              <a:avLst/>
            </a:prstGeom>
            <a:pattFill prst="wdDnDiag">
              <a:fgClr>
                <a:schemeClr val="accent1"/>
              </a:fgClr>
              <a:bgClr>
                <a:srgbClr val="FFFFFF"/>
              </a:bgClr>
            </a:pattFill>
            <a:ln w="12700">
              <a:solidFill>
                <a:schemeClr val="tx1"/>
              </a:solidFill>
              <a:miter lim="800000"/>
              <a:headEnd/>
              <a:tailEnd/>
            </a:ln>
            <a:effectLst/>
          </p:spPr>
          <p:txBody>
            <a:bodyPr wrap="none" anchor="ctr"/>
            <a:lstStyle/>
            <a:p>
              <a:endParaRPr lang="en-GB"/>
            </a:p>
          </p:txBody>
        </p:sp>
        <p:sp>
          <p:nvSpPr>
            <p:cNvPr id="372740" name="Rectangle 4"/>
            <p:cNvSpPr>
              <a:spLocks noChangeArrowheads="1"/>
            </p:cNvSpPr>
            <p:nvPr/>
          </p:nvSpPr>
          <p:spPr bwMode="auto">
            <a:xfrm>
              <a:off x="4416" y="1120"/>
              <a:ext cx="397" cy="492"/>
            </a:xfrm>
            <a:prstGeom prst="rect">
              <a:avLst/>
            </a:prstGeom>
            <a:solidFill>
              <a:srgbClr val="FFFF99"/>
            </a:solidFill>
            <a:ln w="12700">
              <a:solidFill>
                <a:schemeClr val="tx1"/>
              </a:solidFill>
              <a:miter lim="800000"/>
              <a:headEnd/>
              <a:tailEnd/>
            </a:ln>
            <a:effectLst/>
          </p:spPr>
          <p:txBody>
            <a:bodyPr wrap="none" anchor="ctr"/>
            <a:lstStyle/>
            <a:p>
              <a:endParaRPr lang="en-GB"/>
            </a:p>
          </p:txBody>
        </p:sp>
        <p:sp>
          <p:nvSpPr>
            <p:cNvPr id="372741" name="Rectangle 5" descr="Wide downward diagonal"/>
            <p:cNvSpPr>
              <a:spLocks noChangeArrowheads="1"/>
            </p:cNvSpPr>
            <p:nvPr/>
          </p:nvSpPr>
          <p:spPr bwMode="auto">
            <a:xfrm>
              <a:off x="4416" y="1617"/>
              <a:ext cx="397" cy="493"/>
            </a:xfrm>
            <a:prstGeom prst="rect">
              <a:avLst/>
            </a:prstGeom>
            <a:pattFill prst="wdDnDiag">
              <a:fgClr>
                <a:schemeClr val="accent1"/>
              </a:fgClr>
              <a:bgClr>
                <a:srgbClr val="FFFFFF"/>
              </a:bgClr>
            </a:pattFill>
            <a:ln w="12700">
              <a:solidFill>
                <a:schemeClr val="tx1"/>
              </a:solidFill>
              <a:miter lim="800000"/>
              <a:headEnd/>
              <a:tailEnd/>
            </a:ln>
            <a:effectLst/>
          </p:spPr>
          <p:txBody>
            <a:bodyPr wrap="none" anchor="ctr"/>
            <a:lstStyle/>
            <a:p>
              <a:endParaRPr lang="en-GB"/>
            </a:p>
          </p:txBody>
        </p:sp>
        <p:sp>
          <p:nvSpPr>
            <p:cNvPr id="372742" name="Rectangle 6"/>
            <p:cNvSpPr>
              <a:spLocks noChangeArrowheads="1"/>
            </p:cNvSpPr>
            <p:nvPr/>
          </p:nvSpPr>
          <p:spPr bwMode="auto">
            <a:xfrm>
              <a:off x="4818" y="622"/>
              <a:ext cx="396" cy="492"/>
            </a:xfrm>
            <a:prstGeom prst="rect">
              <a:avLst/>
            </a:prstGeom>
            <a:solidFill>
              <a:schemeClr val="bg1"/>
            </a:solidFill>
            <a:ln w="12700">
              <a:solidFill>
                <a:schemeClr val="tx1"/>
              </a:solidFill>
              <a:miter lim="800000"/>
              <a:headEnd/>
              <a:tailEnd/>
            </a:ln>
            <a:effectLst/>
          </p:spPr>
          <p:txBody>
            <a:bodyPr wrap="none" anchor="ctr"/>
            <a:lstStyle/>
            <a:p>
              <a:endParaRPr lang="en-GB"/>
            </a:p>
          </p:txBody>
        </p:sp>
        <p:sp>
          <p:nvSpPr>
            <p:cNvPr id="372743" name="Rectangle 7" descr="Wide downward diagonal"/>
            <p:cNvSpPr>
              <a:spLocks noChangeArrowheads="1"/>
            </p:cNvSpPr>
            <p:nvPr/>
          </p:nvSpPr>
          <p:spPr bwMode="auto">
            <a:xfrm>
              <a:off x="4818" y="1120"/>
              <a:ext cx="396" cy="492"/>
            </a:xfrm>
            <a:prstGeom prst="rect">
              <a:avLst/>
            </a:prstGeom>
            <a:pattFill prst="wdDnDiag">
              <a:fgClr>
                <a:schemeClr val="accent1"/>
              </a:fgClr>
              <a:bgClr>
                <a:srgbClr val="FFFFFF"/>
              </a:bgClr>
            </a:pattFill>
            <a:ln w="12700">
              <a:solidFill>
                <a:schemeClr val="tx1"/>
              </a:solidFill>
              <a:miter lim="800000"/>
              <a:headEnd/>
              <a:tailEnd/>
            </a:ln>
            <a:effectLst/>
          </p:spPr>
          <p:txBody>
            <a:bodyPr wrap="none" anchor="ctr"/>
            <a:lstStyle/>
            <a:p>
              <a:endParaRPr lang="en-GB"/>
            </a:p>
          </p:txBody>
        </p:sp>
        <p:sp>
          <p:nvSpPr>
            <p:cNvPr id="372744" name="Rectangle 8" descr="Wide downward diagonal"/>
            <p:cNvSpPr>
              <a:spLocks noChangeArrowheads="1"/>
            </p:cNvSpPr>
            <p:nvPr/>
          </p:nvSpPr>
          <p:spPr bwMode="auto">
            <a:xfrm>
              <a:off x="4818" y="1617"/>
              <a:ext cx="396" cy="493"/>
            </a:xfrm>
            <a:prstGeom prst="rect">
              <a:avLst/>
            </a:prstGeom>
            <a:pattFill prst="wdDnDiag">
              <a:fgClr>
                <a:schemeClr val="accent1"/>
              </a:fgClr>
              <a:bgClr>
                <a:srgbClr val="FFFFFF"/>
              </a:bgClr>
            </a:pattFill>
            <a:ln w="12700">
              <a:solidFill>
                <a:schemeClr val="tx1"/>
              </a:solidFill>
              <a:miter lim="800000"/>
              <a:headEnd/>
              <a:tailEnd/>
            </a:ln>
            <a:effectLst/>
          </p:spPr>
          <p:txBody>
            <a:bodyPr wrap="none" anchor="ctr"/>
            <a:lstStyle/>
            <a:p>
              <a:endParaRPr lang="en-GB"/>
            </a:p>
          </p:txBody>
        </p:sp>
        <p:sp>
          <p:nvSpPr>
            <p:cNvPr id="372745" name="Rectangle 9"/>
            <p:cNvSpPr>
              <a:spLocks noChangeArrowheads="1"/>
            </p:cNvSpPr>
            <p:nvPr/>
          </p:nvSpPr>
          <p:spPr bwMode="auto">
            <a:xfrm>
              <a:off x="4421" y="1908"/>
              <a:ext cx="384" cy="262"/>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C6</a:t>
              </a:r>
            </a:p>
          </p:txBody>
        </p:sp>
        <p:sp>
          <p:nvSpPr>
            <p:cNvPr id="372746" name="Rectangle 10"/>
            <p:cNvSpPr>
              <a:spLocks noChangeArrowheads="1"/>
            </p:cNvSpPr>
            <p:nvPr/>
          </p:nvSpPr>
          <p:spPr bwMode="auto">
            <a:xfrm>
              <a:off x="4781" y="1923"/>
              <a:ext cx="469" cy="262"/>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C10</a:t>
              </a:r>
            </a:p>
          </p:txBody>
        </p:sp>
        <p:sp>
          <p:nvSpPr>
            <p:cNvPr id="372747" name="Rectangle 11"/>
            <p:cNvSpPr>
              <a:spLocks noChangeArrowheads="1"/>
            </p:cNvSpPr>
            <p:nvPr/>
          </p:nvSpPr>
          <p:spPr bwMode="auto">
            <a:xfrm>
              <a:off x="4416" y="1406"/>
              <a:ext cx="393" cy="262"/>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D6</a:t>
              </a:r>
            </a:p>
          </p:txBody>
        </p:sp>
        <p:sp>
          <p:nvSpPr>
            <p:cNvPr id="372748" name="Rectangle 12"/>
            <p:cNvSpPr>
              <a:spLocks noChangeArrowheads="1"/>
            </p:cNvSpPr>
            <p:nvPr/>
          </p:nvSpPr>
          <p:spPr bwMode="auto">
            <a:xfrm>
              <a:off x="4779" y="1406"/>
              <a:ext cx="477" cy="262"/>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dirty="0"/>
                <a:t>D10</a:t>
              </a:r>
            </a:p>
          </p:txBody>
        </p:sp>
        <p:sp>
          <p:nvSpPr>
            <p:cNvPr id="372749" name="Rectangle 13"/>
            <p:cNvSpPr>
              <a:spLocks noChangeArrowheads="1"/>
            </p:cNvSpPr>
            <p:nvPr/>
          </p:nvSpPr>
          <p:spPr bwMode="auto">
            <a:xfrm>
              <a:off x="4424" y="909"/>
              <a:ext cx="373" cy="262"/>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E6</a:t>
              </a:r>
            </a:p>
          </p:txBody>
        </p:sp>
        <p:sp>
          <p:nvSpPr>
            <p:cNvPr id="372750" name="Rectangle 14"/>
            <p:cNvSpPr>
              <a:spLocks noChangeArrowheads="1"/>
            </p:cNvSpPr>
            <p:nvPr/>
          </p:nvSpPr>
          <p:spPr bwMode="auto">
            <a:xfrm>
              <a:off x="4784" y="909"/>
              <a:ext cx="458" cy="262"/>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E10</a:t>
              </a:r>
            </a:p>
          </p:txBody>
        </p:sp>
        <p:grpSp>
          <p:nvGrpSpPr>
            <p:cNvPr id="3" name="Group 15"/>
            <p:cNvGrpSpPr>
              <a:grpSpLocks/>
            </p:cNvGrpSpPr>
            <p:nvPr/>
          </p:nvGrpSpPr>
          <p:grpSpPr bwMode="auto">
            <a:xfrm>
              <a:off x="4416" y="480"/>
              <a:ext cx="960" cy="1632"/>
              <a:chOff x="1558" y="323"/>
              <a:chExt cx="4435" cy="3197"/>
            </a:xfrm>
          </p:grpSpPr>
          <p:sp>
            <p:nvSpPr>
              <p:cNvPr id="372752" name="Line 16"/>
              <p:cNvSpPr>
                <a:spLocks noChangeShapeType="1"/>
              </p:cNvSpPr>
              <p:nvPr/>
            </p:nvSpPr>
            <p:spPr bwMode="auto">
              <a:xfrm>
                <a:off x="1559" y="323"/>
                <a:ext cx="0" cy="3197"/>
              </a:xfrm>
              <a:prstGeom prst="line">
                <a:avLst/>
              </a:prstGeom>
              <a:noFill/>
              <a:ln w="12700">
                <a:solidFill>
                  <a:schemeClr val="tx1"/>
                </a:solidFill>
                <a:round/>
                <a:headEnd type="triangle" w="med" len="med"/>
                <a:tailEnd/>
              </a:ln>
              <a:effectLst/>
            </p:spPr>
            <p:txBody>
              <a:bodyPr wrap="none" anchor="ctr"/>
              <a:lstStyle/>
              <a:p>
                <a:endParaRPr lang="en-GB"/>
              </a:p>
            </p:txBody>
          </p:sp>
          <p:sp>
            <p:nvSpPr>
              <p:cNvPr id="372753" name="Line 17"/>
              <p:cNvSpPr>
                <a:spLocks noChangeShapeType="1"/>
              </p:cNvSpPr>
              <p:nvPr/>
            </p:nvSpPr>
            <p:spPr bwMode="auto">
              <a:xfrm flipH="1">
                <a:off x="1558" y="3520"/>
                <a:ext cx="4435" cy="0"/>
              </a:xfrm>
              <a:prstGeom prst="line">
                <a:avLst/>
              </a:prstGeom>
              <a:noFill/>
              <a:ln w="12700">
                <a:solidFill>
                  <a:schemeClr val="tx1"/>
                </a:solidFill>
                <a:round/>
                <a:headEnd type="triangle" w="med" len="med"/>
                <a:tailEnd/>
              </a:ln>
              <a:effectLst/>
            </p:spPr>
            <p:txBody>
              <a:bodyPr wrap="none" anchor="ctr"/>
              <a:lstStyle/>
              <a:p>
                <a:endParaRPr lang="en-GB"/>
              </a:p>
            </p:txBody>
          </p:sp>
        </p:grpSp>
      </p:grpSp>
      <p:sp>
        <p:nvSpPr>
          <p:cNvPr id="372754" name="Rectangle 18"/>
          <p:cNvSpPr>
            <a:spLocks noGrp="1" noChangeArrowheads="1"/>
          </p:cNvSpPr>
          <p:nvPr>
            <p:ph type="title"/>
          </p:nvPr>
        </p:nvSpPr>
        <p:spPr/>
        <p:txBody>
          <a:bodyPr>
            <a:normAutofit/>
          </a:bodyPr>
          <a:lstStyle/>
          <a:p>
            <a:r>
              <a:rPr lang="en-US" sz="2800" dirty="0"/>
              <a:t>Crystal</a:t>
            </a:r>
            <a:r>
              <a:rPr lang="en-US" sz="2800" i="1" dirty="0"/>
              <a:t> Clear</a:t>
            </a:r>
            <a:r>
              <a:rPr lang="en-US" sz="2800" dirty="0"/>
              <a:t> : scope</a:t>
            </a:r>
          </a:p>
        </p:txBody>
      </p:sp>
      <p:sp>
        <p:nvSpPr>
          <p:cNvPr id="372755" name="Rectangle 19"/>
          <p:cNvSpPr>
            <a:spLocks noGrp="1" noChangeArrowheads="1"/>
          </p:cNvSpPr>
          <p:nvPr>
            <p:ph type="body" idx="1"/>
          </p:nvPr>
        </p:nvSpPr>
        <p:spPr>
          <a:xfrm>
            <a:off x="381000" y="1447800"/>
            <a:ext cx="5943600" cy="4800600"/>
          </a:xfrm>
        </p:spPr>
        <p:txBody>
          <a:bodyPr>
            <a:normAutofit/>
          </a:bodyPr>
          <a:lstStyle/>
          <a:p>
            <a:r>
              <a:rPr lang="en-US" sz="2700" dirty="0"/>
              <a:t>For D6 projects:</a:t>
            </a:r>
          </a:p>
          <a:p>
            <a:pPr lvl="1"/>
            <a:r>
              <a:rPr lang="en-US" sz="2300" dirty="0" smtClean="0"/>
              <a:t>3-6 </a:t>
            </a:r>
            <a:r>
              <a:rPr lang="en-US" sz="2300" dirty="0"/>
              <a:t>people, close or in same room</a:t>
            </a:r>
          </a:p>
          <a:p>
            <a:pPr lvl="1"/>
            <a:r>
              <a:rPr lang="en-US" sz="2300" dirty="0" smtClean="0"/>
              <a:t>Loss </a:t>
            </a:r>
            <a:r>
              <a:rPr lang="en-US" sz="2300" dirty="0"/>
              <a:t>of discretionary moneys </a:t>
            </a:r>
          </a:p>
          <a:p>
            <a:pPr lvl="2"/>
            <a:r>
              <a:rPr lang="en-US" sz="1900" dirty="0" smtClean="0"/>
              <a:t>(</a:t>
            </a:r>
            <a:r>
              <a:rPr lang="en-US" sz="1900" dirty="0"/>
              <a:t>may extend to: E8 project)</a:t>
            </a:r>
          </a:p>
          <a:p>
            <a:pPr>
              <a:lnSpc>
                <a:spcPct val="90000"/>
              </a:lnSpc>
            </a:pPr>
            <a:r>
              <a:rPr lang="en-US" sz="2700" dirty="0" smtClean="0"/>
              <a:t>Not </a:t>
            </a:r>
            <a:r>
              <a:rPr lang="en-US" sz="2700" dirty="0"/>
              <a:t>for large projects </a:t>
            </a:r>
          </a:p>
          <a:p>
            <a:pPr lvl="1">
              <a:lnSpc>
                <a:spcPct val="90000"/>
              </a:lnSpc>
            </a:pPr>
            <a:r>
              <a:rPr lang="en-US" sz="2300" dirty="0" smtClean="0"/>
              <a:t>(</a:t>
            </a:r>
            <a:r>
              <a:rPr lang="en-US" sz="2300" dirty="0"/>
              <a:t>insufficient group coordination)</a:t>
            </a:r>
          </a:p>
          <a:p>
            <a:r>
              <a:rPr lang="en-US" sz="2700" dirty="0"/>
              <a:t>Not for life-critical projects</a:t>
            </a:r>
          </a:p>
          <a:p>
            <a:pPr lvl="1"/>
            <a:r>
              <a:rPr lang="en-US" sz="2300" dirty="0" smtClean="0"/>
              <a:t>(</a:t>
            </a:r>
            <a:r>
              <a:rPr lang="en-US" sz="2300" dirty="0"/>
              <a:t>insufficient verification)</a:t>
            </a:r>
          </a:p>
          <a:p>
            <a:r>
              <a:rPr lang="en-US" sz="1800" dirty="0" smtClean="0"/>
              <a:t>(</a:t>
            </a:r>
            <a:r>
              <a:rPr lang="en-US" sz="1800" i="1" dirty="0"/>
              <a:t>Described in </a:t>
            </a:r>
            <a:r>
              <a:rPr lang="en-US" sz="1800" i="1" u="sng" dirty="0"/>
              <a:t>Crystal Clear</a:t>
            </a:r>
            <a:r>
              <a:rPr lang="en-US" sz="1800" i="1" dirty="0"/>
              <a:t>, Cockburn, 2002</a:t>
            </a:r>
          </a:p>
          <a:p>
            <a:r>
              <a:rPr lang="en-US" sz="1800" i="1" dirty="0"/>
              <a:t>also in </a:t>
            </a:r>
            <a:r>
              <a:rPr lang="en-US" sz="1800" i="1" u="sng" dirty="0"/>
              <a:t>Agile Software Development</a:t>
            </a:r>
            <a:r>
              <a:rPr lang="en-US" sz="1800" i="1" dirty="0"/>
              <a:t>, Cockburn 2001</a:t>
            </a:r>
            <a:r>
              <a:rPr lang="en-US" sz="1800" dirty="0"/>
              <a:t>)</a:t>
            </a:r>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1026"/>
          <p:cNvSpPr>
            <a:spLocks noGrp="1" noChangeArrowheads="1"/>
          </p:cNvSpPr>
          <p:nvPr>
            <p:ph type="title"/>
          </p:nvPr>
        </p:nvSpPr>
        <p:spPr/>
        <p:txBody>
          <a:bodyPr>
            <a:normAutofit/>
          </a:bodyPr>
          <a:lstStyle/>
          <a:p>
            <a:r>
              <a:rPr lang="en-US" sz="2800" dirty="0">
                <a:solidFill>
                  <a:schemeClr val="tx2">
                    <a:lumMod val="50000"/>
                  </a:schemeClr>
                </a:solidFill>
              </a:rPr>
              <a:t>Crystal</a:t>
            </a:r>
            <a:r>
              <a:rPr lang="en-US" sz="2800" i="1" dirty="0">
                <a:solidFill>
                  <a:schemeClr val="tx2">
                    <a:lumMod val="50000"/>
                  </a:schemeClr>
                </a:solidFill>
              </a:rPr>
              <a:t> Clear</a:t>
            </a:r>
            <a:r>
              <a:rPr lang="en-US" sz="2800" dirty="0">
                <a:solidFill>
                  <a:schemeClr val="tx2">
                    <a:lumMod val="50000"/>
                  </a:schemeClr>
                </a:solidFill>
              </a:rPr>
              <a:t> : roles &amp; teams</a:t>
            </a:r>
          </a:p>
        </p:txBody>
      </p:sp>
      <p:sp>
        <p:nvSpPr>
          <p:cNvPr id="373763" name="Rectangle 1027"/>
          <p:cNvSpPr>
            <a:spLocks noGrp="1" noChangeArrowheads="1"/>
          </p:cNvSpPr>
          <p:nvPr>
            <p:ph type="body" idx="1"/>
          </p:nvPr>
        </p:nvSpPr>
        <p:spPr>
          <a:xfrm>
            <a:off x="500034" y="2143116"/>
            <a:ext cx="8229600" cy="2900370"/>
          </a:xfrm>
        </p:spPr>
        <p:txBody>
          <a:bodyPr>
            <a:normAutofit/>
          </a:bodyPr>
          <a:lstStyle/>
          <a:p>
            <a:r>
              <a:rPr lang="en-US" sz="2500" u="sng" dirty="0"/>
              <a:t>Must have</a:t>
            </a:r>
            <a:r>
              <a:rPr lang="en-US" sz="2500" dirty="0"/>
              <a:t>: sponsor, senior designer, designer/programmer, user (part-time)</a:t>
            </a:r>
          </a:p>
          <a:p>
            <a:r>
              <a:rPr lang="en-US" sz="2500" u="sng" dirty="0"/>
              <a:t>Combined roles</a:t>
            </a:r>
            <a:r>
              <a:rPr lang="en-US" sz="2500" dirty="0"/>
              <a:t>: coordinator, business expert, requirements gatherer</a:t>
            </a:r>
          </a:p>
          <a:p>
            <a:r>
              <a:rPr lang="en-US" sz="2500" u="sng" dirty="0"/>
              <a:t>Teams</a:t>
            </a:r>
            <a:r>
              <a:rPr lang="en-US" sz="2500" dirty="0"/>
              <a:t>: single team of designers/programmers </a:t>
            </a:r>
          </a:p>
          <a:p>
            <a:r>
              <a:rPr lang="en-US" sz="2500" u="sng" dirty="0"/>
              <a:t>Seating</a:t>
            </a:r>
            <a:r>
              <a:rPr lang="en-US" sz="2500" dirty="0"/>
              <a:t>: single big room, or adjacent offices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normAutofit/>
          </a:bodyPr>
          <a:lstStyle/>
          <a:p>
            <a:r>
              <a:rPr lang="en-US" sz="2500" dirty="0"/>
              <a:t>Crystal</a:t>
            </a:r>
            <a:r>
              <a:rPr lang="en-US" sz="2500" i="1" dirty="0"/>
              <a:t> Clear</a:t>
            </a:r>
            <a:r>
              <a:rPr lang="en-US" sz="2500" dirty="0"/>
              <a:t> : Products and Milestones</a:t>
            </a:r>
          </a:p>
        </p:txBody>
      </p:sp>
      <p:sp>
        <p:nvSpPr>
          <p:cNvPr id="374787" name="Rectangle 3"/>
          <p:cNvSpPr>
            <a:spLocks noGrp="1" noChangeArrowheads="1"/>
          </p:cNvSpPr>
          <p:nvPr>
            <p:ph type="body" idx="1"/>
          </p:nvPr>
        </p:nvSpPr>
        <p:spPr>
          <a:xfrm>
            <a:off x="428596" y="1500174"/>
            <a:ext cx="8382000" cy="5029200"/>
          </a:xfrm>
        </p:spPr>
        <p:txBody>
          <a:bodyPr>
            <a:normAutofit fontScale="92500" lnSpcReduction="10000"/>
          </a:bodyPr>
          <a:lstStyle/>
          <a:p>
            <a:pPr>
              <a:lnSpc>
                <a:spcPct val="90000"/>
              </a:lnSpc>
            </a:pPr>
            <a:r>
              <a:rPr lang="en-US" sz="2900" dirty="0"/>
              <a:t>Products</a:t>
            </a:r>
          </a:p>
          <a:p>
            <a:pPr lvl="1">
              <a:lnSpc>
                <a:spcPct val="90000"/>
              </a:lnSpc>
            </a:pPr>
            <a:r>
              <a:rPr lang="en-US" sz="2400" dirty="0"/>
              <a:t>Release sequence, Schedule of user viewings, deliveries </a:t>
            </a:r>
          </a:p>
          <a:p>
            <a:pPr lvl="1">
              <a:lnSpc>
                <a:spcPct val="90000"/>
              </a:lnSpc>
            </a:pPr>
            <a:r>
              <a:rPr lang="en-US" sz="2400" dirty="0"/>
              <a:t>Actors-goals list &amp; Annotated use cases </a:t>
            </a:r>
          </a:p>
          <a:p>
            <a:pPr lvl="1">
              <a:lnSpc>
                <a:spcPct val="90000"/>
              </a:lnSpc>
            </a:pPr>
            <a:r>
              <a:rPr lang="en-US" sz="2400" dirty="0"/>
              <a:t>Design sketches &amp; notes as needed, screen drafts</a:t>
            </a:r>
          </a:p>
          <a:p>
            <a:pPr lvl="1">
              <a:lnSpc>
                <a:spcPct val="90000"/>
              </a:lnSpc>
            </a:pPr>
            <a:r>
              <a:rPr lang="en-US" sz="2400" dirty="0"/>
              <a:t>Common object model </a:t>
            </a:r>
          </a:p>
          <a:p>
            <a:pPr lvl="1">
              <a:lnSpc>
                <a:spcPct val="90000"/>
              </a:lnSpc>
            </a:pPr>
            <a:r>
              <a:rPr lang="en-US" sz="2400" dirty="0"/>
              <a:t>Running code, Migration code, Test cases </a:t>
            </a:r>
          </a:p>
          <a:p>
            <a:pPr lvl="1">
              <a:lnSpc>
                <a:spcPct val="90000"/>
              </a:lnSpc>
            </a:pPr>
            <a:r>
              <a:rPr lang="en-US" sz="2400" dirty="0"/>
              <a:t>User manual </a:t>
            </a:r>
          </a:p>
          <a:p>
            <a:pPr>
              <a:lnSpc>
                <a:spcPct val="90000"/>
              </a:lnSpc>
            </a:pPr>
            <a:r>
              <a:rPr lang="en-US" sz="2900" dirty="0"/>
              <a:t>Publish: each</a:t>
            </a:r>
          </a:p>
          <a:p>
            <a:pPr>
              <a:lnSpc>
                <a:spcPct val="90000"/>
              </a:lnSpc>
            </a:pPr>
            <a:r>
              <a:rPr lang="en-US" sz="2900" dirty="0"/>
              <a:t>Review: each</a:t>
            </a:r>
          </a:p>
          <a:p>
            <a:pPr lvl="1">
              <a:lnSpc>
                <a:spcPct val="90000"/>
              </a:lnSpc>
            </a:pPr>
            <a:r>
              <a:rPr lang="en-US" sz="2200" dirty="0"/>
              <a:t>Methodology (pre- and mid-increment)</a:t>
            </a:r>
          </a:p>
          <a:p>
            <a:pPr>
              <a:lnSpc>
                <a:spcPct val="90000"/>
              </a:lnSpc>
            </a:pPr>
            <a:r>
              <a:rPr lang="en-US" sz="2900" dirty="0"/>
              <a:t>Declare: </a:t>
            </a:r>
          </a:p>
          <a:p>
            <a:pPr lvl="1">
              <a:lnSpc>
                <a:spcPct val="90000"/>
              </a:lnSpc>
            </a:pPr>
            <a:r>
              <a:rPr lang="en-US" sz="2200" dirty="0"/>
              <a:t>	Requirements stable enough to design to,</a:t>
            </a:r>
          </a:p>
          <a:p>
            <a:pPr lvl="1">
              <a:lnSpc>
                <a:spcPct val="90000"/>
              </a:lnSpc>
            </a:pPr>
            <a:r>
              <a:rPr lang="en-US" sz="2200" dirty="0"/>
              <a:t>	UI stable enough to document to, </a:t>
            </a:r>
          </a:p>
          <a:p>
            <a:pPr lvl="1">
              <a:lnSpc>
                <a:spcPct val="90000"/>
              </a:lnSpc>
            </a:pPr>
            <a:r>
              <a:rPr lang="en-US" sz="2200" dirty="0"/>
              <a:t>	Application correct enough to deliver.</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1026"/>
          <p:cNvSpPr>
            <a:spLocks noGrp="1" noChangeArrowheads="1"/>
          </p:cNvSpPr>
          <p:nvPr>
            <p:ph type="title"/>
          </p:nvPr>
        </p:nvSpPr>
        <p:spPr/>
        <p:txBody>
          <a:bodyPr>
            <a:normAutofit/>
          </a:bodyPr>
          <a:lstStyle/>
          <a:p>
            <a:r>
              <a:rPr lang="en-US" sz="2800" dirty="0"/>
              <a:t>Crystal</a:t>
            </a:r>
            <a:r>
              <a:rPr lang="en-US" sz="2800" i="1" dirty="0"/>
              <a:t> Clear</a:t>
            </a:r>
            <a:r>
              <a:rPr lang="en-US" sz="2800" dirty="0"/>
              <a:t> : standards</a:t>
            </a:r>
          </a:p>
        </p:txBody>
      </p:sp>
      <p:sp>
        <p:nvSpPr>
          <p:cNvPr id="375811" name="Rectangle 1027"/>
          <p:cNvSpPr>
            <a:spLocks noGrp="1" noChangeArrowheads="1"/>
          </p:cNvSpPr>
          <p:nvPr>
            <p:ph type="body" idx="1"/>
          </p:nvPr>
        </p:nvSpPr>
        <p:spPr/>
        <p:txBody>
          <a:bodyPr>
            <a:normAutofit fontScale="92500" lnSpcReduction="20000"/>
          </a:bodyPr>
          <a:lstStyle/>
          <a:p>
            <a:r>
              <a:rPr lang="en-US" sz="2900" dirty="0"/>
              <a:t>Policy</a:t>
            </a:r>
            <a:r>
              <a:rPr lang="en-US" dirty="0"/>
              <a:t>: </a:t>
            </a:r>
          </a:p>
          <a:p>
            <a:pPr lvl="1"/>
            <a:r>
              <a:rPr lang="en-US" sz="2400" dirty="0"/>
              <a:t>Delivery increments every 2 </a:t>
            </a:r>
            <a:r>
              <a:rPr lang="en-US" sz="2400" u="sng" dirty="0"/>
              <a:t>+</a:t>
            </a:r>
            <a:r>
              <a:rPr lang="en-US" sz="2400" dirty="0"/>
              <a:t> 1 months</a:t>
            </a:r>
          </a:p>
          <a:p>
            <a:pPr lvl="1"/>
            <a:r>
              <a:rPr lang="en-US" sz="2400" dirty="0"/>
              <a:t>Tracking by milestones, not by work products</a:t>
            </a:r>
          </a:p>
          <a:p>
            <a:pPr lvl="1"/>
            <a:r>
              <a:rPr lang="en-US" sz="2400" dirty="0"/>
              <a:t>Requirements in annotated usage scenarios (use cases)</a:t>
            </a:r>
          </a:p>
          <a:p>
            <a:pPr lvl="1"/>
            <a:r>
              <a:rPr lang="en-US" sz="2400" dirty="0"/>
              <a:t>Mandatory regression testing of application function</a:t>
            </a:r>
          </a:p>
          <a:p>
            <a:pPr lvl="1"/>
            <a:r>
              <a:rPr lang="en-US" sz="2400" dirty="0"/>
              <a:t>Peer code reviews</a:t>
            </a:r>
          </a:p>
          <a:p>
            <a:pPr lvl="1"/>
            <a:r>
              <a:rPr lang="en-US" sz="2400" dirty="0"/>
              <a:t>Direct user involvement</a:t>
            </a:r>
          </a:p>
          <a:p>
            <a:pPr lvl="1"/>
            <a:r>
              <a:rPr lang="en-US" sz="2400" dirty="0"/>
              <a:t>Ownership model for work products</a:t>
            </a:r>
          </a:p>
          <a:p>
            <a:r>
              <a:rPr lang="en-US" sz="2900" dirty="0"/>
              <a:t>Local standards (up to the team):</a:t>
            </a:r>
          </a:p>
          <a:p>
            <a:pPr lvl="1"/>
            <a:r>
              <a:rPr lang="en-US" sz="2200" dirty="0"/>
              <a:t>Coding style</a:t>
            </a:r>
          </a:p>
          <a:p>
            <a:pPr lvl="1"/>
            <a:r>
              <a:rPr lang="en-US" sz="2200" dirty="0"/>
              <a:t>UI style</a:t>
            </a:r>
          </a:p>
          <a:p>
            <a:pPr lvl="1"/>
            <a:r>
              <a:rPr lang="en-US" sz="2200" dirty="0"/>
              <a:t>Regression test framework</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normAutofit/>
          </a:bodyPr>
          <a:lstStyle/>
          <a:p>
            <a:r>
              <a:rPr lang="en-US" sz="2800" dirty="0"/>
              <a:t>Crystal</a:t>
            </a:r>
            <a:r>
              <a:rPr lang="en-US" sz="2800" i="1" dirty="0"/>
              <a:t> Clear</a:t>
            </a:r>
            <a:r>
              <a:rPr lang="en-US" sz="2800" dirty="0"/>
              <a:t> : tolerance</a:t>
            </a:r>
          </a:p>
        </p:txBody>
      </p:sp>
      <p:sp>
        <p:nvSpPr>
          <p:cNvPr id="376835" name="Rectangle 3"/>
          <p:cNvSpPr>
            <a:spLocks noGrp="1" noChangeArrowheads="1"/>
          </p:cNvSpPr>
          <p:nvPr>
            <p:ph type="body" idx="1"/>
          </p:nvPr>
        </p:nvSpPr>
        <p:spPr/>
        <p:txBody>
          <a:bodyPr>
            <a:normAutofit/>
          </a:bodyPr>
          <a:lstStyle/>
          <a:p>
            <a:r>
              <a:rPr lang="en-US" sz="2900" dirty="0"/>
              <a:t>Policy standards are mandatory, but equivalent substitution are permitted (e.g. "Scrum")</a:t>
            </a:r>
          </a:p>
          <a:p>
            <a:r>
              <a:rPr lang="en-US" sz="2500" dirty="0"/>
              <a:t>Full tolerance on techniques: any technique allowed</a:t>
            </a:r>
          </a:p>
          <a:p>
            <a:r>
              <a:rPr lang="en-US" sz="2500" dirty="0"/>
              <a:t>Quite wide tolerance on work products</a:t>
            </a:r>
          </a:p>
          <a:p>
            <a:pPr lvl="1"/>
            <a:r>
              <a:rPr lang="en-US" sz="2200" dirty="0"/>
              <a:t>Many alternatives to intermediate products accepted</a:t>
            </a:r>
          </a:p>
          <a:p>
            <a:pPr lvl="1"/>
            <a:r>
              <a:rPr lang="en-US" sz="2200" dirty="0"/>
              <a:t>e.g., paper, whiteboard, online notes</a:t>
            </a:r>
          </a:p>
          <a:p>
            <a:pPr lvl="1"/>
            <a:r>
              <a:rPr lang="en-US" sz="2200" dirty="0"/>
              <a:t>Low precision in early stages</a:t>
            </a:r>
          </a:p>
          <a:p>
            <a:pPr lvl="1"/>
            <a:r>
              <a:rPr lang="en-US" sz="2200" dirty="0"/>
              <a:t>High precision only required for production work products</a:t>
            </a:r>
          </a:p>
          <a:p>
            <a:r>
              <a:rPr lang="en-US" sz="2500" dirty="0" smtClean="0"/>
              <a:t>Assess </a:t>
            </a:r>
            <a:r>
              <a:rPr lang="en-US" sz="2500" dirty="0"/>
              <a:t>the Quality of the communications, not the quality of the work products (except Test Cases).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1026"/>
          <p:cNvSpPr>
            <a:spLocks noGrp="1" noChangeArrowheads="1"/>
          </p:cNvSpPr>
          <p:nvPr>
            <p:ph type="title"/>
          </p:nvPr>
        </p:nvSpPr>
        <p:spPr/>
        <p:txBody>
          <a:bodyPr>
            <a:normAutofit/>
          </a:bodyPr>
          <a:lstStyle/>
          <a:p>
            <a:r>
              <a:rPr lang="en-US" sz="2800" dirty="0"/>
              <a:t>Crystal</a:t>
            </a:r>
            <a:r>
              <a:rPr lang="en-US" sz="2800" i="1" dirty="0"/>
              <a:t> Orange</a:t>
            </a:r>
            <a:r>
              <a:rPr lang="en-US" sz="2800" dirty="0"/>
              <a:t> : scope</a:t>
            </a:r>
          </a:p>
        </p:txBody>
      </p:sp>
      <p:sp>
        <p:nvSpPr>
          <p:cNvPr id="366595" name="Rectangle 1027"/>
          <p:cNvSpPr>
            <a:spLocks noGrp="1" noChangeArrowheads="1"/>
          </p:cNvSpPr>
          <p:nvPr>
            <p:ph type="body" idx="1"/>
          </p:nvPr>
        </p:nvSpPr>
        <p:spPr>
          <a:xfrm>
            <a:off x="381000" y="1295400"/>
            <a:ext cx="5791200" cy="4800600"/>
          </a:xfrm>
        </p:spPr>
        <p:txBody>
          <a:bodyPr>
            <a:normAutofit lnSpcReduction="10000"/>
          </a:bodyPr>
          <a:lstStyle/>
          <a:p>
            <a:r>
              <a:rPr lang="en-US" sz="2900" dirty="0"/>
              <a:t>For D40 projects: </a:t>
            </a:r>
          </a:p>
          <a:p>
            <a:pPr lvl="1"/>
            <a:r>
              <a:rPr lang="en-US" sz="2500" dirty="0" smtClean="0"/>
              <a:t>Up </a:t>
            </a:r>
            <a:r>
              <a:rPr lang="en-US" sz="2500" dirty="0"/>
              <a:t>to 40 people, same building</a:t>
            </a:r>
          </a:p>
          <a:p>
            <a:pPr lvl="1"/>
            <a:r>
              <a:rPr lang="en-US" sz="2500" dirty="0" smtClean="0"/>
              <a:t>Loss </a:t>
            </a:r>
            <a:r>
              <a:rPr lang="en-US" sz="2500" dirty="0"/>
              <a:t>of discretionary moneys </a:t>
            </a:r>
            <a:br>
              <a:rPr lang="en-US" sz="2500" dirty="0"/>
            </a:br>
            <a:r>
              <a:rPr lang="en-US" sz="2500" dirty="0" smtClean="0"/>
              <a:t>	(</a:t>
            </a:r>
            <a:r>
              <a:rPr lang="en-US" sz="2500" dirty="0"/>
              <a:t>May extend to E50)</a:t>
            </a:r>
          </a:p>
          <a:p>
            <a:pPr>
              <a:lnSpc>
                <a:spcPct val="90000"/>
              </a:lnSpc>
            </a:pPr>
            <a:r>
              <a:rPr lang="en-US" sz="2900" dirty="0" smtClean="0"/>
              <a:t>Not </a:t>
            </a:r>
            <a:r>
              <a:rPr lang="en-US" sz="2900" dirty="0"/>
              <a:t>for very large projects </a:t>
            </a:r>
          </a:p>
          <a:p>
            <a:pPr lvl="1">
              <a:lnSpc>
                <a:spcPct val="90000"/>
              </a:lnSpc>
            </a:pPr>
            <a:r>
              <a:rPr lang="en-US" sz="2500" dirty="0" smtClean="0"/>
              <a:t>(</a:t>
            </a:r>
            <a:r>
              <a:rPr lang="en-US" sz="2500" dirty="0"/>
              <a:t>insufficient </a:t>
            </a:r>
            <a:r>
              <a:rPr lang="en-US" sz="2500" dirty="0" smtClean="0"/>
              <a:t>sub-teaming</a:t>
            </a:r>
            <a:r>
              <a:rPr lang="en-US" sz="2500" dirty="0"/>
              <a:t>)</a:t>
            </a:r>
          </a:p>
          <a:p>
            <a:r>
              <a:rPr lang="en-US" sz="2900" dirty="0"/>
              <a:t>Not for life-critical projects</a:t>
            </a:r>
          </a:p>
          <a:p>
            <a:pPr lvl="1"/>
            <a:r>
              <a:rPr lang="en-US" sz="2500" dirty="0" smtClean="0"/>
              <a:t>(</a:t>
            </a:r>
            <a:r>
              <a:rPr lang="en-US" sz="2500" dirty="0"/>
              <a:t>insufficient verification)</a:t>
            </a:r>
          </a:p>
          <a:p>
            <a:endParaRPr lang="en-US" dirty="0"/>
          </a:p>
          <a:p>
            <a:pPr algn="r"/>
            <a:r>
              <a:rPr lang="en-US" sz="1800" dirty="0"/>
              <a:t>(</a:t>
            </a:r>
            <a:r>
              <a:rPr lang="en-US" sz="1800" i="1" dirty="0"/>
              <a:t>Described in </a:t>
            </a:r>
            <a:r>
              <a:rPr lang="en-US" sz="1800" i="1" u="sng" dirty="0"/>
              <a:t>Surviving OO Projects</a:t>
            </a:r>
            <a:r>
              <a:rPr lang="en-US" sz="1800" i="1" dirty="0"/>
              <a:t>, </a:t>
            </a:r>
            <a:br>
              <a:rPr lang="en-US" sz="1800" i="1" dirty="0"/>
            </a:br>
            <a:r>
              <a:rPr lang="en-US" sz="1800" i="1" dirty="0"/>
              <a:t>Cockburn, 1998, pp. 77-93)</a:t>
            </a:r>
          </a:p>
        </p:txBody>
      </p:sp>
      <p:grpSp>
        <p:nvGrpSpPr>
          <p:cNvPr id="2" name="Group 1028"/>
          <p:cNvGrpSpPr>
            <a:grpSpLocks/>
          </p:cNvGrpSpPr>
          <p:nvPr/>
        </p:nvGrpSpPr>
        <p:grpSpPr bwMode="auto">
          <a:xfrm>
            <a:off x="6429388" y="2214554"/>
            <a:ext cx="2209800" cy="2416175"/>
            <a:chOff x="3888" y="720"/>
            <a:chExt cx="1488" cy="1825"/>
          </a:xfrm>
        </p:grpSpPr>
        <p:sp>
          <p:nvSpPr>
            <p:cNvPr id="366597" name="Text Box 1029"/>
            <p:cNvSpPr txBox="1">
              <a:spLocks noChangeArrowheads="1"/>
            </p:cNvSpPr>
            <p:nvPr/>
          </p:nvSpPr>
          <p:spPr bwMode="auto">
            <a:xfrm>
              <a:off x="4368" y="2112"/>
              <a:ext cx="599" cy="300"/>
            </a:xfrm>
            <a:prstGeom prst="rect">
              <a:avLst/>
            </a:prstGeom>
            <a:noFill/>
            <a:ln w="9525">
              <a:noFill/>
              <a:miter lim="800000"/>
              <a:headEnd type="none" w="sm" len="sm"/>
              <a:tailEnd type="none" w="sm" len="sm"/>
            </a:ln>
            <a:effectLst/>
          </p:spPr>
          <p:txBody>
            <a:bodyPr wrap="none">
              <a:spAutoFit/>
            </a:bodyPr>
            <a:lstStyle/>
            <a:p>
              <a:r>
                <a:rPr lang="en-US" sz="2000"/>
                <a:t>Amber</a:t>
              </a:r>
              <a:endParaRPr lang="en-US" sz="2000" i="0"/>
            </a:p>
          </p:txBody>
        </p:sp>
        <p:grpSp>
          <p:nvGrpSpPr>
            <p:cNvPr id="3" name="Group 1030"/>
            <p:cNvGrpSpPr>
              <a:grpSpLocks/>
            </p:cNvGrpSpPr>
            <p:nvPr/>
          </p:nvGrpSpPr>
          <p:grpSpPr bwMode="auto">
            <a:xfrm>
              <a:off x="3889" y="720"/>
              <a:ext cx="1487" cy="1768"/>
              <a:chOff x="1558" y="323"/>
              <a:chExt cx="4435" cy="3197"/>
            </a:xfrm>
          </p:grpSpPr>
          <p:sp>
            <p:nvSpPr>
              <p:cNvPr id="366599" name="Line 1031"/>
              <p:cNvSpPr>
                <a:spLocks noChangeShapeType="1"/>
              </p:cNvSpPr>
              <p:nvPr/>
            </p:nvSpPr>
            <p:spPr bwMode="auto">
              <a:xfrm>
                <a:off x="1559" y="323"/>
                <a:ext cx="0" cy="3197"/>
              </a:xfrm>
              <a:prstGeom prst="line">
                <a:avLst/>
              </a:prstGeom>
              <a:noFill/>
              <a:ln w="12700">
                <a:solidFill>
                  <a:schemeClr val="tx1"/>
                </a:solidFill>
                <a:round/>
                <a:headEnd type="stealth" w="med" len="lg"/>
                <a:tailEnd type="none" w="sm" len="sm"/>
              </a:ln>
              <a:effectLst/>
            </p:spPr>
            <p:txBody>
              <a:bodyPr wrap="none" anchor="ctr"/>
              <a:lstStyle/>
              <a:p>
                <a:endParaRPr lang="en-GB"/>
              </a:p>
            </p:txBody>
          </p:sp>
          <p:sp>
            <p:nvSpPr>
              <p:cNvPr id="366600" name="Line 1032"/>
              <p:cNvSpPr>
                <a:spLocks noChangeShapeType="1"/>
              </p:cNvSpPr>
              <p:nvPr/>
            </p:nvSpPr>
            <p:spPr bwMode="auto">
              <a:xfrm flipH="1">
                <a:off x="1558" y="3520"/>
                <a:ext cx="4435" cy="0"/>
              </a:xfrm>
              <a:prstGeom prst="line">
                <a:avLst/>
              </a:prstGeom>
              <a:noFill/>
              <a:ln w="12700">
                <a:solidFill>
                  <a:schemeClr val="tx1"/>
                </a:solidFill>
                <a:round/>
                <a:headEnd type="stealth" w="med" len="lg"/>
                <a:tailEnd type="none" w="sm" len="sm"/>
              </a:ln>
              <a:effectLst/>
            </p:spPr>
            <p:txBody>
              <a:bodyPr wrap="none" anchor="ctr"/>
              <a:lstStyle/>
              <a:p>
                <a:endParaRPr lang="en-GB"/>
              </a:p>
            </p:txBody>
          </p:sp>
        </p:grpSp>
        <p:sp>
          <p:nvSpPr>
            <p:cNvPr id="366601" name="Rectangle 1033"/>
            <p:cNvSpPr>
              <a:spLocks noChangeArrowheads="1"/>
            </p:cNvSpPr>
            <p:nvPr/>
          </p:nvSpPr>
          <p:spPr bwMode="auto">
            <a:xfrm>
              <a:off x="3892" y="1112"/>
              <a:ext cx="340" cy="455"/>
            </a:xfrm>
            <a:prstGeom prst="rect">
              <a:avLst/>
            </a:prstGeom>
            <a:solidFill>
              <a:schemeClr val="bg1"/>
            </a:solidFill>
            <a:ln w="12700">
              <a:solidFill>
                <a:schemeClr val="tx1"/>
              </a:solidFill>
              <a:miter lim="800000"/>
              <a:headEnd/>
              <a:tailEnd/>
            </a:ln>
            <a:effectLst/>
          </p:spPr>
          <p:txBody>
            <a:bodyPr wrap="none" anchor="ctr"/>
            <a:lstStyle/>
            <a:p>
              <a:endParaRPr lang="en-GB"/>
            </a:p>
          </p:txBody>
        </p:sp>
        <p:sp>
          <p:nvSpPr>
            <p:cNvPr id="366602" name="Rectangle 1034"/>
            <p:cNvSpPr>
              <a:spLocks noChangeArrowheads="1"/>
            </p:cNvSpPr>
            <p:nvPr/>
          </p:nvSpPr>
          <p:spPr bwMode="auto">
            <a:xfrm>
              <a:off x="3892" y="1571"/>
              <a:ext cx="340" cy="455"/>
            </a:xfrm>
            <a:prstGeom prst="rect">
              <a:avLst/>
            </a:prstGeom>
            <a:solidFill>
              <a:schemeClr val="bg1"/>
            </a:solidFill>
            <a:ln w="12700">
              <a:solidFill>
                <a:schemeClr val="tx1"/>
              </a:solidFill>
              <a:miter lim="800000"/>
              <a:headEnd/>
              <a:tailEnd/>
            </a:ln>
            <a:effectLst/>
          </p:spPr>
          <p:txBody>
            <a:bodyPr wrap="none" anchor="ctr"/>
            <a:lstStyle/>
            <a:p>
              <a:endParaRPr lang="en-GB"/>
            </a:p>
          </p:txBody>
        </p:sp>
        <p:sp>
          <p:nvSpPr>
            <p:cNvPr id="366603" name="Rectangle 1035"/>
            <p:cNvSpPr>
              <a:spLocks noChangeArrowheads="1"/>
            </p:cNvSpPr>
            <p:nvPr/>
          </p:nvSpPr>
          <p:spPr bwMode="auto">
            <a:xfrm>
              <a:off x="3892" y="2031"/>
              <a:ext cx="340" cy="455"/>
            </a:xfrm>
            <a:prstGeom prst="rect">
              <a:avLst/>
            </a:prstGeom>
            <a:solidFill>
              <a:schemeClr val="bg1"/>
            </a:solidFill>
            <a:ln w="12700">
              <a:solidFill>
                <a:schemeClr val="tx1"/>
              </a:solidFill>
              <a:miter lim="800000"/>
              <a:headEnd/>
              <a:tailEnd/>
            </a:ln>
            <a:effectLst/>
          </p:spPr>
          <p:txBody>
            <a:bodyPr wrap="none" anchor="ctr"/>
            <a:lstStyle/>
            <a:p>
              <a:endParaRPr lang="en-GB"/>
            </a:p>
          </p:txBody>
        </p:sp>
        <p:sp>
          <p:nvSpPr>
            <p:cNvPr id="366604" name="Rectangle 1036"/>
            <p:cNvSpPr>
              <a:spLocks noChangeArrowheads="1"/>
            </p:cNvSpPr>
            <p:nvPr/>
          </p:nvSpPr>
          <p:spPr bwMode="auto">
            <a:xfrm>
              <a:off x="4237" y="1112"/>
              <a:ext cx="340" cy="455"/>
            </a:xfrm>
            <a:prstGeom prst="rect">
              <a:avLst/>
            </a:prstGeom>
            <a:solidFill>
              <a:schemeClr val="bg1"/>
            </a:solidFill>
            <a:ln w="12700">
              <a:solidFill>
                <a:schemeClr val="tx1"/>
              </a:solidFill>
              <a:miter lim="800000"/>
              <a:headEnd/>
              <a:tailEnd/>
            </a:ln>
            <a:effectLst/>
          </p:spPr>
          <p:txBody>
            <a:bodyPr wrap="none" anchor="ctr"/>
            <a:lstStyle/>
            <a:p>
              <a:endParaRPr lang="en-GB"/>
            </a:p>
          </p:txBody>
        </p:sp>
        <p:sp>
          <p:nvSpPr>
            <p:cNvPr id="366605" name="Rectangle 1037"/>
            <p:cNvSpPr>
              <a:spLocks noChangeArrowheads="1"/>
            </p:cNvSpPr>
            <p:nvPr/>
          </p:nvSpPr>
          <p:spPr bwMode="auto">
            <a:xfrm>
              <a:off x="4237" y="1571"/>
              <a:ext cx="340" cy="455"/>
            </a:xfrm>
            <a:prstGeom prst="rect">
              <a:avLst/>
            </a:prstGeom>
            <a:solidFill>
              <a:schemeClr val="bg1"/>
            </a:solidFill>
            <a:ln w="12700">
              <a:solidFill>
                <a:schemeClr val="tx1"/>
              </a:solidFill>
              <a:miter lim="800000"/>
              <a:headEnd/>
              <a:tailEnd/>
            </a:ln>
            <a:effectLst/>
          </p:spPr>
          <p:txBody>
            <a:bodyPr wrap="none" anchor="ctr"/>
            <a:lstStyle/>
            <a:p>
              <a:endParaRPr lang="en-GB"/>
            </a:p>
          </p:txBody>
        </p:sp>
        <p:sp>
          <p:nvSpPr>
            <p:cNvPr id="366606" name="Rectangle 1038"/>
            <p:cNvSpPr>
              <a:spLocks noChangeArrowheads="1"/>
            </p:cNvSpPr>
            <p:nvPr/>
          </p:nvSpPr>
          <p:spPr bwMode="auto">
            <a:xfrm>
              <a:off x="4237" y="2031"/>
              <a:ext cx="340" cy="455"/>
            </a:xfrm>
            <a:prstGeom prst="rect">
              <a:avLst/>
            </a:prstGeom>
            <a:solidFill>
              <a:schemeClr val="bg1"/>
            </a:solidFill>
            <a:ln w="12700">
              <a:solidFill>
                <a:schemeClr val="tx1"/>
              </a:solidFill>
              <a:miter lim="800000"/>
              <a:headEnd/>
              <a:tailEnd/>
            </a:ln>
            <a:effectLst/>
          </p:spPr>
          <p:txBody>
            <a:bodyPr wrap="none" anchor="ctr"/>
            <a:lstStyle/>
            <a:p>
              <a:endParaRPr lang="en-GB"/>
            </a:p>
          </p:txBody>
        </p:sp>
        <p:sp>
          <p:nvSpPr>
            <p:cNvPr id="366607" name="Rectangle 1039" descr="Wide upward diagonal"/>
            <p:cNvSpPr>
              <a:spLocks noChangeArrowheads="1"/>
            </p:cNvSpPr>
            <p:nvPr/>
          </p:nvSpPr>
          <p:spPr bwMode="auto">
            <a:xfrm>
              <a:off x="4582" y="1112"/>
              <a:ext cx="340" cy="455"/>
            </a:xfrm>
            <a:prstGeom prst="rect">
              <a:avLst/>
            </a:prstGeom>
            <a:pattFill prst="wdUpDiag">
              <a:fgClr>
                <a:schemeClr val="accent1"/>
              </a:fgClr>
              <a:bgClr>
                <a:srgbClr val="FFFFFF"/>
              </a:bgClr>
            </a:pattFill>
            <a:ln w="12700">
              <a:solidFill>
                <a:schemeClr val="tx1"/>
              </a:solidFill>
              <a:miter lim="800000"/>
              <a:headEnd/>
              <a:tailEnd/>
            </a:ln>
            <a:effectLst/>
          </p:spPr>
          <p:txBody>
            <a:bodyPr wrap="none" anchor="ctr"/>
            <a:lstStyle/>
            <a:p>
              <a:endParaRPr lang="en-GB"/>
            </a:p>
          </p:txBody>
        </p:sp>
        <p:sp>
          <p:nvSpPr>
            <p:cNvPr id="366608" name="Rectangle 1040"/>
            <p:cNvSpPr>
              <a:spLocks noChangeArrowheads="1"/>
            </p:cNvSpPr>
            <p:nvPr/>
          </p:nvSpPr>
          <p:spPr bwMode="auto">
            <a:xfrm>
              <a:off x="4582" y="1571"/>
              <a:ext cx="340" cy="455"/>
            </a:xfrm>
            <a:prstGeom prst="rect">
              <a:avLst/>
            </a:prstGeom>
            <a:solidFill>
              <a:srgbClr val="FFCC99"/>
            </a:solidFill>
            <a:ln w="12700">
              <a:solidFill>
                <a:schemeClr val="tx1"/>
              </a:solidFill>
              <a:miter lim="800000"/>
              <a:headEnd/>
              <a:tailEnd/>
            </a:ln>
            <a:effectLst/>
          </p:spPr>
          <p:txBody>
            <a:bodyPr wrap="none" anchor="ctr"/>
            <a:lstStyle/>
            <a:p>
              <a:endParaRPr lang="en-GB"/>
            </a:p>
          </p:txBody>
        </p:sp>
        <p:sp>
          <p:nvSpPr>
            <p:cNvPr id="366609" name="Rectangle 1041"/>
            <p:cNvSpPr>
              <a:spLocks noChangeArrowheads="1"/>
            </p:cNvSpPr>
            <p:nvPr/>
          </p:nvSpPr>
          <p:spPr bwMode="auto">
            <a:xfrm>
              <a:off x="4582" y="2031"/>
              <a:ext cx="340" cy="455"/>
            </a:xfrm>
            <a:prstGeom prst="rect">
              <a:avLst/>
            </a:prstGeom>
            <a:solidFill>
              <a:srgbClr val="FFCC99"/>
            </a:solidFill>
            <a:ln w="12700">
              <a:solidFill>
                <a:schemeClr val="tx1"/>
              </a:solidFill>
              <a:miter lim="800000"/>
              <a:headEnd/>
              <a:tailEnd/>
            </a:ln>
            <a:effectLst/>
          </p:spPr>
          <p:txBody>
            <a:bodyPr wrap="none" anchor="ctr"/>
            <a:lstStyle/>
            <a:p>
              <a:endParaRPr lang="en-GB"/>
            </a:p>
          </p:txBody>
        </p:sp>
        <p:sp>
          <p:nvSpPr>
            <p:cNvPr id="366610" name="Rectangle 1042"/>
            <p:cNvSpPr>
              <a:spLocks noChangeArrowheads="1"/>
            </p:cNvSpPr>
            <p:nvPr/>
          </p:nvSpPr>
          <p:spPr bwMode="auto">
            <a:xfrm>
              <a:off x="4926" y="1112"/>
              <a:ext cx="340" cy="455"/>
            </a:xfrm>
            <a:prstGeom prst="rect">
              <a:avLst/>
            </a:prstGeom>
            <a:solidFill>
              <a:schemeClr val="bg1"/>
            </a:solidFill>
            <a:ln w="12700">
              <a:solidFill>
                <a:schemeClr val="tx1"/>
              </a:solidFill>
              <a:miter lim="800000"/>
              <a:headEnd/>
              <a:tailEnd/>
            </a:ln>
            <a:effectLst/>
          </p:spPr>
          <p:txBody>
            <a:bodyPr wrap="none" anchor="ctr"/>
            <a:lstStyle/>
            <a:p>
              <a:endParaRPr lang="en-GB"/>
            </a:p>
          </p:txBody>
        </p:sp>
        <p:sp>
          <p:nvSpPr>
            <p:cNvPr id="366611" name="Rectangle 1043"/>
            <p:cNvSpPr>
              <a:spLocks noChangeArrowheads="1"/>
            </p:cNvSpPr>
            <p:nvPr/>
          </p:nvSpPr>
          <p:spPr bwMode="auto">
            <a:xfrm>
              <a:off x="4926" y="1571"/>
              <a:ext cx="340" cy="455"/>
            </a:xfrm>
            <a:prstGeom prst="rect">
              <a:avLst/>
            </a:prstGeom>
            <a:solidFill>
              <a:schemeClr val="bg1"/>
            </a:solidFill>
            <a:ln w="12700">
              <a:solidFill>
                <a:schemeClr val="tx1"/>
              </a:solidFill>
              <a:miter lim="800000"/>
              <a:headEnd/>
              <a:tailEnd/>
            </a:ln>
            <a:effectLst/>
          </p:spPr>
          <p:txBody>
            <a:bodyPr wrap="none" anchor="ctr"/>
            <a:lstStyle/>
            <a:p>
              <a:endParaRPr lang="en-GB"/>
            </a:p>
          </p:txBody>
        </p:sp>
        <p:sp>
          <p:nvSpPr>
            <p:cNvPr id="366612" name="Rectangle 1044"/>
            <p:cNvSpPr>
              <a:spLocks noChangeArrowheads="1"/>
            </p:cNvSpPr>
            <p:nvPr/>
          </p:nvSpPr>
          <p:spPr bwMode="auto">
            <a:xfrm>
              <a:off x="4926" y="2031"/>
              <a:ext cx="340" cy="455"/>
            </a:xfrm>
            <a:prstGeom prst="rect">
              <a:avLst/>
            </a:prstGeom>
            <a:solidFill>
              <a:schemeClr val="bg1"/>
            </a:solidFill>
            <a:ln w="12700">
              <a:solidFill>
                <a:schemeClr val="tx1"/>
              </a:solidFill>
              <a:miter lim="800000"/>
              <a:headEnd/>
              <a:tailEnd/>
            </a:ln>
            <a:effectLst/>
          </p:spPr>
          <p:txBody>
            <a:bodyPr wrap="none" anchor="ctr"/>
            <a:lstStyle/>
            <a:p>
              <a:endParaRPr lang="en-GB"/>
            </a:p>
          </p:txBody>
        </p:sp>
        <p:sp>
          <p:nvSpPr>
            <p:cNvPr id="366613" name="Rectangle 1045"/>
            <p:cNvSpPr>
              <a:spLocks noChangeArrowheads="1"/>
            </p:cNvSpPr>
            <p:nvPr/>
          </p:nvSpPr>
          <p:spPr bwMode="auto">
            <a:xfrm>
              <a:off x="3895" y="2298"/>
              <a:ext cx="329" cy="247"/>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C6</a:t>
              </a:r>
            </a:p>
          </p:txBody>
        </p:sp>
        <p:sp>
          <p:nvSpPr>
            <p:cNvPr id="366614" name="Rectangle 1046"/>
            <p:cNvSpPr>
              <a:spLocks noChangeArrowheads="1"/>
            </p:cNvSpPr>
            <p:nvPr/>
          </p:nvSpPr>
          <p:spPr bwMode="auto">
            <a:xfrm>
              <a:off x="4218" y="2298"/>
              <a:ext cx="401" cy="247"/>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C20</a:t>
              </a:r>
            </a:p>
          </p:txBody>
        </p:sp>
        <p:sp>
          <p:nvSpPr>
            <p:cNvPr id="366615" name="Rectangle 1047"/>
            <p:cNvSpPr>
              <a:spLocks noChangeArrowheads="1"/>
            </p:cNvSpPr>
            <p:nvPr/>
          </p:nvSpPr>
          <p:spPr bwMode="auto">
            <a:xfrm>
              <a:off x="4563" y="2298"/>
              <a:ext cx="400" cy="247"/>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C40</a:t>
              </a:r>
            </a:p>
          </p:txBody>
        </p:sp>
        <p:sp>
          <p:nvSpPr>
            <p:cNvPr id="366616" name="Rectangle 1048"/>
            <p:cNvSpPr>
              <a:spLocks noChangeArrowheads="1"/>
            </p:cNvSpPr>
            <p:nvPr/>
          </p:nvSpPr>
          <p:spPr bwMode="auto">
            <a:xfrm>
              <a:off x="4886" y="2298"/>
              <a:ext cx="474" cy="247"/>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  C80</a:t>
              </a:r>
            </a:p>
          </p:txBody>
        </p:sp>
        <p:sp>
          <p:nvSpPr>
            <p:cNvPr id="366617" name="Rectangle 1049"/>
            <p:cNvSpPr>
              <a:spLocks noChangeArrowheads="1"/>
            </p:cNvSpPr>
            <p:nvPr/>
          </p:nvSpPr>
          <p:spPr bwMode="auto">
            <a:xfrm>
              <a:off x="3891" y="1836"/>
              <a:ext cx="336" cy="247"/>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D6</a:t>
              </a:r>
            </a:p>
          </p:txBody>
        </p:sp>
        <p:sp>
          <p:nvSpPr>
            <p:cNvPr id="366618" name="Rectangle 1050"/>
            <p:cNvSpPr>
              <a:spLocks noChangeArrowheads="1"/>
            </p:cNvSpPr>
            <p:nvPr/>
          </p:nvSpPr>
          <p:spPr bwMode="auto">
            <a:xfrm>
              <a:off x="4215" y="1836"/>
              <a:ext cx="408" cy="247"/>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D20</a:t>
              </a:r>
            </a:p>
          </p:txBody>
        </p:sp>
        <p:sp>
          <p:nvSpPr>
            <p:cNvPr id="366619" name="Rectangle 1051"/>
            <p:cNvSpPr>
              <a:spLocks noChangeArrowheads="1"/>
            </p:cNvSpPr>
            <p:nvPr/>
          </p:nvSpPr>
          <p:spPr bwMode="auto">
            <a:xfrm>
              <a:off x="4559" y="1836"/>
              <a:ext cx="409" cy="247"/>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D40</a:t>
              </a:r>
            </a:p>
          </p:txBody>
        </p:sp>
        <p:sp>
          <p:nvSpPr>
            <p:cNvPr id="366620" name="Rectangle 1052"/>
            <p:cNvSpPr>
              <a:spLocks noChangeArrowheads="1"/>
            </p:cNvSpPr>
            <p:nvPr/>
          </p:nvSpPr>
          <p:spPr bwMode="auto">
            <a:xfrm>
              <a:off x="4883" y="1836"/>
              <a:ext cx="481" cy="247"/>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  D80</a:t>
              </a:r>
            </a:p>
          </p:txBody>
        </p:sp>
        <p:sp>
          <p:nvSpPr>
            <p:cNvPr id="366621" name="Rectangle 1053"/>
            <p:cNvSpPr>
              <a:spLocks noChangeArrowheads="1"/>
            </p:cNvSpPr>
            <p:nvPr/>
          </p:nvSpPr>
          <p:spPr bwMode="auto">
            <a:xfrm>
              <a:off x="3899" y="1376"/>
              <a:ext cx="319" cy="247"/>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E6</a:t>
              </a:r>
            </a:p>
          </p:txBody>
        </p:sp>
        <p:sp>
          <p:nvSpPr>
            <p:cNvPr id="366622" name="Rectangle 1054"/>
            <p:cNvSpPr>
              <a:spLocks noChangeArrowheads="1"/>
            </p:cNvSpPr>
            <p:nvPr/>
          </p:nvSpPr>
          <p:spPr bwMode="auto">
            <a:xfrm>
              <a:off x="4222" y="1376"/>
              <a:ext cx="392" cy="247"/>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E20</a:t>
              </a:r>
            </a:p>
          </p:txBody>
        </p:sp>
        <p:sp>
          <p:nvSpPr>
            <p:cNvPr id="366623" name="Rectangle 1055"/>
            <p:cNvSpPr>
              <a:spLocks noChangeArrowheads="1"/>
            </p:cNvSpPr>
            <p:nvPr/>
          </p:nvSpPr>
          <p:spPr bwMode="auto">
            <a:xfrm>
              <a:off x="4563" y="1376"/>
              <a:ext cx="392" cy="247"/>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E40</a:t>
              </a:r>
            </a:p>
          </p:txBody>
        </p:sp>
        <p:sp>
          <p:nvSpPr>
            <p:cNvPr id="366624" name="Rectangle 1056"/>
            <p:cNvSpPr>
              <a:spLocks noChangeArrowheads="1"/>
            </p:cNvSpPr>
            <p:nvPr/>
          </p:nvSpPr>
          <p:spPr bwMode="auto">
            <a:xfrm>
              <a:off x="4886" y="1376"/>
              <a:ext cx="465" cy="247"/>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  E80</a:t>
              </a:r>
            </a:p>
          </p:txBody>
        </p:sp>
        <p:sp>
          <p:nvSpPr>
            <p:cNvPr id="366625" name="Rectangle 1057"/>
            <p:cNvSpPr>
              <a:spLocks noChangeArrowheads="1"/>
            </p:cNvSpPr>
            <p:nvPr/>
          </p:nvSpPr>
          <p:spPr bwMode="auto">
            <a:xfrm>
              <a:off x="3888" y="816"/>
              <a:ext cx="356" cy="288"/>
            </a:xfrm>
            <a:prstGeom prst="rect">
              <a:avLst/>
            </a:prstGeom>
            <a:solidFill>
              <a:schemeClr val="bg1"/>
            </a:solidFill>
            <a:ln w="12700">
              <a:solidFill>
                <a:schemeClr val="tx1"/>
              </a:solidFill>
              <a:miter lim="800000"/>
              <a:headEnd/>
              <a:tailEnd/>
            </a:ln>
            <a:effectLst/>
          </p:spPr>
          <p:txBody>
            <a:bodyPr wrap="none" anchor="ctr"/>
            <a:lstStyle/>
            <a:p>
              <a:endParaRPr lang="en-GB"/>
            </a:p>
          </p:txBody>
        </p:sp>
        <p:sp>
          <p:nvSpPr>
            <p:cNvPr id="366626" name="Rectangle 1058"/>
            <p:cNvSpPr>
              <a:spLocks noChangeArrowheads="1"/>
            </p:cNvSpPr>
            <p:nvPr/>
          </p:nvSpPr>
          <p:spPr bwMode="auto">
            <a:xfrm>
              <a:off x="4244" y="816"/>
              <a:ext cx="333" cy="288"/>
            </a:xfrm>
            <a:prstGeom prst="rect">
              <a:avLst/>
            </a:prstGeom>
            <a:solidFill>
              <a:schemeClr val="bg1"/>
            </a:solidFill>
            <a:ln w="12700">
              <a:solidFill>
                <a:schemeClr val="tx1"/>
              </a:solidFill>
              <a:miter lim="800000"/>
              <a:headEnd/>
              <a:tailEnd/>
            </a:ln>
            <a:effectLst/>
          </p:spPr>
          <p:txBody>
            <a:bodyPr wrap="none" anchor="ctr"/>
            <a:lstStyle/>
            <a:p>
              <a:endParaRPr lang="en-GB"/>
            </a:p>
          </p:txBody>
        </p:sp>
        <p:sp>
          <p:nvSpPr>
            <p:cNvPr id="366627" name="Rectangle 1059"/>
            <p:cNvSpPr>
              <a:spLocks noChangeArrowheads="1"/>
            </p:cNvSpPr>
            <p:nvPr/>
          </p:nvSpPr>
          <p:spPr bwMode="auto">
            <a:xfrm>
              <a:off x="4584" y="816"/>
              <a:ext cx="340" cy="288"/>
            </a:xfrm>
            <a:prstGeom prst="rect">
              <a:avLst/>
            </a:prstGeom>
            <a:solidFill>
              <a:schemeClr val="bg1"/>
            </a:solidFill>
            <a:ln w="12700">
              <a:solidFill>
                <a:schemeClr val="tx1"/>
              </a:solidFill>
              <a:miter lim="800000"/>
              <a:headEnd/>
              <a:tailEnd/>
            </a:ln>
            <a:effectLst/>
          </p:spPr>
          <p:txBody>
            <a:bodyPr wrap="none" anchor="ctr"/>
            <a:lstStyle/>
            <a:p>
              <a:endParaRPr lang="en-GB"/>
            </a:p>
          </p:txBody>
        </p:sp>
        <p:sp>
          <p:nvSpPr>
            <p:cNvPr id="366628" name="Rectangle 1060"/>
            <p:cNvSpPr>
              <a:spLocks noChangeArrowheads="1"/>
            </p:cNvSpPr>
            <p:nvPr/>
          </p:nvSpPr>
          <p:spPr bwMode="auto">
            <a:xfrm>
              <a:off x="4923" y="816"/>
              <a:ext cx="340" cy="288"/>
            </a:xfrm>
            <a:prstGeom prst="rect">
              <a:avLst/>
            </a:prstGeom>
            <a:solidFill>
              <a:schemeClr val="bg1"/>
            </a:solidFill>
            <a:ln w="12700">
              <a:solidFill>
                <a:schemeClr val="tx1"/>
              </a:solidFill>
              <a:miter lim="800000"/>
              <a:headEnd/>
              <a:tailEnd/>
            </a:ln>
            <a:effectLst/>
          </p:spPr>
          <p:txBody>
            <a:bodyPr wrap="none" anchor="ctr"/>
            <a:lstStyle/>
            <a:p>
              <a:endParaRPr lang="en-GB"/>
            </a:p>
          </p:txBody>
        </p:sp>
        <p:sp>
          <p:nvSpPr>
            <p:cNvPr id="366629" name="Rectangle 1061"/>
            <p:cNvSpPr>
              <a:spLocks noChangeArrowheads="1"/>
            </p:cNvSpPr>
            <p:nvPr/>
          </p:nvSpPr>
          <p:spPr bwMode="auto">
            <a:xfrm>
              <a:off x="3912" y="914"/>
              <a:ext cx="319" cy="247"/>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L6</a:t>
              </a:r>
            </a:p>
          </p:txBody>
        </p:sp>
        <p:sp>
          <p:nvSpPr>
            <p:cNvPr id="366630" name="Rectangle 1062"/>
            <p:cNvSpPr>
              <a:spLocks noChangeArrowheads="1"/>
            </p:cNvSpPr>
            <p:nvPr/>
          </p:nvSpPr>
          <p:spPr bwMode="auto">
            <a:xfrm>
              <a:off x="4234" y="914"/>
              <a:ext cx="393" cy="247"/>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L20</a:t>
              </a:r>
            </a:p>
          </p:txBody>
        </p:sp>
        <p:sp>
          <p:nvSpPr>
            <p:cNvPr id="366631" name="Rectangle 1063"/>
            <p:cNvSpPr>
              <a:spLocks noChangeArrowheads="1"/>
            </p:cNvSpPr>
            <p:nvPr/>
          </p:nvSpPr>
          <p:spPr bwMode="auto">
            <a:xfrm>
              <a:off x="4579" y="914"/>
              <a:ext cx="392" cy="247"/>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L40</a:t>
              </a:r>
            </a:p>
          </p:txBody>
        </p:sp>
        <p:sp>
          <p:nvSpPr>
            <p:cNvPr id="366632" name="Rectangle 1064"/>
            <p:cNvSpPr>
              <a:spLocks noChangeArrowheads="1"/>
            </p:cNvSpPr>
            <p:nvPr/>
          </p:nvSpPr>
          <p:spPr bwMode="auto">
            <a:xfrm>
              <a:off x="4898" y="914"/>
              <a:ext cx="465" cy="247"/>
            </a:xfrm>
            <a:prstGeom prst="rect">
              <a:avLst/>
            </a:prstGeom>
            <a:noFill/>
            <a:ln w="9525">
              <a:noFill/>
              <a:miter lim="800000"/>
              <a:headEnd/>
              <a:tailEnd/>
            </a:ln>
            <a:effectLst/>
          </p:spPr>
          <p:txBody>
            <a:bodyPr wrap="none" lIns="117475" tIns="60325" rIns="117475" bIns="60325">
              <a:spAutoFit/>
            </a:bodyPr>
            <a:lstStyle/>
            <a:p>
              <a:pPr defTabSz="1450975" eaLnBrk="0" hangingPunct="0">
                <a:lnSpc>
                  <a:spcPct val="80000"/>
                </a:lnSpc>
              </a:pPr>
              <a:r>
                <a:rPr lang="en-US" sz="1700" b="0" i="0"/>
                <a:t>  L80</a:t>
              </a:r>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normAutofit/>
          </a:bodyPr>
          <a:lstStyle/>
          <a:p>
            <a:r>
              <a:rPr lang="en-US" sz="2500" dirty="0"/>
              <a:t>Crystal</a:t>
            </a:r>
            <a:r>
              <a:rPr lang="en-US" sz="2500" i="1" dirty="0"/>
              <a:t> Orange</a:t>
            </a:r>
            <a:r>
              <a:rPr lang="en-US" sz="2500" dirty="0"/>
              <a:t> : roles &amp; teams</a:t>
            </a:r>
          </a:p>
        </p:txBody>
      </p:sp>
      <p:sp>
        <p:nvSpPr>
          <p:cNvPr id="367619" name="Rectangle 3"/>
          <p:cNvSpPr>
            <a:spLocks noGrp="1" noChangeArrowheads="1"/>
          </p:cNvSpPr>
          <p:nvPr>
            <p:ph type="body" idx="1"/>
          </p:nvPr>
        </p:nvSpPr>
        <p:spPr>
          <a:xfrm>
            <a:off x="428596" y="2143116"/>
            <a:ext cx="8229600" cy="3114684"/>
          </a:xfrm>
        </p:spPr>
        <p:txBody>
          <a:bodyPr>
            <a:normAutofit/>
          </a:bodyPr>
          <a:lstStyle/>
          <a:p>
            <a:r>
              <a:rPr lang="en-US" sz="2500" dirty="0"/>
              <a:t>Roles: Sponsor, Business expert, Usage expert, Technical facilitator, Business analyst/designer, Project Manager, Architect, Lead designer/programmer, Designer/programmer, Design Mentor, Reuse Point, Writer, Tester, UI designer.</a:t>
            </a:r>
          </a:p>
          <a:p>
            <a:r>
              <a:rPr lang="en-US" sz="2500" dirty="0"/>
              <a:t>Teams: System planning, Project monitoring, Architecture, Technology, Functions, Infrastructure, External test.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normAutofit/>
          </a:bodyPr>
          <a:lstStyle/>
          <a:p>
            <a:r>
              <a:rPr lang="en-US" sz="2800" dirty="0"/>
              <a:t>Crystal</a:t>
            </a:r>
            <a:r>
              <a:rPr lang="en-US" sz="2800" i="1" dirty="0"/>
              <a:t> Orange</a:t>
            </a:r>
            <a:r>
              <a:rPr lang="en-US" sz="2800" dirty="0"/>
              <a:t> : standards</a:t>
            </a:r>
          </a:p>
        </p:txBody>
      </p:sp>
      <p:sp>
        <p:nvSpPr>
          <p:cNvPr id="368643" name="Rectangle 3"/>
          <p:cNvSpPr>
            <a:spLocks noGrp="1" noChangeArrowheads="1"/>
          </p:cNvSpPr>
          <p:nvPr>
            <p:ph type="body" idx="1"/>
          </p:nvPr>
        </p:nvSpPr>
        <p:spPr/>
        <p:txBody>
          <a:bodyPr>
            <a:normAutofit fontScale="77500" lnSpcReduction="20000"/>
          </a:bodyPr>
          <a:lstStyle/>
          <a:p>
            <a:r>
              <a:rPr lang="en-US" dirty="0"/>
              <a:t>Policy: </a:t>
            </a:r>
          </a:p>
          <a:p>
            <a:pPr lvl="1"/>
            <a:r>
              <a:rPr lang="en-US" dirty="0"/>
              <a:t>Delivery increments every 3 </a:t>
            </a:r>
            <a:r>
              <a:rPr lang="en-US" u="sng" dirty="0"/>
              <a:t>+</a:t>
            </a:r>
            <a:r>
              <a:rPr lang="en-US" dirty="0"/>
              <a:t> 1 months</a:t>
            </a:r>
          </a:p>
          <a:p>
            <a:pPr lvl="1"/>
            <a:r>
              <a:rPr lang="en-US" dirty="0"/>
              <a:t>Tracking by milestones, not by work products</a:t>
            </a:r>
          </a:p>
          <a:p>
            <a:pPr lvl="1"/>
            <a:r>
              <a:rPr lang="en-US" dirty="0"/>
              <a:t>Mandatory regression testing of application function</a:t>
            </a:r>
          </a:p>
          <a:p>
            <a:pPr lvl="1"/>
            <a:r>
              <a:rPr lang="en-US" dirty="0"/>
              <a:t>Direct user involvement</a:t>
            </a:r>
          </a:p>
          <a:p>
            <a:pPr lvl="1"/>
            <a:r>
              <a:rPr lang="en-US" dirty="0"/>
              <a:t>Ownership model for work products</a:t>
            </a:r>
          </a:p>
          <a:p>
            <a:pPr lvl="1">
              <a:lnSpc>
                <a:spcPct val="90000"/>
              </a:lnSpc>
            </a:pPr>
            <a:r>
              <a:rPr lang="en-US" dirty="0"/>
              <a:t>2 user viewings per release   </a:t>
            </a:r>
          </a:p>
          <a:p>
            <a:pPr lvl="1">
              <a:lnSpc>
                <a:spcPct val="90000"/>
              </a:lnSpc>
            </a:pPr>
            <a:r>
              <a:rPr lang="en-US" dirty="0"/>
              <a:t>Use cases completed down to failure cases</a:t>
            </a:r>
          </a:p>
          <a:p>
            <a:pPr lvl="1">
              <a:lnSpc>
                <a:spcPct val="90000"/>
              </a:lnSpc>
            </a:pPr>
            <a:r>
              <a:rPr lang="en-US" dirty="0"/>
              <a:t>Single, common object (not analysis &amp; design models)</a:t>
            </a:r>
          </a:p>
          <a:p>
            <a:pPr lvl="1">
              <a:lnSpc>
                <a:spcPct val="90000"/>
              </a:lnSpc>
            </a:pPr>
            <a:r>
              <a:rPr lang="en-US" dirty="0"/>
              <a:t>Downstream activities start as soon as upstream is "stable enough to review"</a:t>
            </a:r>
          </a:p>
          <a:p>
            <a:pPr>
              <a:lnSpc>
                <a:spcPct val="90000"/>
              </a:lnSpc>
            </a:pPr>
            <a:r>
              <a:rPr lang="en-US" dirty="0"/>
              <a:t>Local standards (set and maintained by team):</a:t>
            </a:r>
          </a:p>
          <a:p>
            <a:pPr lvl="1">
              <a:lnSpc>
                <a:spcPct val="90000"/>
              </a:lnSpc>
            </a:pPr>
            <a:r>
              <a:rPr lang="en-US" dirty="0"/>
              <a:t>Work product templates, Coding style, UI style</a:t>
            </a:r>
          </a:p>
          <a:p>
            <a:pPr lvl="1">
              <a:lnSpc>
                <a:spcPct val="90000"/>
              </a:lnSpc>
            </a:pPr>
            <a:r>
              <a:rPr lang="en-US" dirty="0"/>
              <a:t>Regression test framework</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p:txBody>
          <a:bodyPr>
            <a:normAutofit/>
          </a:bodyPr>
          <a:lstStyle/>
          <a:p>
            <a:pPr eaLnBrk="1" hangingPunct="1"/>
            <a:r>
              <a:rPr lang="en-US" sz="2800" dirty="0" smtClean="0">
                <a:solidFill>
                  <a:schemeClr val="tx2">
                    <a:lumMod val="50000"/>
                  </a:schemeClr>
                </a:solidFill>
              </a:rPr>
              <a:t>Develop for business value once risks are down</a:t>
            </a:r>
          </a:p>
        </p:txBody>
      </p:sp>
      <p:sp>
        <p:nvSpPr>
          <p:cNvPr id="30723" name="AutoShape 3"/>
          <p:cNvSpPr>
            <a:spLocks noChangeArrowheads="1"/>
          </p:cNvSpPr>
          <p:nvPr/>
        </p:nvSpPr>
        <p:spPr bwMode="auto">
          <a:xfrm>
            <a:off x="3929058" y="2214554"/>
            <a:ext cx="4471990" cy="3348000"/>
          </a:xfrm>
          <a:prstGeom prst="roundRect">
            <a:avLst>
              <a:gd name="adj" fmla="val 16667"/>
            </a:avLst>
          </a:prstGeom>
          <a:solidFill>
            <a:srgbClr val="CCFFCC"/>
          </a:solidFill>
          <a:ln w="9525">
            <a:solidFill>
              <a:schemeClr val="tx1"/>
            </a:solidFill>
            <a:round/>
            <a:headEnd/>
            <a:tailEnd/>
          </a:ln>
        </p:spPr>
        <p:txBody>
          <a:bodyPr wrap="square" anchor="ctr">
            <a:spAutoFit/>
          </a:bodyPr>
          <a:lstStyle/>
          <a:p>
            <a:endParaRPr lang="en-GB"/>
          </a:p>
        </p:txBody>
      </p:sp>
      <p:sp>
        <p:nvSpPr>
          <p:cNvPr id="30724" name="AutoShape 4"/>
          <p:cNvSpPr>
            <a:spLocks noChangeArrowheads="1"/>
          </p:cNvSpPr>
          <p:nvPr/>
        </p:nvSpPr>
        <p:spPr bwMode="auto">
          <a:xfrm>
            <a:off x="1552536" y="2257420"/>
            <a:ext cx="2152672" cy="3312000"/>
          </a:xfrm>
          <a:custGeom>
            <a:avLst/>
            <a:gdLst>
              <a:gd name="connsiteX0" fmla="*/ 0 w 2152672"/>
              <a:gd name="connsiteY0" fmla="*/ 68105 h 408623"/>
              <a:gd name="connsiteX1" fmla="*/ 19948 w 2152672"/>
              <a:gd name="connsiteY1" fmla="*/ 19948 h 408623"/>
              <a:gd name="connsiteX2" fmla="*/ 68106 w 2152672"/>
              <a:gd name="connsiteY2" fmla="*/ 1 h 408623"/>
              <a:gd name="connsiteX3" fmla="*/ 2084567 w 2152672"/>
              <a:gd name="connsiteY3" fmla="*/ 0 h 408623"/>
              <a:gd name="connsiteX4" fmla="*/ 2132724 w 2152672"/>
              <a:gd name="connsiteY4" fmla="*/ 19948 h 408623"/>
              <a:gd name="connsiteX5" fmla="*/ 2152671 w 2152672"/>
              <a:gd name="connsiteY5" fmla="*/ 68106 h 408623"/>
              <a:gd name="connsiteX6" fmla="*/ 2152672 w 2152672"/>
              <a:gd name="connsiteY6" fmla="*/ 340518 h 408623"/>
              <a:gd name="connsiteX7" fmla="*/ 2132724 w 2152672"/>
              <a:gd name="connsiteY7" fmla="*/ 388676 h 408623"/>
              <a:gd name="connsiteX8" fmla="*/ 2084566 w 2152672"/>
              <a:gd name="connsiteY8" fmla="*/ 408623 h 408623"/>
              <a:gd name="connsiteX9" fmla="*/ 68105 w 2152672"/>
              <a:gd name="connsiteY9" fmla="*/ 408623 h 408623"/>
              <a:gd name="connsiteX10" fmla="*/ 19947 w 2152672"/>
              <a:gd name="connsiteY10" fmla="*/ 388675 h 408623"/>
              <a:gd name="connsiteX11" fmla="*/ 0 w 2152672"/>
              <a:gd name="connsiteY11" fmla="*/ 340517 h 408623"/>
              <a:gd name="connsiteX12" fmla="*/ 0 w 2152672"/>
              <a:gd name="connsiteY12" fmla="*/ 68105 h 40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2672" h="408623">
                <a:moveTo>
                  <a:pt x="0" y="68105"/>
                </a:moveTo>
                <a:cubicBezTo>
                  <a:pt x="0" y="50042"/>
                  <a:pt x="7175" y="32720"/>
                  <a:pt x="19948" y="19948"/>
                </a:cubicBezTo>
                <a:cubicBezTo>
                  <a:pt x="32720" y="7176"/>
                  <a:pt x="50043" y="1"/>
                  <a:pt x="68106" y="1"/>
                </a:cubicBezTo>
                <a:lnTo>
                  <a:pt x="2084567" y="0"/>
                </a:lnTo>
                <a:cubicBezTo>
                  <a:pt x="2102630" y="0"/>
                  <a:pt x="2119952" y="7175"/>
                  <a:pt x="2132724" y="19948"/>
                </a:cubicBezTo>
                <a:cubicBezTo>
                  <a:pt x="2145496" y="32720"/>
                  <a:pt x="2152671" y="50043"/>
                  <a:pt x="2152671" y="68106"/>
                </a:cubicBezTo>
                <a:cubicBezTo>
                  <a:pt x="2152671" y="158910"/>
                  <a:pt x="2152672" y="249714"/>
                  <a:pt x="2152672" y="340518"/>
                </a:cubicBezTo>
                <a:cubicBezTo>
                  <a:pt x="2152672" y="358581"/>
                  <a:pt x="2145497" y="375903"/>
                  <a:pt x="2132724" y="388676"/>
                </a:cubicBezTo>
                <a:cubicBezTo>
                  <a:pt x="2119952" y="401448"/>
                  <a:pt x="2102629" y="408623"/>
                  <a:pt x="2084566" y="408623"/>
                </a:cubicBezTo>
                <a:lnTo>
                  <a:pt x="68105" y="408623"/>
                </a:lnTo>
                <a:cubicBezTo>
                  <a:pt x="50042" y="408623"/>
                  <a:pt x="32720" y="401448"/>
                  <a:pt x="19947" y="388675"/>
                </a:cubicBezTo>
                <a:cubicBezTo>
                  <a:pt x="7175" y="375903"/>
                  <a:pt x="0" y="358580"/>
                  <a:pt x="0" y="340517"/>
                </a:cubicBezTo>
                <a:lnTo>
                  <a:pt x="0" y="68105"/>
                </a:lnTo>
                <a:close/>
              </a:path>
            </a:pathLst>
          </a:custGeom>
          <a:solidFill>
            <a:srgbClr val="FFE3E3"/>
          </a:solidFill>
          <a:ln w="9525">
            <a:solidFill>
              <a:schemeClr val="tx1"/>
            </a:solidFill>
            <a:round/>
            <a:headEnd/>
            <a:tailEnd/>
          </a:ln>
        </p:spPr>
        <p:txBody>
          <a:bodyPr wrap="square" anchor="ctr">
            <a:spAutoFit/>
          </a:bodyPr>
          <a:lstStyle/>
          <a:p>
            <a:endParaRPr lang="en-GB"/>
          </a:p>
        </p:txBody>
      </p:sp>
      <p:sp>
        <p:nvSpPr>
          <p:cNvPr id="30725" name="Rectangle 5"/>
          <p:cNvSpPr>
            <a:spLocks noChangeArrowheads="1"/>
          </p:cNvSpPr>
          <p:nvPr/>
        </p:nvSpPr>
        <p:spPr bwMode="auto">
          <a:xfrm>
            <a:off x="7750175" y="5522913"/>
            <a:ext cx="410369" cy="221599"/>
          </a:xfrm>
          <a:prstGeom prst="rect">
            <a:avLst/>
          </a:prstGeom>
          <a:noFill/>
          <a:ln w="9525">
            <a:noFill/>
            <a:miter lim="800000"/>
            <a:headEnd/>
            <a:tailEnd/>
          </a:ln>
        </p:spPr>
        <p:txBody>
          <a:bodyPr wrap="none" lIns="0" tIns="0" rIns="0" bIns="0">
            <a:spAutoFit/>
          </a:bodyPr>
          <a:lstStyle/>
          <a:p>
            <a:pPr algn="l" eaLnBrk="0" hangingPunct="0">
              <a:lnSpc>
                <a:spcPct val="80000"/>
              </a:lnSpc>
            </a:pPr>
            <a:r>
              <a:rPr lang="en-US" b="0" dirty="0">
                <a:solidFill>
                  <a:srgbClr val="000000"/>
                </a:solidFill>
                <a:latin typeface="Times New Roman" pitchFamily="18" charset="0"/>
              </a:rPr>
              <a:t>time</a:t>
            </a:r>
          </a:p>
        </p:txBody>
      </p:sp>
      <p:sp>
        <p:nvSpPr>
          <p:cNvPr id="989190" name="Freeform 6"/>
          <p:cNvSpPr>
            <a:spLocks/>
          </p:cNvSpPr>
          <p:nvPr/>
        </p:nvSpPr>
        <p:spPr bwMode="auto">
          <a:xfrm>
            <a:off x="1142977" y="2000240"/>
            <a:ext cx="7143799" cy="3643338"/>
          </a:xfrm>
          <a:custGeom>
            <a:avLst/>
            <a:gdLst>
              <a:gd name="T0" fmla="*/ 0 w 5046"/>
              <a:gd name="T1" fmla="*/ 2388 h 2388"/>
              <a:gd name="T2" fmla="*/ 1398 w 5046"/>
              <a:gd name="T3" fmla="*/ 702 h 2388"/>
              <a:gd name="T4" fmla="*/ 2670 w 5046"/>
              <a:gd name="T5" fmla="*/ 162 h 2388"/>
              <a:gd name="T6" fmla="*/ 5046 w 5046"/>
              <a:gd name="T7" fmla="*/ 0 h 2388"/>
              <a:gd name="T8" fmla="*/ 0 60000 65536"/>
              <a:gd name="T9" fmla="*/ 0 60000 65536"/>
              <a:gd name="T10" fmla="*/ 0 60000 65536"/>
              <a:gd name="T11" fmla="*/ 0 60000 65536"/>
              <a:gd name="T12" fmla="*/ 0 w 5046"/>
              <a:gd name="T13" fmla="*/ 0 h 2388"/>
              <a:gd name="T14" fmla="*/ 5046 w 5046"/>
              <a:gd name="T15" fmla="*/ 2388 h 2388"/>
            </a:gdLst>
            <a:ahLst/>
            <a:cxnLst>
              <a:cxn ang="T8">
                <a:pos x="T0" y="T1"/>
              </a:cxn>
              <a:cxn ang="T9">
                <a:pos x="T2" y="T3"/>
              </a:cxn>
              <a:cxn ang="T10">
                <a:pos x="T4" y="T5"/>
              </a:cxn>
              <a:cxn ang="T11">
                <a:pos x="T6" y="T7"/>
              </a:cxn>
            </a:cxnLst>
            <a:rect l="T12" t="T13" r="T14" b="T15"/>
            <a:pathLst>
              <a:path w="5046" h="2388">
                <a:moveTo>
                  <a:pt x="0" y="2388"/>
                </a:moveTo>
                <a:cubicBezTo>
                  <a:pt x="233" y="2107"/>
                  <a:pt x="953" y="1073"/>
                  <a:pt x="1398" y="702"/>
                </a:cubicBezTo>
                <a:cubicBezTo>
                  <a:pt x="1843" y="331"/>
                  <a:pt x="2062" y="279"/>
                  <a:pt x="2670" y="162"/>
                </a:cubicBezTo>
                <a:cubicBezTo>
                  <a:pt x="3278" y="45"/>
                  <a:pt x="4551" y="34"/>
                  <a:pt x="5046" y="0"/>
                </a:cubicBezTo>
              </a:path>
            </a:pathLst>
          </a:custGeom>
          <a:noFill/>
          <a:ln w="19050" cap="flat" cmpd="sng">
            <a:solidFill>
              <a:srgbClr val="969696"/>
            </a:solidFill>
            <a:prstDash val="lgDash"/>
            <a:round/>
            <a:headEnd type="none" w="sm" len="sm"/>
            <a:tailEnd type="triangle" w="med" len="med"/>
          </a:ln>
        </p:spPr>
        <p:txBody>
          <a:bodyPr wrap="none" anchor="ctr"/>
          <a:lstStyle/>
          <a:p>
            <a:endParaRPr lang="en-GB"/>
          </a:p>
        </p:txBody>
      </p:sp>
      <p:sp>
        <p:nvSpPr>
          <p:cNvPr id="30727" name="Rectangle 7"/>
          <p:cNvSpPr>
            <a:spLocks noChangeArrowheads="1"/>
          </p:cNvSpPr>
          <p:nvPr/>
        </p:nvSpPr>
        <p:spPr bwMode="auto">
          <a:xfrm>
            <a:off x="1357290" y="2143117"/>
            <a:ext cx="1714512" cy="664797"/>
          </a:xfrm>
          <a:prstGeom prst="rect">
            <a:avLst/>
          </a:prstGeom>
          <a:noFill/>
          <a:ln w="9525">
            <a:noFill/>
            <a:miter lim="800000"/>
            <a:headEnd/>
            <a:tailEnd/>
          </a:ln>
        </p:spPr>
        <p:txBody>
          <a:bodyPr wrap="square" lIns="0" tIns="0" rIns="0" bIns="0">
            <a:spAutoFit/>
          </a:bodyPr>
          <a:lstStyle/>
          <a:p>
            <a:pPr algn="l" eaLnBrk="0" hangingPunct="0">
              <a:lnSpc>
                <a:spcPct val="80000"/>
              </a:lnSpc>
            </a:pPr>
            <a:r>
              <a:rPr lang="en-US" b="0" i="1" dirty="0">
                <a:solidFill>
                  <a:srgbClr val="000000"/>
                </a:solidFill>
                <a:latin typeface="Times New Roman" pitchFamily="18" charset="0"/>
              </a:rPr>
              <a:t>Knowledge growing</a:t>
            </a:r>
            <a:br>
              <a:rPr lang="en-US" b="0" i="1" dirty="0">
                <a:solidFill>
                  <a:srgbClr val="000000"/>
                </a:solidFill>
                <a:latin typeface="Times New Roman" pitchFamily="18" charset="0"/>
              </a:rPr>
            </a:br>
            <a:r>
              <a:rPr lang="en-US" b="0" i="1" dirty="0">
                <a:solidFill>
                  <a:srgbClr val="000000"/>
                </a:solidFill>
                <a:latin typeface="Times New Roman" pitchFamily="18" charset="0"/>
              </a:rPr>
              <a:t>(risk reduction)</a:t>
            </a:r>
            <a:endParaRPr lang="en-US" b="0" i="1" dirty="0">
              <a:latin typeface="Times New Roman" pitchFamily="18" charset="0"/>
            </a:endParaRPr>
          </a:p>
        </p:txBody>
      </p:sp>
      <p:grpSp>
        <p:nvGrpSpPr>
          <p:cNvPr id="2" name="Group 8"/>
          <p:cNvGrpSpPr>
            <a:grpSpLocks/>
          </p:cNvGrpSpPr>
          <p:nvPr/>
        </p:nvGrpSpPr>
        <p:grpSpPr bwMode="auto">
          <a:xfrm>
            <a:off x="1142976" y="2143116"/>
            <a:ext cx="6500858" cy="3500462"/>
            <a:chOff x="1190" y="816"/>
            <a:chExt cx="4162" cy="2515"/>
          </a:xfrm>
        </p:grpSpPr>
        <p:sp>
          <p:nvSpPr>
            <p:cNvPr id="30741" name="Line 9"/>
            <p:cNvSpPr>
              <a:spLocks noChangeShapeType="1"/>
            </p:cNvSpPr>
            <p:nvPr/>
          </p:nvSpPr>
          <p:spPr bwMode="auto">
            <a:xfrm flipH="1">
              <a:off x="1200" y="816"/>
              <a:ext cx="0" cy="2496"/>
            </a:xfrm>
            <a:prstGeom prst="line">
              <a:avLst/>
            </a:prstGeom>
            <a:noFill/>
            <a:ln w="12700">
              <a:solidFill>
                <a:srgbClr val="000000"/>
              </a:solidFill>
              <a:round/>
              <a:headEnd type="arrow" w="med" len="med"/>
              <a:tailEnd/>
            </a:ln>
          </p:spPr>
          <p:txBody>
            <a:bodyPr/>
            <a:lstStyle/>
            <a:p>
              <a:endParaRPr lang="en-GB"/>
            </a:p>
          </p:txBody>
        </p:sp>
        <p:sp>
          <p:nvSpPr>
            <p:cNvPr id="30742" name="Line 10"/>
            <p:cNvSpPr>
              <a:spLocks noChangeShapeType="1"/>
            </p:cNvSpPr>
            <p:nvPr/>
          </p:nvSpPr>
          <p:spPr bwMode="auto">
            <a:xfrm flipH="1">
              <a:off x="1190" y="3331"/>
              <a:ext cx="4162" cy="0"/>
            </a:xfrm>
            <a:prstGeom prst="line">
              <a:avLst/>
            </a:prstGeom>
            <a:noFill/>
            <a:ln w="12700">
              <a:solidFill>
                <a:srgbClr val="000000"/>
              </a:solidFill>
              <a:round/>
              <a:headEnd type="arrow" w="med" len="med"/>
              <a:tailEnd/>
            </a:ln>
          </p:spPr>
          <p:txBody>
            <a:bodyPr/>
            <a:lstStyle/>
            <a:p>
              <a:endParaRPr lang="en-GB"/>
            </a:p>
          </p:txBody>
        </p:sp>
      </p:grpSp>
      <p:sp>
        <p:nvSpPr>
          <p:cNvPr id="30729" name="Line 11"/>
          <p:cNvSpPr>
            <a:spLocks noChangeShapeType="1"/>
          </p:cNvSpPr>
          <p:nvPr/>
        </p:nvSpPr>
        <p:spPr bwMode="auto">
          <a:xfrm flipV="1">
            <a:off x="1219200" y="1676400"/>
            <a:ext cx="7315200" cy="3505200"/>
          </a:xfrm>
          <a:prstGeom prst="line">
            <a:avLst/>
          </a:prstGeom>
          <a:noFill/>
          <a:ln w="19050" cap="rnd">
            <a:solidFill>
              <a:srgbClr val="CC0000"/>
            </a:solidFill>
            <a:prstDash val="sysDot"/>
            <a:round/>
            <a:headEnd/>
            <a:tailEnd type="arrow" w="med" len="med"/>
          </a:ln>
        </p:spPr>
        <p:txBody>
          <a:bodyPr anchor="ctr">
            <a:spAutoFit/>
          </a:bodyPr>
          <a:lstStyle/>
          <a:p>
            <a:endParaRPr lang="en-GB"/>
          </a:p>
        </p:txBody>
      </p:sp>
      <p:sp>
        <p:nvSpPr>
          <p:cNvPr id="30730" name="Rectangle 12"/>
          <p:cNvSpPr>
            <a:spLocks noChangeArrowheads="1"/>
          </p:cNvSpPr>
          <p:nvPr/>
        </p:nvSpPr>
        <p:spPr bwMode="auto">
          <a:xfrm>
            <a:off x="7983538" y="1965325"/>
            <a:ext cx="522287" cy="244475"/>
          </a:xfrm>
          <a:prstGeom prst="rect">
            <a:avLst/>
          </a:prstGeom>
          <a:noFill/>
          <a:ln w="9525">
            <a:noFill/>
            <a:miter lim="800000"/>
            <a:headEnd/>
            <a:tailEnd/>
          </a:ln>
        </p:spPr>
        <p:txBody>
          <a:bodyPr wrap="none" lIns="0" tIns="0" rIns="0" bIns="0">
            <a:spAutoFit/>
          </a:bodyPr>
          <a:lstStyle/>
          <a:p>
            <a:pPr algn="l" eaLnBrk="0" hangingPunct="0">
              <a:lnSpc>
                <a:spcPct val="80000"/>
              </a:lnSpc>
              <a:spcBef>
                <a:spcPct val="40000"/>
              </a:spcBef>
            </a:pPr>
            <a:r>
              <a:rPr lang="en-US" b="0">
                <a:solidFill>
                  <a:srgbClr val="CC0000"/>
                </a:solidFill>
                <a:latin typeface="Times New Roman" pitchFamily="18" charset="0"/>
              </a:rPr>
              <a:t>cost</a:t>
            </a:r>
            <a:endParaRPr lang="en-US" b="0" i="1">
              <a:solidFill>
                <a:srgbClr val="CC0000"/>
              </a:solidFill>
              <a:latin typeface="Times New Roman" pitchFamily="18" charset="0"/>
            </a:endParaRPr>
          </a:p>
        </p:txBody>
      </p:sp>
      <p:sp>
        <p:nvSpPr>
          <p:cNvPr id="30731" name="Rectangle 13"/>
          <p:cNvSpPr>
            <a:spLocks noChangeArrowheads="1"/>
          </p:cNvSpPr>
          <p:nvPr/>
        </p:nvSpPr>
        <p:spPr bwMode="auto">
          <a:xfrm>
            <a:off x="4187825" y="4492625"/>
            <a:ext cx="1340110" cy="443198"/>
          </a:xfrm>
          <a:prstGeom prst="rect">
            <a:avLst/>
          </a:prstGeom>
          <a:noFill/>
          <a:ln w="9525">
            <a:noFill/>
            <a:miter lim="800000"/>
            <a:headEnd/>
            <a:tailEnd/>
          </a:ln>
        </p:spPr>
        <p:txBody>
          <a:bodyPr wrap="none" lIns="0" tIns="0" rIns="0" bIns="0">
            <a:spAutoFit/>
          </a:bodyPr>
          <a:lstStyle/>
          <a:p>
            <a:pPr algn="l" eaLnBrk="0" hangingPunct="0">
              <a:lnSpc>
                <a:spcPct val="80000"/>
              </a:lnSpc>
            </a:pPr>
            <a:r>
              <a:rPr lang="en-US" b="0" dirty="0">
                <a:solidFill>
                  <a:srgbClr val="000000"/>
                </a:solidFill>
                <a:latin typeface="Times New Roman" pitchFamily="18" charset="0"/>
              </a:rPr>
              <a:t>Growth of </a:t>
            </a:r>
          </a:p>
          <a:p>
            <a:pPr algn="l" eaLnBrk="0" hangingPunct="0">
              <a:lnSpc>
                <a:spcPct val="80000"/>
              </a:lnSpc>
            </a:pPr>
            <a:r>
              <a:rPr lang="en-US" b="0" dirty="0">
                <a:solidFill>
                  <a:srgbClr val="000000"/>
                </a:solidFill>
                <a:latin typeface="Times New Roman" pitchFamily="18" charset="0"/>
              </a:rPr>
              <a:t>business value</a:t>
            </a:r>
          </a:p>
        </p:txBody>
      </p:sp>
      <p:sp>
        <p:nvSpPr>
          <p:cNvPr id="989198" name="Freeform 14"/>
          <p:cNvSpPr>
            <a:spLocks/>
          </p:cNvSpPr>
          <p:nvPr/>
        </p:nvSpPr>
        <p:spPr bwMode="auto">
          <a:xfrm>
            <a:off x="1142984" y="5076829"/>
            <a:ext cx="428625" cy="466725"/>
          </a:xfrm>
          <a:custGeom>
            <a:avLst/>
            <a:gdLst>
              <a:gd name="T0" fmla="*/ 0 w 270"/>
              <a:gd name="T1" fmla="*/ 294 h 294"/>
              <a:gd name="T2" fmla="*/ 270 w 270"/>
              <a:gd name="T3" fmla="*/ 0 h 294"/>
              <a:gd name="T4" fmla="*/ 0 60000 65536"/>
              <a:gd name="T5" fmla="*/ 0 60000 65536"/>
              <a:gd name="T6" fmla="*/ 0 w 270"/>
              <a:gd name="T7" fmla="*/ 0 h 294"/>
              <a:gd name="T8" fmla="*/ 270 w 270"/>
              <a:gd name="T9" fmla="*/ 294 h 294"/>
            </a:gdLst>
            <a:ahLst/>
            <a:cxnLst>
              <a:cxn ang="T4">
                <a:pos x="T0" y="T1"/>
              </a:cxn>
              <a:cxn ang="T5">
                <a:pos x="T2" y="T3"/>
              </a:cxn>
            </a:cxnLst>
            <a:rect l="T6" t="T7" r="T8" b="T9"/>
            <a:pathLst>
              <a:path w="270" h="294">
                <a:moveTo>
                  <a:pt x="0" y="294"/>
                </a:moveTo>
                <a:cubicBezTo>
                  <a:pt x="45" y="245"/>
                  <a:pt x="225" y="49"/>
                  <a:pt x="270" y="0"/>
                </a:cubicBezTo>
              </a:path>
            </a:pathLst>
          </a:custGeom>
          <a:noFill/>
          <a:ln w="57150" cap="flat" cmpd="sng">
            <a:solidFill>
              <a:srgbClr val="008000"/>
            </a:solidFill>
            <a:prstDash val="solid"/>
            <a:round/>
            <a:headEnd type="none" w="sm" len="sm"/>
            <a:tailEnd type="triangle" w="med" len="med"/>
          </a:ln>
        </p:spPr>
        <p:txBody>
          <a:bodyPr wrap="none" anchor="ctr"/>
          <a:lstStyle/>
          <a:p>
            <a:endParaRPr lang="en-GB"/>
          </a:p>
        </p:txBody>
      </p:sp>
      <p:sp>
        <p:nvSpPr>
          <p:cNvPr id="30733" name="Rectangle 15"/>
          <p:cNvSpPr>
            <a:spLocks noChangeArrowheads="1"/>
          </p:cNvSpPr>
          <p:nvPr/>
        </p:nvSpPr>
        <p:spPr bwMode="auto">
          <a:xfrm>
            <a:off x="4714876" y="1357298"/>
            <a:ext cx="2767013" cy="231775"/>
          </a:xfrm>
          <a:prstGeom prst="rect">
            <a:avLst/>
          </a:prstGeom>
          <a:noFill/>
          <a:ln w="9525">
            <a:noFill/>
            <a:miter lim="800000"/>
            <a:headEnd/>
            <a:tailEnd/>
          </a:ln>
        </p:spPr>
        <p:txBody>
          <a:bodyPr wrap="none" lIns="0" tIns="0" rIns="0" bIns="0">
            <a:spAutoFit/>
          </a:bodyPr>
          <a:lstStyle/>
          <a:p>
            <a:pPr algn="l" eaLnBrk="0" hangingPunct="0">
              <a:lnSpc>
                <a:spcPct val="80000"/>
              </a:lnSpc>
            </a:pPr>
            <a:r>
              <a:rPr lang="en-US" sz="1900" b="0" i="1" dirty="0" smtClean="0">
                <a:solidFill>
                  <a:srgbClr val="000000"/>
                </a:solidFill>
                <a:latin typeface="Times New Roman" pitchFamily="18" charset="0"/>
              </a:rPr>
              <a:t>Business value growing</a:t>
            </a:r>
            <a:endParaRPr lang="en-US" sz="1900" b="0" i="1" dirty="0">
              <a:latin typeface="Times New Roman" pitchFamily="18" charset="0"/>
            </a:endParaRPr>
          </a:p>
        </p:txBody>
      </p:sp>
      <p:sp>
        <p:nvSpPr>
          <p:cNvPr id="989200" name="Freeform 16"/>
          <p:cNvSpPr>
            <a:spLocks/>
          </p:cNvSpPr>
          <p:nvPr/>
        </p:nvSpPr>
        <p:spPr bwMode="auto">
          <a:xfrm>
            <a:off x="1609709" y="4905379"/>
            <a:ext cx="714375" cy="171450"/>
          </a:xfrm>
          <a:custGeom>
            <a:avLst/>
            <a:gdLst>
              <a:gd name="T0" fmla="*/ 0 w 450"/>
              <a:gd name="T1" fmla="*/ 108 h 108"/>
              <a:gd name="T2" fmla="*/ 450 w 450"/>
              <a:gd name="T3" fmla="*/ 0 h 108"/>
              <a:gd name="T4" fmla="*/ 0 60000 65536"/>
              <a:gd name="T5" fmla="*/ 0 60000 65536"/>
              <a:gd name="T6" fmla="*/ 0 w 450"/>
              <a:gd name="T7" fmla="*/ 0 h 108"/>
              <a:gd name="T8" fmla="*/ 450 w 450"/>
              <a:gd name="T9" fmla="*/ 108 h 108"/>
            </a:gdLst>
            <a:ahLst/>
            <a:cxnLst>
              <a:cxn ang="T4">
                <a:pos x="T0" y="T1"/>
              </a:cxn>
              <a:cxn ang="T5">
                <a:pos x="T2" y="T3"/>
              </a:cxn>
            </a:cxnLst>
            <a:rect l="T6" t="T7" r="T8" b="T9"/>
            <a:pathLst>
              <a:path w="450" h="108">
                <a:moveTo>
                  <a:pt x="0" y="108"/>
                </a:moveTo>
                <a:cubicBezTo>
                  <a:pt x="75" y="90"/>
                  <a:pt x="375" y="18"/>
                  <a:pt x="450" y="0"/>
                </a:cubicBezTo>
              </a:path>
            </a:pathLst>
          </a:custGeom>
          <a:noFill/>
          <a:ln w="57150" cap="flat" cmpd="sng">
            <a:solidFill>
              <a:srgbClr val="CC3300"/>
            </a:solidFill>
            <a:prstDash val="solid"/>
            <a:round/>
            <a:headEnd type="none" w="sm" len="sm"/>
            <a:tailEnd type="triangle" w="med" len="med"/>
          </a:ln>
        </p:spPr>
        <p:txBody>
          <a:bodyPr wrap="none" anchor="ctr"/>
          <a:lstStyle/>
          <a:p>
            <a:endParaRPr lang="en-GB"/>
          </a:p>
        </p:txBody>
      </p:sp>
      <p:sp>
        <p:nvSpPr>
          <p:cNvPr id="989201" name="Freeform 17"/>
          <p:cNvSpPr>
            <a:spLocks/>
          </p:cNvSpPr>
          <p:nvPr/>
        </p:nvSpPr>
        <p:spPr bwMode="auto">
          <a:xfrm>
            <a:off x="2285984" y="4000504"/>
            <a:ext cx="647700" cy="942975"/>
          </a:xfrm>
          <a:custGeom>
            <a:avLst/>
            <a:gdLst>
              <a:gd name="T0" fmla="*/ 0 w 270"/>
              <a:gd name="T1" fmla="*/ 294 h 294"/>
              <a:gd name="T2" fmla="*/ 270 w 270"/>
              <a:gd name="T3" fmla="*/ 0 h 294"/>
              <a:gd name="T4" fmla="*/ 0 60000 65536"/>
              <a:gd name="T5" fmla="*/ 0 60000 65536"/>
              <a:gd name="T6" fmla="*/ 0 w 270"/>
              <a:gd name="T7" fmla="*/ 0 h 294"/>
              <a:gd name="T8" fmla="*/ 270 w 270"/>
              <a:gd name="T9" fmla="*/ 294 h 294"/>
            </a:gdLst>
            <a:ahLst/>
            <a:cxnLst>
              <a:cxn ang="T4">
                <a:pos x="T0" y="T1"/>
              </a:cxn>
              <a:cxn ang="T5">
                <a:pos x="T2" y="T3"/>
              </a:cxn>
            </a:cxnLst>
            <a:rect l="T6" t="T7" r="T8" b="T9"/>
            <a:pathLst>
              <a:path w="270" h="294">
                <a:moveTo>
                  <a:pt x="0" y="294"/>
                </a:moveTo>
                <a:cubicBezTo>
                  <a:pt x="45" y="245"/>
                  <a:pt x="225" y="49"/>
                  <a:pt x="270" y="0"/>
                </a:cubicBezTo>
              </a:path>
            </a:pathLst>
          </a:custGeom>
          <a:noFill/>
          <a:ln w="57150" cap="flat" cmpd="sng">
            <a:solidFill>
              <a:srgbClr val="008000"/>
            </a:solidFill>
            <a:prstDash val="solid"/>
            <a:round/>
            <a:headEnd type="none" w="sm" len="sm"/>
            <a:tailEnd type="triangle" w="med" len="med"/>
          </a:ln>
        </p:spPr>
        <p:txBody>
          <a:bodyPr wrap="none" anchor="ctr"/>
          <a:lstStyle/>
          <a:p>
            <a:endParaRPr lang="en-GB"/>
          </a:p>
        </p:txBody>
      </p:sp>
      <p:sp>
        <p:nvSpPr>
          <p:cNvPr id="989202" name="Freeform 18"/>
          <p:cNvSpPr>
            <a:spLocks/>
          </p:cNvSpPr>
          <p:nvPr/>
        </p:nvSpPr>
        <p:spPr bwMode="auto">
          <a:xfrm>
            <a:off x="2933684" y="3771904"/>
            <a:ext cx="533400" cy="247650"/>
          </a:xfrm>
          <a:custGeom>
            <a:avLst/>
            <a:gdLst>
              <a:gd name="T0" fmla="*/ 0 w 450"/>
              <a:gd name="T1" fmla="*/ 108 h 108"/>
              <a:gd name="T2" fmla="*/ 450 w 450"/>
              <a:gd name="T3" fmla="*/ 0 h 108"/>
              <a:gd name="T4" fmla="*/ 0 60000 65536"/>
              <a:gd name="T5" fmla="*/ 0 60000 65536"/>
              <a:gd name="T6" fmla="*/ 0 w 450"/>
              <a:gd name="T7" fmla="*/ 0 h 108"/>
              <a:gd name="T8" fmla="*/ 450 w 450"/>
              <a:gd name="T9" fmla="*/ 108 h 108"/>
            </a:gdLst>
            <a:ahLst/>
            <a:cxnLst>
              <a:cxn ang="T4">
                <a:pos x="T0" y="T1"/>
              </a:cxn>
              <a:cxn ang="T5">
                <a:pos x="T2" y="T3"/>
              </a:cxn>
            </a:cxnLst>
            <a:rect l="T6" t="T7" r="T8" b="T9"/>
            <a:pathLst>
              <a:path w="450" h="108">
                <a:moveTo>
                  <a:pt x="0" y="108"/>
                </a:moveTo>
                <a:cubicBezTo>
                  <a:pt x="75" y="90"/>
                  <a:pt x="375" y="18"/>
                  <a:pt x="450" y="0"/>
                </a:cubicBezTo>
              </a:path>
            </a:pathLst>
          </a:custGeom>
          <a:noFill/>
          <a:ln w="57150" cap="flat" cmpd="sng">
            <a:solidFill>
              <a:srgbClr val="CC3300"/>
            </a:solidFill>
            <a:prstDash val="solid"/>
            <a:round/>
            <a:headEnd type="none" w="sm" len="sm"/>
            <a:tailEnd type="triangle" w="med" len="med"/>
          </a:ln>
        </p:spPr>
        <p:txBody>
          <a:bodyPr wrap="none" anchor="ctr"/>
          <a:lstStyle/>
          <a:p>
            <a:endParaRPr lang="en-GB"/>
          </a:p>
        </p:txBody>
      </p:sp>
      <p:sp>
        <p:nvSpPr>
          <p:cNvPr id="989203" name="Freeform 19"/>
          <p:cNvSpPr>
            <a:spLocks/>
          </p:cNvSpPr>
          <p:nvPr/>
        </p:nvSpPr>
        <p:spPr bwMode="auto">
          <a:xfrm>
            <a:off x="3467084" y="2552704"/>
            <a:ext cx="1066800" cy="1228725"/>
          </a:xfrm>
          <a:custGeom>
            <a:avLst/>
            <a:gdLst>
              <a:gd name="T0" fmla="*/ 0 w 270"/>
              <a:gd name="T1" fmla="*/ 294 h 294"/>
              <a:gd name="T2" fmla="*/ 270 w 270"/>
              <a:gd name="T3" fmla="*/ 0 h 294"/>
              <a:gd name="T4" fmla="*/ 0 60000 65536"/>
              <a:gd name="T5" fmla="*/ 0 60000 65536"/>
              <a:gd name="T6" fmla="*/ 0 w 270"/>
              <a:gd name="T7" fmla="*/ 0 h 294"/>
              <a:gd name="T8" fmla="*/ 270 w 270"/>
              <a:gd name="T9" fmla="*/ 294 h 294"/>
            </a:gdLst>
            <a:ahLst/>
            <a:cxnLst>
              <a:cxn ang="T4">
                <a:pos x="T0" y="T1"/>
              </a:cxn>
              <a:cxn ang="T5">
                <a:pos x="T2" y="T3"/>
              </a:cxn>
            </a:cxnLst>
            <a:rect l="T6" t="T7" r="T8" b="T9"/>
            <a:pathLst>
              <a:path w="270" h="294">
                <a:moveTo>
                  <a:pt x="0" y="294"/>
                </a:moveTo>
                <a:cubicBezTo>
                  <a:pt x="45" y="245"/>
                  <a:pt x="225" y="49"/>
                  <a:pt x="270" y="0"/>
                </a:cubicBezTo>
              </a:path>
            </a:pathLst>
          </a:custGeom>
          <a:noFill/>
          <a:ln w="57150" cap="flat" cmpd="sng">
            <a:solidFill>
              <a:srgbClr val="008000"/>
            </a:solidFill>
            <a:prstDash val="solid"/>
            <a:round/>
            <a:headEnd type="none" w="sm" len="sm"/>
            <a:tailEnd type="triangle" w="med" len="med"/>
          </a:ln>
        </p:spPr>
        <p:txBody>
          <a:bodyPr wrap="none" anchor="ctr"/>
          <a:lstStyle/>
          <a:p>
            <a:endParaRPr lang="en-GB"/>
          </a:p>
        </p:txBody>
      </p:sp>
      <p:sp>
        <p:nvSpPr>
          <p:cNvPr id="989204" name="Freeform 20"/>
          <p:cNvSpPr>
            <a:spLocks/>
          </p:cNvSpPr>
          <p:nvPr/>
        </p:nvSpPr>
        <p:spPr bwMode="auto">
          <a:xfrm>
            <a:off x="4533884" y="2095504"/>
            <a:ext cx="1371600" cy="466725"/>
          </a:xfrm>
          <a:custGeom>
            <a:avLst/>
            <a:gdLst>
              <a:gd name="T0" fmla="*/ 0 w 270"/>
              <a:gd name="T1" fmla="*/ 294 h 294"/>
              <a:gd name="T2" fmla="*/ 270 w 270"/>
              <a:gd name="T3" fmla="*/ 0 h 294"/>
              <a:gd name="T4" fmla="*/ 0 60000 65536"/>
              <a:gd name="T5" fmla="*/ 0 60000 65536"/>
              <a:gd name="T6" fmla="*/ 0 w 270"/>
              <a:gd name="T7" fmla="*/ 0 h 294"/>
              <a:gd name="T8" fmla="*/ 270 w 270"/>
              <a:gd name="T9" fmla="*/ 294 h 294"/>
            </a:gdLst>
            <a:ahLst/>
            <a:cxnLst>
              <a:cxn ang="T4">
                <a:pos x="T0" y="T1"/>
              </a:cxn>
              <a:cxn ang="T5">
                <a:pos x="T2" y="T3"/>
              </a:cxn>
            </a:cxnLst>
            <a:rect l="T6" t="T7" r="T8" b="T9"/>
            <a:pathLst>
              <a:path w="270" h="294">
                <a:moveTo>
                  <a:pt x="0" y="294"/>
                </a:moveTo>
                <a:cubicBezTo>
                  <a:pt x="45" y="245"/>
                  <a:pt x="225" y="49"/>
                  <a:pt x="270" y="0"/>
                </a:cubicBezTo>
              </a:path>
            </a:pathLst>
          </a:custGeom>
          <a:noFill/>
          <a:ln w="57150" cap="flat" cmpd="sng">
            <a:solidFill>
              <a:srgbClr val="008000"/>
            </a:solidFill>
            <a:prstDash val="solid"/>
            <a:round/>
            <a:headEnd type="none" w="sm" len="sm"/>
            <a:tailEnd type="triangle" w="med" len="med"/>
          </a:ln>
        </p:spPr>
        <p:txBody>
          <a:bodyPr wrap="none" anchor="ctr"/>
          <a:lstStyle/>
          <a:p>
            <a:endParaRPr lang="en-GB"/>
          </a:p>
        </p:txBody>
      </p:sp>
      <p:sp>
        <p:nvSpPr>
          <p:cNvPr id="989205" name="Freeform 21"/>
          <p:cNvSpPr>
            <a:spLocks/>
          </p:cNvSpPr>
          <p:nvPr/>
        </p:nvSpPr>
        <p:spPr bwMode="auto">
          <a:xfrm>
            <a:off x="5905484" y="1714504"/>
            <a:ext cx="3048000" cy="390525"/>
          </a:xfrm>
          <a:custGeom>
            <a:avLst/>
            <a:gdLst>
              <a:gd name="T0" fmla="*/ 0 w 270"/>
              <a:gd name="T1" fmla="*/ 294 h 294"/>
              <a:gd name="T2" fmla="*/ 270 w 270"/>
              <a:gd name="T3" fmla="*/ 0 h 294"/>
              <a:gd name="T4" fmla="*/ 0 60000 65536"/>
              <a:gd name="T5" fmla="*/ 0 60000 65536"/>
              <a:gd name="T6" fmla="*/ 0 w 270"/>
              <a:gd name="T7" fmla="*/ 0 h 294"/>
              <a:gd name="T8" fmla="*/ 270 w 270"/>
              <a:gd name="T9" fmla="*/ 294 h 294"/>
            </a:gdLst>
            <a:ahLst/>
            <a:cxnLst>
              <a:cxn ang="T4">
                <a:pos x="T0" y="T1"/>
              </a:cxn>
              <a:cxn ang="T5">
                <a:pos x="T2" y="T3"/>
              </a:cxn>
            </a:cxnLst>
            <a:rect l="T6" t="T7" r="T8" b="T9"/>
            <a:pathLst>
              <a:path w="270" h="294">
                <a:moveTo>
                  <a:pt x="0" y="294"/>
                </a:moveTo>
                <a:cubicBezTo>
                  <a:pt x="45" y="245"/>
                  <a:pt x="225" y="49"/>
                  <a:pt x="270" y="0"/>
                </a:cubicBezTo>
              </a:path>
            </a:pathLst>
          </a:custGeom>
          <a:noFill/>
          <a:ln w="57150" cap="flat" cmpd="sng">
            <a:solidFill>
              <a:srgbClr val="008000"/>
            </a:solidFill>
            <a:prstDash val="solid"/>
            <a:round/>
            <a:headEnd type="none" w="sm" len="sm"/>
            <a:tailEnd type="triangle" w="med" len="med"/>
          </a:ln>
        </p:spPr>
        <p:txBody>
          <a:bodyPr wrap="none" anchor="ctr"/>
          <a:lstStyle/>
          <a:p>
            <a:endParaRPr lang="en-GB"/>
          </a:p>
        </p:txBody>
      </p:sp>
      <p:sp>
        <p:nvSpPr>
          <p:cNvPr id="989206" name="Freeform 22"/>
          <p:cNvSpPr>
            <a:spLocks/>
          </p:cNvSpPr>
          <p:nvPr/>
        </p:nvSpPr>
        <p:spPr bwMode="auto">
          <a:xfrm>
            <a:off x="1142977" y="1524000"/>
            <a:ext cx="7358113" cy="4119578"/>
          </a:xfrm>
          <a:custGeom>
            <a:avLst/>
            <a:gdLst>
              <a:gd name="T0" fmla="*/ 0 w 5118"/>
              <a:gd name="T1" fmla="*/ 2460 h 2460"/>
              <a:gd name="T2" fmla="*/ 270 w 5118"/>
              <a:gd name="T3" fmla="*/ 2166 h 2460"/>
              <a:gd name="T4" fmla="*/ 720 w 5118"/>
              <a:gd name="T5" fmla="*/ 2058 h 2460"/>
              <a:gd name="T6" fmla="*/ 1092 w 5118"/>
              <a:gd name="T7" fmla="*/ 1500 h 2460"/>
              <a:gd name="T8" fmla="*/ 1458 w 5118"/>
              <a:gd name="T9" fmla="*/ 1356 h 2460"/>
              <a:gd name="T10" fmla="*/ 1740 w 5118"/>
              <a:gd name="T11" fmla="*/ 948 h 2460"/>
              <a:gd name="T12" fmla="*/ 2304 w 5118"/>
              <a:gd name="T13" fmla="*/ 468 h 2460"/>
              <a:gd name="T14" fmla="*/ 3601 w 5118"/>
              <a:gd name="T15" fmla="*/ 162 h 2460"/>
              <a:gd name="T16" fmla="*/ 5118 w 5118"/>
              <a:gd name="T17" fmla="*/ 0 h 24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18"/>
              <a:gd name="T28" fmla="*/ 0 h 2460"/>
              <a:gd name="T29" fmla="*/ 5118 w 5118"/>
              <a:gd name="T30" fmla="*/ 2460 h 24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18" h="2460">
                <a:moveTo>
                  <a:pt x="0" y="2460"/>
                </a:moveTo>
                <a:cubicBezTo>
                  <a:pt x="45" y="2411"/>
                  <a:pt x="150" y="2233"/>
                  <a:pt x="270" y="2166"/>
                </a:cubicBezTo>
                <a:cubicBezTo>
                  <a:pt x="390" y="2099"/>
                  <a:pt x="583" y="2169"/>
                  <a:pt x="720" y="2058"/>
                </a:cubicBezTo>
                <a:cubicBezTo>
                  <a:pt x="857" y="1947"/>
                  <a:pt x="969" y="1617"/>
                  <a:pt x="1092" y="1500"/>
                </a:cubicBezTo>
                <a:cubicBezTo>
                  <a:pt x="1215" y="1383"/>
                  <a:pt x="1350" y="1448"/>
                  <a:pt x="1458" y="1356"/>
                </a:cubicBezTo>
                <a:cubicBezTo>
                  <a:pt x="1566" y="1264"/>
                  <a:pt x="1599" y="1096"/>
                  <a:pt x="1740" y="948"/>
                </a:cubicBezTo>
                <a:cubicBezTo>
                  <a:pt x="1881" y="800"/>
                  <a:pt x="1994" y="599"/>
                  <a:pt x="2304" y="468"/>
                </a:cubicBezTo>
                <a:cubicBezTo>
                  <a:pt x="2614" y="337"/>
                  <a:pt x="3132" y="240"/>
                  <a:pt x="3601" y="162"/>
                </a:cubicBezTo>
                <a:cubicBezTo>
                  <a:pt x="4070" y="84"/>
                  <a:pt x="4802" y="34"/>
                  <a:pt x="5118" y="0"/>
                </a:cubicBezTo>
              </a:path>
            </a:pathLst>
          </a:custGeom>
          <a:noFill/>
          <a:ln w="57150" cap="flat" cmpd="sng">
            <a:solidFill>
              <a:schemeClr val="tx1"/>
            </a:solidFill>
            <a:prstDash val="solid"/>
            <a:round/>
            <a:headEnd type="none" w="sm" len="sm"/>
            <a:tailEnd type="triangle" w="med" len="med"/>
          </a:ln>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9190"/>
                                        </p:tgtEl>
                                        <p:attrNameLst>
                                          <p:attrName>style.visibility</p:attrName>
                                        </p:attrNameLst>
                                      </p:cBhvr>
                                      <p:to>
                                        <p:strVal val="visible"/>
                                      </p:to>
                                    </p:set>
                                    <p:animEffect transition="in" filter="wipe(left)">
                                      <p:cBhvr>
                                        <p:cTn id="7" dur="500"/>
                                        <p:tgtEl>
                                          <p:spTgt spid="9891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9198"/>
                                        </p:tgtEl>
                                        <p:attrNameLst>
                                          <p:attrName>style.visibility</p:attrName>
                                        </p:attrNameLst>
                                      </p:cBhvr>
                                      <p:to>
                                        <p:strVal val="visible"/>
                                      </p:to>
                                    </p:set>
                                    <p:animEffect transition="in" filter="wipe(left)">
                                      <p:cBhvr>
                                        <p:cTn id="12" dur="500"/>
                                        <p:tgtEl>
                                          <p:spTgt spid="9891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9200"/>
                                        </p:tgtEl>
                                        <p:attrNameLst>
                                          <p:attrName>style.visibility</p:attrName>
                                        </p:attrNameLst>
                                      </p:cBhvr>
                                      <p:to>
                                        <p:strVal val="visible"/>
                                      </p:to>
                                    </p:set>
                                    <p:animEffect transition="in" filter="wipe(left)">
                                      <p:cBhvr>
                                        <p:cTn id="17" dur="500"/>
                                        <p:tgtEl>
                                          <p:spTgt spid="9892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89201"/>
                                        </p:tgtEl>
                                        <p:attrNameLst>
                                          <p:attrName>style.visibility</p:attrName>
                                        </p:attrNameLst>
                                      </p:cBhvr>
                                      <p:to>
                                        <p:strVal val="visible"/>
                                      </p:to>
                                    </p:set>
                                    <p:animEffect transition="in" filter="wipe(left)">
                                      <p:cBhvr>
                                        <p:cTn id="22" dur="500"/>
                                        <p:tgtEl>
                                          <p:spTgt spid="9892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89202"/>
                                        </p:tgtEl>
                                        <p:attrNameLst>
                                          <p:attrName>style.visibility</p:attrName>
                                        </p:attrNameLst>
                                      </p:cBhvr>
                                      <p:to>
                                        <p:strVal val="visible"/>
                                      </p:to>
                                    </p:set>
                                    <p:animEffect transition="in" filter="wipe(left)">
                                      <p:cBhvr>
                                        <p:cTn id="27" dur="500"/>
                                        <p:tgtEl>
                                          <p:spTgt spid="9892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89203"/>
                                        </p:tgtEl>
                                        <p:attrNameLst>
                                          <p:attrName>style.visibility</p:attrName>
                                        </p:attrNameLst>
                                      </p:cBhvr>
                                      <p:to>
                                        <p:strVal val="visible"/>
                                      </p:to>
                                    </p:set>
                                    <p:animEffect transition="in" filter="wipe(left)">
                                      <p:cBhvr>
                                        <p:cTn id="32" dur="500"/>
                                        <p:tgtEl>
                                          <p:spTgt spid="98920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89204"/>
                                        </p:tgtEl>
                                        <p:attrNameLst>
                                          <p:attrName>style.visibility</p:attrName>
                                        </p:attrNameLst>
                                      </p:cBhvr>
                                      <p:to>
                                        <p:strVal val="visible"/>
                                      </p:to>
                                    </p:set>
                                    <p:animEffect transition="in" filter="wipe(left)">
                                      <p:cBhvr>
                                        <p:cTn id="37" dur="500"/>
                                        <p:tgtEl>
                                          <p:spTgt spid="98920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89205"/>
                                        </p:tgtEl>
                                        <p:attrNameLst>
                                          <p:attrName>style.visibility</p:attrName>
                                        </p:attrNameLst>
                                      </p:cBhvr>
                                      <p:to>
                                        <p:strVal val="visible"/>
                                      </p:to>
                                    </p:set>
                                    <p:animEffect transition="in" filter="wipe(left)">
                                      <p:cBhvr>
                                        <p:cTn id="42" dur="500"/>
                                        <p:tgtEl>
                                          <p:spTgt spid="98920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89206"/>
                                        </p:tgtEl>
                                        <p:attrNameLst>
                                          <p:attrName>style.visibility</p:attrName>
                                        </p:attrNameLst>
                                      </p:cBhvr>
                                      <p:to>
                                        <p:strVal val="visible"/>
                                      </p:to>
                                    </p:set>
                                    <p:animEffect transition="in" filter="wipe(left)">
                                      <p:cBhvr>
                                        <p:cTn id="47" dur="500"/>
                                        <p:tgtEl>
                                          <p:spTgt spid="989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9190" grpId="0" animBg="1"/>
      <p:bldP spid="989198" grpId="0" animBg="1"/>
      <p:bldP spid="989200" grpId="0" animBg="1"/>
      <p:bldP spid="989201" grpId="0" animBg="1"/>
      <p:bldP spid="989202" grpId="0" animBg="1"/>
      <p:bldP spid="989203" grpId="0" animBg="1"/>
      <p:bldP spid="989204" grpId="0" animBg="1"/>
      <p:bldP spid="989205" grpId="0" animBg="1"/>
      <p:bldP spid="98920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normAutofit/>
          </a:bodyPr>
          <a:lstStyle/>
          <a:p>
            <a:r>
              <a:rPr lang="en-US" sz="2800" dirty="0"/>
              <a:t>Crystal</a:t>
            </a:r>
            <a:r>
              <a:rPr lang="en-US" sz="2800" i="1" dirty="0"/>
              <a:t> Orange</a:t>
            </a:r>
            <a:r>
              <a:rPr lang="en-US" sz="2800" dirty="0"/>
              <a:t> : products</a:t>
            </a:r>
          </a:p>
        </p:txBody>
      </p:sp>
      <p:sp>
        <p:nvSpPr>
          <p:cNvPr id="369667" name="Rectangle 3"/>
          <p:cNvSpPr>
            <a:spLocks noGrp="1" noChangeArrowheads="1"/>
          </p:cNvSpPr>
          <p:nvPr>
            <p:ph type="body" idx="1"/>
          </p:nvPr>
        </p:nvSpPr>
        <p:spPr/>
        <p:txBody>
          <a:bodyPr>
            <a:normAutofit lnSpcReduction="10000"/>
          </a:bodyPr>
          <a:lstStyle/>
          <a:p>
            <a:r>
              <a:rPr lang="en-US" sz="2500" dirty="0"/>
              <a:t>Ownership assignment is negotiable, </a:t>
            </a:r>
          </a:p>
          <a:p>
            <a:r>
              <a:rPr lang="en-US" sz="2500" dirty="0"/>
              <a:t>	Every product has an owner.</a:t>
            </a:r>
          </a:p>
          <a:p>
            <a:r>
              <a:rPr lang="en-US" sz="2500" dirty="0"/>
              <a:t>* Requirements doc</a:t>
            </a:r>
          </a:p>
          <a:p>
            <a:r>
              <a:rPr lang="en-US" sz="2500" dirty="0"/>
              <a:t>* Release sequence,  schedule, status report</a:t>
            </a:r>
          </a:p>
          <a:p>
            <a:r>
              <a:rPr lang="en-US" sz="2500" dirty="0"/>
              <a:t>* UI design doc</a:t>
            </a:r>
          </a:p>
          <a:p>
            <a:r>
              <a:rPr lang="en-US" sz="2500" dirty="0"/>
              <a:t>* Common object model</a:t>
            </a:r>
          </a:p>
          <a:p>
            <a:r>
              <a:rPr lang="en-US" sz="2500" dirty="0"/>
              <a:t>* Inter-team specs</a:t>
            </a:r>
          </a:p>
          <a:p>
            <a:r>
              <a:rPr lang="en-US" sz="2500" dirty="0"/>
              <a:t>* Usage manual</a:t>
            </a:r>
          </a:p>
          <a:p>
            <a:r>
              <a:rPr lang="en-US" sz="2500" dirty="0"/>
              <a:t>* Code</a:t>
            </a:r>
          </a:p>
          <a:p>
            <a:r>
              <a:rPr lang="en-US" sz="2500" dirty="0"/>
              <a:t>* Test cases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normAutofit/>
          </a:bodyPr>
          <a:lstStyle/>
          <a:p>
            <a:r>
              <a:rPr lang="en-US" sz="2800" dirty="0"/>
              <a:t>Crystal</a:t>
            </a:r>
            <a:r>
              <a:rPr lang="en-US" sz="2800" i="1" dirty="0"/>
              <a:t> Orange</a:t>
            </a:r>
            <a:r>
              <a:rPr lang="en-US" sz="2800" dirty="0"/>
              <a:t> : tolerance</a:t>
            </a:r>
          </a:p>
        </p:txBody>
      </p:sp>
      <p:sp>
        <p:nvSpPr>
          <p:cNvPr id="370691" name="Rectangle 3"/>
          <p:cNvSpPr>
            <a:spLocks noGrp="1" noChangeArrowheads="1"/>
          </p:cNvSpPr>
          <p:nvPr>
            <p:ph type="body" idx="1"/>
          </p:nvPr>
        </p:nvSpPr>
        <p:spPr>
          <a:xfrm>
            <a:off x="428596" y="1928802"/>
            <a:ext cx="8229600" cy="3829064"/>
          </a:xfrm>
        </p:spPr>
        <p:txBody>
          <a:bodyPr>
            <a:normAutofit/>
          </a:bodyPr>
          <a:lstStyle/>
          <a:p>
            <a:r>
              <a:rPr lang="en-US" sz="2500" dirty="0"/>
              <a:t>Policy standards are mandatory, but equivalent substitution are permitted (e.g. "Scrum")</a:t>
            </a:r>
          </a:p>
          <a:p>
            <a:r>
              <a:rPr lang="en-US" sz="2500" dirty="0"/>
              <a:t>Full tolerance on techniques: any technique allowed</a:t>
            </a:r>
          </a:p>
          <a:p>
            <a:r>
              <a:rPr lang="en-US" sz="2500" dirty="0"/>
              <a:t>	&gt;Recommended techniques</a:t>
            </a:r>
          </a:p>
          <a:p>
            <a:pPr lvl="1"/>
            <a:r>
              <a:rPr lang="en-US" sz="2500" dirty="0"/>
              <a:t>Semantic modeling, RDD, facilitated sessions</a:t>
            </a:r>
          </a:p>
          <a:p>
            <a:r>
              <a:rPr lang="en-US" sz="2500" dirty="0"/>
              <a:t>Tolerance on work products</a:t>
            </a:r>
          </a:p>
          <a:p>
            <a:pPr lvl="1"/>
            <a:r>
              <a:rPr lang="en-US" sz="2500" dirty="0"/>
              <a:t>Minor deviation from templates permitted</a:t>
            </a:r>
          </a:p>
          <a:p>
            <a:pPr lvl="1"/>
            <a:r>
              <a:rPr lang="en-US" sz="2500" dirty="0"/>
              <a:t>Few alternatives to intermediate products accepted</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normAutofit/>
          </a:bodyPr>
          <a:lstStyle/>
          <a:p>
            <a:r>
              <a:rPr lang="en-US" sz="2800" dirty="0"/>
              <a:t>Crystal</a:t>
            </a:r>
            <a:r>
              <a:rPr lang="en-US" sz="2800" i="1" dirty="0"/>
              <a:t> Orange</a:t>
            </a:r>
            <a:r>
              <a:rPr lang="en-US" sz="2800" dirty="0"/>
              <a:t> : activities &amp; milestones</a:t>
            </a:r>
          </a:p>
        </p:txBody>
      </p:sp>
      <p:sp>
        <p:nvSpPr>
          <p:cNvPr id="371715" name="Rectangle 3"/>
          <p:cNvSpPr>
            <a:spLocks noGrp="1" noChangeArrowheads="1"/>
          </p:cNvSpPr>
          <p:nvPr>
            <p:ph type="body" idx="1"/>
          </p:nvPr>
        </p:nvSpPr>
        <p:spPr/>
        <p:txBody>
          <a:bodyPr>
            <a:noAutofit/>
          </a:bodyPr>
          <a:lstStyle/>
          <a:p>
            <a:pPr>
              <a:lnSpc>
                <a:spcPct val="90000"/>
              </a:lnSpc>
              <a:buNone/>
            </a:pPr>
            <a:r>
              <a:rPr lang="en-US" sz="2500" u="sng" dirty="0"/>
              <a:t>Workshop</a:t>
            </a:r>
            <a:r>
              <a:rPr lang="en-US" sz="2500" dirty="0"/>
              <a:t>:</a:t>
            </a:r>
          </a:p>
          <a:p>
            <a:pPr>
              <a:lnSpc>
                <a:spcPct val="90000"/>
              </a:lnSpc>
            </a:pPr>
            <a:r>
              <a:rPr lang="en-US" sz="2500" dirty="0"/>
              <a:t>	Mid- &amp; post-increment methodology review</a:t>
            </a:r>
          </a:p>
          <a:p>
            <a:pPr>
              <a:lnSpc>
                <a:spcPct val="90000"/>
              </a:lnSpc>
              <a:buNone/>
            </a:pPr>
            <a:r>
              <a:rPr lang="en-US" sz="2500" u="sng" dirty="0"/>
              <a:t>Publish</a:t>
            </a:r>
            <a:r>
              <a:rPr lang="en-US" sz="2500" dirty="0"/>
              <a:t>:</a:t>
            </a:r>
          </a:p>
          <a:p>
            <a:pPr>
              <a:lnSpc>
                <a:spcPct val="90000"/>
              </a:lnSpc>
            </a:pPr>
            <a:r>
              <a:rPr lang="en-US" sz="2500" dirty="0"/>
              <a:t>	Each work product, </a:t>
            </a:r>
          </a:p>
          <a:p>
            <a:pPr>
              <a:lnSpc>
                <a:spcPct val="90000"/>
              </a:lnSpc>
            </a:pPr>
            <a:r>
              <a:rPr lang="en-US" sz="2500" dirty="0"/>
              <a:t>	Iteration &amp; increment deliveries</a:t>
            </a:r>
          </a:p>
          <a:p>
            <a:pPr>
              <a:lnSpc>
                <a:spcPct val="90000"/>
              </a:lnSpc>
              <a:buNone/>
            </a:pPr>
            <a:r>
              <a:rPr lang="en-US" sz="2500" u="sng" dirty="0"/>
              <a:t>Review</a:t>
            </a:r>
            <a:r>
              <a:rPr lang="en-US" sz="2500" dirty="0"/>
              <a:t>:</a:t>
            </a:r>
          </a:p>
          <a:p>
            <a:pPr>
              <a:lnSpc>
                <a:spcPct val="90000"/>
              </a:lnSpc>
            </a:pPr>
            <a:r>
              <a:rPr lang="en-US" sz="2500" dirty="0"/>
              <a:t>	Each work product, Iteration deliveries, Test cases, Final delivery</a:t>
            </a:r>
          </a:p>
          <a:p>
            <a:pPr>
              <a:lnSpc>
                <a:spcPct val="90000"/>
              </a:lnSpc>
              <a:buNone/>
            </a:pPr>
            <a:r>
              <a:rPr lang="en-US" sz="2500" u="sng" dirty="0"/>
              <a:t>Declare</a:t>
            </a:r>
            <a:r>
              <a:rPr lang="en-US" sz="2500" dirty="0"/>
              <a:t>:</a:t>
            </a:r>
          </a:p>
          <a:p>
            <a:pPr>
              <a:lnSpc>
                <a:spcPct val="90000"/>
              </a:lnSpc>
            </a:pPr>
            <a:r>
              <a:rPr lang="en-US" sz="2500" dirty="0"/>
              <a:t>	Each work product stable enough to review,</a:t>
            </a:r>
          </a:p>
          <a:p>
            <a:pPr>
              <a:lnSpc>
                <a:spcPct val="90000"/>
              </a:lnSpc>
            </a:pPr>
            <a:r>
              <a:rPr lang="en-US" sz="2500" dirty="0"/>
              <a:t>	Application correct enough to deliver.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4714876" y="1571612"/>
            <a:ext cx="4170362" cy="2217751"/>
            <a:chOff x="2832" y="720"/>
            <a:chExt cx="2765" cy="1667"/>
          </a:xfrm>
        </p:grpSpPr>
        <p:sp>
          <p:nvSpPr>
            <p:cNvPr id="31764" name="Rectangle 14"/>
            <p:cNvSpPr>
              <a:spLocks noChangeArrowheads="1"/>
            </p:cNvSpPr>
            <p:nvPr/>
          </p:nvSpPr>
          <p:spPr bwMode="auto">
            <a:xfrm>
              <a:off x="3984" y="1344"/>
              <a:ext cx="816" cy="1043"/>
            </a:xfrm>
            <a:prstGeom prst="rect">
              <a:avLst/>
            </a:prstGeom>
            <a:solidFill>
              <a:srgbClr val="00FFFF"/>
            </a:solidFill>
            <a:ln w="9525">
              <a:solidFill>
                <a:schemeClr val="tx1"/>
              </a:solidFill>
              <a:miter lim="800000"/>
              <a:headEnd/>
              <a:tailEnd/>
            </a:ln>
          </p:spPr>
          <p:txBody>
            <a:bodyPr wrap="none" anchor="ctr"/>
            <a:lstStyle/>
            <a:p>
              <a:endParaRPr lang="en-US">
                <a:solidFill>
                  <a:srgbClr val="66FF66"/>
                </a:solidFill>
              </a:endParaRPr>
            </a:p>
          </p:txBody>
        </p:sp>
        <p:grpSp>
          <p:nvGrpSpPr>
            <p:cNvPr id="3" name="Group 20"/>
            <p:cNvGrpSpPr>
              <a:grpSpLocks/>
            </p:cNvGrpSpPr>
            <p:nvPr/>
          </p:nvGrpSpPr>
          <p:grpSpPr bwMode="auto">
            <a:xfrm>
              <a:off x="2832" y="720"/>
              <a:ext cx="1277" cy="589"/>
              <a:chOff x="2840" y="720"/>
              <a:chExt cx="1277" cy="589"/>
            </a:xfrm>
          </p:grpSpPr>
          <p:sp>
            <p:nvSpPr>
              <p:cNvPr id="31769" name="Rectangle 21"/>
              <p:cNvSpPr>
                <a:spLocks noChangeArrowheads="1"/>
              </p:cNvSpPr>
              <p:nvPr/>
            </p:nvSpPr>
            <p:spPr bwMode="auto">
              <a:xfrm>
                <a:off x="2840" y="720"/>
                <a:ext cx="1277" cy="282"/>
              </a:xfrm>
              <a:prstGeom prst="rect">
                <a:avLst/>
              </a:prstGeom>
              <a:noFill/>
              <a:ln w="9525">
                <a:noFill/>
                <a:miter lim="800000"/>
                <a:headEnd/>
                <a:tailEnd/>
              </a:ln>
            </p:spPr>
            <p:txBody>
              <a:bodyPr wrap="none" lIns="0" tIns="0" rIns="0" bIns="0">
                <a:spAutoFit/>
              </a:bodyPr>
              <a:lstStyle/>
              <a:p>
                <a:pPr algn="l" eaLnBrk="0" hangingPunct="0">
                  <a:lnSpc>
                    <a:spcPct val="70000"/>
                  </a:lnSpc>
                </a:pPr>
                <a:r>
                  <a:rPr lang="en-US" sz="2100" b="0" dirty="0">
                    <a:solidFill>
                      <a:srgbClr val="000000"/>
                    </a:solidFill>
                  </a:rPr>
                  <a:t>Trim to deliver </a:t>
                </a:r>
              </a:p>
              <a:p>
                <a:pPr algn="l" eaLnBrk="0" hangingPunct="0">
                  <a:lnSpc>
                    <a:spcPct val="70000"/>
                  </a:lnSpc>
                </a:pPr>
                <a:r>
                  <a:rPr lang="en-US" sz="2100" b="0" dirty="0">
                    <a:solidFill>
                      <a:srgbClr val="000000"/>
                    </a:solidFill>
                  </a:rPr>
                  <a:t>on-time (or early)</a:t>
                </a:r>
                <a:endParaRPr lang="en-US" sz="2100" b="0" dirty="0"/>
              </a:p>
            </p:txBody>
          </p:sp>
          <p:cxnSp>
            <p:nvCxnSpPr>
              <p:cNvPr id="31770" name="AutoShape 22"/>
              <p:cNvCxnSpPr>
                <a:cxnSpLocks noChangeShapeType="1"/>
                <a:stCxn id="31769" idx="2"/>
                <a:endCxn id="31764" idx="0"/>
              </p:cNvCxnSpPr>
              <p:nvPr/>
            </p:nvCxnSpPr>
            <p:spPr bwMode="auto">
              <a:xfrm rot="16200000" flipH="1">
                <a:off x="3654" y="859"/>
                <a:ext cx="208" cy="692"/>
              </a:xfrm>
              <a:prstGeom prst="curvedConnector3">
                <a:avLst>
                  <a:gd name="adj1" fmla="val 50000"/>
                </a:avLst>
              </a:prstGeom>
              <a:noFill/>
              <a:ln w="9525">
                <a:solidFill>
                  <a:schemeClr val="tx1"/>
                </a:solidFill>
                <a:round/>
                <a:headEnd/>
                <a:tailEnd type="triangle" w="med" len="med"/>
              </a:ln>
            </p:spPr>
          </p:cxnSp>
        </p:grpSp>
        <p:grpSp>
          <p:nvGrpSpPr>
            <p:cNvPr id="4" name="Group 23"/>
            <p:cNvGrpSpPr>
              <a:grpSpLocks/>
            </p:cNvGrpSpPr>
            <p:nvPr/>
          </p:nvGrpSpPr>
          <p:grpSpPr bwMode="auto">
            <a:xfrm>
              <a:off x="4273" y="720"/>
              <a:ext cx="1324" cy="637"/>
              <a:chOff x="4281" y="720"/>
              <a:chExt cx="1324" cy="637"/>
            </a:xfrm>
          </p:grpSpPr>
          <p:sp>
            <p:nvSpPr>
              <p:cNvPr id="31767" name="Rectangle 24"/>
              <p:cNvSpPr>
                <a:spLocks noChangeArrowheads="1"/>
              </p:cNvSpPr>
              <p:nvPr/>
            </p:nvSpPr>
            <p:spPr bwMode="auto">
              <a:xfrm>
                <a:off x="4281" y="720"/>
                <a:ext cx="1324" cy="282"/>
              </a:xfrm>
              <a:prstGeom prst="rect">
                <a:avLst/>
              </a:prstGeom>
              <a:noFill/>
              <a:ln w="9525">
                <a:noFill/>
                <a:miter lim="800000"/>
                <a:headEnd/>
                <a:tailEnd/>
              </a:ln>
            </p:spPr>
            <p:txBody>
              <a:bodyPr wrap="none" lIns="0" tIns="0" rIns="0" bIns="0">
                <a:spAutoFit/>
              </a:bodyPr>
              <a:lstStyle/>
              <a:p>
                <a:pPr eaLnBrk="0" hangingPunct="0">
                  <a:lnSpc>
                    <a:spcPct val="70000"/>
                  </a:lnSpc>
                </a:pPr>
                <a:r>
                  <a:rPr lang="en-US" sz="2100" b="0">
                    <a:solidFill>
                      <a:srgbClr val="000000"/>
                    </a:solidFill>
                  </a:rPr>
                  <a:t>Delay to get more</a:t>
                </a:r>
              </a:p>
              <a:p>
                <a:pPr eaLnBrk="0" hangingPunct="0">
                  <a:lnSpc>
                    <a:spcPct val="70000"/>
                  </a:lnSpc>
                </a:pPr>
                <a:r>
                  <a:rPr lang="en-US" sz="2100" b="0">
                    <a:solidFill>
                      <a:srgbClr val="000000"/>
                    </a:solidFill>
                  </a:rPr>
                  <a:t>or better</a:t>
                </a:r>
                <a:endParaRPr lang="en-US" sz="2100" b="0"/>
              </a:p>
            </p:txBody>
          </p:sp>
          <p:cxnSp>
            <p:nvCxnSpPr>
              <p:cNvPr id="31768" name="AutoShape 25"/>
              <p:cNvCxnSpPr>
                <a:cxnSpLocks noChangeShapeType="1"/>
                <a:stCxn id="31767" idx="2"/>
              </p:cNvCxnSpPr>
              <p:nvPr/>
            </p:nvCxnSpPr>
            <p:spPr bwMode="auto">
              <a:xfrm rot="5400000">
                <a:off x="4668" y="1082"/>
                <a:ext cx="383" cy="167"/>
              </a:xfrm>
              <a:prstGeom prst="curvedConnector3">
                <a:avLst>
                  <a:gd name="adj1" fmla="val 49870"/>
                </a:avLst>
              </a:prstGeom>
              <a:noFill/>
              <a:ln w="9525">
                <a:solidFill>
                  <a:schemeClr val="tx1"/>
                </a:solidFill>
                <a:round/>
                <a:headEnd/>
                <a:tailEnd type="triangle" w="med" len="med"/>
              </a:ln>
            </p:spPr>
          </p:cxnSp>
        </p:grpSp>
      </p:grpSp>
      <p:sp>
        <p:nvSpPr>
          <p:cNvPr id="31747" name="AutoShape 2"/>
          <p:cNvSpPr>
            <a:spLocks noGrp="1" noChangeArrowheads="1"/>
          </p:cNvSpPr>
          <p:nvPr>
            <p:ph type="title"/>
          </p:nvPr>
        </p:nvSpPr>
        <p:spPr/>
        <p:txBody>
          <a:bodyPr>
            <a:normAutofit/>
          </a:bodyPr>
          <a:lstStyle/>
          <a:p>
            <a:pPr eaLnBrk="1" hangingPunct="1"/>
            <a:r>
              <a:rPr lang="en-US" sz="2800" i="1" dirty="0" smtClean="0">
                <a:solidFill>
                  <a:schemeClr val="tx2">
                    <a:lumMod val="50000"/>
                  </a:schemeClr>
                </a:solidFill>
              </a:rPr>
              <a:t>Trim the Tail:</a:t>
            </a:r>
            <a:r>
              <a:rPr lang="en-US" sz="2800" dirty="0" smtClean="0">
                <a:solidFill>
                  <a:schemeClr val="tx2">
                    <a:lumMod val="50000"/>
                  </a:schemeClr>
                </a:solidFill>
              </a:rPr>
              <a:t> Choose to deliver by </a:t>
            </a:r>
            <a:r>
              <a:rPr lang="en-US" sz="2800" i="1" dirty="0" smtClean="0">
                <a:solidFill>
                  <a:schemeClr val="tx2">
                    <a:lumMod val="50000"/>
                  </a:schemeClr>
                </a:solidFill>
              </a:rPr>
              <a:t>value</a:t>
            </a:r>
            <a:r>
              <a:rPr lang="en-US" sz="2800" dirty="0" smtClean="0">
                <a:solidFill>
                  <a:schemeClr val="tx2">
                    <a:lumMod val="50000"/>
                  </a:schemeClr>
                </a:solidFill>
              </a:rPr>
              <a:t> </a:t>
            </a:r>
            <a:r>
              <a:rPr lang="en-US" sz="2800" i="1" dirty="0" smtClean="0">
                <a:solidFill>
                  <a:schemeClr val="tx2">
                    <a:lumMod val="50000"/>
                  </a:schemeClr>
                </a:solidFill>
              </a:rPr>
              <a:t>or</a:t>
            </a:r>
            <a:r>
              <a:rPr lang="en-US" sz="2800" dirty="0" smtClean="0">
                <a:solidFill>
                  <a:schemeClr val="tx2">
                    <a:lumMod val="50000"/>
                  </a:schemeClr>
                </a:solidFill>
              </a:rPr>
              <a:t> </a:t>
            </a:r>
            <a:r>
              <a:rPr lang="en-US" sz="2800" i="1" dirty="0" smtClean="0">
                <a:solidFill>
                  <a:schemeClr val="tx2">
                    <a:lumMod val="50000"/>
                  </a:schemeClr>
                </a:solidFill>
              </a:rPr>
              <a:t>date</a:t>
            </a:r>
            <a:endParaRPr lang="en-US" sz="2800" dirty="0" smtClean="0">
              <a:solidFill>
                <a:schemeClr val="tx2">
                  <a:lumMod val="50000"/>
                </a:schemeClr>
              </a:solidFill>
            </a:endParaRPr>
          </a:p>
        </p:txBody>
      </p:sp>
      <p:grpSp>
        <p:nvGrpSpPr>
          <p:cNvPr id="5" name="Group 28"/>
          <p:cNvGrpSpPr>
            <a:grpSpLocks/>
          </p:cNvGrpSpPr>
          <p:nvPr/>
        </p:nvGrpSpPr>
        <p:grpSpPr bwMode="auto">
          <a:xfrm>
            <a:off x="381000" y="2133600"/>
            <a:ext cx="3657600" cy="3840163"/>
            <a:chOff x="240" y="1344"/>
            <a:chExt cx="2304" cy="2419"/>
          </a:xfrm>
        </p:grpSpPr>
        <p:sp>
          <p:nvSpPr>
            <p:cNvPr id="31756" name="Line 4"/>
            <p:cNvSpPr>
              <a:spLocks noChangeShapeType="1"/>
            </p:cNvSpPr>
            <p:nvPr/>
          </p:nvSpPr>
          <p:spPr bwMode="auto">
            <a:xfrm flipH="1">
              <a:off x="246" y="1344"/>
              <a:ext cx="0" cy="2400"/>
            </a:xfrm>
            <a:prstGeom prst="line">
              <a:avLst/>
            </a:prstGeom>
            <a:noFill/>
            <a:ln w="12700">
              <a:solidFill>
                <a:srgbClr val="000000"/>
              </a:solidFill>
              <a:round/>
              <a:headEnd type="arrow" w="med" len="med"/>
              <a:tailEnd/>
            </a:ln>
          </p:spPr>
          <p:txBody>
            <a:bodyPr/>
            <a:lstStyle/>
            <a:p>
              <a:endParaRPr lang="en-GB"/>
            </a:p>
          </p:txBody>
        </p:sp>
        <p:sp>
          <p:nvSpPr>
            <p:cNvPr id="31757" name="Line 5"/>
            <p:cNvSpPr>
              <a:spLocks noChangeShapeType="1"/>
            </p:cNvSpPr>
            <p:nvPr/>
          </p:nvSpPr>
          <p:spPr bwMode="auto">
            <a:xfrm flipH="1">
              <a:off x="240" y="3763"/>
              <a:ext cx="2304" cy="0"/>
            </a:xfrm>
            <a:prstGeom prst="line">
              <a:avLst/>
            </a:prstGeom>
            <a:noFill/>
            <a:ln w="12700">
              <a:solidFill>
                <a:srgbClr val="000000"/>
              </a:solidFill>
              <a:round/>
              <a:headEnd type="arrow" w="med" len="med"/>
              <a:tailEnd/>
            </a:ln>
          </p:spPr>
          <p:txBody>
            <a:bodyPr/>
            <a:lstStyle/>
            <a:p>
              <a:endParaRPr lang="en-GB"/>
            </a:p>
          </p:txBody>
        </p:sp>
        <p:sp>
          <p:nvSpPr>
            <p:cNvPr id="31758" name="AutoShape 6"/>
            <p:cNvSpPr>
              <a:spLocks noChangeArrowheads="1"/>
            </p:cNvSpPr>
            <p:nvPr/>
          </p:nvSpPr>
          <p:spPr bwMode="auto">
            <a:xfrm>
              <a:off x="1125" y="1502"/>
              <a:ext cx="1242" cy="2151"/>
            </a:xfrm>
            <a:prstGeom prst="roundRect">
              <a:avLst>
                <a:gd name="adj" fmla="val 16667"/>
              </a:avLst>
            </a:prstGeom>
            <a:solidFill>
              <a:srgbClr val="CCFFCC"/>
            </a:solidFill>
            <a:ln w="9525">
              <a:solidFill>
                <a:schemeClr val="tx1"/>
              </a:solidFill>
              <a:round/>
              <a:headEnd/>
              <a:tailEnd/>
            </a:ln>
          </p:spPr>
          <p:txBody>
            <a:bodyPr anchor="ctr">
              <a:spAutoFit/>
            </a:bodyPr>
            <a:lstStyle/>
            <a:p>
              <a:endParaRPr lang="en-GB"/>
            </a:p>
          </p:txBody>
        </p:sp>
        <p:sp>
          <p:nvSpPr>
            <p:cNvPr id="31759" name="AutoShape 7"/>
            <p:cNvSpPr>
              <a:spLocks noChangeArrowheads="1"/>
            </p:cNvSpPr>
            <p:nvPr/>
          </p:nvSpPr>
          <p:spPr bwMode="auto">
            <a:xfrm>
              <a:off x="336" y="1502"/>
              <a:ext cx="710" cy="2186"/>
            </a:xfrm>
            <a:prstGeom prst="roundRect">
              <a:avLst>
                <a:gd name="adj" fmla="val 16667"/>
              </a:avLst>
            </a:prstGeom>
            <a:solidFill>
              <a:srgbClr val="FFE3E3"/>
            </a:solidFill>
            <a:ln w="9525">
              <a:solidFill>
                <a:schemeClr val="tx1"/>
              </a:solidFill>
              <a:round/>
              <a:headEnd/>
              <a:tailEnd/>
            </a:ln>
          </p:spPr>
          <p:txBody>
            <a:bodyPr anchor="ctr">
              <a:spAutoFit/>
            </a:bodyPr>
            <a:lstStyle/>
            <a:p>
              <a:endParaRPr lang="en-GB"/>
            </a:p>
          </p:txBody>
        </p:sp>
        <p:sp>
          <p:nvSpPr>
            <p:cNvPr id="31760" name="Oval 8"/>
            <p:cNvSpPr>
              <a:spLocks noChangeArrowheads="1"/>
            </p:cNvSpPr>
            <p:nvPr/>
          </p:nvSpPr>
          <p:spPr bwMode="auto">
            <a:xfrm>
              <a:off x="1632" y="1760"/>
              <a:ext cx="912" cy="271"/>
            </a:xfrm>
            <a:prstGeom prst="ellipse">
              <a:avLst/>
            </a:prstGeom>
            <a:solidFill>
              <a:srgbClr val="FF6600"/>
            </a:solidFill>
            <a:ln w="9525">
              <a:solidFill>
                <a:schemeClr val="tx1"/>
              </a:solidFill>
              <a:round/>
              <a:headEnd/>
              <a:tailEnd/>
            </a:ln>
          </p:spPr>
          <p:txBody>
            <a:bodyPr wrap="none" anchor="ctr"/>
            <a:lstStyle/>
            <a:p>
              <a:endParaRPr lang="en-US">
                <a:solidFill>
                  <a:srgbClr val="FFFF99"/>
                </a:solidFill>
              </a:endParaRPr>
            </a:p>
          </p:txBody>
        </p:sp>
        <p:sp>
          <p:nvSpPr>
            <p:cNvPr id="31761" name="Freeform 9"/>
            <p:cNvSpPr>
              <a:spLocks/>
            </p:cNvSpPr>
            <p:nvPr/>
          </p:nvSpPr>
          <p:spPr bwMode="auto">
            <a:xfrm>
              <a:off x="336" y="1834"/>
              <a:ext cx="2073" cy="1783"/>
            </a:xfrm>
            <a:custGeom>
              <a:avLst/>
              <a:gdLst>
                <a:gd name="T0" fmla="*/ 0 w 5046"/>
                <a:gd name="T1" fmla="*/ 2388 h 2388"/>
                <a:gd name="T2" fmla="*/ 1398 w 5046"/>
                <a:gd name="T3" fmla="*/ 702 h 2388"/>
                <a:gd name="T4" fmla="*/ 2670 w 5046"/>
                <a:gd name="T5" fmla="*/ 162 h 2388"/>
                <a:gd name="T6" fmla="*/ 5046 w 5046"/>
                <a:gd name="T7" fmla="*/ 0 h 2388"/>
                <a:gd name="T8" fmla="*/ 0 60000 65536"/>
                <a:gd name="T9" fmla="*/ 0 60000 65536"/>
                <a:gd name="T10" fmla="*/ 0 60000 65536"/>
                <a:gd name="T11" fmla="*/ 0 60000 65536"/>
                <a:gd name="T12" fmla="*/ 0 w 5046"/>
                <a:gd name="T13" fmla="*/ 0 h 2388"/>
                <a:gd name="T14" fmla="*/ 5046 w 5046"/>
                <a:gd name="T15" fmla="*/ 2388 h 2388"/>
              </a:gdLst>
              <a:ahLst/>
              <a:cxnLst>
                <a:cxn ang="T8">
                  <a:pos x="T0" y="T1"/>
                </a:cxn>
                <a:cxn ang="T9">
                  <a:pos x="T2" y="T3"/>
                </a:cxn>
                <a:cxn ang="T10">
                  <a:pos x="T4" y="T5"/>
                </a:cxn>
                <a:cxn ang="T11">
                  <a:pos x="T6" y="T7"/>
                </a:cxn>
              </a:cxnLst>
              <a:rect l="T12" t="T13" r="T14" b="T15"/>
              <a:pathLst>
                <a:path w="5046" h="2388">
                  <a:moveTo>
                    <a:pt x="0" y="2388"/>
                  </a:moveTo>
                  <a:cubicBezTo>
                    <a:pt x="233" y="2107"/>
                    <a:pt x="953" y="1073"/>
                    <a:pt x="1398" y="702"/>
                  </a:cubicBezTo>
                  <a:cubicBezTo>
                    <a:pt x="1843" y="331"/>
                    <a:pt x="2062" y="279"/>
                    <a:pt x="2670" y="162"/>
                  </a:cubicBezTo>
                  <a:cubicBezTo>
                    <a:pt x="3278" y="45"/>
                    <a:pt x="4551" y="34"/>
                    <a:pt x="5046" y="0"/>
                  </a:cubicBezTo>
                </a:path>
              </a:pathLst>
            </a:custGeom>
            <a:noFill/>
            <a:ln w="19050" cap="flat" cmpd="sng">
              <a:solidFill>
                <a:srgbClr val="969696"/>
              </a:solidFill>
              <a:prstDash val="lgDash"/>
              <a:round/>
              <a:headEnd type="none" w="sm" len="sm"/>
              <a:tailEnd type="triangle" w="med" len="med"/>
            </a:ln>
          </p:spPr>
          <p:txBody>
            <a:bodyPr wrap="none" anchor="ctr"/>
            <a:lstStyle/>
            <a:p>
              <a:endParaRPr lang="en-GB"/>
            </a:p>
          </p:txBody>
        </p:sp>
        <p:sp>
          <p:nvSpPr>
            <p:cNvPr id="31762" name="Line 10"/>
            <p:cNvSpPr>
              <a:spLocks noChangeShapeType="1"/>
            </p:cNvSpPr>
            <p:nvPr/>
          </p:nvSpPr>
          <p:spPr bwMode="auto">
            <a:xfrm flipV="1">
              <a:off x="435" y="1932"/>
              <a:ext cx="1892" cy="1649"/>
            </a:xfrm>
            <a:prstGeom prst="line">
              <a:avLst/>
            </a:prstGeom>
            <a:noFill/>
            <a:ln w="19050" cap="rnd">
              <a:solidFill>
                <a:srgbClr val="CC0000"/>
              </a:solidFill>
              <a:prstDash val="sysDot"/>
              <a:round/>
              <a:headEnd/>
              <a:tailEnd type="arrow" w="med" len="med"/>
            </a:ln>
          </p:spPr>
          <p:txBody>
            <a:bodyPr anchor="ctr">
              <a:spAutoFit/>
            </a:bodyPr>
            <a:lstStyle/>
            <a:p>
              <a:endParaRPr lang="en-GB"/>
            </a:p>
          </p:txBody>
        </p:sp>
        <p:sp>
          <p:nvSpPr>
            <p:cNvPr id="31763" name="Freeform 27"/>
            <p:cNvSpPr>
              <a:spLocks/>
            </p:cNvSpPr>
            <p:nvPr/>
          </p:nvSpPr>
          <p:spPr bwMode="auto">
            <a:xfrm>
              <a:off x="432" y="1872"/>
              <a:ext cx="1968" cy="1788"/>
            </a:xfrm>
            <a:custGeom>
              <a:avLst/>
              <a:gdLst>
                <a:gd name="T0" fmla="*/ 0 w 5118"/>
                <a:gd name="T1" fmla="*/ 2460 h 2460"/>
                <a:gd name="T2" fmla="*/ 1626 w 5118"/>
                <a:gd name="T3" fmla="*/ 1860 h 2460"/>
                <a:gd name="T4" fmla="*/ 2789 w 5118"/>
                <a:gd name="T5" fmla="*/ 702 h 2460"/>
                <a:gd name="T6" fmla="*/ 3601 w 5118"/>
                <a:gd name="T7" fmla="*/ 162 h 2460"/>
                <a:gd name="T8" fmla="*/ 5118 w 5118"/>
                <a:gd name="T9" fmla="*/ 0 h 2460"/>
                <a:gd name="T10" fmla="*/ 0 60000 65536"/>
                <a:gd name="T11" fmla="*/ 0 60000 65536"/>
                <a:gd name="T12" fmla="*/ 0 60000 65536"/>
                <a:gd name="T13" fmla="*/ 0 60000 65536"/>
                <a:gd name="T14" fmla="*/ 0 60000 65536"/>
                <a:gd name="T15" fmla="*/ 0 w 5118"/>
                <a:gd name="T16" fmla="*/ 0 h 2460"/>
                <a:gd name="T17" fmla="*/ 5118 w 5118"/>
                <a:gd name="T18" fmla="*/ 2460 h 2460"/>
              </a:gdLst>
              <a:ahLst/>
              <a:cxnLst>
                <a:cxn ang="T10">
                  <a:pos x="T0" y="T1"/>
                </a:cxn>
                <a:cxn ang="T11">
                  <a:pos x="T2" y="T3"/>
                </a:cxn>
                <a:cxn ang="T12">
                  <a:pos x="T4" y="T5"/>
                </a:cxn>
                <a:cxn ang="T13">
                  <a:pos x="T6" y="T7"/>
                </a:cxn>
                <a:cxn ang="T14">
                  <a:pos x="T8" y="T9"/>
                </a:cxn>
              </a:cxnLst>
              <a:rect l="T15" t="T16" r="T17" b="T18"/>
              <a:pathLst>
                <a:path w="5118" h="2460">
                  <a:moveTo>
                    <a:pt x="0" y="2460"/>
                  </a:moveTo>
                  <a:cubicBezTo>
                    <a:pt x="271" y="2360"/>
                    <a:pt x="1161" y="2153"/>
                    <a:pt x="1626" y="1860"/>
                  </a:cubicBezTo>
                  <a:cubicBezTo>
                    <a:pt x="2091" y="1567"/>
                    <a:pt x="2460" y="985"/>
                    <a:pt x="2789" y="702"/>
                  </a:cubicBezTo>
                  <a:cubicBezTo>
                    <a:pt x="3118" y="419"/>
                    <a:pt x="3213" y="279"/>
                    <a:pt x="3601" y="162"/>
                  </a:cubicBezTo>
                  <a:cubicBezTo>
                    <a:pt x="3989" y="45"/>
                    <a:pt x="4802" y="34"/>
                    <a:pt x="5118" y="0"/>
                  </a:cubicBezTo>
                </a:path>
              </a:pathLst>
            </a:custGeom>
            <a:noFill/>
            <a:ln w="57150" cap="flat" cmpd="sng">
              <a:solidFill>
                <a:schemeClr val="tx1"/>
              </a:solidFill>
              <a:prstDash val="solid"/>
              <a:round/>
              <a:headEnd type="none" w="sm" len="sm"/>
              <a:tailEnd type="triangle" w="med" len="med"/>
            </a:ln>
          </p:spPr>
          <p:txBody>
            <a:bodyPr wrap="none" anchor="ctr"/>
            <a:lstStyle/>
            <a:p>
              <a:endParaRPr lang="en-GB"/>
            </a:p>
          </p:txBody>
        </p:sp>
      </p:grpSp>
      <p:grpSp>
        <p:nvGrpSpPr>
          <p:cNvPr id="6" name="Group 29"/>
          <p:cNvGrpSpPr>
            <a:grpSpLocks/>
          </p:cNvGrpSpPr>
          <p:nvPr/>
        </p:nvGrpSpPr>
        <p:grpSpPr bwMode="auto">
          <a:xfrm>
            <a:off x="2971800" y="2057400"/>
            <a:ext cx="5791200" cy="1828800"/>
            <a:chOff x="1872" y="1296"/>
            <a:chExt cx="3648" cy="1152"/>
          </a:xfrm>
        </p:grpSpPr>
        <p:sp>
          <p:nvSpPr>
            <p:cNvPr id="31750" name="Oval 12"/>
            <p:cNvSpPr>
              <a:spLocks noChangeArrowheads="1"/>
            </p:cNvSpPr>
            <p:nvPr/>
          </p:nvSpPr>
          <p:spPr bwMode="auto">
            <a:xfrm>
              <a:off x="2880" y="1296"/>
              <a:ext cx="2640" cy="1051"/>
            </a:xfrm>
            <a:prstGeom prst="ellipse">
              <a:avLst/>
            </a:prstGeom>
            <a:noFill/>
            <a:ln w="9525">
              <a:solidFill>
                <a:schemeClr val="tx1"/>
              </a:solidFill>
              <a:round/>
              <a:headEnd/>
              <a:tailEnd/>
            </a:ln>
          </p:spPr>
          <p:txBody>
            <a:bodyPr wrap="none" anchor="ctr"/>
            <a:lstStyle/>
            <a:p>
              <a:endParaRPr lang="en-US">
                <a:solidFill>
                  <a:srgbClr val="FFFF99"/>
                </a:solidFill>
              </a:endParaRPr>
            </a:p>
          </p:txBody>
        </p:sp>
        <p:sp>
          <p:nvSpPr>
            <p:cNvPr id="31751" name="Freeform 15"/>
            <p:cNvSpPr>
              <a:spLocks/>
            </p:cNvSpPr>
            <p:nvPr/>
          </p:nvSpPr>
          <p:spPr bwMode="auto">
            <a:xfrm>
              <a:off x="2828" y="1592"/>
              <a:ext cx="2271" cy="259"/>
            </a:xfrm>
            <a:custGeom>
              <a:avLst/>
              <a:gdLst>
                <a:gd name="T0" fmla="*/ 0 w 744"/>
                <a:gd name="T1" fmla="*/ 85 h 85"/>
                <a:gd name="T2" fmla="*/ 168 w 744"/>
                <a:gd name="T3" fmla="*/ 60 h 85"/>
                <a:gd name="T4" fmla="*/ 542 w 744"/>
                <a:gd name="T5" fmla="*/ 12 h 85"/>
                <a:gd name="T6" fmla="*/ 744 w 744"/>
                <a:gd name="T7" fmla="*/ 0 h 85"/>
                <a:gd name="T8" fmla="*/ 0 60000 65536"/>
                <a:gd name="T9" fmla="*/ 0 60000 65536"/>
                <a:gd name="T10" fmla="*/ 0 60000 65536"/>
                <a:gd name="T11" fmla="*/ 0 60000 65536"/>
                <a:gd name="T12" fmla="*/ 0 w 744"/>
                <a:gd name="T13" fmla="*/ 0 h 85"/>
                <a:gd name="T14" fmla="*/ 744 w 744"/>
                <a:gd name="T15" fmla="*/ 85 h 85"/>
              </a:gdLst>
              <a:ahLst/>
              <a:cxnLst>
                <a:cxn ang="T8">
                  <a:pos x="T0" y="T1"/>
                </a:cxn>
                <a:cxn ang="T9">
                  <a:pos x="T2" y="T3"/>
                </a:cxn>
                <a:cxn ang="T10">
                  <a:pos x="T4" y="T5"/>
                </a:cxn>
                <a:cxn ang="T11">
                  <a:pos x="T6" y="T7"/>
                </a:cxn>
              </a:cxnLst>
              <a:rect l="T12" t="T13" r="T14" b="T15"/>
              <a:pathLst>
                <a:path w="744" h="85">
                  <a:moveTo>
                    <a:pt x="0" y="85"/>
                  </a:moveTo>
                  <a:cubicBezTo>
                    <a:pt x="28" y="81"/>
                    <a:pt x="78" y="72"/>
                    <a:pt x="168" y="60"/>
                  </a:cubicBezTo>
                  <a:cubicBezTo>
                    <a:pt x="258" y="48"/>
                    <a:pt x="446" y="22"/>
                    <a:pt x="542" y="12"/>
                  </a:cubicBezTo>
                  <a:cubicBezTo>
                    <a:pt x="638" y="2"/>
                    <a:pt x="702" y="3"/>
                    <a:pt x="744" y="0"/>
                  </a:cubicBezTo>
                </a:path>
              </a:pathLst>
            </a:custGeom>
            <a:noFill/>
            <a:ln w="19050" cap="flat" cmpd="sng">
              <a:solidFill>
                <a:srgbClr val="969696"/>
              </a:solidFill>
              <a:prstDash val="lgDash"/>
              <a:round/>
              <a:headEnd type="none" w="sm" len="sm"/>
              <a:tailEnd type="triangle" w="med" len="med"/>
            </a:ln>
          </p:spPr>
          <p:txBody>
            <a:bodyPr wrap="none" anchor="ctr"/>
            <a:lstStyle/>
            <a:p>
              <a:endParaRPr lang="en-GB"/>
            </a:p>
          </p:txBody>
        </p:sp>
        <p:sp>
          <p:nvSpPr>
            <p:cNvPr id="31752" name="Freeform 16"/>
            <p:cNvSpPr>
              <a:spLocks/>
            </p:cNvSpPr>
            <p:nvPr/>
          </p:nvSpPr>
          <p:spPr bwMode="auto">
            <a:xfrm>
              <a:off x="3136" y="1705"/>
              <a:ext cx="2143" cy="656"/>
            </a:xfrm>
            <a:custGeom>
              <a:avLst/>
              <a:gdLst>
                <a:gd name="T0" fmla="*/ 0 w 702"/>
                <a:gd name="T1" fmla="*/ 215 h 215"/>
                <a:gd name="T2" fmla="*/ 79 w 702"/>
                <a:gd name="T3" fmla="*/ 162 h 215"/>
                <a:gd name="T4" fmla="*/ 190 w 702"/>
                <a:gd name="T5" fmla="*/ 101 h 215"/>
                <a:gd name="T6" fmla="*/ 393 w 702"/>
                <a:gd name="T7" fmla="*/ 42 h 215"/>
                <a:gd name="T8" fmla="*/ 702 w 702"/>
                <a:gd name="T9" fmla="*/ 0 h 215"/>
                <a:gd name="T10" fmla="*/ 0 60000 65536"/>
                <a:gd name="T11" fmla="*/ 0 60000 65536"/>
                <a:gd name="T12" fmla="*/ 0 60000 65536"/>
                <a:gd name="T13" fmla="*/ 0 60000 65536"/>
                <a:gd name="T14" fmla="*/ 0 60000 65536"/>
                <a:gd name="T15" fmla="*/ 0 w 702"/>
                <a:gd name="T16" fmla="*/ 0 h 215"/>
                <a:gd name="T17" fmla="*/ 702 w 702"/>
                <a:gd name="T18" fmla="*/ 215 h 215"/>
              </a:gdLst>
              <a:ahLst/>
              <a:cxnLst>
                <a:cxn ang="T10">
                  <a:pos x="T0" y="T1"/>
                </a:cxn>
                <a:cxn ang="T11">
                  <a:pos x="T2" y="T3"/>
                </a:cxn>
                <a:cxn ang="T12">
                  <a:pos x="T4" y="T5"/>
                </a:cxn>
                <a:cxn ang="T13">
                  <a:pos x="T6" y="T7"/>
                </a:cxn>
                <a:cxn ang="T14">
                  <a:pos x="T8" y="T9"/>
                </a:cxn>
              </a:cxnLst>
              <a:rect l="T15" t="T16" r="T17" b="T18"/>
              <a:pathLst>
                <a:path w="702" h="215">
                  <a:moveTo>
                    <a:pt x="0" y="215"/>
                  </a:moveTo>
                  <a:cubicBezTo>
                    <a:pt x="13" y="206"/>
                    <a:pt x="47" y="181"/>
                    <a:pt x="79" y="162"/>
                  </a:cubicBezTo>
                  <a:cubicBezTo>
                    <a:pt x="111" y="143"/>
                    <a:pt x="138" y="121"/>
                    <a:pt x="190" y="101"/>
                  </a:cubicBezTo>
                  <a:cubicBezTo>
                    <a:pt x="242" y="81"/>
                    <a:pt x="308" y="59"/>
                    <a:pt x="393" y="42"/>
                  </a:cubicBezTo>
                  <a:cubicBezTo>
                    <a:pt x="478" y="25"/>
                    <a:pt x="638" y="9"/>
                    <a:pt x="702" y="0"/>
                  </a:cubicBezTo>
                </a:path>
              </a:pathLst>
            </a:custGeom>
            <a:noFill/>
            <a:ln w="57150" cap="flat" cmpd="sng">
              <a:solidFill>
                <a:schemeClr val="tx1"/>
              </a:solidFill>
              <a:prstDash val="solid"/>
              <a:round/>
              <a:headEnd type="none" w="sm" len="sm"/>
              <a:tailEnd type="triangle" w="med" len="med"/>
            </a:ln>
          </p:spPr>
          <p:txBody>
            <a:bodyPr wrap="none" anchor="ctr"/>
            <a:lstStyle/>
            <a:p>
              <a:endParaRPr lang="en-GB"/>
            </a:p>
          </p:txBody>
        </p:sp>
        <p:sp>
          <p:nvSpPr>
            <p:cNvPr id="31753" name="Freeform 17"/>
            <p:cNvSpPr>
              <a:spLocks/>
            </p:cNvSpPr>
            <p:nvPr/>
          </p:nvSpPr>
          <p:spPr bwMode="auto">
            <a:xfrm>
              <a:off x="3840" y="1837"/>
              <a:ext cx="1146" cy="611"/>
            </a:xfrm>
            <a:custGeom>
              <a:avLst/>
              <a:gdLst>
                <a:gd name="T0" fmla="*/ 0 w 152"/>
                <a:gd name="T1" fmla="*/ 177 h 177"/>
                <a:gd name="T2" fmla="*/ 152 w 152"/>
                <a:gd name="T3" fmla="*/ 0 h 177"/>
                <a:gd name="T4" fmla="*/ 0 60000 65536"/>
                <a:gd name="T5" fmla="*/ 0 60000 65536"/>
                <a:gd name="T6" fmla="*/ 0 w 152"/>
                <a:gd name="T7" fmla="*/ 0 h 177"/>
                <a:gd name="T8" fmla="*/ 152 w 152"/>
                <a:gd name="T9" fmla="*/ 177 h 177"/>
              </a:gdLst>
              <a:ahLst/>
              <a:cxnLst>
                <a:cxn ang="T4">
                  <a:pos x="T0" y="T1"/>
                </a:cxn>
                <a:cxn ang="T5">
                  <a:pos x="T2" y="T3"/>
                </a:cxn>
              </a:cxnLst>
              <a:rect l="T6" t="T7" r="T8" b="T9"/>
              <a:pathLst>
                <a:path w="152" h="177">
                  <a:moveTo>
                    <a:pt x="0" y="177"/>
                  </a:moveTo>
                  <a:lnTo>
                    <a:pt x="152" y="0"/>
                  </a:lnTo>
                </a:path>
              </a:pathLst>
            </a:custGeom>
            <a:noFill/>
            <a:ln w="19050" cap="rnd" cmpd="sng">
              <a:solidFill>
                <a:srgbClr val="CC0000"/>
              </a:solidFill>
              <a:prstDash val="sysDot"/>
              <a:round/>
              <a:headEnd type="none" w="med" len="med"/>
              <a:tailEnd type="arrow" w="med" len="med"/>
            </a:ln>
          </p:spPr>
          <p:txBody>
            <a:bodyPr anchor="ctr">
              <a:spAutoFit/>
            </a:bodyPr>
            <a:lstStyle/>
            <a:p>
              <a:endParaRPr lang="en-GB"/>
            </a:p>
          </p:txBody>
        </p:sp>
        <p:sp>
          <p:nvSpPr>
            <p:cNvPr id="31754" name="Line 18"/>
            <p:cNvSpPr>
              <a:spLocks noChangeShapeType="1"/>
            </p:cNvSpPr>
            <p:nvPr/>
          </p:nvSpPr>
          <p:spPr bwMode="auto">
            <a:xfrm flipH="1">
              <a:off x="1872" y="1392"/>
              <a:ext cx="1584" cy="384"/>
            </a:xfrm>
            <a:prstGeom prst="line">
              <a:avLst/>
            </a:prstGeom>
            <a:noFill/>
            <a:ln w="9525">
              <a:solidFill>
                <a:srgbClr val="4D4D4D"/>
              </a:solidFill>
              <a:round/>
              <a:headEnd/>
              <a:tailEnd/>
            </a:ln>
          </p:spPr>
          <p:txBody>
            <a:bodyPr anchor="ctr">
              <a:spAutoFit/>
            </a:bodyPr>
            <a:lstStyle/>
            <a:p>
              <a:endParaRPr lang="en-GB"/>
            </a:p>
          </p:txBody>
        </p:sp>
        <p:sp>
          <p:nvSpPr>
            <p:cNvPr id="31755" name="Line 19"/>
            <p:cNvSpPr>
              <a:spLocks noChangeShapeType="1"/>
            </p:cNvSpPr>
            <p:nvPr/>
          </p:nvSpPr>
          <p:spPr bwMode="auto">
            <a:xfrm>
              <a:off x="1872" y="2016"/>
              <a:ext cx="1776" cy="288"/>
            </a:xfrm>
            <a:prstGeom prst="line">
              <a:avLst/>
            </a:prstGeom>
            <a:noFill/>
            <a:ln w="9525">
              <a:solidFill>
                <a:srgbClr val="4D4D4D"/>
              </a:solidFill>
              <a:round/>
              <a:headEnd/>
              <a:tailEnd/>
            </a:ln>
          </p:spPr>
          <p:txBody>
            <a:bodyPr anchor="ctr">
              <a:spAutoFit/>
            </a:bodyP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Line 2"/>
          <p:cNvSpPr>
            <a:spLocks noChangeShapeType="1"/>
          </p:cNvSpPr>
          <p:nvPr/>
        </p:nvSpPr>
        <p:spPr bwMode="auto">
          <a:xfrm>
            <a:off x="1169988" y="3657600"/>
            <a:ext cx="7974012" cy="0"/>
          </a:xfrm>
          <a:prstGeom prst="line">
            <a:avLst/>
          </a:prstGeom>
          <a:noFill/>
          <a:ln w="50800">
            <a:solidFill>
              <a:srgbClr val="FF3300"/>
            </a:solidFill>
            <a:round/>
            <a:headEnd type="none" w="sm" len="sm"/>
            <a:tailEnd type="none" w="sm" len="sm"/>
          </a:ln>
          <a:effectLst/>
        </p:spPr>
        <p:txBody>
          <a:bodyPr wrap="none" anchor="ctr"/>
          <a:lstStyle/>
          <a:p>
            <a:endParaRPr lang="en-GB"/>
          </a:p>
        </p:txBody>
      </p:sp>
      <p:sp>
        <p:nvSpPr>
          <p:cNvPr id="663555" name="Line 3"/>
          <p:cNvSpPr>
            <a:spLocks noChangeShapeType="1"/>
          </p:cNvSpPr>
          <p:nvPr/>
        </p:nvSpPr>
        <p:spPr bwMode="auto">
          <a:xfrm>
            <a:off x="26988" y="1295400"/>
            <a:ext cx="7974012" cy="0"/>
          </a:xfrm>
          <a:prstGeom prst="line">
            <a:avLst/>
          </a:prstGeom>
          <a:noFill/>
          <a:ln w="50800">
            <a:solidFill>
              <a:srgbClr val="FF3300"/>
            </a:solidFill>
            <a:round/>
            <a:headEnd type="none" w="sm" len="sm"/>
            <a:tailEnd type="none" w="sm" len="sm"/>
          </a:ln>
          <a:effectLst/>
        </p:spPr>
        <p:txBody>
          <a:bodyPr wrap="none" anchor="ctr"/>
          <a:lstStyle/>
          <a:p>
            <a:endParaRPr lang="en-GB"/>
          </a:p>
        </p:txBody>
      </p:sp>
      <p:sp>
        <p:nvSpPr>
          <p:cNvPr id="663556" name="Rectangle 4"/>
          <p:cNvSpPr>
            <a:spLocks noGrp="1" noChangeArrowheads="1"/>
          </p:cNvSpPr>
          <p:nvPr>
            <p:ph type="ctrTitle"/>
          </p:nvPr>
        </p:nvSpPr>
        <p:spPr>
          <a:xfrm>
            <a:off x="685800" y="2286000"/>
            <a:ext cx="7772400" cy="1143000"/>
          </a:xfrm>
        </p:spPr>
        <p:txBody>
          <a:bodyPr/>
          <a:lstStyle/>
          <a:p>
            <a:pPr algn="ctr"/>
            <a:r>
              <a:rPr lang="en-US" dirty="0"/>
              <a:t>Crystal’s “Genetic Code (DNA)”</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dirty="0" smtClean="0">
                <a:solidFill>
                  <a:schemeClr val="tx2">
                    <a:lumMod val="50000"/>
                  </a:schemeClr>
                </a:solidFill>
              </a:rPr>
              <a:t>‘</a:t>
            </a:r>
            <a:r>
              <a:rPr lang="en-US" sz="3100" dirty="0" smtClean="0">
                <a:solidFill>
                  <a:schemeClr val="tx2">
                    <a:lumMod val="50000"/>
                  </a:schemeClr>
                </a:solidFill>
              </a:rPr>
              <a:t>Methodology’ is only the set of </a:t>
            </a:r>
            <a:r>
              <a:rPr lang="en-US" sz="3100" i="1" dirty="0" smtClean="0">
                <a:solidFill>
                  <a:schemeClr val="tx2">
                    <a:lumMod val="50000"/>
                  </a:schemeClr>
                </a:solidFill>
              </a:rPr>
              <a:t>conventions</a:t>
            </a:r>
            <a:r>
              <a:rPr lang="en-US" sz="3100" dirty="0" smtClean="0">
                <a:solidFill>
                  <a:schemeClr val="tx2">
                    <a:lumMod val="50000"/>
                  </a:schemeClr>
                </a:solidFill>
              </a:rPr>
              <a:t> people agree to follow -- it changes every few months!</a:t>
            </a:r>
          </a:p>
        </p:txBody>
      </p:sp>
      <p:sp>
        <p:nvSpPr>
          <p:cNvPr id="13315" name="Rectangle 68"/>
          <p:cNvSpPr>
            <a:spLocks noGrp="1" noChangeArrowheads="1"/>
          </p:cNvSpPr>
          <p:nvPr>
            <p:ph type="body" idx="1"/>
          </p:nvPr>
        </p:nvSpPr>
        <p:spPr/>
        <p:txBody>
          <a:bodyPr>
            <a:normAutofit fontScale="77500" lnSpcReduction="20000"/>
          </a:bodyPr>
          <a:lstStyle/>
          <a:p>
            <a:pPr eaLnBrk="1" hangingPunct="1"/>
            <a:r>
              <a:rPr lang="en-US" dirty="0" smtClean="0"/>
              <a:t>As the people on the team change, the conventions of the team change, also.</a:t>
            </a:r>
          </a:p>
          <a:p>
            <a:pPr eaLnBrk="1" hangingPunct="1"/>
            <a:endParaRPr lang="en-US" sz="1200" dirty="0" smtClean="0"/>
          </a:p>
          <a:p>
            <a:pPr eaLnBrk="1" hangingPunct="1"/>
            <a:r>
              <a:rPr lang="en-US" dirty="0" smtClean="0"/>
              <a:t>As the project evolves from start to middle to end, the strategies and conventions change, also.</a:t>
            </a:r>
          </a:p>
          <a:p>
            <a:pPr eaLnBrk="1" hangingPunct="1"/>
            <a:endParaRPr lang="en-US" sz="1200" dirty="0" smtClean="0"/>
          </a:p>
          <a:p>
            <a:pPr eaLnBrk="1" hangingPunct="1"/>
            <a:r>
              <a:rPr lang="en-US" dirty="0" smtClean="0"/>
              <a:t>The methodology of the team needs to change along with the situation.</a:t>
            </a:r>
          </a:p>
          <a:p>
            <a:pPr eaLnBrk="1" hangingPunct="1"/>
            <a:endParaRPr lang="en-US" sz="1200" dirty="0" smtClean="0"/>
          </a:p>
          <a:p>
            <a:pPr eaLnBrk="1" hangingPunct="1"/>
            <a:r>
              <a:rPr lang="en-US" dirty="0" smtClean="0"/>
              <a:t>This is natural is we view the methodology only as the conventions the team uses, </a:t>
            </a:r>
            <a:r>
              <a:rPr lang="en-US" u="sng" dirty="0" smtClean="0"/>
              <a:t>and nothing more</a:t>
            </a:r>
            <a:r>
              <a:rPr lang="en-US" dirty="0" smtClean="0"/>
              <a:t>!</a:t>
            </a:r>
          </a:p>
          <a:p>
            <a:pPr eaLnBrk="1" hangingPunct="1"/>
            <a:endParaRPr lang="en-US" sz="1200" dirty="0" smtClean="0"/>
          </a:p>
          <a:p>
            <a:pPr eaLnBrk="1" hangingPunct="1"/>
            <a:r>
              <a:rPr lang="en-US" dirty="0" smtClean="0"/>
              <a:t>(Most people try to use ‘methodology’ as required development technique and also project management -- this is too much burden to place on a methodology)</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normAutofit fontScale="90000"/>
          </a:bodyPr>
          <a:lstStyle/>
          <a:p>
            <a:r>
              <a:rPr lang="en-US" sz="3100" dirty="0">
                <a:solidFill>
                  <a:schemeClr val="tx2">
                    <a:lumMod val="50000"/>
                  </a:schemeClr>
                </a:solidFill>
              </a:rPr>
              <a:t>Methodology: who, what, when of interactions</a:t>
            </a:r>
            <a:r>
              <a:rPr lang="en-US" dirty="0">
                <a:solidFill>
                  <a:schemeClr val="tx2">
                    <a:lumMod val="50000"/>
                  </a:schemeClr>
                </a:solidFill>
              </a:rPr>
              <a:t/>
            </a:r>
            <a:br>
              <a:rPr lang="en-US" dirty="0">
                <a:solidFill>
                  <a:schemeClr val="tx2">
                    <a:lumMod val="50000"/>
                  </a:schemeClr>
                </a:solidFill>
              </a:rPr>
            </a:br>
            <a:endParaRPr lang="en-US" dirty="0">
              <a:solidFill>
                <a:schemeClr val="tx2">
                  <a:lumMod val="50000"/>
                </a:schemeClr>
              </a:solidFill>
            </a:endParaRPr>
          </a:p>
        </p:txBody>
      </p:sp>
      <p:sp>
        <p:nvSpPr>
          <p:cNvPr id="452611" name="Oval 3"/>
          <p:cNvSpPr>
            <a:spLocks noChangeArrowheads="1"/>
          </p:cNvSpPr>
          <p:nvPr/>
        </p:nvSpPr>
        <p:spPr bwMode="auto">
          <a:xfrm>
            <a:off x="381000" y="882650"/>
            <a:ext cx="8229600" cy="5670550"/>
          </a:xfrm>
          <a:prstGeom prst="ellipse">
            <a:avLst/>
          </a:prstGeom>
          <a:solidFill>
            <a:srgbClr val="FFFF99"/>
          </a:solidFill>
          <a:ln w="9525">
            <a:solidFill>
              <a:schemeClr val="tx1"/>
            </a:solidFill>
            <a:round/>
            <a:headEnd type="none" w="sm" len="sm"/>
            <a:tailEnd type="none" w="sm" len="sm"/>
          </a:ln>
          <a:effectLst/>
        </p:spPr>
        <p:txBody>
          <a:bodyPr wrap="none" anchor="ctr"/>
          <a:lstStyle/>
          <a:p>
            <a:endParaRPr lang="en-GB"/>
          </a:p>
        </p:txBody>
      </p:sp>
      <p:sp>
        <p:nvSpPr>
          <p:cNvPr id="452612" name="Rectangle 4"/>
          <p:cNvSpPr>
            <a:spLocks noChangeArrowheads="1"/>
          </p:cNvSpPr>
          <p:nvPr/>
        </p:nvSpPr>
        <p:spPr bwMode="auto">
          <a:xfrm>
            <a:off x="5734050" y="1676400"/>
            <a:ext cx="2724150" cy="528638"/>
          </a:xfrm>
          <a:prstGeom prst="rect">
            <a:avLst/>
          </a:prstGeom>
          <a:solidFill>
            <a:schemeClr val="bg1"/>
          </a:solidFill>
          <a:ln w="9525">
            <a:solidFill>
              <a:schemeClr val="tx1"/>
            </a:solidFill>
            <a:miter lim="800000"/>
            <a:headEnd/>
            <a:tailEnd/>
          </a:ln>
          <a:effectLst/>
        </p:spPr>
        <p:txBody>
          <a:bodyPr lIns="92075" tIns="46038" rIns="92075" bIns="46038">
            <a:spAutoFit/>
          </a:bodyPr>
          <a:lstStyle/>
          <a:p>
            <a:pPr algn="ctr" eaLnBrk="0" hangingPunct="0"/>
            <a:r>
              <a:rPr lang="en-US">
                <a:solidFill>
                  <a:srgbClr val="000000"/>
                </a:solidFill>
              </a:rPr>
              <a:t>Team Values</a:t>
            </a:r>
          </a:p>
        </p:txBody>
      </p:sp>
      <p:sp>
        <p:nvSpPr>
          <p:cNvPr id="452613" name="Rectangle 5"/>
          <p:cNvSpPr>
            <a:spLocks noChangeArrowheads="1"/>
          </p:cNvSpPr>
          <p:nvPr/>
        </p:nvSpPr>
        <p:spPr bwMode="auto">
          <a:xfrm>
            <a:off x="3154363" y="2354263"/>
            <a:ext cx="1411287"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Activities</a:t>
            </a:r>
          </a:p>
        </p:txBody>
      </p:sp>
      <p:sp>
        <p:nvSpPr>
          <p:cNvPr id="452614" name="Rectangle 6"/>
          <p:cNvSpPr>
            <a:spLocks noChangeArrowheads="1"/>
          </p:cNvSpPr>
          <p:nvPr/>
        </p:nvSpPr>
        <p:spPr bwMode="auto">
          <a:xfrm>
            <a:off x="3017838" y="4038600"/>
            <a:ext cx="1684337"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Techniques</a:t>
            </a:r>
          </a:p>
        </p:txBody>
      </p:sp>
      <p:sp>
        <p:nvSpPr>
          <p:cNvPr id="452615" name="Rectangle 7"/>
          <p:cNvSpPr>
            <a:spLocks noChangeArrowheads="1"/>
          </p:cNvSpPr>
          <p:nvPr/>
        </p:nvSpPr>
        <p:spPr bwMode="auto">
          <a:xfrm>
            <a:off x="3406775" y="5781675"/>
            <a:ext cx="904875"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Tools</a:t>
            </a:r>
          </a:p>
        </p:txBody>
      </p:sp>
      <p:sp>
        <p:nvSpPr>
          <p:cNvPr id="452616" name="Rectangle 8"/>
          <p:cNvSpPr>
            <a:spLocks noChangeArrowheads="1"/>
          </p:cNvSpPr>
          <p:nvPr/>
        </p:nvSpPr>
        <p:spPr bwMode="auto">
          <a:xfrm>
            <a:off x="5191125" y="5791200"/>
            <a:ext cx="904875"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Skills</a:t>
            </a:r>
          </a:p>
        </p:txBody>
      </p:sp>
      <p:sp>
        <p:nvSpPr>
          <p:cNvPr id="452617" name="Rectangle 9"/>
          <p:cNvSpPr>
            <a:spLocks noChangeArrowheads="1"/>
          </p:cNvSpPr>
          <p:nvPr/>
        </p:nvSpPr>
        <p:spPr bwMode="auto">
          <a:xfrm>
            <a:off x="5191125" y="4038600"/>
            <a:ext cx="904875"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Roles</a:t>
            </a:r>
          </a:p>
        </p:txBody>
      </p:sp>
      <p:sp>
        <p:nvSpPr>
          <p:cNvPr id="452618" name="Rectangle 10"/>
          <p:cNvSpPr>
            <a:spLocks noChangeArrowheads="1"/>
          </p:cNvSpPr>
          <p:nvPr/>
        </p:nvSpPr>
        <p:spPr bwMode="auto">
          <a:xfrm>
            <a:off x="1306513" y="5781675"/>
            <a:ext cx="1533525"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Standards</a:t>
            </a:r>
          </a:p>
        </p:txBody>
      </p:sp>
      <p:sp>
        <p:nvSpPr>
          <p:cNvPr id="452619" name="Rectangle 11"/>
          <p:cNvSpPr>
            <a:spLocks noChangeArrowheads="1"/>
          </p:cNvSpPr>
          <p:nvPr/>
        </p:nvSpPr>
        <p:spPr bwMode="auto">
          <a:xfrm>
            <a:off x="1416050" y="2438400"/>
            <a:ext cx="1174750"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Quality</a:t>
            </a:r>
          </a:p>
        </p:txBody>
      </p:sp>
      <p:sp>
        <p:nvSpPr>
          <p:cNvPr id="452620" name="Rectangle 12"/>
          <p:cNvSpPr>
            <a:spLocks noChangeArrowheads="1"/>
          </p:cNvSpPr>
          <p:nvPr/>
        </p:nvSpPr>
        <p:spPr bwMode="auto">
          <a:xfrm>
            <a:off x="5114925" y="2362200"/>
            <a:ext cx="1057275"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Teams</a:t>
            </a:r>
          </a:p>
        </p:txBody>
      </p:sp>
      <p:sp>
        <p:nvSpPr>
          <p:cNvPr id="452621" name="Rectangle 13"/>
          <p:cNvSpPr>
            <a:spLocks noChangeArrowheads="1"/>
          </p:cNvSpPr>
          <p:nvPr/>
        </p:nvSpPr>
        <p:spPr bwMode="auto">
          <a:xfrm>
            <a:off x="1316038" y="3789363"/>
            <a:ext cx="1362075"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Products</a:t>
            </a:r>
          </a:p>
        </p:txBody>
      </p:sp>
      <p:sp>
        <p:nvSpPr>
          <p:cNvPr id="452622" name="Rectangle 14"/>
          <p:cNvSpPr>
            <a:spLocks noChangeArrowheads="1"/>
          </p:cNvSpPr>
          <p:nvPr/>
        </p:nvSpPr>
        <p:spPr bwMode="auto">
          <a:xfrm>
            <a:off x="7239000" y="4038600"/>
            <a:ext cx="1055688"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People</a:t>
            </a:r>
          </a:p>
        </p:txBody>
      </p:sp>
      <p:sp>
        <p:nvSpPr>
          <p:cNvPr id="452623" name="Rectangle 15"/>
          <p:cNvSpPr>
            <a:spLocks noChangeArrowheads="1"/>
          </p:cNvSpPr>
          <p:nvPr/>
        </p:nvSpPr>
        <p:spPr bwMode="auto">
          <a:xfrm>
            <a:off x="3905250" y="1133475"/>
            <a:ext cx="1581150"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dirty="0">
                <a:solidFill>
                  <a:srgbClr val="000000"/>
                </a:solidFill>
              </a:rPr>
              <a:t>Milestones</a:t>
            </a:r>
          </a:p>
        </p:txBody>
      </p:sp>
      <p:cxnSp>
        <p:nvCxnSpPr>
          <p:cNvPr id="452624" name="AutoShape 16"/>
          <p:cNvCxnSpPr>
            <a:cxnSpLocks noChangeShapeType="1"/>
            <a:stCxn id="452623" idx="2"/>
            <a:endCxn id="452613" idx="0"/>
          </p:cNvCxnSpPr>
          <p:nvPr/>
        </p:nvCxnSpPr>
        <p:spPr bwMode="auto">
          <a:xfrm flipH="1">
            <a:off x="3860800" y="1600200"/>
            <a:ext cx="835025" cy="754063"/>
          </a:xfrm>
          <a:prstGeom prst="straightConnector1">
            <a:avLst/>
          </a:prstGeom>
          <a:noFill/>
          <a:ln w="28575">
            <a:solidFill>
              <a:schemeClr val="tx1"/>
            </a:solidFill>
            <a:round/>
            <a:headEnd type="none" w="sm" len="sm"/>
            <a:tailEnd type="none" w="sm" len="sm"/>
          </a:ln>
          <a:effectLst/>
        </p:spPr>
      </p:cxnSp>
      <p:cxnSp>
        <p:nvCxnSpPr>
          <p:cNvPr id="452625" name="AutoShape 17"/>
          <p:cNvCxnSpPr>
            <a:cxnSpLocks noChangeShapeType="1"/>
            <a:stCxn id="452613" idx="2"/>
            <a:endCxn id="452614" idx="0"/>
          </p:cNvCxnSpPr>
          <p:nvPr/>
        </p:nvCxnSpPr>
        <p:spPr bwMode="auto">
          <a:xfrm>
            <a:off x="3860800" y="2820988"/>
            <a:ext cx="0" cy="1217612"/>
          </a:xfrm>
          <a:prstGeom prst="straightConnector1">
            <a:avLst/>
          </a:prstGeom>
          <a:noFill/>
          <a:ln w="28575">
            <a:solidFill>
              <a:schemeClr val="tx1"/>
            </a:solidFill>
            <a:round/>
            <a:headEnd type="none" w="sm" len="sm"/>
            <a:tailEnd type="none" w="sm" len="sm"/>
          </a:ln>
          <a:effectLst/>
        </p:spPr>
      </p:cxnSp>
      <p:cxnSp>
        <p:nvCxnSpPr>
          <p:cNvPr id="452626" name="AutoShape 18"/>
          <p:cNvCxnSpPr>
            <a:cxnSpLocks noChangeShapeType="1"/>
            <a:stCxn id="452614" idx="2"/>
            <a:endCxn id="452615" idx="0"/>
          </p:cNvCxnSpPr>
          <p:nvPr/>
        </p:nvCxnSpPr>
        <p:spPr bwMode="auto">
          <a:xfrm flipH="1">
            <a:off x="3859213" y="4505325"/>
            <a:ext cx="1587" cy="1276350"/>
          </a:xfrm>
          <a:prstGeom prst="straightConnector1">
            <a:avLst/>
          </a:prstGeom>
          <a:noFill/>
          <a:ln w="28575">
            <a:solidFill>
              <a:schemeClr val="tx1"/>
            </a:solidFill>
            <a:round/>
            <a:headEnd type="none" w="sm" len="sm"/>
            <a:tailEnd type="none" w="sm" len="sm"/>
          </a:ln>
          <a:effectLst/>
        </p:spPr>
      </p:cxnSp>
      <p:cxnSp>
        <p:nvCxnSpPr>
          <p:cNvPr id="452627" name="AutoShape 19"/>
          <p:cNvCxnSpPr>
            <a:cxnSpLocks noChangeShapeType="1"/>
            <a:stCxn id="452619" idx="2"/>
            <a:endCxn id="452621" idx="0"/>
          </p:cNvCxnSpPr>
          <p:nvPr/>
        </p:nvCxnSpPr>
        <p:spPr bwMode="auto">
          <a:xfrm flipH="1">
            <a:off x="1997075" y="2905125"/>
            <a:ext cx="6350" cy="884238"/>
          </a:xfrm>
          <a:prstGeom prst="straightConnector1">
            <a:avLst/>
          </a:prstGeom>
          <a:noFill/>
          <a:ln w="28575">
            <a:solidFill>
              <a:schemeClr val="tx1"/>
            </a:solidFill>
            <a:round/>
            <a:headEnd type="none" w="sm" len="sm"/>
            <a:tailEnd type="none" w="sm" len="sm"/>
          </a:ln>
          <a:effectLst/>
        </p:spPr>
      </p:cxnSp>
      <p:cxnSp>
        <p:nvCxnSpPr>
          <p:cNvPr id="452628" name="AutoShape 20"/>
          <p:cNvCxnSpPr>
            <a:cxnSpLocks noChangeShapeType="1"/>
            <a:stCxn id="452621" idx="2"/>
            <a:endCxn id="452618" idx="0"/>
          </p:cNvCxnSpPr>
          <p:nvPr/>
        </p:nvCxnSpPr>
        <p:spPr bwMode="auto">
          <a:xfrm>
            <a:off x="1997075" y="4256088"/>
            <a:ext cx="76200" cy="1525587"/>
          </a:xfrm>
          <a:prstGeom prst="straightConnector1">
            <a:avLst/>
          </a:prstGeom>
          <a:noFill/>
          <a:ln w="28575">
            <a:solidFill>
              <a:schemeClr val="tx1"/>
            </a:solidFill>
            <a:round/>
            <a:headEnd type="none" w="sm" len="sm"/>
            <a:tailEnd type="none" w="sm" len="sm"/>
          </a:ln>
          <a:effectLst/>
        </p:spPr>
      </p:cxnSp>
      <p:cxnSp>
        <p:nvCxnSpPr>
          <p:cNvPr id="452629" name="AutoShape 21"/>
          <p:cNvCxnSpPr>
            <a:cxnSpLocks noChangeShapeType="1"/>
            <a:stCxn id="452617" idx="2"/>
            <a:endCxn id="452616" idx="0"/>
          </p:cNvCxnSpPr>
          <p:nvPr/>
        </p:nvCxnSpPr>
        <p:spPr bwMode="auto">
          <a:xfrm>
            <a:off x="5643563" y="4505325"/>
            <a:ext cx="0" cy="1285875"/>
          </a:xfrm>
          <a:prstGeom prst="straightConnector1">
            <a:avLst/>
          </a:prstGeom>
          <a:noFill/>
          <a:ln w="28575">
            <a:solidFill>
              <a:schemeClr val="tx1"/>
            </a:solidFill>
            <a:round/>
            <a:headEnd type="none" w="sm" len="sm"/>
            <a:tailEnd type="none" w="sm" len="sm"/>
          </a:ln>
          <a:effectLst/>
        </p:spPr>
      </p:cxnSp>
      <p:cxnSp>
        <p:nvCxnSpPr>
          <p:cNvPr id="452630" name="AutoShape 22"/>
          <p:cNvCxnSpPr>
            <a:cxnSpLocks noChangeShapeType="1"/>
            <a:stCxn id="452620" idx="2"/>
            <a:endCxn id="452617" idx="0"/>
          </p:cNvCxnSpPr>
          <p:nvPr/>
        </p:nvCxnSpPr>
        <p:spPr bwMode="auto">
          <a:xfrm>
            <a:off x="5643563" y="2828925"/>
            <a:ext cx="0" cy="1209675"/>
          </a:xfrm>
          <a:prstGeom prst="straightConnector1">
            <a:avLst/>
          </a:prstGeom>
          <a:noFill/>
          <a:ln w="28575">
            <a:solidFill>
              <a:schemeClr val="tx1"/>
            </a:solidFill>
            <a:round/>
            <a:headEnd type="none" w="sm" len="sm"/>
            <a:tailEnd type="none" w="sm" len="sm"/>
          </a:ln>
          <a:effectLst/>
        </p:spPr>
      </p:cxnSp>
      <p:cxnSp>
        <p:nvCxnSpPr>
          <p:cNvPr id="452631" name="AutoShape 23"/>
          <p:cNvCxnSpPr>
            <a:cxnSpLocks noChangeShapeType="1"/>
            <a:stCxn id="452614" idx="3"/>
            <a:endCxn id="452617" idx="1"/>
          </p:cNvCxnSpPr>
          <p:nvPr/>
        </p:nvCxnSpPr>
        <p:spPr bwMode="auto">
          <a:xfrm>
            <a:off x="4702175" y="4271963"/>
            <a:ext cx="488950" cy="0"/>
          </a:xfrm>
          <a:prstGeom prst="straightConnector1">
            <a:avLst/>
          </a:prstGeom>
          <a:noFill/>
          <a:ln w="28575">
            <a:solidFill>
              <a:schemeClr val="tx1"/>
            </a:solidFill>
            <a:round/>
            <a:headEnd type="none" w="sm" len="sm"/>
            <a:tailEnd type="none" w="sm" len="sm"/>
          </a:ln>
          <a:effectLst/>
        </p:spPr>
      </p:cxnSp>
      <p:cxnSp>
        <p:nvCxnSpPr>
          <p:cNvPr id="452632" name="AutoShape 24"/>
          <p:cNvCxnSpPr>
            <a:cxnSpLocks noChangeShapeType="1"/>
            <a:stCxn id="452617" idx="3"/>
            <a:endCxn id="452622" idx="1"/>
          </p:cNvCxnSpPr>
          <p:nvPr/>
        </p:nvCxnSpPr>
        <p:spPr bwMode="auto">
          <a:xfrm>
            <a:off x="6096000" y="4271963"/>
            <a:ext cx="1143000" cy="0"/>
          </a:xfrm>
          <a:prstGeom prst="straightConnector1">
            <a:avLst/>
          </a:prstGeom>
          <a:noFill/>
          <a:ln w="28575">
            <a:solidFill>
              <a:schemeClr val="tx1"/>
            </a:solidFill>
            <a:round/>
            <a:headEnd type="none" w="sm" len="sm"/>
            <a:tailEnd type="none" w="sm" len="sm"/>
          </a:ln>
          <a:effectLst/>
        </p:spPr>
      </p:cxnSp>
      <p:cxnSp>
        <p:nvCxnSpPr>
          <p:cNvPr id="452633" name="AutoShape 25"/>
          <p:cNvCxnSpPr>
            <a:cxnSpLocks noChangeShapeType="1"/>
            <a:stCxn id="452622" idx="2"/>
            <a:endCxn id="452664" idx="0"/>
          </p:cNvCxnSpPr>
          <p:nvPr/>
        </p:nvCxnSpPr>
        <p:spPr bwMode="auto">
          <a:xfrm>
            <a:off x="7767638" y="4505325"/>
            <a:ext cx="11112" cy="600075"/>
          </a:xfrm>
          <a:prstGeom prst="straightConnector1">
            <a:avLst/>
          </a:prstGeom>
          <a:noFill/>
          <a:ln w="28575">
            <a:solidFill>
              <a:schemeClr val="tx1"/>
            </a:solidFill>
            <a:round/>
            <a:headEnd type="none" w="sm" len="sm"/>
            <a:tailEnd type="none" w="sm" len="sm"/>
          </a:ln>
          <a:effectLst/>
        </p:spPr>
      </p:cxnSp>
      <p:cxnSp>
        <p:nvCxnSpPr>
          <p:cNvPr id="452634" name="AutoShape 26"/>
          <p:cNvCxnSpPr>
            <a:cxnSpLocks noChangeShapeType="1"/>
            <a:stCxn id="452621" idx="3"/>
            <a:endCxn id="452614" idx="1"/>
          </p:cNvCxnSpPr>
          <p:nvPr/>
        </p:nvCxnSpPr>
        <p:spPr bwMode="auto">
          <a:xfrm>
            <a:off x="2678113" y="4022725"/>
            <a:ext cx="339725" cy="249238"/>
          </a:xfrm>
          <a:prstGeom prst="straightConnector1">
            <a:avLst/>
          </a:prstGeom>
          <a:noFill/>
          <a:ln w="28575">
            <a:solidFill>
              <a:schemeClr val="tx1"/>
            </a:solidFill>
            <a:round/>
            <a:headEnd type="none" w="sm" len="sm"/>
            <a:tailEnd type="none" w="sm" len="sm"/>
          </a:ln>
          <a:effectLst/>
        </p:spPr>
      </p:cxnSp>
      <p:cxnSp>
        <p:nvCxnSpPr>
          <p:cNvPr id="452635" name="AutoShape 27"/>
          <p:cNvCxnSpPr>
            <a:cxnSpLocks noChangeShapeType="1"/>
            <a:stCxn id="452622" idx="2"/>
            <a:endCxn id="452616" idx="0"/>
          </p:cNvCxnSpPr>
          <p:nvPr/>
        </p:nvCxnSpPr>
        <p:spPr bwMode="auto">
          <a:xfrm flipH="1">
            <a:off x="5643563" y="4505325"/>
            <a:ext cx="2124075" cy="1285875"/>
          </a:xfrm>
          <a:prstGeom prst="straightConnector1">
            <a:avLst/>
          </a:prstGeom>
          <a:noFill/>
          <a:ln w="28575">
            <a:solidFill>
              <a:schemeClr val="tx1"/>
            </a:solidFill>
            <a:round/>
            <a:headEnd type="none" w="sm" len="sm"/>
            <a:tailEnd type="none" w="sm" len="sm"/>
          </a:ln>
          <a:effectLst/>
        </p:spPr>
      </p:cxnSp>
      <p:cxnSp>
        <p:nvCxnSpPr>
          <p:cNvPr id="452636" name="AutoShape 28"/>
          <p:cNvCxnSpPr>
            <a:cxnSpLocks noChangeShapeType="1"/>
            <a:stCxn id="452613" idx="2"/>
            <a:endCxn id="452617" idx="0"/>
          </p:cNvCxnSpPr>
          <p:nvPr/>
        </p:nvCxnSpPr>
        <p:spPr bwMode="auto">
          <a:xfrm>
            <a:off x="3860800" y="2820988"/>
            <a:ext cx="1782763" cy="1217612"/>
          </a:xfrm>
          <a:prstGeom prst="straightConnector1">
            <a:avLst/>
          </a:prstGeom>
          <a:noFill/>
          <a:ln w="28575">
            <a:solidFill>
              <a:schemeClr val="tx1"/>
            </a:solidFill>
            <a:round/>
            <a:headEnd type="none" w="sm" len="sm"/>
            <a:tailEnd type="none" w="sm" len="sm"/>
          </a:ln>
          <a:effectLst/>
        </p:spPr>
      </p:cxnSp>
      <p:cxnSp>
        <p:nvCxnSpPr>
          <p:cNvPr id="452637" name="AutoShape 29"/>
          <p:cNvCxnSpPr>
            <a:cxnSpLocks noChangeShapeType="1"/>
            <a:stCxn id="452614" idx="2"/>
            <a:endCxn id="452616" idx="0"/>
          </p:cNvCxnSpPr>
          <p:nvPr/>
        </p:nvCxnSpPr>
        <p:spPr bwMode="auto">
          <a:xfrm>
            <a:off x="3860800" y="4505325"/>
            <a:ext cx="1782763" cy="1285875"/>
          </a:xfrm>
          <a:prstGeom prst="straightConnector1">
            <a:avLst/>
          </a:prstGeom>
          <a:noFill/>
          <a:ln w="28575">
            <a:solidFill>
              <a:schemeClr val="tx1"/>
            </a:solidFill>
            <a:round/>
            <a:headEnd type="none" w="sm" len="sm"/>
            <a:tailEnd type="none" w="sm" len="sm"/>
          </a:ln>
          <a:effectLst/>
        </p:spPr>
      </p:cxnSp>
      <p:cxnSp>
        <p:nvCxnSpPr>
          <p:cNvPr id="452638" name="AutoShape 30"/>
          <p:cNvCxnSpPr>
            <a:cxnSpLocks noChangeShapeType="1"/>
            <a:stCxn id="452615" idx="3"/>
            <a:endCxn id="452616" idx="1"/>
          </p:cNvCxnSpPr>
          <p:nvPr/>
        </p:nvCxnSpPr>
        <p:spPr bwMode="auto">
          <a:xfrm>
            <a:off x="4311650" y="6015038"/>
            <a:ext cx="879475" cy="9525"/>
          </a:xfrm>
          <a:prstGeom prst="straightConnector1">
            <a:avLst/>
          </a:prstGeom>
          <a:noFill/>
          <a:ln w="28575">
            <a:solidFill>
              <a:schemeClr val="tx1"/>
            </a:solidFill>
            <a:round/>
            <a:headEnd type="none" w="sm" len="sm"/>
            <a:tailEnd type="none" w="sm" len="sm"/>
          </a:ln>
          <a:effectLst/>
        </p:spPr>
      </p:cxnSp>
      <p:cxnSp>
        <p:nvCxnSpPr>
          <p:cNvPr id="452639" name="AutoShape 31"/>
          <p:cNvCxnSpPr>
            <a:cxnSpLocks noChangeShapeType="1"/>
            <a:stCxn id="452613" idx="2"/>
            <a:endCxn id="452621" idx="0"/>
          </p:cNvCxnSpPr>
          <p:nvPr/>
        </p:nvCxnSpPr>
        <p:spPr bwMode="auto">
          <a:xfrm flipH="1">
            <a:off x="1997075" y="2820988"/>
            <a:ext cx="1863725" cy="968375"/>
          </a:xfrm>
          <a:prstGeom prst="straightConnector1">
            <a:avLst/>
          </a:prstGeom>
          <a:noFill/>
          <a:ln w="28575">
            <a:solidFill>
              <a:schemeClr val="tx1"/>
            </a:solidFill>
            <a:round/>
            <a:headEnd type="none" w="sm" len="sm"/>
            <a:tailEnd type="none" w="sm" len="sm"/>
          </a:ln>
          <a:effectLst/>
        </p:spPr>
      </p:cxnSp>
      <p:cxnSp>
        <p:nvCxnSpPr>
          <p:cNvPr id="452640" name="AutoShape 32"/>
          <p:cNvCxnSpPr>
            <a:cxnSpLocks noChangeShapeType="1"/>
            <a:stCxn id="452617" idx="2"/>
            <a:endCxn id="452664" idx="0"/>
          </p:cNvCxnSpPr>
          <p:nvPr/>
        </p:nvCxnSpPr>
        <p:spPr bwMode="auto">
          <a:xfrm>
            <a:off x="5643563" y="4505325"/>
            <a:ext cx="2135187" cy="600075"/>
          </a:xfrm>
          <a:prstGeom prst="straightConnector1">
            <a:avLst/>
          </a:prstGeom>
          <a:noFill/>
          <a:ln w="28575">
            <a:solidFill>
              <a:schemeClr val="tx1"/>
            </a:solidFill>
            <a:prstDash val="lgDash"/>
            <a:round/>
            <a:headEnd type="none" w="sm" len="sm"/>
            <a:tailEnd type="none" w="sm" len="sm"/>
          </a:ln>
          <a:effectLst/>
        </p:spPr>
      </p:cxnSp>
      <p:sp>
        <p:nvSpPr>
          <p:cNvPr id="452641" name="Rectangle 33"/>
          <p:cNvSpPr>
            <a:spLocks noChangeArrowheads="1"/>
          </p:cNvSpPr>
          <p:nvPr/>
        </p:nvSpPr>
        <p:spPr bwMode="auto">
          <a:xfrm>
            <a:off x="2381250" y="1133475"/>
            <a:ext cx="1174750"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dirty="0">
                <a:solidFill>
                  <a:srgbClr val="000000"/>
                </a:solidFill>
              </a:rPr>
              <a:t>Process</a:t>
            </a:r>
          </a:p>
        </p:txBody>
      </p:sp>
      <p:cxnSp>
        <p:nvCxnSpPr>
          <p:cNvPr id="452642" name="AutoShape 34"/>
          <p:cNvCxnSpPr>
            <a:cxnSpLocks noChangeShapeType="1"/>
            <a:stCxn id="452613" idx="3"/>
            <a:endCxn id="452620" idx="1"/>
          </p:cNvCxnSpPr>
          <p:nvPr/>
        </p:nvCxnSpPr>
        <p:spPr bwMode="auto">
          <a:xfrm>
            <a:off x="4565650" y="2587625"/>
            <a:ext cx="549275" cy="7938"/>
          </a:xfrm>
          <a:prstGeom prst="straightConnector1">
            <a:avLst/>
          </a:prstGeom>
          <a:noFill/>
          <a:ln w="28575">
            <a:solidFill>
              <a:schemeClr val="tx1"/>
            </a:solidFill>
            <a:round/>
            <a:headEnd type="none" w="sm" len="sm"/>
            <a:tailEnd type="none" w="sm" len="sm"/>
          </a:ln>
          <a:effectLst/>
        </p:spPr>
      </p:cxnSp>
      <p:cxnSp>
        <p:nvCxnSpPr>
          <p:cNvPr id="452643" name="AutoShape 35"/>
          <p:cNvCxnSpPr>
            <a:cxnSpLocks noChangeShapeType="1"/>
            <a:stCxn id="452641" idx="3"/>
            <a:endCxn id="452623" idx="1"/>
          </p:cNvCxnSpPr>
          <p:nvPr/>
        </p:nvCxnSpPr>
        <p:spPr bwMode="auto">
          <a:xfrm>
            <a:off x="3556000" y="1366838"/>
            <a:ext cx="349250" cy="0"/>
          </a:xfrm>
          <a:prstGeom prst="straightConnector1">
            <a:avLst/>
          </a:prstGeom>
          <a:noFill/>
          <a:ln w="28575">
            <a:solidFill>
              <a:schemeClr val="tx1"/>
            </a:solidFill>
            <a:round/>
            <a:headEnd type="none" w="sm" len="sm"/>
            <a:tailEnd type="none" w="sm" len="sm"/>
          </a:ln>
          <a:effectLst/>
        </p:spPr>
      </p:cxnSp>
      <p:cxnSp>
        <p:nvCxnSpPr>
          <p:cNvPr id="452644" name="AutoShape 36"/>
          <p:cNvCxnSpPr>
            <a:cxnSpLocks noChangeShapeType="1"/>
            <a:stCxn id="452618" idx="3"/>
            <a:endCxn id="452615" idx="1"/>
          </p:cNvCxnSpPr>
          <p:nvPr/>
        </p:nvCxnSpPr>
        <p:spPr bwMode="auto">
          <a:xfrm>
            <a:off x="2840038" y="6015038"/>
            <a:ext cx="566737" cy="0"/>
          </a:xfrm>
          <a:prstGeom prst="straightConnector1">
            <a:avLst/>
          </a:prstGeom>
          <a:noFill/>
          <a:ln w="28575">
            <a:solidFill>
              <a:schemeClr val="tx1"/>
            </a:solidFill>
            <a:round/>
            <a:headEnd type="none" w="sm" len="sm"/>
            <a:tailEnd type="none" w="sm" len="sm"/>
          </a:ln>
          <a:effectLst/>
        </p:spPr>
      </p:cxnSp>
      <p:cxnSp>
        <p:nvCxnSpPr>
          <p:cNvPr id="452645" name="AutoShape 37"/>
          <p:cNvCxnSpPr>
            <a:cxnSpLocks noChangeShapeType="1"/>
            <a:stCxn id="452641" idx="2"/>
            <a:endCxn id="452613" idx="0"/>
          </p:cNvCxnSpPr>
          <p:nvPr/>
        </p:nvCxnSpPr>
        <p:spPr bwMode="auto">
          <a:xfrm>
            <a:off x="2968625" y="1600200"/>
            <a:ext cx="892175" cy="754063"/>
          </a:xfrm>
          <a:prstGeom prst="straightConnector1">
            <a:avLst/>
          </a:prstGeom>
          <a:noFill/>
          <a:ln w="28575">
            <a:solidFill>
              <a:schemeClr val="tx1"/>
            </a:solidFill>
            <a:round/>
            <a:headEnd type="none" w="sm" len="sm"/>
            <a:tailEnd type="none" w="sm" len="sm"/>
          </a:ln>
          <a:effectLst/>
        </p:spPr>
      </p:cxnSp>
      <p:grpSp>
        <p:nvGrpSpPr>
          <p:cNvPr id="2" name="Group 38"/>
          <p:cNvGrpSpPr>
            <a:grpSpLocks/>
          </p:cNvGrpSpPr>
          <p:nvPr/>
        </p:nvGrpSpPr>
        <p:grpSpPr bwMode="auto">
          <a:xfrm>
            <a:off x="90488" y="2925763"/>
            <a:ext cx="1890712" cy="1198562"/>
            <a:chOff x="96" y="1995"/>
            <a:chExt cx="1191" cy="755"/>
          </a:xfrm>
        </p:grpSpPr>
        <p:sp>
          <p:nvSpPr>
            <p:cNvPr id="452647" name="Rectangle 39"/>
            <p:cNvSpPr>
              <a:spLocks noChangeArrowheads="1"/>
            </p:cNvSpPr>
            <p:nvPr/>
          </p:nvSpPr>
          <p:spPr bwMode="auto">
            <a:xfrm>
              <a:off x="191" y="1995"/>
              <a:ext cx="1096"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Regression tests</a:t>
              </a:r>
            </a:p>
          </p:txBody>
        </p:sp>
        <p:sp>
          <p:nvSpPr>
            <p:cNvPr id="452648" name="Rectangle 40"/>
            <p:cNvSpPr>
              <a:spLocks noChangeArrowheads="1"/>
            </p:cNvSpPr>
            <p:nvPr/>
          </p:nvSpPr>
          <p:spPr bwMode="auto">
            <a:xfrm>
              <a:off x="138" y="2171"/>
              <a:ext cx="944"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Object model</a:t>
              </a:r>
            </a:p>
          </p:txBody>
        </p:sp>
        <p:sp>
          <p:nvSpPr>
            <p:cNvPr id="452649" name="Rectangle 41"/>
            <p:cNvSpPr>
              <a:spLocks noChangeArrowheads="1"/>
            </p:cNvSpPr>
            <p:nvPr/>
          </p:nvSpPr>
          <p:spPr bwMode="auto">
            <a:xfrm>
              <a:off x="122" y="2344"/>
              <a:ext cx="872"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Project plan</a:t>
              </a:r>
            </a:p>
          </p:txBody>
        </p:sp>
        <p:sp>
          <p:nvSpPr>
            <p:cNvPr id="452650" name="Rectangle 42"/>
            <p:cNvSpPr>
              <a:spLocks noChangeArrowheads="1"/>
            </p:cNvSpPr>
            <p:nvPr/>
          </p:nvSpPr>
          <p:spPr bwMode="auto">
            <a:xfrm>
              <a:off x="96" y="2519"/>
              <a:ext cx="688"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Use cases</a:t>
              </a:r>
            </a:p>
          </p:txBody>
        </p:sp>
      </p:grpSp>
      <p:grpSp>
        <p:nvGrpSpPr>
          <p:cNvPr id="3" name="Group 43"/>
          <p:cNvGrpSpPr>
            <a:grpSpLocks/>
          </p:cNvGrpSpPr>
          <p:nvPr/>
        </p:nvGrpSpPr>
        <p:grpSpPr bwMode="auto">
          <a:xfrm>
            <a:off x="292100" y="4724400"/>
            <a:ext cx="2070100" cy="1200150"/>
            <a:chOff x="384" y="2925"/>
            <a:chExt cx="1304" cy="756"/>
          </a:xfrm>
        </p:grpSpPr>
        <p:sp>
          <p:nvSpPr>
            <p:cNvPr id="452652" name="Rectangle 44"/>
            <p:cNvSpPr>
              <a:spLocks noChangeArrowheads="1"/>
            </p:cNvSpPr>
            <p:nvPr/>
          </p:nvSpPr>
          <p:spPr bwMode="auto">
            <a:xfrm>
              <a:off x="432" y="2925"/>
              <a:ext cx="1200"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Microsoft Project</a:t>
              </a:r>
            </a:p>
          </p:txBody>
        </p:sp>
        <p:sp>
          <p:nvSpPr>
            <p:cNvPr id="452653" name="Rectangle 45"/>
            <p:cNvSpPr>
              <a:spLocks noChangeArrowheads="1"/>
            </p:cNvSpPr>
            <p:nvPr/>
          </p:nvSpPr>
          <p:spPr bwMode="auto">
            <a:xfrm>
              <a:off x="384" y="3102"/>
              <a:ext cx="1304"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3month increments</a:t>
              </a:r>
            </a:p>
          </p:txBody>
        </p:sp>
        <p:sp>
          <p:nvSpPr>
            <p:cNvPr id="452654" name="Rectangle 46"/>
            <p:cNvSpPr>
              <a:spLocks noChangeArrowheads="1"/>
            </p:cNvSpPr>
            <p:nvPr/>
          </p:nvSpPr>
          <p:spPr bwMode="auto">
            <a:xfrm>
              <a:off x="417" y="3275"/>
              <a:ext cx="908"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UML / OMT</a:t>
              </a:r>
            </a:p>
          </p:txBody>
        </p:sp>
        <p:sp>
          <p:nvSpPr>
            <p:cNvPr id="452655" name="Rectangle 47"/>
            <p:cNvSpPr>
              <a:spLocks noChangeArrowheads="1"/>
            </p:cNvSpPr>
            <p:nvPr/>
          </p:nvSpPr>
          <p:spPr bwMode="auto">
            <a:xfrm>
              <a:off x="432" y="3450"/>
              <a:ext cx="384"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C++</a:t>
              </a:r>
            </a:p>
          </p:txBody>
        </p:sp>
      </p:grpSp>
      <p:grpSp>
        <p:nvGrpSpPr>
          <p:cNvPr id="4" name="Group 48"/>
          <p:cNvGrpSpPr>
            <a:grpSpLocks/>
          </p:cNvGrpSpPr>
          <p:nvPr/>
        </p:nvGrpSpPr>
        <p:grpSpPr bwMode="auto">
          <a:xfrm>
            <a:off x="2692400" y="4724400"/>
            <a:ext cx="1905000" cy="823913"/>
            <a:chOff x="1696" y="3225"/>
            <a:chExt cx="1200" cy="519"/>
          </a:xfrm>
        </p:grpSpPr>
        <p:sp>
          <p:nvSpPr>
            <p:cNvPr id="452657" name="Rectangle 49"/>
            <p:cNvSpPr>
              <a:spLocks noChangeArrowheads="1"/>
            </p:cNvSpPr>
            <p:nvPr/>
          </p:nvSpPr>
          <p:spPr bwMode="auto">
            <a:xfrm>
              <a:off x="1696" y="3513"/>
              <a:ext cx="1200"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Microsoft Project</a:t>
              </a:r>
            </a:p>
          </p:txBody>
        </p:sp>
        <p:sp>
          <p:nvSpPr>
            <p:cNvPr id="452658" name="Rectangle 50"/>
            <p:cNvSpPr>
              <a:spLocks noChangeArrowheads="1"/>
            </p:cNvSpPr>
            <p:nvPr/>
          </p:nvSpPr>
          <p:spPr bwMode="auto">
            <a:xfrm>
              <a:off x="1696" y="3369"/>
              <a:ext cx="380"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STP</a:t>
              </a:r>
            </a:p>
          </p:txBody>
        </p:sp>
        <p:sp>
          <p:nvSpPr>
            <p:cNvPr id="452659" name="Rectangle 51"/>
            <p:cNvSpPr>
              <a:spLocks noChangeArrowheads="1"/>
            </p:cNvSpPr>
            <p:nvPr/>
          </p:nvSpPr>
          <p:spPr bwMode="auto">
            <a:xfrm>
              <a:off x="1696" y="3225"/>
              <a:ext cx="1100"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Envy/Developer</a:t>
              </a:r>
            </a:p>
          </p:txBody>
        </p:sp>
      </p:grpSp>
      <p:grpSp>
        <p:nvGrpSpPr>
          <p:cNvPr id="5" name="Group 52"/>
          <p:cNvGrpSpPr>
            <a:grpSpLocks/>
          </p:cNvGrpSpPr>
          <p:nvPr/>
        </p:nvGrpSpPr>
        <p:grpSpPr bwMode="auto">
          <a:xfrm>
            <a:off x="4572000" y="4724400"/>
            <a:ext cx="2057400" cy="838200"/>
            <a:chOff x="2880" y="3264"/>
            <a:chExt cx="1296" cy="528"/>
          </a:xfrm>
        </p:grpSpPr>
        <p:sp>
          <p:nvSpPr>
            <p:cNvPr id="452661" name="Rectangle 53"/>
            <p:cNvSpPr>
              <a:spLocks noChangeArrowheads="1"/>
            </p:cNvSpPr>
            <p:nvPr/>
          </p:nvSpPr>
          <p:spPr bwMode="auto">
            <a:xfrm>
              <a:off x="2880" y="3561"/>
              <a:ext cx="700"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Modeling</a:t>
              </a:r>
            </a:p>
          </p:txBody>
        </p:sp>
        <p:sp>
          <p:nvSpPr>
            <p:cNvPr id="452662" name="Rectangle 54"/>
            <p:cNvSpPr>
              <a:spLocks noChangeArrowheads="1"/>
            </p:cNvSpPr>
            <p:nvPr/>
          </p:nvSpPr>
          <p:spPr bwMode="auto">
            <a:xfrm>
              <a:off x="2880" y="3408"/>
              <a:ext cx="1296"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Java programming</a:t>
              </a:r>
            </a:p>
          </p:txBody>
        </p:sp>
        <p:sp>
          <p:nvSpPr>
            <p:cNvPr id="452663" name="Rectangle 55"/>
            <p:cNvSpPr>
              <a:spLocks noChangeArrowheads="1"/>
            </p:cNvSpPr>
            <p:nvPr/>
          </p:nvSpPr>
          <p:spPr bwMode="auto">
            <a:xfrm>
              <a:off x="2880" y="3264"/>
              <a:ext cx="1096"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JAD facilitation</a:t>
              </a:r>
            </a:p>
          </p:txBody>
        </p:sp>
      </p:grpSp>
      <p:sp>
        <p:nvSpPr>
          <p:cNvPr id="452664" name="Rectangle 56"/>
          <p:cNvSpPr>
            <a:spLocks noChangeArrowheads="1"/>
          </p:cNvSpPr>
          <p:nvPr/>
        </p:nvSpPr>
        <p:spPr bwMode="auto">
          <a:xfrm>
            <a:off x="6945313" y="5105400"/>
            <a:ext cx="1665287"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Personality</a:t>
            </a:r>
          </a:p>
        </p:txBody>
      </p:sp>
      <p:grpSp>
        <p:nvGrpSpPr>
          <p:cNvPr id="6" name="Group 57"/>
          <p:cNvGrpSpPr>
            <a:grpSpLocks/>
          </p:cNvGrpSpPr>
          <p:nvPr/>
        </p:nvGrpSpPr>
        <p:grpSpPr bwMode="auto">
          <a:xfrm>
            <a:off x="5715000" y="2895600"/>
            <a:ext cx="1816100" cy="1201738"/>
            <a:chOff x="4304" y="1953"/>
            <a:chExt cx="1144" cy="757"/>
          </a:xfrm>
        </p:grpSpPr>
        <p:sp>
          <p:nvSpPr>
            <p:cNvPr id="452666" name="Rectangle 58"/>
            <p:cNvSpPr>
              <a:spLocks noChangeArrowheads="1"/>
            </p:cNvSpPr>
            <p:nvPr/>
          </p:nvSpPr>
          <p:spPr bwMode="auto">
            <a:xfrm>
              <a:off x="4304" y="1953"/>
              <a:ext cx="1144"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Project manager</a:t>
              </a:r>
            </a:p>
          </p:txBody>
        </p:sp>
        <p:sp>
          <p:nvSpPr>
            <p:cNvPr id="452667" name="Rectangle 59"/>
            <p:cNvSpPr>
              <a:spLocks noChangeArrowheads="1"/>
            </p:cNvSpPr>
            <p:nvPr/>
          </p:nvSpPr>
          <p:spPr bwMode="auto">
            <a:xfrm>
              <a:off x="4304" y="2129"/>
              <a:ext cx="876"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Documenter</a:t>
              </a:r>
            </a:p>
          </p:txBody>
        </p:sp>
        <p:sp>
          <p:nvSpPr>
            <p:cNvPr id="452668" name="Rectangle 60"/>
            <p:cNvSpPr>
              <a:spLocks noChangeArrowheads="1"/>
            </p:cNvSpPr>
            <p:nvPr/>
          </p:nvSpPr>
          <p:spPr bwMode="auto">
            <a:xfrm>
              <a:off x="4304" y="2303"/>
              <a:ext cx="660"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Designer</a:t>
              </a:r>
            </a:p>
          </p:txBody>
        </p:sp>
        <p:sp>
          <p:nvSpPr>
            <p:cNvPr id="452669" name="Rectangle 61"/>
            <p:cNvSpPr>
              <a:spLocks noChangeArrowheads="1"/>
            </p:cNvSpPr>
            <p:nvPr/>
          </p:nvSpPr>
          <p:spPr bwMode="auto">
            <a:xfrm>
              <a:off x="4304" y="2479"/>
              <a:ext cx="508"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Tester</a:t>
              </a:r>
            </a:p>
          </p:txBody>
        </p:sp>
      </p:grpSp>
      <p:sp>
        <p:nvSpPr>
          <p:cNvPr id="452670" name="Rectangle 62"/>
          <p:cNvSpPr>
            <a:spLocks noChangeArrowheads="1"/>
          </p:cNvSpPr>
          <p:nvPr/>
        </p:nvSpPr>
        <p:spPr bwMode="auto">
          <a:xfrm>
            <a:off x="3956050" y="1752600"/>
            <a:ext cx="1060450" cy="366713"/>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Planning</a:t>
            </a:r>
          </a:p>
        </p:txBody>
      </p:sp>
      <p:sp>
        <p:nvSpPr>
          <p:cNvPr id="452671" name="Rectangle 63"/>
          <p:cNvSpPr>
            <a:spLocks noChangeArrowheads="1"/>
          </p:cNvSpPr>
          <p:nvPr/>
        </p:nvSpPr>
        <p:spPr bwMode="auto">
          <a:xfrm>
            <a:off x="3892550" y="2025650"/>
            <a:ext cx="908050" cy="366713"/>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Testing</a:t>
            </a:r>
          </a:p>
        </p:txBody>
      </p:sp>
      <p:grpSp>
        <p:nvGrpSpPr>
          <p:cNvPr id="7" name="Group 64"/>
          <p:cNvGrpSpPr>
            <a:grpSpLocks/>
          </p:cNvGrpSpPr>
          <p:nvPr/>
        </p:nvGrpSpPr>
        <p:grpSpPr bwMode="auto">
          <a:xfrm>
            <a:off x="3835400" y="3048000"/>
            <a:ext cx="1270000" cy="919163"/>
            <a:chOff x="2160" y="2205"/>
            <a:chExt cx="800" cy="579"/>
          </a:xfrm>
        </p:grpSpPr>
        <p:sp>
          <p:nvSpPr>
            <p:cNvPr id="452673" name="Rectangle 65"/>
            <p:cNvSpPr>
              <a:spLocks noChangeArrowheads="1"/>
            </p:cNvSpPr>
            <p:nvPr/>
          </p:nvSpPr>
          <p:spPr bwMode="auto">
            <a:xfrm>
              <a:off x="2160" y="2205"/>
              <a:ext cx="596"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MBWA</a:t>
              </a:r>
            </a:p>
          </p:txBody>
        </p:sp>
        <p:sp>
          <p:nvSpPr>
            <p:cNvPr id="452674" name="Rectangle 66"/>
            <p:cNvSpPr>
              <a:spLocks noChangeArrowheads="1"/>
            </p:cNvSpPr>
            <p:nvPr/>
          </p:nvSpPr>
          <p:spPr bwMode="auto">
            <a:xfrm>
              <a:off x="2160" y="2378"/>
              <a:ext cx="688"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Use cases</a:t>
              </a:r>
            </a:p>
          </p:txBody>
        </p:sp>
        <p:sp>
          <p:nvSpPr>
            <p:cNvPr id="452675" name="Rectangle 67"/>
            <p:cNvSpPr>
              <a:spLocks noChangeArrowheads="1"/>
            </p:cNvSpPr>
            <p:nvPr/>
          </p:nvSpPr>
          <p:spPr bwMode="auto">
            <a:xfrm>
              <a:off x="2160" y="2553"/>
              <a:ext cx="800"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CRC cards</a:t>
              </a: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AutoShape 2"/>
          <p:cNvSpPr>
            <a:spLocks noChangeArrowheads="1"/>
          </p:cNvSpPr>
          <p:nvPr/>
        </p:nvSpPr>
        <p:spPr bwMode="auto">
          <a:xfrm>
            <a:off x="6705600" y="1371600"/>
            <a:ext cx="2133600" cy="4953000"/>
          </a:xfrm>
          <a:prstGeom prst="roundRect">
            <a:avLst>
              <a:gd name="adj" fmla="val 16667"/>
            </a:avLst>
          </a:prstGeom>
          <a:solidFill>
            <a:srgbClr val="FFFF66"/>
          </a:solidFill>
          <a:ln w="9525">
            <a:solidFill>
              <a:schemeClr val="tx1"/>
            </a:solidFill>
            <a:round/>
            <a:headEnd/>
            <a:tailEnd/>
          </a:ln>
          <a:effectLst/>
        </p:spPr>
        <p:txBody>
          <a:bodyPr tIns="137160"/>
          <a:lstStyle/>
          <a:p>
            <a:pPr algn="ctr" eaLnBrk="0" hangingPunct="0"/>
            <a:r>
              <a:rPr lang="en-US" sz="2400" i="0"/>
              <a:t>Ecosystem</a:t>
            </a:r>
            <a:endParaRPr lang="en-US" sz="2400" b="0" i="0">
              <a:latin typeface="Swis721 BlkCn BT" pitchFamily="34" charset="0"/>
            </a:endParaRPr>
          </a:p>
        </p:txBody>
      </p:sp>
      <p:sp>
        <p:nvSpPr>
          <p:cNvPr id="453635" name="AutoShape 3"/>
          <p:cNvSpPr>
            <a:spLocks noChangeArrowheads="1"/>
          </p:cNvSpPr>
          <p:nvPr/>
        </p:nvSpPr>
        <p:spPr bwMode="auto">
          <a:xfrm>
            <a:off x="228600" y="1371600"/>
            <a:ext cx="6553200" cy="4953000"/>
          </a:xfrm>
          <a:prstGeom prst="roundRect">
            <a:avLst>
              <a:gd name="adj" fmla="val 16667"/>
            </a:avLst>
          </a:prstGeom>
          <a:solidFill>
            <a:srgbClr val="FFFF99"/>
          </a:solidFill>
          <a:ln w="9525">
            <a:solidFill>
              <a:schemeClr val="tx1"/>
            </a:solidFill>
            <a:round/>
            <a:headEnd/>
            <a:tailEnd/>
          </a:ln>
          <a:effectLst/>
        </p:spPr>
        <p:txBody>
          <a:bodyPr tIns="0"/>
          <a:lstStyle/>
          <a:p>
            <a:pPr algn="ctr" eaLnBrk="0" hangingPunct="0"/>
            <a:r>
              <a:rPr lang="en-US" sz="2400" i="0"/>
              <a:t>Methodology</a:t>
            </a:r>
            <a:endParaRPr lang="en-US" sz="2400" b="0" i="0">
              <a:latin typeface="Swis721 BlkCn BT" pitchFamily="34" charset="0"/>
            </a:endParaRPr>
          </a:p>
        </p:txBody>
      </p:sp>
      <p:sp>
        <p:nvSpPr>
          <p:cNvPr id="453636" name="Rectangle 4"/>
          <p:cNvSpPr>
            <a:spLocks noChangeArrowheads="1"/>
          </p:cNvSpPr>
          <p:nvPr/>
        </p:nvSpPr>
        <p:spPr bwMode="auto">
          <a:xfrm>
            <a:off x="2457450" y="3030538"/>
            <a:ext cx="1174750"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Process</a:t>
            </a:r>
          </a:p>
        </p:txBody>
      </p:sp>
      <p:sp>
        <p:nvSpPr>
          <p:cNvPr id="453637" name="Rectangle 5"/>
          <p:cNvSpPr>
            <a:spLocks noChangeArrowheads="1"/>
          </p:cNvSpPr>
          <p:nvPr/>
        </p:nvSpPr>
        <p:spPr bwMode="auto">
          <a:xfrm>
            <a:off x="2320925" y="4038600"/>
            <a:ext cx="1684338"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Techniques</a:t>
            </a:r>
          </a:p>
        </p:txBody>
      </p:sp>
      <p:sp>
        <p:nvSpPr>
          <p:cNvPr id="453638" name="Rectangle 6"/>
          <p:cNvSpPr>
            <a:spLocks noChangeArrowheads="1"/>
          </p:cNvSpPr>
          <p:nvPr/>
        </p:nvSpPr>
        <p:spPr bwMode="auto">
          <a:xfrm>
            <a:off x="2709863" y="5486400"/>
            <a:ext cx="904875"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Tools</a:t>
            </a:r>
          </a:p>
        </p:txBody>
      </p:sp>
      <p:sp>
        <p:nvSpPr>
          <p:cNvPr id="453639" name="Rectangle 7"/>
          <p:cNvSpPr>
            <a:spLocks noChangeArrowheads="1"/>
          </p:cNvSpPr>
          <p:nvPr/>
        </p:nvSpPr>
        <p:spPr bwMode="auto">
          <a:xfrm>
            <a:off x="4494213" y="5495925"/>
            <a:ext cx="904875"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Skills</a:t>
            </a:r>
          </a:p>
        </p:txBody>
      </p:sp>
      <p:sp>
        <p:nvSpPr>
          <p:cNvPr id="453640" name="Rectangle 8"/>
          <p:cNvSpPr>
            <a:spLocks noChangeArrowheads="1"/>
          </p:cNvSpPr>
          <p:nvPr/>
        </p:nvSpPr>
        <p:spPr bwMode="auto">
          <a:xfrm>
            <a:off x="4733925" y="4038600"/>
            <a:ext cx="904875"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Roles</a:t>
            </a:r>
          </a:p>
        </p:txBody>
      </p:sp>
      <p:sp>
        <p:nvSpPr>
          <p:cNvPr id="453641" name="Rectangle 9"/>
          <p:cNvSpPr>
            <a:spLocks noChangeArrowheads="1"/>
          </p:cNvSpPr>
          <p:nvPr/>
        </p:nvSpPr>
        <p:spPr bwMode="auto">
          <a:xfrm>
            <a:off x="609600" y="5486400"/>
            <a:ext cx="1533525"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Standards</a:t>
            </a:r>
          </a:p>
        </p:txBody>
      </p:sp>
      <p:sp>
        <p:nvSpPr>
          <p:cNvPr id="453642" name="Rectangle 10"/>
          <p:cNvSpPr>
            <a:spLocks noChangeArrowheads="1"/>
          </p:cNvSpPr>
          <p:nvPr/>
        </p:nvSpPr>
        <p:spPr bwMode="auto">
          <a:xfrm>
            <a:off x="719138" y="3028950"/>
            <a:ext cx="1174750"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Quality</a:t>
            </a:r>
          </a:p>
        </p:txBody>
      </p:sp>
      <p:sp>
        <p:nvSpPr>
          <p:cNvPr id="453643" name="Rectangle 11"/>
          <p:cNvSpPr>
            <a:spLocks noChangeArrowheads="1"/>
          </p:cNvSpPr>
          <p:nvPr/>
        </p:nvSpPr>
        <p:spPr bwMode="auto">
          <a:xfrm>
            <a:off x="3962400" y="3038475"/>
            <a:ext cx="1057275"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Teams</a:t>
            </a:r>
          </a:p>
        </p:txBody>
      </p:sp>
      <p:sp>
        <p:nvSpPr>
          <p:cNvPr id="453644" name="Rectangle 12"/>
          <p:cNvSpPr>
            <a:spLocks noChangeArrowheads="1"/>
          </p:cNvSpPr>
          <p:nvPr/>
        </p:nvSpPr>
        <p:spPr bwMode="auto">
          <a:xfrm>
            <a:off x="619125" y="4029075"/>
            <a:ext cx="1362075"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Products</a:t>
            </a:r>
          </a:p>
        </p:txBody>
      </p:sp>
      <p:sp>
        <p:nvSpPr>
          <p:cNvPr id="453645" name="Rectangle 13"/>
          <p:cNvSpPr>
            <a:spLocks noChangeArrowheads="1"/>
          </p:cNvSpPr>
          <p:nvPr/>
        </p:nvSpPr>
        <p:spPr bwMode="auto">
          <a:xfrm>
            <a:off x="7086600" y="4038600"/>
            <a:ext cx="1055688" cy="466725"/>
          </a:xfrm>
          <a:prstGeom prst="rect">
            <a:avLst/>
          </a:prstGeom>
          <a:solidFill>
            <a:srgbClr val="FB6B7C"/>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People</a:t>
            </a:r>
          </a:p>
        </p:txBody>
      </p:sp>
      <p:sp>
        <p:nvSpPr>
          <p:cNvPr id="453646" name="Rectangle 14"/>
          <p:cNvSpPr>
            <a:spLocks noChangeArrowheads="1"/>
          </p:cNvSpPr>
          <p:nvPr/>
        </p:nvSpPr>
        <p:spPr bwMode="auto">
          <a:xfrm>
            <a:off x="2522538" y="2190750"/>
            <a:ext cx="1581150"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Milestones</a:t>
            </a:r>
          </a:p>
        </p:txBody>
      </p:sp>
      <p:cxnSp>
        <p:nvCxnSpPr>
          <p:cNvPr id="453647" name="AutoShape 15"/>
          <p:cNvCxnSpPr>
            <a:cxnSpLocks noChangeShapeType="1"/>
            <a:stCxn id="453646" idx="2"/>
            <a:endCxn id="453636" idx="0"/>
          </p:cNvCxnSpPr>
          <p:nvPr/>
        </p:nvCxnSpPr>
        <p:spPr bwMode="auto">
          <a:xfrm flipH="1">
            <a:off x="3044825" y="2657475"/>
            <a:ext cx="268288" cy="373063"/>
          </a:xfrm>
          <a:prstGeom prst="straightConnector1">
            <a:avLst/>
          </a:prstGeom>
          <a:noFill/>
          <a:ln w="28575">
            <a:solidFill>
              <a:schemeClr val="tx1"/>
            </a:solidFill>
            <a:round/>
            <a:headEnd type="none" w="sm" len="sm"/>
            <a:tailEnd type="none" w="sm" len="sm"/>
          </a:ln>
          <a:effectLst/>
        </p:spPr>
      </p:cxnSp>
      <p:cxnSp>
        <p:nvCxnSpPr>
          <p:cNvPr id="453648" name="AutoShape 16"/>
          <p:cNvCxnSpPr>
            <a:cxnSpLocks noChangeShapeType="1"/>
            <a:stCxn id="453636" idx="2"/>
            <a:endCxn id="453637" idx="0"/>
          </p:cNvCxnSpPr>
          <p:nvPr/>
        </p:nvCxnSpPr>
        <p:spPr bwMode="auto">
          <a:xfrm>
            <a:off x="3044825" y="3497263"/>
            <a:ext cx="119063" cy="541337"/>
          </a:xfrm>
          <a:prstGeom prst="straightConnector1">
            <a:avLst/>
          </a:prstGeom>
          <a:noFill/>
          <a:ln w="28575">
            <a:solidFill>
              <a:schemeClr val="tx1"/>
            </a:solidFill>
            <a:round/>
            <a:headEnd type="none" w="sm" len="sm"/>
            <a:tailEnd type="none" w="sm" len="sm"/>
          </a:ln>
          <a:effectLst/>
        </p:spPr>
      </p:cxnSp>
      <p:cxnSp>
        <p:nvCxnSpPr>
          <p:cNvPr id="453649" name="AutoShape 17"/>
          <p:cNvCxnSpPr>
            <a:cxnSpLocks noChangeShapeType="1"/>
            <a:stCxn id="453637" idx="2"/>
            <a:endCxn id="453638" idx="0"/>
          </p:cNvCxnSpPr>
          <p:nvPr/>
        </p:nvCxnSpPr>
        <p:spPr bwMode="auto">
          <a:xfrm flipH="1">
            <a:off x="3162300" y="4505325"/>
            <a:ext cx="1588" cy="981075"/>
          </a:xfrm>
          <a:prstGeom prst="straightConnector1">
            <a:avLst/>
          </a:prstGeom>
          <a:noFill/>
          <a:ln w="28575">
            <a:solidFill>
              <a:schemeClr val="tx1"/>
            </a:solidFill>
            <a:round/>
            <a:headEnd type="none" w="sm" len="sm"/>
            <a:tailEnd type="none" w="sm" len="sm"/>
          </a:ln>
          <a:effectLst/>
        </p:spPr>
      </p:cxnSp>
      <p:cxnSp>
        <p:nvCxnSpPr>
          <p:cNvPr id="453650" name="AutoShape 18"/>
          <p:cNvCxnSpPr>
            <a:cxnSpLocks noChangeShapeType="1"/>
            <a:stCxn id="453642" idx="2"/>
            <a:endCxn id="453644" idx="0"/>
          </p:cNvCxnSpPr>
          <p:nvPr/>
        </p:nvCxnSpPr>
        <p:spPr bwMode="auto">
          <a:xfrm flipH="1">
            <a:off x="1300163" y="3495675"/>
            <a:ext cx="6350" cy="533400"/>
          </a:xfrm>
          <a:prstGeom prst="straightConnector1">
            <a:avLst/>
          </a:prstGeom>
          <a:noFill/>
          <a:ln w="28575">
            <a:solidFill>
              <a:schemeClr val="tx1"/>
            </a:solidFill>
            <a:round/>
            <a:headEnd type="none" w="sm" len="sm"/>
            <a:tailEnd type="none" w="sm" len="sm"/>
          </a:ln>
          <a:effectLst/>
        </p:spPr>
      </p:cxnSp>
      <p:cxnSp>
        <p:nvCxnSpPr>
          <p:cNvPr id="453651" name="AutoShape 19"/>
          <p:cNvCxnSpPr>
            <a:cxnSpLocks noChangeShapeType="1"/>
            <a:stCxn id="453644" idx="2"/>
            <a:endCxn id="453641" idx="0"/>
          </p:cNvCxnSpPr>
          <p:nvPr/>
        </p:nvCxnSpPr>
        <p:spPr bwMode="auto">
          <a:xfrm>
            <a:off x="1300163" y="4495800"/>
            <a:ext cx="76200" cy="990600"/>
          </a:xfrm>
          <a:prstGeom prst="straightConnector1">
            <a:avLst/>
          </a:prstGeom>
          <a:noFill/>
          <a:ln w="28575">
            <a:solidFill>
              <a:schemeClr val="tx1"/>
            </a:solidFill>
            <a:round/>
            <a:headEnd type="none" w="sm" len="sm"/>
            <a:tailEnd type="none" w="sm" len="sm"/>
          </a:ln>
          <a:effectLst/>
        </p:spPr>
      </p:cxnSp>
      <p:cxnSp>
        <p:nvCxnSpPr>
          <p:cNvPr id="453652" name="AutoShape 20"/>
          <p:cNvCxnSpPr>
            <a:cxnSpLocks noChangeShapeType="1"/>
            <a:stCxn id="453640" idx="2"/>
            <a:endCxn id="453639" idx="0"/>
          </p:cNvCxnSpPr>
          <p:nvPr/>
        </p:nvCxnSpPr>
        <p:spPr bwMode="auto">
          <a:xfrm flipH="1">
            <a:off x="4946650" y="4505325"/>
            <a:ext cx="239713" cy="990600"/>
          </a:xfrm>
          <a:prstGeom prst="straightConnector1">
            <a:avLst/>
          </a:prstGeom>
          <a:noFill/>
          <a:ln w="28575">
            <a:solidFill>
              <a:schemeClr val="tx1"/>
            </a:solidFill>
            <a:round/>
            <a:headEnd type="none" w="sm" len="sm"/>
            <a:tailEnd type="none" w="sm" len="sm"/>
          </a:ln>
          <a:effectLst/>
        </p:spPr>
      </p:cxnSp>
      <p:cxnSp>
        <p:nvCxnSpPr>
          <p:cNvPr id="453653" name="AutoShape 21"/>
          <p:cNvCxnSpPr>
            <a:cxnSpLocks noChangeShapeType="1"/>
            <a:stCxn id="453643" idx="2"/>
            <a:endCxn id="453640" idx="0"/>
          </p:cNvCxnSpPr>
          <p:nvPr/>
        </p:nvCxnSpPr>
        <p:spPr bwMode="auto">
          <a:xfrm>
            <a:off x="4491038" y="3505200"/>
            <a:ext cx="695325" cy="533400"/>
          </a:xfrm>
          <a:prstGeom prst="straightConnector1">
            <a:avLst/>
          </a:prstGeom>
          <a:noFill/>
          <a:ln w="28575">
            <a:solidFill>
              <a:schemeClr val="tx1"/>
            </a:solidFill>
            <a:round/>
            <a:headEnd type="none" w="sm" len="sm"/>
            <a:tailEnd type="none" w="sm" len="sm"/>
          </a:ln>
          <a:effectLst/>
        </p:spPr>
      </p:cxnSp>
      <p:cxnSp>
        <p:nvCxnSpPr>
          <p:cNvPr id="453654" name="AutoShape 22"/>
          <p:cNvCxnSpPr>
            <a:cxnSpLocks noChangeShapeType="1"/>
            <a:stCxn id="453637" idx="3"/>
            <a:endCxn id="453640" idx="1"/>
          </p:cNvCxnSpPr>
          <p:nvPr/>
        </p:nvCxnSpPr>
        <p:spPr bwMode="auto">
          <a:xfrm>
            <a:off x="4005263" y="4271963"/>
            <a:ext cx="728662" cy="0"/>
          </a:xfrm>
          <a:prstGeom prst="straightConnector1">
            <a:avLst/>
          </a:prstGeom>
          <a:noFill/>
          <a:ln w="28575">
            <a:solidFill>
              <a:schemeClr val="tx1"/>
            </a:solidFill>
            <a:round/>
            <a:headEnd type="none" w="sm" len="sm"/>
            <a:tailEnd type="none" w="sm" len="sm"/>
          </a:ln>
          <a:effectLst/>
        </p:spPr>
      </p:cxnSp>
      <p:cxnSp>
        <p:nvCxnSpPr>
          <p:cNvPr id="453655" name="AutoShape 23"/>
          <p:cNvCxnSpPr>
            <a:cxnSpLocks noChangeShapeType="1"/>
            <a:stCxn id="453640" idx="3"/>
            <a:endCxn id="453645" idx="1"/>
          </p:cNvCxnSpPr>
          <p:nvPr/>
        </p:nvCxnSpPr>
        <p:spPr bwMode="auto">
          <a:xfrm>
            <a:off x="5638800" y="4271963"/>
            <a:ext cx="1447800" cy="0"/>
          </a:xfrm>
          <a:prstGeom prst="straightConnector1">
            <a:avLst/>
          </a:prstGeom>
          <a:noFill/>
          <a:ln w="28575">
            <a:solidFill>
              <a:srgbClr val="FF0000"/>
            </a:solidFill>
            <a:round/>
            <a:headEnd type="none" w="sm" len="sm"/>
            <a:tailEnd type="none" w="sm" len="sm"/>
          </a:ln>
          <a:effectLst/>
        </p:spPr>
      </p:cxnSp>
      <p:cxnSp>
        <p:nvCxnSpPr>
          <p:cNvPr id="453656" name="AutoShape 24"/>
          <p:cNvCxnSpPr>
            <a:cxnSpLocks noChangeShapeType="1"/>
            <a:stCxn id="453645" idx="2"/>
            <a:endCxn id="453669" idx="0"/>
          </p:cNvCxnSpPr>
          <p:nvPr/>
        </p:nvCxnSpPr>
        <p:spPr bwMode="auto">
          <a:xfrm flipH="1">
            <a:off x="6777038" y="4505325"/>
            <a:ext cx="838200" cy="981075"/>
          </a:xfrm>
          <a:prstGeom prst="straightConnector1">
            <a:avLst/>
          </a:prstGeom>
          <a:noFill/>
          <a:ln w="28575">
            <a:solidFill>
              <a:srgbClr val="FF3300"/>
            </a:solidFill>
            <a:round/>
            <a:headEnd type="none" w="sm" len="sm"/>
            <a:tailEnd type="none" w="sm" len="sm"/>
          </a:ln>
          <a:effectLst/>
        </p:spPr>
      </p:cxnSp>
      <p:cxnSp>
        <p:nvCxnSpPr>
          <p:cNvPr id="453657" name="AutoShape 25"/>
          <p:cNvCxnSpPr>
            <a:cxnSpLocks noChangeShapeType="1"/>
            <a:stCxn id="453644" idx="3"/>
            <a:endCxn id="453637" idx="1"/>
          </p:cNvCxnSpPr>
          <p:nvPr/>
        </p:nvCxnSpPr>
        <p:spPr bwMode="auto">
          <a:xfrm>
            <a:off x="1981200" y="4262438"/>
            <a:ext cx="339725" cy="9525"/>
          </a:xfrm>
          <a:prstGeom prst="straightConnector1">
            <a:avLst/>
          </a:prstGeom>
          <a:noFill/>
          <a:ln w="28575">
            <a:solidFill>
              <a:schemeClr val="tx1"/>
            </a:solidFill>
            <a:round/>
            <a:headEnd type="none" w="sm" len="sm"/>
            <a:tailEnd type="none" w="sm" len="sm"/>
          </a:ln>
          <a:effectLst/>
        </p:spPr>
      </p:cxnSp>
      <p:cxnSp>
        <p:nvCxnSpPr>
          <p:cNvPr id="453658" name="AutoShape 26"/>
          <p:cNvCxnSpPr>
            <a:cxnSpLocks noChangeShapeType="1"/>
            <a:stCxn id="453645" idx="2"/>
            <a:endCxn id="453639" idx="0"/>
          </p:cNvCxnSpPr>
          <p:nvPr/>
        </p:nvCxnSpPr>
        <p:spPr bwMode="auto">
          <a:xfrm flipH="1">
            <a:off x="4946650" y="4505325"/>
            <a:ext cx="2668588" cy="990600"/>
          </a:xfrm>
          <a:prstGeom prst="straightConnector1">
            <a:avLst/>
          </a:prstGeom>
          <a:noFill/>
          <a:ln w="28575">
            <a:solidFill>
              <a:srgbClr val="FF0000"/>
            </a:solidFill>
            <a:round/>
            <a:headEnd type="none" w="sm" len="sm"/>
            <a:tailEnd type="none" w="sm" len="sm"/>
          </a:ln>
          <a:effectLst/>
        </p:spPr>
      </p:cxnSp>
      <p:cxnSp>
        <p:nvCxnSpPr>
          <p:cNvPr id="453659" name="AutoShape 27"/>
          <p:cNvCxnSpPr>
            <a:cxnSpLocks noChangeShapeType="1"/>
            <a:stCxn id="453636" idx="2"/>
            <a:endCxn id="453640" idx="0"/>
          </p:cNvCxnSpPr>
          <p:nvPr/>
        </p:nvCxnSpPr>
        <p:spPr bwMode="auto">
          <a:xfrm>
            <a:off x="3044825" y="3497263"/>
            <a:ext cx="2141538" cy="541337"/>
          </a:xfrm>
          <a:prstGeom prst="straightConnector1">
            <a:avLst/>
          </a:prstGeom>
          <a:noFill/>
          <a:ln w="28575">
            <a:solidFill>
              <a:schemeClr val="tx1"/>
            </a:solidFill>
            <a:round/>
            <a:headEnd type="none" w="sm" len="sm"/>
            <a:tailEnd type="none" w="sm" len="sm"/>
          </a:ln>
          <a:effectLst/>
        </p:spPr>
      </p:cxnSp>
      <p:cxnSp>
        <p:nvCxnSpPr>
          <p:cNvPr id="453660" name="AutoShape 28"/>
          <p:cNvCxnSpPr>
            <a:cxnSpLocks noChangeShapeType="1"/>
            <a:stCxn id="453637" idx="2"/>
            <a:endCxn id="453639" idx="0"/>
          </p:cNvCxnSpPr>
          <p:nvPr/>
        </p:nvCxnSpPr>
        <p:spPr bwMode="auto">
          <a:xfrm>
            <a:off x="3163888" y="4505325"/>
            <a:ext cx="1782762" cy="990600"/>
          </a:xfrm>
          <a:prstGeom prst="straightConnector1">
            <a:avLst/>
          </a:prstGeom>
          <a:noFill/>
          <a:ln w="28575">
            <a:solidFill>
              <a:schemeClr val="tx1"/>
            </a:solidFill>
            <a:round/>
            <a:headEnd type="none" w="sm" len="sm"/>
            <a:tailEnd type="none" w="sm" len="sm"/>
          </a:ln>
          <a:effectLst/>
        </p:spPr>
      </p:cxnSp>
      <p:cxnSp>
        <p:nvCxnSpPr>
          <p:cNvPr id="453661" name="AutoShape 29"/>
          <p:cNvCxnSpPr>
            <a:cxnSpLocks noChangeShapeType="1"/>
            <a:stCxn id="453638" idx="3"/>
            <a:endCxn id="453639" idx="1"/>
          </p:cNvCxnSpPr>
          <p:nvPr/>
        </p:nvCxnSpPr>
        <p:spPr bwMode="auto">
          <a:xfrm>
            <a:off x="3614738" y="5719763"/>
            <a:ext cx="879475" cy="9525"/>
          </a:xfrm>
          <a:prstGeom prst="straightConnector1">
            <a:avLst/>
          </a:prstGeom>
          <a:noFill/>
          <a:ln w="28575">
            <a:solidFill>
              <a:schemeClr val="tx1"/>
            </a:solidFill>
            <a:round/>
            <a:headEnd type="none" w="sm" len="sm"/>
            <a:tailEnd type="none" w="sm" len="sm"/>
          </a:ln>
          <a:effectLst/>
        </p:spPr>
      </p:cxnSp>
      <p:cxnSp>
        <p:nvCxnSpPr>
          <p:cNvPr id="453662" name="AutoShape 30"/>
          <p:cNvCxnSpPr>
            <a:cxnSpLocks noChangeShapeType="1"/>
            <a:stCxn id="453636" idx="2"/>
            <a:endCxn id="453644" idx="0"/>
          </p:cNvCxnSpPr>
          <p:nvPr/>
        </p:nvCxnSpPr>
        <p:spPr bwMode="auto">
          <a:xfrm flipH="1">
            <a:off x="1300163" y="3497263"/>
            <a:ext cx="1744662" cy="531812"/>
          </a:xfrm>
          <a:prstGeom prst="straightConnector1">
            <a:avLst/>
          </a:prstGeom>
          <a:noFill/>
          <a:ln w="28575">
            <a:solidFill>
              <a:schemeClr val="tx1"/>
            </a:solidFill>
            <a:round/>
            <a:headEnd type="none" w="sm" len="sm"/>
            <a:tailEnd type="none" w="sm" len="sm"/>
          </a:ln>
          <a:effectLst/>
        </p:spPr>
      </p:cxnSp>
      <p:cxnSp>
        <p:nvCxnSpPr>
          <p:cNvPr id="453663" name="AutoShape 31"/>
          <p:cNvCxnSpPr>
            <a:cxnSpLocks noChangeShapeType="1"/>
            <a:stCxn id="453640" idx="2"/>
            <a:endCxn id="453669" idx="0"/>
          </p:cNvCxnSpPr>
          <p:nvPr/>
        </p:nvCxnSpPr>
        <p:spPr bwMode="auto">
          <a:xfrm>
            <a:off x="5186363" y="4505325"/>
            <a:ext cx="1590675" cy="981075"/>
          </a:xfrm>
          <a:prstGeom prst="straightConnector1">
            <a:avLst/>
          </a:prstGeom>
          <a:noFill/>
          <a:ln w="28575">
            <a:solidFill>
              <a:srgbClr val="FF3300"/>
            </a:solidFill>
            <a:round/>
            <a:headEnd type="none" w="sm" len="sm"/>
            <a:tailEnd type="none" w="sm" len="sm"/>
          </a:ln>
          <a:effectLst/>
        </p:spPr>
      </p:cxnSp>
      <p:sp>
        <p:nvSpPr>
          <p:cNvPr id="453664" name="Rectangle 32"/>
          <p:cNvSpPr>
            <a:spLocks noChangeArrowheads="1"/>
          </p:cNvSpPr>
          <p:nvPr/>
        </p:nvSpPr>
        <p:spPr bwMode="auto">
          <a:xfrm>
            <a:off x="769938" y="2190750"/>
            <a:ext cx="1411287" cy="466725"/>
          </a:xfrm>
          <a:prstGeom prst="rect">
            <a:avLst/>
          </a:prstGeom>
          <a:solidFill>
            <a:srgbClr val="F1FECE"/>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000000"/>
                </a:solidFill>
              </a:rPr>
              <a:t>Activities</a:t>
            </a:r>
          </a:p>
        </p:txBody>
      </p:sp>
      <p:cxnSp>
        <p:nvCxnSpPr>
          <p:cNvPr id="453665" name="AutoShape 33"/>
          <p:cNvCxnSpPr>
            <a:cxnSpLocks noChangeShapeType="1"/>
            <a:stCxn id="453636" idx="3"/>
            <a:endCxn id="453643" idx="1"/>
          </p:cNvCxnSpPr>
          <p:nvPr/>
        </p:nvCxnSpPr>
        <p:spPr bwMode="auto">
          <a:xfrm>
            <a:off x="3632200" y="3263900"/>
            <a:ext cx="330200" cy="7938"/>
          </a:xfrm>
          <a:prstGeom prst="straightConnector1">
            <a:avLst/>
          </a:prstGeom>
          <a:noFill/>
          <a:ln w="28575">
            <a:solidFill>
              <a:schemeClr val="tx1"/>
            </a:solidFill>
            <a:round/>
            <a:headEnd type="none" w="sm" len="sm"/>
            <a:tailEnd type="none" w="sm" len="sm"/>
          </a:ln>
          <a:effectLst/>
        </p:spPr>
      </p:cxnSp>
      <p:cxnSp>
        <p:nvCxnSpPr>
          <p:cNvPr id="453666" name="AutoShape 34"/>
          <p:cNvCxnSpPr>
            <a:cxnSpLocks noChangeShapeType="1"/>
            <a:stCxn id="453664" idx="3"/>
            <a:endCxn id="453646" idx="1"/>
          </p:cNvCxnSpPr>
          <p:nvPr/>
        </p:nvCxnSpPr>
        <p:spPr bwMode="auto">
          <a:xfrm>
            <a:off x="2181225" y="2424113"/>
            <a:ext cx="341313" cy="0"/>
          </a:xfrm>
          <a:prstGeom prst="straightConnector1">
            <a:avLst/>
          </a:prstGeom>
          <a:noFill/>
          <a:ln w="28575">
            <a:solidFill>
              <a:schemeClr val="tx1"/>
            </a:solidFill>
            <a:round/>
            <a:headEnd type="none" w="sm" len="sm"/>
            <a:tailEnd type="none" w="sm" len="sm"/>
          </a:ln>
          <a:effectLst/>
        </p:spPr>
      </p:cxnSp>
      <p:cxnSp>
        <p:nvCxnSpPr>
          <p:cNvPr id="453667" name="AutoShape 35"/>
          <p:cNvCxnSpPr>
            <a:cxnSpLocks noChangeShapeType="1"/>
            <a:stCxn id="453641" idx="3"/>
            <a:endCxn id="453638" idx="1"/>
          </p:cNvCxnSpPr>
          <p:nvPr/>
        </p:nvCxnSpPr>
        <p:spPr bwMode="auto">
          <a:xfrm>
            <a:off x="2143125" y="5719763"/>
            <a:ext cx="566738" cy="0"/>
          </a:xfrm>
          <a:prstGeom prst="straightConnector1">
            <a:avLst/>
          </a:prstGeom>
          <a:noFill/>
          <a:ln w="28575">
            <a:solidFill>
              <a:schemeClr val="tx1"/>
            </a:solidFill>
            <a:round/>
            <a:headEnd type="none" w="sm" len="sm"/>
            <a:tailEnd type="none" w="sm" len="sm"/>
          </a:ln>
          <a:effectLst/>
        </p:spPr>
      </p:cxnSp>
      <p:cxnSp>
        <p:nvCxnSpPr>
          <p:cNvPr id="453668" name="AutoShape 36"/>
          <p:cNvCxnSpPr>
            <a:cxnSpLocks noChangeShapeType="1"/>
            <a:stCxn id="453664" idx="2"/>
            <a:endCxn id="453636" idx="0"/>
          </p:cNvCxnSpPr>
          <p:nvPr/>
        </p:nvCxnSpPr>
        <p:spPr bwMode="auto">
          <a:xfrm>
            <a:off x="1476375" y="2657475"/>
            <a:ext cx="1568450" cy="373063"/>
          </a:xfrm>
          <a:prstGeom prst="straightConnector1">
            <a:avLst/>
          </a:prstGeom>
          <a:noFill/>
          <a:ln w="28575">
            <a:solidFill>
              <a:schemeClr val="tx1"/>
            </a:solidFill>
            <a:round/>
            <a:headEnd type="none" w="sm" len="sm"/>
            <a:tailEnd type="none" w="sm" len="sm"/>
          </a:ln>
          <a:effectLst/>
        </p:spPr>
      </p:cxnSp>
      <p:sp>
        <p:nvSpPr>
          <p:cNvPr id="453669" name="Rectangle 37"/>
          <p:cNvSpPr>
            <a:spLocks noChangeArrowheads="1"/>
          </p:cNvSpPr>
          <p:nvPr/>
        </p:nvSpPr>
        <p:spPr bwMode="auto">
          <a:xfrm>
            <a:off x="5943600" y="5486400"/>
            <a:ext cx="1665288" cy="466725"/>
          </a:xfrm>
          <a:prstGeom prst="rect">
            <a:avLst/>
          </a:prstGeom>
          <a:solidFill>
            <a:srgbClr val="FF3300"/>
          </a:solidFill>
          <a:ln w="9525">
            <a:solidFill>
              <a:schemeClr val="tx1"/>
            </a:solidFill>
            <a:miter lim="800000"/>
            <a:headEnd/>
            <a:tailEnd/>
          </a:ln>
          <a:effectLst/>
        </p:spPr>
        <p:txBody>
          <a:bodyPr wrap="none" lIns="92075" tIns="46038" rIns="92075" bIns="46038">
            <a:spAutoFit/>
          </a:bodyPr>
          <a:lstStyle/>
          <a:p>
            <a:pPr eaLnBrk="0" hangingPunct="0"/>
            <a:r>
              <a:rPr lang="en-US" sz="2400" i="0">
                <a:solidFill>
                  <a:srgbClr val="FFFFFF"/>
                </a:solidFill>
              </a:rPr>
              <a:t>Personality</a:t>
            </a:r>
          </a:p>
        </p:txBody>
      </p:sp>
      <p:grpSp>
        <p:nvGrpSpPr>
          <p:cNvPr id="2" name="Group 38"/>
          <p:cNvGrpSpPr>
            <a:grpSpLocks/>
          </p:cNvGrpSpPr>
          <p:nvPr/>
        </p:nvGrpSpPr>
        <p:grpSpPr bwMode="auto">
          <a:xfrm>
            <a:off x="7556500" y="2819400"/>
            <a:ext cx="977900" cy="1201738"/>
            <a:chOff x="4664" y="1824"/>
            <a:chExt cx="616" cy="757"/>
          </a:xfrm>
        </p:grpSpPr>
        <p:sp>
          <p:nvSpPr>
            <p:cNvPr id="453671" name="Rectangle 39"/>
            <p:cNvSpPr>
              <a:spLocks noChangeArrowheads="1"/>
            </p:cNvSpPr>
            <p:nvPr/>
          </p:nvSpPr>
          <p:spPr bwMode="auto">
            <a:xfrm>
              <a:off x="4748" y="2174"/>
              <a:ext cx="484"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Jenny</a:t>
              </a:r>
            </a:p>
          </p:txBody>
        </p:sp>
        <p:sp>
          <p:nvSpPr>
            <p:cNvPr id="453672" name="Rectangle 40"/>
            <p:cNvSpPr>
              <a:spLocks noChangeArrowheads="1"/>
            </p:cNvSpPr>
            <p:nvPr/>
          </p:nvSpPr>
          <p:spPr bwMode="auto">
            <a:xfrm>
              <a:off x="4932" y="1824"/>
              <a:ext cx="348"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Jim</a:t>
              </a:r>
            </a:p>
          </p:txBody>
        </p:sp>
        <p:sp>
          <p:nvSpPr>
            <p:cNvPr id="453673" name="Rectangle 41"/>
            <p:cNvSpPr>
              <a:spLocks noChangeArrowheads="1"/>
            </p:cNvSpPr>
            <p:nvPr/>
          </p:nvSpPr>
          <p:spPr bwMode="auto">
            <a:xfrm>
              <a:off x="4836" y="2016"/>
              <a:ext cx="444"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Peter</a:t>
              </a:r>
            </a:p>
          </p:txBody>
        </p:sp>
        <p:sp>
          <p:nvSpPr>
            <p:cNvPr id="453674" name="Rectangle 42"/>
            <p:cNvSpPr>
              <a:spLocks noChangeArrowheads="1"/>
            </p:cNvSpPr>
            <p:nvPr/>
          </p:nvSpPr>
          <p:spPr bwMode="auto">
            <a:xfrm>
              <a:off x="4664" y="2350"/>
              <a:ext cx="572" cy="231"/>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Annika</a:t>
              </a:r>
            </a:p>
          </p:txBody>
        </p:sp>
      </p:grpSp>
      <p:sp>
        <p:nvSpPr>
          <p:cNvPr id="453675" name="Rectangle 43"/>
          <p:cNvSpPr>
            <a:spLocks noGrp="1" noChangeArrowheads="1"/>
          </p:cNvSpPr>
          <p:nvPr>
            <p:ph type="title"/>
          </p:nvPr>
        </p:nvSpPr>
        <p:spPr/>
        <p:txBody>
          <a:bodyPr>
            <a:normAutofit fontScale="90000"/>
          </a:bodyPr>
          <a:lstStyle/>
          <a:p>
            <a:r>
              <a:rPr lang="en-US" sz="3100" dirty="0">
                <a:solidFill>
                  <a:schemeClr val="tx2">
                    <a:lumMod val="50000"/>
                  </a:schemeClr>
                </a:solidFill>
              </a:rPr>
              <a:t>But people are stuffed full of personality</a:t>
            </a:r>
            <a:r>
              <a:rPr lang="en-US" dirty="0"/>
              <a:t/>
            </a:r>
            <a:br>
              <a:rPr lang="en-US" dirty="0"/>
            </a:br>
            <a:endParaRPr lang="en-US" dirty="0"/>
          </a:p>
        </p:txBody>
      </p:sp>
      <p:cxnSp>
        <p:nvCxnSpPr>
          <p:cNvPr id="453676" name="AutoShape 44"/>
          <p:cNvCxnSpPr>
            <a:cxnSpLocks noChangeShapeType="1"/>
            <a:stCxn id="453642" idx="3"/>
            <a:endCxn id="453636" idx="1"/>
          </p:cNvCxnSpPr>
          <p:nvPr/>
        </p:nvCxnSpPr>
        <p:spPr bwMode="auto">
          <a:xfrm>
            <a:off x="1893888" y="3262313"/>
            <a:ext cx="563562" cy="1587"/>
          </a:xfrm>
          <a:prstGeom prst="straightConnector1">
            <a:avLst/>
          </a:prstGeom>
          <a:noFill/>
          <a:ln w="28575">
            <a:solidFill>
              <a:schemeClr val="tx1"/>
            </a:solidFill>
            <a:round/>
            <a:headEnd type="none" w="sm" len="sm"/>
            <a:tailEnd type="none" w="sm" len="sm"/>
          </a:ln>
          <a:effectLst/>
        </p:spPr>
      </p:cxnSp>
      <p:sp>
        <p:nvSpPr>
          <p:cNvPr id="453677" name="Rectangle 45"/>
          <p:cNvSpPr>
            <a:spLocks noChangeArrowheads="1"/>
          </p:cNvSpPr>
          <p:nvPr/>
        </p:nvSpPr>
        <p:spPr bwMode="auto">
          <a:xfrm>
            <a:off x="5029200" y="3671888"/>
            <a:ext cx="1816100" cy="366712"/>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Project manager</a:t>
            </a:r>
          </a:p>
        </p:txBody>
      </p:sp>
      <p:sp>
        <p:nvSpPr>
          <p:cNvPr id="453678" name="Rectangle 46"/>
          <p:cNvSpPr>
            <a:spLocks noChangeArrowheads="1"/>
          </p:cNvSpPr>
          <p:nvPr/>
        </p:nvSpPr>
        <p:spPr bwMode="auto">
          <a:xfrm>
            <a:off x="5029200" y="3443288"/>
            <a:ext cx="1390650" cy="366712"/>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Documenter</a:t>
            </a:r>
          </a:p>
        </p:txBody>
      </p:sp>
      <p:sp>
        <p:nvSpPr>
          <p:cNvPr id="453679" name="Rectangle 47"/>
          <p:cNvSpPr>
            <a:spLocks noChangeArrowheads="1"/>
          </p:cNvSpPr>
          <p:nvPr/>
        </p:nvSpPr>
        <p:spPr bwMode="auto">
          <a:xfrm>
            <a:off x="5029200" y="3214688"/>
            <a:ext cx="1047750" cy="366712"/>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Designer</a:t>
            </a:r>
          </a:p>
        </p:txBody>
      </p:sp>
      <p:sp>
        <p:nvSpPr>
          <p:cNvPr id="453680" name="Rectangle 48"/>
          <p:cNvSpPr>
            <a:spLocks noChangeArrowheads="1"/>
          </p:cNvSpPr>
          <p:nvPr/>
        </p:nvSpPr>
        <p:spPr bwMode="auto">
          <a:xfrm>
            <a:off x="5029200" y="2986088"/>
            <a:ext cx="806450" cy="366712"/>
          </a:xfrm>
          <a:prstGeom prst="rect">
            <a:avLst/>
          </a:prstGeom>
          <a:noFill/>
          <a:ln w="9525">
            <a:noFill/>
            <a:miter lim="800000"/>
            <a:headEnd/>
            <a:tailEnd/>
          </a:ln>
          <a:effectLst/>
        </p:spPr>
        <p:txBody>
          <a:bodyPr wrap="none" lIns="92075" tIns="46038" rIns="92075" bIns="46038">
            <a:spAutoFit/>
          </a:bodyPr>
          <a:lstStyle/>
          <a:p>
            <a:pPr eaLnBrk="0" hangingPunct="0"/>
            <a:r>
              <a:rPr lang="en-US" sz="1800" i="0">
                <a:solidFill>
                  <a:srgbClr val="000000"/>
                </a:solidFill>
              </a:rPr>
              <a:t>Tester</a:t>
            </a:r>
          </a:p>
        </p:txBody>
      </p:sp>
      <p:grpSp>
        <p:nvGrpSpPr>
          <p:cNvPr id="3" name="Group 49"/>
          <p:cNvGrpSpPr>
            <a:grpSpLocks/>
          </p:cNvGrpSpPr>
          <p:nvPr/>
        </p:nvGrpSpPr>
        <p:grpSpPr bwMode="auto">
          <a:xfrm>
            <a:off x="6845300" y="2114550"/>
            <a:ext cx="1155700" cy="1155700"/>
            <a:chOff x="3744" y="1152"/>
            <a:chExt cx="1016" cy="1016"/>
          </a:xfrm>
        </p:grpSpPr>
        <p:sp>
          <p:nvSpPr>
            <p:cNvPr id="453682" name="AutoShape 50"/>
            <p:cNvSpPr>
              <a:spLocks noChangeArrowheads="1"/>
            </p:cNvSpPr>
            <p:nvPr/>
          </p:nvSpPr>
          <p:spPr bwMode="auto">
            <a:xfrm>
              <a:off x="3744" y="1152"/>
              <a:ext cx="1016" cy="1016"/>
            </a:xfrm>
            <a:prstGeom prst="sun">
              <a:avLst>
                <a:gd name="adj" fmla="val 25000"/>
              </a:avLst>
            </a:prstGeom>
            <a:solidFill>
              <a:srgbClr val="FF3300"/>
            </a:solidFill>
            <a:ln w="9525">
              <a:solidFill>
                <a:schemeClr val="tx1"/>
              </a:solidFill>
              <a:miter lim="800000"/>
              <a:headEnd/>
              <a:tailEnd/>
            </a:ln>
            <a:effectLst/>
          </p:spPr>
          <p:txBody>
            <a:bodyPr anchor="ctr">
              <a:spAutoFit/>
            </a:bodyPr>
            <a:lstStyle/>
            <a:p>
              <a:endParaRPr lang="en-GB"/>
            </a:p>
          </p:txBody>
        </p:sp>
        <p:sp>
          <p:nvSpPr>
            <p:cNvPr id="453683" name="Text Box 51"/>
            <p:cNvSpPr txBox="1">
              <a:spLocks noChangeArrowheads="1"/>
            </p:cNvSpPr>
            <p:nvPr/>
          </p:nvSpPr>
          <p:spPr bwMode="auto">
            <a:xfrm>
              <a:off x="3888" y="1518"/>
              <a:ext cx="737" cy="263"/>
            </a:xfrm>
            <a:prstGeom prst="rect">
              <a:avLst/>
            </a:prstGeom>
            <a:noFill/>
            <a:ln w="9525">
              <a:noFill/>
              <a:miter lim="800000"/>
              <a:headEnd/>
              <a:tailEnd/>
            </a:ln>
            <a:effectLst/>
          </p:spPr>
          <p:txBody>
            <a:bodyPr wrap="none" anchor="ctr">
              <a:spAutoFit/>
            </a:bodyPr>
            <a:lstStyle/>
            <a:p>
              <a:pPr algn="ctr" eaLnBrk="0" hangingPunct="0">
                <a:lnSpc>
                  <a:spcPct val="85000"/>
                </a:lnSpc>
              </a:pPr>
              <a:r>
                <a:rPr lang="en-US" sz="1600" i="0">
                  <a:solidFill>
                    <a:schemeClr val="bg1"/>
                  </a:solidFill>
                  <a:latin typeface="Swis721 BlkCn BT" pitchFamily="34" charset="0"/>
                </a:rPr>
                <a:t>Values</a:t>
              </a:r>
            </a:p>
          </p:txBody>
        </p:sp>
      </p:grpSp>
      <p:cxnSp>
        <p:nvCxnSpPr>
          <p:cNvPr id="453684" name="AutoShape 52"/>
          <p:cNvCxnSpPr>
            <a:cxnSpLocks noChangeShapeType="1"/>
            <a:stCxn id="453645" idx="0"/>
            <a:endCxn id="453682" idx="2"/>
          </p:cNvCxnSpPr>
          <p:nvPr/>
        </p:nvCxnSpPr>
        <p:spPr bwMode="auto">
          <a:xfrm flipH="1" flipV="1">
            <a:off x="7423150" y="3270250"/>
            <a:ext cx="192088" cy="768350"/>
          </a:xfrm>
          <a:prstGeom prst="straightConnector1">
            <a:avLst/>
          </a:prstGeom>
          <a:noFill/>
          <a:ln w="28575">
            <a:solidFill>
              <a:srgbClr val="FF3300"/>
            </a:solidFill>
            <a:round/>
            <a:headEnd type="none" w="sm" len="sm"/>
            <a:tailEnd type="none" w="sm" len="sm"/>
          </a:ln>
          <a:effectLst/>
        </p:spPr>
      </p:cxnSp>
      <p:grpSp>
        <p:nvGrpSpPr>
          <p:cNvPr id="4" name="Group 53"/>
          <p:cNvGrpSpPr>
            <a:grpSpLocks/>
          </p:cNvGrpSpPr>
          <p:nvPr/>
        </p:nvGrpSpPr>
        <p:grpSpPr bwMode="auto">
          <a:xfrm>
            <a:off x="5029200" y="1587500"/>
            <a:ext cx="1289050" cy="1289050"/>
            <a:chOff x="4080" y="1000"/>
            <a:chExt cx="1112" cy="1112"/>
          </a:xfrm>
        </p:grpSpPr>
        <p:sp>
          <p:nvSpPr>
            <p:cNvPr id="453686" name="AutoShape 54"/>
            <p:cNvSpPr>
              <a:spLocks noChangeArrowheads="1"/>
            </p:cNvSpPr>
            <p:nvPr/>
          </p:nvSpPr>
          <p:spPr bwMode="auto">
            <a:xfrm>
              <a:off x="4080" y="1000"/>
              <a:ext cx="1112" cy="1112"/>
            </a:xfrm>
            <a:prstGeom prst="sun">
              <a:avLst>
                <a:gd name="adj" fmla="val 25000"/>
              </a:avLst>
            </a:prstGeom>
            <a:noFill/>
            <a:ln w="9525">
              <a:solidFill>
                <a:schemeClr val="tx1"/>
              </a:solidFill>
              <a:miter lim="800000"/>
              <a:headEnd/>
              <a:tailEnd/>
            </a:ln>
            <a:effectLst/>
          </p:spPr>
          <p:txBody>
            <a:bodyPr anchor="ctr">
              <a:spAutoFit/>
            </a:bodyPr>
            <a:lstStyle/>
            <a:p>
              <a:endParaRPr lang="en-GB"/>
            </a:p>
          </p:txBody>
        </p:sp>
        <p:sp>
          <p:nvSpPr>
            <p:cNvPr id="453687" name="Text Box 55"/>
            <p:cNvSpPr txBox="1">
              <a:spLocks noChangeArrowheads="1"/>
            </p:cNvSpPr>
            <p:nvPr/>
          </p:nvSpPr>
          <p:spPr bwMode="auto">
            <a:xfrm>
              <a:off x="4244" y="1401"/>
              <a:ext cx="795" cy="281"/>
            </a:xfrm>
            <a:prstGeom prst="rect">
              <a:avLst/>
            </a:prstGeom>
            <a:noFill/>
            <a:ln w="9525">
              <a:noFill/>
              <a:miter lim="800000"/>
              <a:headEnd/>
              <a:tailEnd/>
            </a:ln>
            <a:effectLst/>
          </p:spPr>
          <p:txBody>
            <a:bodyPr wrap="none" anchor="ctr">
              <a:spAutoFit/>
            </a:bodyPr>
            <a:lstStyle/>
            <a:p>
              <a:pPr algn="ctr" eaLnBrk="0" hangingPunct="0">
                <a:lnSpc>
                  <a:spcPct val="85000"/>
                </a:lnSpc>
              </a:pPr>
              <a:r>
                <a:rPr lang="en-US" sz="1800" i="0">
                  <a:latin typeface="Swis721 BlkCn BT" pitchFamily="34" charset="0"/>
                </a:rPr>
                <a:t>Values</a:t>
              </a:r>
            </a:p>
          </p:txBody>
        </p:sp>
      </p:grpSp>
      <p:cxnSp>
        <p:nvCxnSpPr>
          <p:cNvPr id="453688" name="AutoShape 56"/>
          <p:cNvCxnSpPr>
            <a:cxnSpLocks noChangeShapeType="1"/>
            <a:stCxn id="453645" idx="0"/>
            <a:endCxn id="453686" idx="2"/>
          </p:cNvCxnSpPr>
          <p:nvPr/>
        </p:nvCxnSpPr>
        <p:spPr bwMode="auto">
          <a:xfrm flipH="1" flipV="1">
            <a:off x="5673725" y="2876550"/>
            <a:ext cx="1941513" cy="1162050"/>
          </a:xfrm>
          <a:prstGeom prst="straightConnector1">
            <a:avLst/>
          </a:prstGeom>
          <a:noFill/>
          <a:ln w="28575">
            <a:solidFill>
              <a:schemeClr val="bg2"/>
            </a:solidFill>
            <a:prstDash val="sysDot"/>
            <a:round/>
            <a:headEnd type="none" w="sm" len="sm"/>
            <a:tailEnd type="none" w="sm" len="sm"/>
          </a:ln>
          <a:effectLst/>
        </p:spPr>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3907</TotalTime>
  <Words>1923</Words>
  <Application>Microsoft Office PowerPoint</Application>
  <PresentationFormat>On-screen Show (4:3)</PresentationFormat>
  <Paragraphs>442</Paragraphs>
  <Slides>42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Swis721 BlkCn BT</vt:lpstr>
      <vt:lpstr>Times New Roman</vt:lpstr>
      <vt:lpstr>Wingdings</vt:lpstr>
      <vt:lpstr>Office Theme</vt:lpstr>
      <vt:lpstr>What is an Agile Methodology?</vt:lpstr>
      <vt:lpstr>Waterfall is a late-learning strategy</vt:lpstr>
      <vt:lpstr>We can pay to learn early in the project</vt:lpstr>
      <vt:lpstr>Develop for business value once risks are down</vt:lpstr>
      <vt:lpstr>Trim the Tail: Choose to deliver by value or date</vt:lpstr>
      <vt:lpstr>Crystal’s “Genetic Code (DNA)”</vt:lpstr>
      <vt:lpstr>‘Methodology’ is only the set of conventions people agree to follow -- it changes every few months!</vt:lpstr>
      <vt:lpstr>Methodology: who, what, when of interactions </vt:lpstr>
      <vt:lpstr>But people are stuffed full of personality </vt:lpstr>
      <vt:lpstr>Standard methodologist errors:   One size, intolerant, embellished, heavy, wrong.</vt:lpstr>
      <vt:lpstr>Crystal is the lightest, least intrusive set of rules that puts a project in the safety zone.</vt:lpstr>
      <vt:lpstr>Crystal is a family of methodologies because every project is slightly different and needs its own.</vt:lpstr>
      <vt:lpstr>Crystal is a family of methodologies with a common genetic code.</vt:lpstr>
      <vt:lpstr>1: Crystal’s Mindset</vt:lpstr>
      <vt:lpstr>The game has a primary and secondary goal: Two Games in One !</vt:lpstr>
      <vt:lpstr>2: Crystal’s Project Properties</vt:lpstr>
      <vt:lpstr>Frequent Delivery </vt:lpstr>
      <vt:lpstr>Reflective Improvement</vt:lpstr>
      <vt:lpstr>Osmotic Communication</vt:lpstr>
      <vt:lpstr>Personal Safety</vt:lpstr>
      <vt:lpstr>Focus</vt:lpstr>
      <vt:lpstr>Easy Access to Expert Users </vt:lpstr>
      <vt:lpstr>Technical Environment with Automated Tests, Configuration Management, and Frequent Integration</vt:lpstr>
      <vt:lpstr>Timeboxing is a critical element in iteration scheduling</vt:lpstr>
      <vt:lpstr>Run the project with nested cycles. </vt:lpstr>
      <vt:lpstr>There are Activities Outside Construction!</vt:lpstr>
      <vt:lpstr>3: Crystal’s Starter Strategies &amp; Techniques</vt:lpstr>
      <vt:lpstr>4: Crystal’s Design Priorities</vt:lpstr>
      <vt:lpstr>5: Crystal’s Design Principles</vt:lpstr>
      <vt:lpstr>Base technique in Crystal: Methodology-tuning interviews, workshops</vt:lpstr>
      <vt:lpstr>Base technique in Crystal: Post-iteration reflection workshop</vt:lpstr>
      <vt:lpstr>Crystal Clear : scope</vt:lpstr>
      <vt:lpstr>Crystal Clear : roles &amp; teams</vt:lpstr>
      <vt:lpstr>Crystal Clear : Products and Milestones</vt:lpstr>
      <vt:lpstr>Crystal Clear : standards</vt:lpstr>
      <vt:lpstr>Crystal Clear : tolerance</vt:lpstr>
      <vt:lpstr>Crystal Orange : scope</vt:lpstr>
      <vt:lpstr>Crystal Orange : roles &amp; teams</vt:lpstr>
      <vt:lpstr>Crystal Orange : standards</vt:lpstr>
      <vt:lpstr>Crystal Orange : products</vt:lpstr>
      <vt:lpstr>Crystal Orange : tolerance</vt:lpstr>
      <vt:lpstr>Crystal Orange : activities &amp; milestones</vt:lpstr>
    </vt:vector>
  </TitlesOfParts>
  <Company>Beazley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Crystal at Beazley</dc:title>
  <dc:creator>coopi</dc:creator>
  <cp:lastModifiedBy>Chris McKelt</cp:lastModifiedBy>
  <cp:revision>39</cp:revision>
  <dcterms:created xsi:type="dcterms:W3CDTF">2010-06-04T17:01:43Z</dcterms:created>
  <dcterms:modified xsi:type="dcterms:W3CDTF">2015-08-26T01:19:38Z</dcterms:modified>
</cp:coreProperties>
</file>