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73" r:id="rId4"/>
    <p:sldId id="261" r:id="rId5"/>
    <p:sldId id="262" r:id="rId6"/>
    <p:sldId id="274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7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C3077-803A-604B-A197-91AFB59B8871}" type="datetimeFigureOut">
              <a:rPr lang="en-US" smtClean="0"/>
              <a:t>5/31/16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5C903-BC47-C14C-B597-D84C3B68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8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(6/1/16 10:50) -----</a:t>
            </a:r>
          </a:p>
          <a:p>
            <a:r>
              <a:rPr lang="en-US"/>
              <a:t>Amish vs. Hutterite. Basic stufff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5C903-BC47-C14C-B597-D84C3B68D4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33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b="1" dirty="0" smtClean="0"/>
              <a:t>C</a:t>
            </a:r>
            <a:r>
              <a:rPr lang="en-US" dirty="0" smtClean="0"/>
              <a:t> is uncorrelated with 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en-US" b="1" dirty="0" smtClean="0"/>
              <a:t>CL</a:t>
            </a:r>
            <a:r>
              <a:rPr lang="en-US" dirty="0" smtClean="0"/>
              <a:t> becomes</a:t>
            </a:r>
            <a:r>
              <a:rPr lang="en-US" baseline="0" dirty="0" smtClean="0"/>
              <a:t> a part of the error term. We can get consistent estimates for </a:t>
            </a:r>
            <a:r>
              <a:rPr lang="en-US" b="1" baseline="0" dirty="0" smtClean="0"/>
              <a:t>B</a:t>
            </a:r>
            <a:r>
              <a:rPr lang="en-US" b="0" baseline="0" dirty="0" smtClean="0"/>
              <a:t>. If </a:t>
            </a:r>
            <a:r>
              <a:rPr lang="en-US" b="1" baseline="0" dirty="0" smtClean="0"/>
              <a:t>C</a:t>
            </a:r>
            <a:r>
              <a:rPr lang="en-US" b="0" baseline="0" dirty="0" smtClean="0"/>
              <a:t> is correlated with </a:t>
            </a:r>
            <a:r>
              <a:rPr lang="en-US" b="1" baseline="0" dirty="0" smtClean="0"/>
              <a:t>X</a:t>
            </a:r>
            <a:r>
              <a:rPr lang="en-US" b="0" baseline="0" dirty="0" smtClean="0"/>
              <a:t>, we DO NOT get consistent estimates. Why is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5C903-BC47-C14C-B597-D84C3B68D4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1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(6/1/16 10:50) -----</a:t>
            </a:r>
          </a:p>
          <a:p>
            <a:r>
              <a:rPr lang="en-US" dirty="0"/>
              <a:t>typo. B + OmegaL = composition effect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Add biology to L</a:t>
            </a:r>
            <a:r>
              <a:rPr lang="en-US" baseline="0" dirty="0" smtClean="0"/>
              <a:t> (magnitudes of entries of L, </a:t>
            </a:r>
            <a:r>
              <a:rPr lang="en-US" baseline="0" dirty="0" err="1" smtClean="0"/>
              <a:t>informativeness</a:t>
            </a:r>
            <a:r>
              <a:rPr lang="en-US" baseline="0" dirty="0" smtClean="0"/>
              <a:t> of cell type)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5C903-BC47-C14C-B597-D84C3B68D4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18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(6/1/16 10:50) -----</a:t>
            </a:r>
          </a:p>
          <a:p>
            <a:r>
              <a:rPr lang="en-US"/>
              <a:t>per cell changes are harder. testing as opposed to estimaton for geneticists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5C903-BC47-C14C-B597-D84C3B68D4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51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knew </a:t>
            </a:r>
            <a:r>
              <a:rPr lang="en-US" b="1" dirty="0" smtClean="0"/>
              <a:t>C</a:t>
            </a:r>
            <a:r>
              <a:rPr lang="en-US" b="0" dirty="0" smtClean="0"/>
              <a:t>, the problem</a:t>
            </a:r>
            <a:r>
              <a:rPr lang="en-US" b="0" baseline="0" dirty="0" smtClean="0"/>
              <a:t> is just OLS. Zhou uses an inappropriate model and can only handle a single covariate at a time. Houseman is very ad-hoc; cannot do accurate inference with Houseman.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5C903-BC47-C14C-B597-D84C3B68D4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23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Simulation</a:t>
            </a:r>
            <a:r>
              <a:rPr lang="en-US" baseline="0" dirty="0" smtClean="0"/>
              <a:t> parameters: n = 200, Omega, E taken from Amish </a:t>
            </a:r>
            <a:r>
              <a:rPr lang="en-US" baseline="0" dirty="0" err="1" smtClean="0"/>
              <a:t>Hutterite</a:t>
            </a:r>
            <a:r>
              <a:rPr lang="en-US" baseline="0" dirty="0" smtClean="0"/>
              <a:t> data, standardized effect size for L (</a:t>
            </a:r>
            <a:r>
              <a:rPr lang="en-US" baseline="0" dirty="0" err="1" smtClean="0"/>
              <a:t>w.r.t</a:t>
            </a:r>
            <a:r>
              <a:rPr lang="en-US" baseline="0" dirty="0" smtClean="0"/>
              <a:t> Omega) is 2; tie it back to biology (</a:t>
            </a:r>
            <a:r>
              <a:rPr lang="en-US" baseline="0" dirty="0" err="1" smtClean="0"/>
              <a:t>informativeness</a:t>
            </a:r>
            <a:r>
              <a:rPr lang="en-US" baseline="0" dirty="0" smtClean="0"/>
              <a:t> of cell </a:t>
            </a:r>
            <a:r>
              <a:rPr lang="en-US" baseline="0" dirty="0" err="1" smtClean="0"/>
              <a:t>CpGs</a:t>
            </a:r>
            <a:r>
              <a:rPr lang="en-US" baseline="0" dirty="0" smtClean="0"/>
              <a:t> for cell type, additional information about C ); separate data from parameters (</a:t>
            </a:r>
            <a:r>
              <a:rPr lang="en-US" baseline="0" dirty="0" err="1" smtClean="0"/>
              <a:t>english</a:t>
            </a:r>
            <a:r>
              <a:rPr lang="en-US" baseline="0" dirty="0" smtClean="0"/>
              <a:t> vs. </a:t>
            </a:r>
            <a:r>
              <a:rPr lang="en-US" baseline="0" dirty="0" err="1" smtClean="0"/>
              <a:t>greek</a:t>
            </a:r>
            <a:r>
              <a:rPr lang="en-US" baseline="0" dirty="0" smtClean="0"/>
              <a:t>). Make scenarios clear earlier in the presentation (maybe with </a:t>
            </a:r>
            <a:r>
              <a:rPr lang="en-US" baseline="0" dirty="0" err="1" smtClean="0"/>
              <a:t>amish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hutterite</a:t>
            </a:r>
            <a:r>
              <a:rPr lang="en-US" baseline="0" dirty="0" smtClean="0"/>
              <a:t>)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----- Meeting Notes (6/1/16 10:50) -----</a:t>
            </a:r>
          </a:p>
          <a:p>
            <a:r>
              <a:rPr lang="en-US" dirty="0"/>
              <a:t>FDP; pi0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5C903-BC47-C14C-B597-D84C3B68D4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18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r>
              <a:rPr lang="en-US" baseline="0" dirty="0" smtClean="0"/>
              <a:t> parameters: n = 200, Omega, E taken from Amish </a:t>
            </a:r>
            <a:r>
              <a:rPr lang="en-US" baseline="0" dirty="0" err="1" smtClean="0"/>
              <a:t>Hutterite</a:t>
            </a:r>
            <a:r>
              <a:rPr lang="en-US" baseline="0" dirty="0" smtClean="0"/>
              <a:t> data, standardized effect size for L (</a:t>
            </a:r>
            <a:r>
              <a:rPr lang="en-US" baseline="0" dirty="0" err="1" smtClean="0"/>
              <a:t>w.r.t</a:t>
            </a:r>
            <a:r>
              <a:rPr lang="en-US" baseline="0" dirty="0" smtClean="0"/>
              <a:t> Omega) is 0.4</a:t>
            </a:r>
          </a:p>
          <a:p>
            <a:r>
              <a:rPr lang="en-US" baseline="0" dirty="0" smtClean="0"/>
              <a:t>----- Meeting Notes (6/1/16 10:50) -----</a:t>
            </a:r>
          </a:p>
          <a:p>
            <a:r>
              <a:rPr lang="en-US" baseline="0" dirty="0" smtClean="0"/>
              <a:t>Bring it back to biology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5C903-BC47-C14C-B597-D84C3B68D4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04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(6/1/16 10:50) -----</a:t>
            </a:r>
          </a:p>
          <a:p>
            <a:r>
              <a:rPr lang="en-US"/>
              <a:t>measure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5C903-BC47-C14C-B597-D84C3B68D4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57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</a:t>
            </a:r>
            <a:r>
              <a:rPr lang="en-US" baseline="0" dirty="0" smtClean="0"/>
              <a:t> matrix dimensions</a:t>
            </a:r>
          </a:p>
          <a:p>
            <a:r>
              <a:rPr lang="en-US" baseline="0" dirty="0" smtClean="0"/>
              <a:t>----- Meeting Notes (6/1/16 11:02) -----</a:t>
            </a:r>
          </a:p>
          <a:p>
            <a:r>
              <a:rPr lang="en-US" baseline="0" dirty="0" smtClean="0"/>
              <a:t>Add a note about phase transition (what it depends on,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5C903-BC47-C14C-B597-D84C3B68D4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35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240A-69FF-E742-BC9E-AEC4FA8321D0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8E33-C082-4B4B-87BF-5240D003B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1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240A-69FF-E742-BC9E-AEC4FA8321D0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8E33-C082-4B4B-87BF-5240D003B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9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240A-69FF-E742-BC9E-AEC4FA8321D0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8E33-C082-4B4B-87BF-5240D003B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5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240A-69FF-E742-BC9E-AEC4FA8321D0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8E33-C082-4B4B-87BF-5240D003B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1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240A-69FF-E742-BC9E-AEC4FA8321D0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8E33-C082-4B4B-87BF-5240D003B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2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240A-69FF-E742-BC9E-AEC4FA8321D0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8E33-C082-4B4B-87BF-5240D003B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1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240A-69FF-E742-BC9E-AEC4FA8321D0}" type="datetimeFigureOut">
              <a:rPr lang="en-US" smtClean="0"/>
              <a:t>5/30/16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8E33-C082-4B4B-87BF-5240D003B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2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240A-69FF-E742-BC9E-AEC4FA8321D0}" type="datetimeFigureOut">
              <a:rPr lang="en-US" smtClean="0"/>
              <a:t>5/30/16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8E33-C082-4B4B-87BF-5240D003B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5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240A-69FF-E742-BC9E-AEC4FA8321D0}" type="datetimeFigureOut">
              <a:rPr lang="en-US" smtClean="0"/>
              <a:t>5/30/16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8E33-C082-4B4B-87BF-5240D003B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3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240A-69FF-E742-BC9E-AEC4FA8321D0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8E33-C082-4B4B-87BF-5240D003B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9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240A-69FF-E742-BC9E-AEC4FA8321D0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8E33-C082-4B4B-87BF-5240D003B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0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4240A-69FF-E742-BC9E-AEC4FA8321D0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48E33-C082-4B4B-87BF-5240D003B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Adjusting for Cell Type Composition in Methylation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Chris McKennan</a:t>
            </a:r>
          </a:p>
          <a:p>
            <a:r>
              <a:rPr lang="en-US" dirty="0" smtClean="0"/>
              <a:t>Dan </a:t>
            </a:r>
            <a:r>
              <a:rPr lang="en-US" dirty="0" err="1" smtClean="0"/>
              <a:t>Nicolae</a:t>
            </a:r>
            <a:endParaRPr lang="en-US" dirty="0" smtClean="0"/>
          </a:p>
          <a:p>
            <a:r>
              <a:rPr lang="en-US" dirty="0" smtClean="0"/>
              <a:t>Michelle Stein</a:t>
            </a:r>
          </a:p>
          <a:p>
            <a:r>
              <a:rPr lang="en-US" dirty="0" smtClean="0"/>
              <a:t>Carole </a:t>
            </a:r>
            <a:r>
              <a:rPr lang="en-US" dirty="0" err="1" smtClean="0"/>
              <a:t>Ober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19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8840"/>
            <a:ext cx="8229600" cy="1143000"/>
          </a:xfrm>
        </p:spPr>
        <p:txBody>
          <a:bodyPr/>
          <a:lstStyle/>
          <a:p>
            <a:r>
              <a:rPr lang="en-US" dirty="0" smtClean="0"/>
              <a:t>How Can We Correct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64" y="2621098"/>
            <a:ext cx="8229600" cy="380954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Measure </a:t>
            </a:r>
            <a:r>
              <a:rPr lang="en-US" b="1" dirty="0" smtClean="0"/>
              <a:t>C</a:t>
            </a:r>
          </a:p>
          <a:p>
            <a:pPr marL="914400" lvl="1" indent="-514350"/>
            <a:r>
              <a:rPr lang="en-US" dirty="0" smtClean="0"/>
              <a:t>Then </a:t>
            </a:r>
            <a:r>
              <a:rPr lang="en-US" dirty="0" err="1" smtClean="0"/>
              <a:t>i</a:t>
            </a:r>
            <a:r>
              <a:rPr lang="en-US" dirty="0" smtClean="0"/>
              <a:t>) is just OLS</a:t>
            </a:r>
          </a:p>
          <a:p>
            <a:pPr marL="914400" lvl="1" indent="-514350"/>
            <a:r>
              <a:rPr lang="en-US" dirty="0" smtClean="0"/>
              <a:t>Expensive/Impossible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Correct for </a:t>
            </a:r>
            <a:r>
              <a:rPr lang="en-US" b="1" dirty="0" smtClean="0"/>
              <a:t>C</a:t>
            </a:r>
            <a:r>
              <a:rPr lang="en-US" dirty="0" smtClean="0"/>
              <a:t> using ONLY </a:t>
            </a:r>
            <a:r>
              <a:rPr lang="en-US" b="1" dirty="0" smtClean="0"/>
              <a:t>Y, X</a:t>
            </a:r>
            <a:endParaRPr lang="en-US" dirty="0" smtClean="0"/>
          </a:p>
          <a:p>
            <a:pPr marL="914400" lvl="1" indent="-514350"/>
            <a:r>
              <a:rPr lang="en-US" dirty="0" smtClean="0"/>
              <a:t>Houseman, 2014</a:t>
            </a:r>
          </a:p>
          <a:p>
            <a:pPr marL="914400" lvl="1" indent="-514350"/>
            <a:r>
              <a:rPr lang="en-US" dirty="0" smtClean="0"/>
              <a:t>Zhou, 2014</a:t>
            </a:r>
          </a:p>
          <a:p>
            <a:pPr marL="914400" lvl="1" indent="-514350"/>
            <a:r>
              <a:rPr lang="en-US" dirty="0" smtClean="0"/>
              <a:t>Wang, 2015 (CATE)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79095" y="831499"/>
            <a:ext cx="8922166" cy="1502491"/>
            <a:chOff x="179095" y="831499"/>
            <a:chExt cx="8922166" cy="1502491"/>
          </a:xfrm>
        </p:grpSpPr>
        <p:sp>
          <p:nvSpPr>
            <p:cNvPr id="5" name="TextBox 4"/>
            <p:cNvSpPr txBox="1"/>
            <p:nvPr/>
          </p:nvSpPr>
          <p:spPr>
            <a:xfrm>
              <a:off x="293064" y="1872325"/>
              <a:ext cx="8694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iii.) Y = X (</a:t>
              </a:r>
              <a:r>
                <a:rPr lang="en-US" sz="2400" dirty="0" smtClean="0"/>
                <a:t>B</a:t>
              </a:r>
              <a:r>
                <a:rPr lang="en-US" sz="2400" dirty="0" smtClean="0"/>
                <a:t> + </a:t>
              </a:r>
              <a:r>
                <a:rPr lang="en-US" sz="2400" dirty="0" smtClean="0"/>
                <a:t>ΩL</a:t>
              </a:r>
              <a:r>
                <a:rPr lang="en-US" sz="2400" dirty="0" smtClean="0"/>
                <a:t>) + (FL + E)</a:t>
              </a:r>
              <a:endParaRPr lang="en-US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095" y="831499"/>
              <a:ext cx="88081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</a:t>
              </a:r>
              <a:r>
                <a:rPr lang="en-US" sz="2400" dirty="0" smtClean="0"/>
                <a:t>.) Y = XB + CL </a:t>
              </a:r>
              <a:r>
                <a:rPr lang="en-US" sz="2400" dirty="0" smtClean="0"/>
                <a:t>+ E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3064" y="1291570"/>
              <a:ext cx="88081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ii.) C = X</a:t>
              </a:r>
              <a:r>
                <a:rPr lang="en-US" sz="2400" dirty="0" smtClean="0"/>
                <a:t>Ω + </a:t>
              </a:r>
              <a:r>
                <a:rPr lang="en-US" sz="2400" dirty="0" smtClean="0"/>
                <a:t>F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088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Correcting for </a:t>
            </a:r>
            <a:r>
              <a:rPr lang="en-US" b="1" dirty="0" smtClean="0"/>
              <a:t>C</a:t>
            </a:r>
            <a:r>
              <a:rPr lang="en-US" dirty="0" smtClean="0"/>
              <a:t> Using ONLY </a:t>
            </a:r>
            <a:r>
              <a:rPr lang="en-US" b="1" dirty="0" smtClean="0"/>
              <a:t>Y</a:t>
            </a:r>
            <a:r>
              <a:rPr lang="en-US" dirty="0" smtClean="0"/>
              <a:t> and </a:t>
            </a:r>
            <a:r>
              <a:rPr lang="en-US" b="1" dirty="0" smtClean="0"/>
              <a:t>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3178"/>
            <a:ext cx="8229600" cy="373298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Regress out </a:t>
            </a:r>
            <a:r>
              <a:rPr lang="en-US" b="1" dirty="0" smtClean="0"/>
              <a:t>X</a:t>
            </a:r>
            <a:endParaRPr lang="en-US" dirty="0" smtClean="0"/>
          </a:p>
          <a:p>
            <a:pPr marL="914400" lvl="1" indent="-514350"/>
            <a:r>
              <a:rPr lang="en-US" dirty="0" err="1" smtClean="0"/>
              <a:t>R</a:t>
            </a:r>
            <a:r>
              <a:rPr lang="en-US" baseline="-25000" dirty="0" err="1" smtClean="0"/>
              <a:t>nxp</a:t>
            </a:r>
            <a:r>
              <a:rPr lang="en-US" dirty="0" smtClean="0"/>
              <a:t> = </a:t>
            </a:r>
            <a:r>
              <a:rPr lang="en-US" dirty="0" err="1"/>
              <a:t>F</a:t>
            </a:r>
            <a:r>
              <a:rPr lang="en-US" baseline="-25000" dirty="0" err="1"/>
              <a:t>nxK</a:t>
            </a:r>
            <a:r>
              <a:rPr lang="en-US" dirty="0" err="1"/>
              <a:t>L</a:t>
            </a:r>
            <a:r>
              <a:rPr lang="en-US" baseline="-25000" dirty="0" err="1"/>
              <a:t>Kxp</a:t>
            </a:r>
            <a:r>
              <a:rPr lang="en-US" dirty="0"/>
              <a:t> +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nxp</a:t>
            </a:r>
            <a:endParaRPr lang="en-US" baseline="-25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</a:t>
            </a:r>
            <a:r>
              <a:rPr lang="en-US" b="1" dirty="0" err="1" smtClean="0"/>
              <a:t>L.hat</a:t>
            </a:r>
            <a:r>
              <a:rPr lang="en-US" dirty="0" smtClean="0"/>
              <a:t> using PCA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</a:t>
            </a:r>
            <a:r>
              <a:rPr lang="en-US" b="1" dirty="0" err="1" smtClean="0"/>
              <a:t>Ω.hat</a:t>
            </a:r>
            <a:r>
              <a:rPr lang="en-US" baseline="-25000" dirty="0" err="1" smtClean="0"/>
              <a:t>dxK</a:t>
            </a:r>
            <a:r>
              <a:rPr lang="en-US" b="1" dirty="0" smtClean="0"/>
              <a:t> </a:t>
            </a:r>
            <a:r>
              <a:rPr lang="en-US" dirty="0" smtClean="0"/>
              <a:t>via </a:t>
            </a:r>
            <a:r>
              <a:rPr lang="en-US" b="1" dirty="0" smtClean="0"/>
              <a:t>Y ~ </a:t>
            </a:r>
            <a:r>
              <a:rPr lang="en-US" b="1" dirty="0" err="1" smtClean="0"/>
              <a:t>X</a:t>
            </a:r>
            <a:r>
              <a:rPr lang="en-US" baseline="-25000" dirty="0" err="1" smtClean="0"/>
              <a:t>nxd</a:t>
            </a:r>
            <a:r>
              <a:rPr lang="en-US" b="1" dirty="0" smtClean="0"/>
              <a:t> </a:t>
            </a:r>
            <a:r>
              <a:rPr lang="en-US" b="1" dirty="0" err="1" smtClean="0"/>
              <a:t>Ω</a:t>
            </a:r>
            <a:r>
              <a:rPr lang="en-US" baseline="-25000" dirty="0" err="1" smtClean="0"/>
              <a:t>dxK</a:t>
            </a:r>
            <a:r>
              <a:rPr lang="en-US" baseline="-25000" dirty="0" smtClean="0"/>
              <a:t> </a:t>
            </a:r>
            <a:r>
              <a:rPr lang="en-US" b="1" dirty="0" err="1" smtClean="0"/>
              <a:t>L.hat</a:t>
            </a:r>
            <a:r>
              <a:rPr lang="en-US" baseline="-25000" dirty="0" err="1" smtClean="0"/>
              <a:t>Kxp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93064" y="1417638"/>
            <a:ext cx="8694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Y = X (</a:t>
            </a:r>
            <a:r>
              <a:rPr lang="en-US" sz="2800" dirty="0" smtClean="0"/>
              <a:t>B</a:t>
            </a:r>
            <a:r>
              <a:rPr lang="en-US" sz="2800" dirty="0" smtClean="0"/>
              <a:t> + </a:t>
            </a:r>
            <a:r>
              <a:rPr lang="en-US" sz="2800" dirty="0" smtClean="0"/>
              <a:t>ΩL</a:t>
            </a:r>
            <a:r>
              <a:rPr lang="en-US" sz="2800" dirty="0" smtClean="0"/>
              <a:t>) + (FL + 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3269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179082"/>
            <a:ext cx="8229600" cy="1143000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pic>
        <p:nvPicPr>
          <p:cNvPr id="10" name="Content Placeholder 9" descr="LargeCorr_LargeSignal_CellNoCell.jpe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74" b="-6774"/>
          <a:stretch>
            <a:fillRect/>
          </a:stretch>
        </p:blipFill>
        <p:spPr>
          <a:xfrm>
            <a:off x="457200" y="2751302"/>
            <a:ext cx="4038600" cy="3700463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751340"/>
            <a:ext cx="4038600" cy="3700425"/>
          </a:xfrm>
        </p:spPr>
        <p:txBody>
          <a:bodyPr/>
          <a:lstStyle/>
          <a:p>
            <a:r>
              <a:rPr lang="en-US" b="1" dirty="0" err="1" smtClean="0"/>
              <a:t>L.hat</a:t>
            </a:r>
            <a:r>
              <a:rPr lang="en-US" baseline="-25000" dirty="0" smtClean="0"/>
              <a:t> </a:t>
            </a:r>
            <a:r>
              <a:rPr lang="en-US" dirty="0" smtClean="0"/>
              <a:t>a good estimate for </a:t>
            </a:r>
            <a:r>
              <a:rPr lang="en-US" b="1" dirty="0" smtClean="0"/>
              <a:t>L</a:t>
            </a:r>
            <a:r>
              <a:rPr lang="en-US" dirty="0" smtClean="0"/>
              <a:t>, can estimate </a:t>
            </a:r>
            <a:r>
              <a:rPr lang="en-US" b="1" dirty="0" err="1" smtClean="0"/>
              <a:t>Ω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Even for </a:t>
            </a:r>
            <a:r>
              <a:rPr lang="en-US" b="1" dirty="0" err="1" smtClean="0"/>
              <a:t>Ω</a:t>
            </a:r>
            <a:r>
              <a:rPr lang="en-US" dirty="0" smtClean="0"/>
              <a:t> large.</a:t>
            </a:r>
          </a:p>
          <a:p>
            <a:r>
              <a:rPr lang="en-US" dirty="0" err="1" smtClean="0"/>
              <a:t>Ω</a:t>
            </a:r>
            <a:r>
              <a:rPr lang="en-US" baseline="-25000" dirty="0" err="1" smtClean="0"/>
              <a:t>sim</a:t>
            </a:r>
            <a:r>
              <a:rPr lang="en-US" dirty="0" smtClean="0"/>
              <a:t> = </a:t>
            </a:r>
            <a:r>
              <a:rPr lang="en-US" dirty="0" err="1" smtClean="0"/>
              <a:t>Ω</a:t>
            </a:r>
            <a:r>
              <a:rPr lang="en-US" baseline="-25000" dirty="0" err="1" smtClean="0"/>
              <a:t>Amish</a:t>
            </a:r>
            <a:r>
              <a:rPr lang="en-US" baseline="-25000" dirty="0" smtClean="0"/>
              <a:t>/</a:t>
            </a:r>
            <a:r>
              <a:rPr lang="en-US" baseline="-25000" dirty="0" err="1" smtClean="0"/>
              <a:t>Hutterite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3064" y="763522"/>
            <a:ext cx="8694228" cy="1544845"/>
            <a:chOff x="293064" y="763522"/>
            <a:chExt cx="8694228" cy="1544845"/>
          </a:xfrm>
        </p:grpSpPr>
        <p:sp>
          <p:nvSpPr>
            <p:cNvPr id="13" name="TextBox 12"/>
            <p:cNvSpPr txBox="1"/>
            <p:nvPr/>
          </p:nvSpPr>
          <p:spPr>
            <a:xfrm>
              <a:off x="293064" y="1225187"/>
              <a:ext cx="8694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Y = X (</a:t>
              </a:r>
              <a:r>
                <a:rPr lang="en-US" sz="2400" dirty="0" smtClean="0"/>
                <a:t>B</a:t>
              </a:r>
              <a:r>
                <a:rPr lang="en-US" sz="2400" dirty="0" smtClean="0"/>
                <a:t> + </a:t>
              </a:r>
              <a:r>
                <a:rPr lang="en-US" sz="2400" dirty="0" smtClean="0"/>
                <a:t>ΩL</a:t>
              </a:r>
              <a:r>
                <a:rPr lang="en-US" sz="2400" dirty="0" smtClean="0"/>
                <a:t>) + (FL + E)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3064" y="1846702"/>
              <a:ext cx="8694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/>
                <a:t>Ω.hat</a:t>
              </a:r>
              <a:r>
                <a:rPr lang="en-US" sz="2400" dirty="0" smtClean="0"/>
                <a:t>   :  </a:t>
              </a:r>
              <a:r>
                <a:rPr lang="en-US" sz="2400" baseline="-25000" dirty="0" smtClean="0"/>
                <a:t> </a:t>
              </a:r>
              <a:r>
                <a:rPr lang="en-US" sz="2400" dirty="0" smtClean="0"/>
                <a:t>Y ~ X </a:t>
              </a:r>
              <a:r>
                <a:rPr lang="en-US" sz="2400" dirty="0" err="1" smtClean="0"/>
                <a:t>Ω</a:t>
              </a:r>
              <a:r>
                <a:rPr lang="en-US" sz="2400" baseline="-25000" dirty="0" smtClean="0"/>
                <a:t> </a:t>
              </a:r>
              <a:r>
                <a:rPr lang="en-US" sz="2400" dirty="0" err="1" smtClean="0"/>
                <a:t>L.hat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90691" y="763522"/>
              <a:ext cx="66102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Y = XB + CL +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502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8645"/>
            <a:ext cx="8229600" cy="1143000"/>
          </a:xfrm>
        </p:spPr>
        <p:txBody>
          <a:bodyPr/>
          <a:lstStyle/>
          <a:p>
            <a:r>
              <a:rPr lang="en-US" dirty="0" smtClean="0"/>
              <a:t>Performance (cont.)</a:t>
            </a:r>
            <a:endParaRPr lang="en-US" dirty="0"/>
          </a:p>
        </p:txBody>
      </p:sp>
      <p:pic>
        <p:nvPicPr>
          <p:cNvPr id="9" name="Content Placeholder 8" descr="LargeCorr_LowSignal_CellNoCell3.jpe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10" b="-13110"/>
          <a:stretch>
            <a:fillRect/>
          </a:stretch>
        </p:blipFill>
        <p:spPr>
          <a:xfrm>
            <a:off x="457200" y="2621500"/>
            <a:ext cx="4038600" cy="3781425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2621099"/>
            <a:ext cx="4038600" cy="3781826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b="1" dirty="0" err="1" smtClean="0"/>
              <a:t>L.hat</a:t>
            </a:r>
            <a:r>
              <a:rPr lang="en-US" b="1" dirty="0" smtClean="0"/>
              <a:t> </a:t>
            </a:r>
            <a:r>
              <a:rPr lang="en-US" dirty="0" smtClean="0"/>
              <a:t>is a POOR estimate for </a:t>
            </a:r>
            <a:r>
              <a:rPr lang="en-US" b="1" dirty="0" smtClean="0"/>
              <a:t>L</a:t>
            </a:r>
            <a:r>
              <a:rPr lang="en-US" dirty="0" smtClean="0"/>
              <a:t>, tend to UNDERESTIMATE </a:t>
            </a:r>
            <a:r>
              <a:rPr lang="en-US" b="1" dirty="0" err="1" smtClean="0"/>
              <a:t>Ω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Regression towards the mean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3064" y="763522"/>
            <a:ext cx="8694228" cy="1544845"/>
            <a:chOff x="293064" y="763522"/>
            <a:chExt cx="8694228" cy="1544845"/>
          </a:xfrm>
        </p:grpSpPr>
        <p:sp>
          <p:nvSpPr>
            <p:cNvPr id="13" name="TextBox 12"/>
            <p:cNvSpPr txBox="1"/>
            <p:nvPr/>
          </p:nvSpPr>
          <p:spPr>
            <a:xfrm>
              <a:off x="293064" y="1225187"/>
              <a:ext cx="8694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Y = X (</a:t>
              </a:r>
              <a:r>
                <a:rPr lang="en-US" sz="2400" dirty="0" smtClean="0"/>
                <a:t>B</a:t>
              </a:r>
              <a:r>
                <a:rPr lang="en-US" sz="2400" dirty="0" smtClean="0"/>
                <a:t> + </a:t>
              </a:r>
              <a:r>
                <a:rPr lang="en-US" sz="2400" dirty="0" smtClean="0"/>
                <a:t>ΩL</a:t>
              </a:r>
              <a:r>
                <a:rPr lang="en-US" sz="2400" dirty="0" smtClean="0"/>
                <a:t>) + (FL + E)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3064" y="1846702"/>
              <a:ext cx="8694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/>
                <a:t>Ω.hat</a:t>
              </a:r>
              <a:r>
                <a:rPr lang="en-US" sz="2400" dirty="0" smtClean="0"/>
                <a:t>   :  </a:t>
              </a:r>
              <a:r>
                <a:rPr lang="en-US" sz="2400" baseline="-25000" dirty="0" smtClean="0"/>
                <a:t> </a:t>
              </a:r>
              <a:r>
                <a:rPr lang="en-US" sz="2400" dirty="0" smtClean="0"/>
                <a:t>Y ~ X </a:t>
              </a:r>
              <a:r>
                <a:rPr lang="en-US" sz="2400" dirty="0" err="1" smtClean="0"/>
                <a:t>Ω</a:t>
              </a:r>
              <a:r>
                <a:rPr lang="en-US" sz="2400" baseline="-25000" dirty="0" smtClean="0"/>
                <a:t> </a:t>
              </a:r>
              <a:r>
                <a:rPr lang="en-US" sz="2400" dirty="0" err="1" smtClean="0"/>
                <a:t>L.hat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90691" y="763522"/>
              <a:ext cx="66102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Y = XB + CL +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0351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67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Correcting for </a:t>
            </a:r>
            <a:r>
              <a:rPr lang="en-US" sz="3600" b="1" dirty="0" smtClean="0"/>
              <a:t>C </a:t>
            </a:r>
            <a:r>
              <a:rPr lang="en-US" sz="3600" dirty="0" smtClean="0"/>
              <a:t>Using only a Fraction of the Cell Type Data </a:t>
            </a:r>
            <a:endParaRPr lang="en-US" sz="3600" dirty="0"/>
          </a:p>
        </p:txBody>
      </p:sp>
      <p:pic>
        <p:nvPicPr>
          <p:cNvPr id="11" name="Content Placeholder 10" descr="LargeCorr_LowSignal_CellNoCellSomeCell3.jpe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74" b="-8674"/>
          <a:stretch>
            <a:fillRect/>
          </a:stretch>
        </p:blipFill>
        <p:spPr>
          <a:xfrm>
            <a:off x="457200" y="2506663"/>
            <a:ext cx="4038600" cy="3619500"/>
          </a:xfr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648200" y="2507138"/>
            <a:ext cx="4038600" cy="3619025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b="1" dirty="0" smtClean="0"/>
              <a:t>Y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 smtClean="0"/>
              <a:t>not informative enough to estimate </a:t>
            </a:r>
            <a:r>
              <a:rPr lang="en-US" b="1" dirty="0" err="1" smtClean="0"/>
              <a:t>Ω</a:t>
            </a:r>
            <a:r>
              <a:rPr lang="en-US" dirty="0" smtClean="0"/>
              <a:t>, can use ii) to estimate </a:t>
            </a:r>
            <a:r>
              <a:rPr lang="en-US" b="1" dirty="0" err="1" smtClean="0"/>
              <a:t>Ω</a:t>
            </a:r>
            <a:endParaRPr lang="en-US" b="1" dirty="0" smtClean="0"/>
          </a:p>
          <a:p>
            <a:pPr lvl="1"/>
            <a:r>
              <a:rPr lang="en-US" dirty="0" smtClean="0"/>
              <a:t>Measure </a:t>
            </a:r>
            <a:r>
              <a:rPr lang="en-US" b="1" dirty="0" smtClean="0"/>
              <a:t>C</a:t>
            </a:r>
            <a:r>
              <a:rPr lang="en-US" dirty="0" smtClean="0"/>
              <a:t> for a fraction of samples</a:t>
            </a:r>
          </a:p>
          <a:p>
            <a:pPr lvl="1"/>
            <a:r>
              <a:rPr lang="en-US" dirty="0" smtClean="0"/>
              <a:t>Use those samples to estimate </a:t>
            </a:r>
            <a:r>
              <a:rPr lang="en-US" b="1" dirty="0" err="1" smtClean="0"/>
              <a:t>Ω</a:t>
            </a:r>
            <a:r>
              <a:rPr lang="en-US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0691" y="1089581"/>
            <a:ext cx="661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.) Y = XB + CL + 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3064" y="1617629"/>
            <a:ext cx="880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ii.) C = X</a:t>
            </a:r>
            <a:r>
              <a:rPr lang="en-US" dirty="0" smtClean="0"/>
              <a:t>Ω + </a:t>
            </a:r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3064" y="2137331"/>
            <a:ext cx="86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iii.) Y = X (</a:t>
            </a:r>
            <a:r>
              <a:rPr lang="en-US" dirty="0" smtClean="0"/>
              <a:t>B</a:t>
            </a:r>
            <a:r>
              <a:rPr lang="en-US" dirty="0" smtClean="0"/>
              <a:t> + </a:t>
            </a:r>
            <a:r>
              <a:rPr lang="en-US" dirty="0" smtClean="0"/>
              <a:t>ΩL</a:t>
            </a:r>
            <a:r>
              <a:rPr lang="en-US" dirty="0" smtClean="0"/>
              <a:t>) + (FL + 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52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217"/>
            <a:ext cx="8229600" cy="384694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some settings, we can estimate </a:t>
            </a:r>
            <a:r>
              <a:rPr lang="en-US" b="1" dirty="0" smtClean="0"/>
              <a:t>C</a:t>
            </a:r>
            <a:r>
              <a:rPr lang="en-US" dirty="0" smtClean="0"/>
              <a:t> from the data.</a:t>
            </a:r>
          </a:p>
          <a:p>
            <a:r>
              <a:rPr lang="en-US" dirty="0" smtClean="0"/>
              <a:t>In others, we benefit from observing a part of </a:t>
            </a:r>
            <a:r>
              <a:rPr lang="en-US" b="1" dirty="0" smtClean="0"/>
              <a:t>C</a:t>
            </a:r>
            <a:r>
              <a:rPr lang="en-US" dirty="0" smtClean="0"/>
              <a:t>.</a:t>
            </a:r>
          </a:p>
          <a:p>
            <a:r>
              <a:rPr lang="en-US" dirty="0" smtClean="0"/>
              <a:t>Future work:</a:t>
            </a:r>
          </a:p>
          <a:p>
            <a:pPr lvl="1"/>
            <a:r>
              <a:rPr lang="en-US" dirty="0" smtClean="0"/>
              <a:t>What are ALL the scenarios where we need to measure </a:t>
            </a:r>
            <a:r>
              <a:rPr lang="en-US" b="1" dirty="0" smtClean="0"/>
              <a:t>C</a:t>
            </a:r>
            <a:r>
              <a:rPr lang="en-US" dirty="0" smtClean="0"/>
              <a:t> and what is the smallest fraction we need for </a:t>
            </a:r>
            <a:r>
              <a:rPr lang="en-US" smtClean="0"/>
              <a:t>optimal performance?</a:t>
            </a:r>
            <a:endParaRPr lang="en-US" b="1" smtClean="0"/>
          </a:p>
        </p:txBody>
      </p:sp>
      <p:sp>
        <p:nvSpPr>
          <p:cNvPr id="4" name="TextBox 3"/>
          <p:cNvSpPr txBox="1"/>
          <p:nvPr/>
        </p:nvSpPr>
        <p:spPr>
          <a:xfrm>
            <a:off x="1190691" y="1156028"/>
            <a:ext cx="6610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Y = XB + CL + 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3064" y="1713132"/>
            <a:ext cx="869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Y = X (</a:t>
            </a:r>
            <a:r>
              <a:rPr lang="en-US" sz="2400" dirty="0" smtClean="0"/>
              <a:t>B</a:t>
            </a:r>
            <a:r>
              <a:rPr lang="en-US" sz="2400" dirty="0" smtClean="0"/>
              <a:t> + </a:t>
            </a:r>
            <a:r>
              <a:rPr lang="en-US" sz="2400" dirty="0" smtClean="0"/>
              <a:t>ΩL</a:t>
            </a:r>
            <a:r>
              <a:rPr lang="en-US" sz="2400" dirty="0" smtClean="0"/>
              <a:t>) + (FL + 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4087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Methylation Data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Collected on 450K </a:t>
            </a:r>
            <a:r>
              <a:rPr lang="en-US" dirty="0" err="1" smtClean="0"/>
              <a:t>Illumina</a:t>
            </a:r>
            <a:r>
              <a:rPr lang="en-US" dirty="0" smtClean="0"/>
              <a:t> arrays</a:t>
            </a:r>
          </a:p>
          <a:p>
            <a:pPr lvl="1"/>
            <a:r>
              <a:rPr lang="en-US" dirty="0" smtClean="0"/>
              <a:t>Measure the intensity of methylated and </a:t>
            </a:r>
            <a:r>
              <a:rPr lang="en-US" dirty="0" err="1" smtClean="0"/>
              <a:t>unmethylated</a:t>
            </a:r>
            <a:r>
              <a:rPr lang="en-US" dirty="0" smtClean="0"/>
              <a:t> </a:t>
            </a:r>
            <a:r>
              <a:rPr lang="en-US" dirty="0" err="1" smtClean="0"/>
              <a:t>cytosines</a:t>
            </a:r>
            <a:endParaRPr lang="en-US" dirty="0"/>
          </a:p>
          <a:p>
            <a:pPr lvl="1"/>
            <a:r>
              <a:rPr lang="en-US" dirty="0" smtClean="0"/>
              <a:t>Measure ~350,000 </a:t>
            </a:r>
            <a:r>
              <a:rPr lang="en-US" dirty="0" err="1" smtClean="0"/>
              <a:t>CpGs</a:t>
            </a:r>
            <a:endParaRPr lang="en-US" dirty="0" smtClean="0"/>
          </a:p>
          <a:p>
            <a:r>
              <a:rPr lang="en-US" dirty="0" smtClean="0"/>
              <a:t>Data are analyzed as M-values</a:t>
            </a:r>
          </a:p>
          <a:p>
            <a:pPr lvl="1"/>
            <a:r>
              <a:rPr lang="en-US" dirty="0" smtClean="0"/>
              <a:t>M-value = log(m) – log(u)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228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Data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Whole blood </a:t>
            </a:r>
            <a:r>
              <a:rPr lang="en-US" dirty="0" err="1" smtClean="0"/>
              <a:t>methylome</a:t>
            </a:r>
            <a:r>
              <a:rPr lang="en-US" dirty="0" smtClean="0"/>
              <a:t> for 60 children: 30 Amish, 30 </a:t>
            </a:r>
            <a:r>
              <a:rPr lang="en-US" dirty="0" err="1" smtClean="0"/>
              <a:t>Hutterite</a:t>
            </a:r>
            <a:endParaRPr lang="en-US" dirty="0" smtClean="0"/>
          </a:p>
          <a:p>
            <a:r>
              <a:rPr lang="en-US" dirty="0" smtClean="0"/>
              <a:t>Interested in methylation differences across populations</a:t>
            </a:r>
          </a:p>
          <a:p>
            <a:r>
              <a:rPr lang="en-US" dirty="0" smtClean="0"/>
              <a:t>Have cell type proportions</a:t>
            </a:r>
          </a:p>
          <a:p>
            <a:endParaRPr lang="en-US" dirty="0"/>
          </a:p>
        </p:txBody>
      </p:sp>
      <p:pic>
        <p:nvPicPr>
          <p:cNvPr id="7" name="Content Placeholder 6" descr="Rplot01.jpe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88" b="-22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8706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X</a:t>
            </a:r>
            <a:r>
              <a:rPr lang="en-US" dirty="0" smtClean="0"/>
              <a:t>: Covariate of interest (</a:t>
            </a:r>
            <a:r>
              <a:rPr lang="en-US" dirty="0" err="1" smtClean="0"/>
              <a:t>e.g</a:t>
            </a:r>
            <a:r>
              <a:rPr lang="en-US" dirty="0" smtClean="0"/>
              <a:t>, Amish vs. </a:t>
            </a:r>
            <a:r>
              <a:rPr lang="en-US" dirty="0" err="1" smtClean="0"/>
              <a:t>Hutterite</a:t>
            </a:r>
            <a:r>
              <a:rPr lang="en-US" dirty="0" smtClean="0"/>
              <a:t>) for each sample.</a:t>
            </a:r>
          </a:p>
          <a:p>
            <a:r>
              <a:rPr lang="en-US" b="1" dirty="0" smtClean="0"/>
              <a:t>C</a:t>
            </a:r>
            <a:r>
              <a:rPr lang="en-US" dirty="0" smtClean="0"/>
              <a:t>: Cell type composition for each sample.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87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Data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785626"/>
            <a:ext cx="87756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[   Y   ]</a:t>
            </a:r>
            <a:r>
              <a:rPr lang="en-US" sz="3200" baseline="-25000" dirty="0" err="1" smtClean="0"/>
              <a:t>nxp</a:t>
            </a:r>
            <a:r>
              <a:rPr lang="en-US" sz="3200" dirty="0" smtClean="0"/>
              <a:t> = [X]</a:t>
            </a:r>
            <a:r>
              <a:rPr lang="en-US" sz="3200" baseline="-25000" dirty="0" err="1" smtClean="0"/>
              <a:t>nxd</a:t>
            </a:r>
            <a:r>
              <a:rPr lang="en-US" sz="3200" dirty="0" smtClean="0"/>
              <a:t> [   B   ]</a:t>
            </a:r>
            <a:r>
              <a:rPr lang="en-US" sz="3200" baseline="-25000" dirty="0" err="1" smtClean="0"/>
              <a:t>dxp</a:t>
            </a:r>
            <a:r>
              <a:rPr lang="en-US" sz="3200" dirty="0" smtClean="0"/>
              <a:t> + [C]</a:t>
            </a:r>
            <a:r>
              <a:rPr lang="en-US" sz="3200" baseline="-25000" dirty="0" err="1" smtClean="0"/>
              <a:t>nxk</a:t>
            </a:r>
            <a:r>
              <a:rPr lang="en-US" sz="3200" dirty="0" smtClean="0"/>
              <a:t> [   L   ]</a:t>
            </a:r>
            <a:r>
              <a:rPr lang="en-US" sz="3200" baseline="-25000" dirty="0" err="1" smtClean="0"/>
              <a:t>kxp</a:t>
            </a:r>
            <a:r>
              <a:rPr lang="en-US" sz="3200" dirty="0" smtClean="0"/>
              <a:t> + </a:t>
            </a:r>
            <a:r>
              <a:rPr lang="en-US" sz="3200" dirty="0" err="1" smtClean="0"/>
              <a:t>E</a:t>
            </a:r>
            <a:r>
              <a:rPr lang="en-US" sz="3200" baseline="-25000" dirty="0" err="1" smtClean="0"/>
              <a:t>nxp</a:t>
            </a:r>
            <a:endParaRPr lang="en-US" sz="3200" dirty="0"/>
          </a:p>
        </p:txBody>
      </p:sp>
      <p:grpSp>
        <p:nvGrpSpPr>
          <p:cNvPr id="9" name="Group 8"/>
          <p:cNvGrpSpPr/>
          <p:nvPr/>
        </p:nvGrpSpPr>
        <p:grpSpPr>
          <a:xfrm>
            <a:off x="268642" y="3370402"/>
            <a:ext cx="1457180" cy="1576025"/>
            <a:chOff x="1481602" y="3010095"/>
            <a:chExt cx="1457180" cy="1576025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1961901" y="3010095"/>
              <a:ext cx="146532" cy="9296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481602" y="3939789"/>
              <a:ext cx="1457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Response (M-values)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272547" y="3370402"/>
            <a:ext cx="1318787" cy="1252859"/>
            <a:chOff x="3272547" y="2825430"/>
            <a:chExt cx="1318787" cy="1252859"/>
          </a:xfrm>
        </p:grpSpPr>
        <p:sp>
          <p:nvSpPr>
            <p:cNvPr id="14" name="TextBox 13"/>
            <p:cNvSpPr txBox="1"/>
            <p:nvPr/>
          </p:nvSpPr>
          <p:spPr>
            <a:xfrm>
              <a:off x="3272547" y="3431958"/>
              <a:ext cx="13187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Effects of Interest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3695861" y="2825430"/>
              <a:ext cx="48844" cy="4468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893841" y="3370402"/>
            <a:ext cx="1318787" cy="1093205"/>
            <a:chOff x="5893841" y="2825430"/>
            <a:chExt cx="1318787" cy="1093205"/>
          </a:xfrm>
        </p:grpSpPr>
        <p:sp>
          <p:nvSpPr>
            <p:cNvPr id="18" name="TextBox 17"/>
            <p:cNvSpPr txBox="1"/>
            <p:nvPr/>
          </p:nvSpPr>
          <p:spPr>
            <a:xfrm>
              <a:off x="5893841" y="3272304"/>
              <a:ext cx="13187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Nuisance Parameters 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6317155" y="2825430"/>
              <a:ext cx="65125" cy="4468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7652223" y="3466593"/>
            <a:ext cx="1188537" cy="975860"/>
            <a:chOff x="7652223" y="2825430"/>
            <a:chExt cx="1188537" cy="975860"/>
          </a:xfrm>
        </p:grpSpPr>
        <p:sp>
          <p:nvSpPr>
            <p:cNvPr id="21" name="TextBox 20"/>
            <p:cNvSpPr txBox="1"/>
            <p:nvPr/>
          </p:nvSpPr>
          <p:spPr>
            <a:xfrm>
              <a:off x="7652223" y="3431958"/>
              <a:ext cx="1188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Residuals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7961569" y="2825430"/>
              <a:ext cx="48844" cy="4468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116572" y="1807093"/>
            <a:ext cx="1155975" cy="978533"/>
            <a:chOff x="2116572" y="1807093"/>
            <a:chExt cx="1155975" cy="978533"/>
          </a:xfrm>
        </p:grpSpPr>
        <p:sp>
          <p:nvSpPr>
            <p:cNvPr id="27" name="TextBox 26"/>
            <p:cNvSpPr txBox="1"/>
            <p:nvPr/>
          </p:nvSpPr>
          <p:spPr>
            <a:xfrm>
              <a:off x="2116572" y="1807093"/>
              <a:ext cx="1155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Amish vs. </a:t>
              </a:r>
              <a:r>
                <a:rPr lang="en-US" dirty="0" err="1" smtClean="0"/>
                <a:t>Hutterite</a:t>
              </a:r>
              <a:endParaRPr lang="en-US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2393355" y="2453424"/>
              <a:ext cx="130251" cy="3322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819272" y="1660572"/>
            <a:ext cx="1497883" cy="1125054"/>
            <a:chOff x="4819272" y="1660572"/>
            <a:chExt cx="1497883" cy="1125054"/>
          </a:xfrm>
        </p:grpSpPr>
        <p:sp>
          <p:nvSpPr>
            <p:cNvPr id="31" name="TextBox 30"/>
            <p:cNvSpPr txBox="1"/>
            <p:nvPr/>
          </p:nvSpPr>
          <p:spPr>
            <a:xfrm>
              <a:off x="4819272" y="1660572"/>
              <a:ext cx="1497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Cell composition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5193743" y="2306903"/>
              <a:ext cx="113969" cy="4787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6822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Statistical Questions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399026"/>
            <a:ext cx="8229600" cy="372713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can we estimate </a:t>
            </a:r>
            <a:r>
              <a:rPr lang="en-US" b="1" dirty="0" smtClean="0"/>
              <a:t>C</a:t>
            </a:r>
            <a:r>
              <a:rPr lang="en-US" dirty="0" smtClean="0"/>
              <a:t> from the data </a:t>
            </a:r>
            <a:r>
              <a:rPr lang="en-US" b="1" dirty="0" smtClean="0"/>
              <a:t>Y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do we need to measure </a:t>
            </a:r>
            <a:r>
              <a:rPr lang="en-US" b="1" dirty="0" smtClean="0"/>
              <a:t>C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we need to measure </a:t>
            </a:r>
            <a:r>
              <a:rPr lang="en-US" b="1" dirty="0" smtClean="0"/>
              <a:t>C</a:t>
            </a:r>
            <a:r>
              <a:rPr lang="en-US" dirty="0" smtClean="0"/>
              <a:t>, can we get away with measuring </a:t>
            </a:r>
            <a:r>
              <a:rPr lang="en-US" b="1" dirty="0" smtClean="0"/>
              <a:t>C</a:t>
            </a:r>
            <a:r>
              <a:rPr lang="en-US" dirty="0" smtClean="0"/>
              <a:t> on only a fraction of the individuals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8366" y="1296035"/>
            <a:ext cx="87756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[   Y   ]</a:t>
            </a:r>
            <a:r>
              <a:rPr lang="en-US" sz="3200" baseline="-25000" dirty="0" err="1" smtClean="0"/>
              <a:t>nxp</a:t>
            </a:r>
            <a:r>
              <a:rPr lang="en-US" sz="3200" dirty="0" smtClean="0"/>
              <a:t> = [X]</a:t>
            </a:r>
            <a:r>
              <a:rPr lang="en-US" sz="3200" baseline="-25000" dirty="0" err="1" smtClean="0"/>
              <a:t>nxd</a:t>
            </a:r>
            <a:r>
              <a:rPr lang="en-US" sz="3200" dirty="0" smtClean="0"/>
              <a:t> [   B   ]</a:t>
            </a:r>
            <a:r>
              <a:rPr lang="en-US" sz="3200" baseline="-25000" dirty="0" err="1" smtClean="0"/>
              <a:t>dxp</a:t>
            </a:r>
            <a:r>
              <a:rPr lang="en-US" sz="3200" dirty="0" smtClean="0"/>
              <a:t> + [C]</a:t>
            </a:r>
            <a:r>
              <a:rPr lang="en-US" sz="3200" baseline="-25000" dirty="0" err="1" smtClean="0"/>
              <a:t>nxk</a:t>
            </a:r>
            <a:r>
              <a:rPr lang="en-US" sz="3200" dirty="0" smtClean="0"/>
              <a:t> [   L   ]</a:t>
            </a:r>
            <a:r>
              <a:rPr lang="en-US" sz="3200" baseline="-25000" dirty="0" err="1" smtClean="0"/>
              <a:t>kxp</a:t>
            </a:r>
            <a:r>
              <a:rPr lang="en-US" sz="3200" dirty="0" smtClean="0"/>
              <a:t> + </a:t>
            </a:r>
            <a:r>
              <a:rPr lang="en-US" sz="3200" dirty="0" err="1" smtClean="0"/>
              <a:t>E</a:t>
            </a:r>
            <a:r>
              <a:rPr lang="en-US" sz="3200" baseline="-25000" dirty="0" err="1" smtClean="0"/>
              <a:t>nxp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7964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Special Structure in </a:t>
            </a:r>
            <a:r>
              <a:rPr lang="en-US" b="1" dirty="0" smtClean="0"/>
              <a:t>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2138153"/>
            <a:ext cx="4040188" cy="639762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en-US" b="0" dirty="0" smtClean="0"/>
              <a:t> is uncorrelated with </a:t>
            </a: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2138152"/>
            <a:ext cx="4041775" cy="639762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en-US" b="0" dirty="0" smtClean="0"/>
              <a:t> is correlated with </a:t>
            </a: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8366" y="950337"/>
            <a:ext cx="87756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[   Y   ]</a:t>
            </a:r>
            <a:r>
              <a:rPr lang="en-US" sz="3200" baseline="-25000" dirty="0" err="1" smtClean="0"/>
              <a:t>nxp</a:t>
            </a:r>
            <a:r>
              <a:rPr lang="en-US" sz="3200" dirty="0" smtClean="0"/>
              <a:t> = [X]</a:t>
            </a:r>
            <a:r>
              <a:rPr lang="en-US" sz="3200" baseline="-25000" dirty="0" err="1" smtClean="0"/>
              <a:t>nxd</a:t>
            </a:r>
            <a:r>
              <a:rPr lang="en-US" sz="3200" dirty="0" smtClean="0"/>
              <a:t> [   B=0   ]</a:t>
            </a:r>
            <a:r>
              <a:rPr lang="en-US" sz="3200" baseline="-25000" dirty="0" err="1" smtClean="0"/>
              <a:t>dxp</a:t>
            </a:r>
            <a:r>
              <a:rPr lang="en-US" sz="3200" dirty="0" smtClean="0"/>
              <a:t> + [C]</a:t>
            </a:r>
            <a:r>
              <a:rPr lang="en-US" sz="3200" baseline="-25000" dirty="0" err="1" smtClean="0"/>
              <a:t>nxK</a:t>
            </a:r>
            <a:r>
              <a:rPr lang="en-US" sz="3200" dirty="0" smtClean="0"/>
              <a:t> [   L   ]</a:t>
            </a:r>
            <a:r>
              <a:rPr lang="en-US" sz="3200" baseline="-25000" dirty="0" err="1"/>
              <a:t>K</a:t>
            </a:r>
            <a:r>
              <a:rPr lang="en-US" sz="3200" baseline="-25000" dirty="0" err="1" smtClean="0"/>
              <a:t>xp</a:t>
            </a:r>
            <a:r>
              <a:rPr lang="en-US" sz="3200" dirty="0" smtClean="0"/>
              <a:t> + </a:t>
            </a:r>
            <a:r>
              <a:rPr lang="en-US" sz="3200" dirty="0" err="1" smtClean="0"/>
              <a:t>E</a:t>
            </a:r>
            <a:r>
              <a:rPr lang="en-US" sz="3200" baseline="-25000" dirty="0" err="1" smtClean="0"/>
              <a:t>nxp</a:t>
            </a:r>
            <a:endParaRPr lang="en-US" sz="3200" dirty="0"/>
          </a:p>
        </p:txBody>
      </p:sp>
      <p:pic>
        <p:nvPicPr>
          <p:cNvPr id="12" name="Content Placeholder 11" descr="Pvalue_uncorr.jpe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88" r="-4788"/>
          <a:stretch>
            <a:fillRect/>
          </a:stretch>
        </p:blipFill>
        <p:spPr>
          <a:xfrm>
            <a:off x="457200" y="2941327"/>
            <a:ext cx="4040188" cy="3592513"/>
          </a:xfrm>
        </p:spPr>
      </p:pic>
      <p:pic>
        <p:nvPicPr>
          <p:cNvPr id="14" name="Content Placeholder 13" descr="Pvalue_corr.jpeg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19" r="-14319"/>
          <a:stretch>
            <a:fillRect/>
          </a:stretch>
        </p:blipFill>
        <p:spPr>
          <a:xfrm>
            <a:off x="4645025" y="2777914"/>
            <a:ext cx="4041775" cy="3755926"/>
          </a:xfrm>
        </p:spPr>
      </p:pic>
      <p:grpSp>
        <p:nvGrpSpPr>
          <p:cNvPr id="18" name="Group 17"/>
          <p:cNvGrpSpPr/>
          <p:nvPr/>
        </p:nvGrpSpPr>
        <p:grpSpPr>
          <a:xfrm>
            <a:off x="1912674" y="1535113"/>
            <a:ext cx="1285569" cy="647261"/>
            <a:chOff x="1912674" y="1535113"/>
            <a:chExt cx="1285569" cy="647261"/>
          </a:xfrm>
        </p:grpSpPr>
        <p:sp>
          <p:nvSpPr>
            <p:cNvPr id="15" name="TextBox 14"/>
            <p:cNvSpPr txBox="1"/>
            <p:nvPr/>
          </p:nvSpPr>
          <p:spPr>
            <a:xfrm>
              <a:off x="1912674" y="1813042"/>
              <a:ext cx="128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335973" y="1535113"/>
              <a:ext cx="78388" cy="2779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176175" y="1506620"/>
            <a:ext cx="1478080" cy="647261"/>
            <a:chOff x="1912674" y="1535113"/>
            <a:chExt cx="1478080" cy="647261"/>
          </a:xfrm>
        </p:grpSpPr>
        <p:sp>
          <p:nvSpPr>
            <p:cNvPr id="20" name="TextBox 19"/>
            <p:cNvSpPr txBox="1"/>
            <p:nvPr/>
          </p:nvSpPr>
          <p:spPr>
            <a:xfrm>
              <a:off x="1912674" y="1813042"/>
              <a:ext cx="1478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Unobserved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2335973" y="1535113"/>
              <a:ext cx="78388" cy="2779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867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Correlation to the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535113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i</a:t>
            </a:r>
            <a:r>
              <a:rPr lang="en-US" sz="3200" dirty="0" smtClean="0"/>
              <a:t>) [   Y   ]</a:t>
            </a:r>
            <a:r>
              <a:rPr lang="en-US" sz="3200" baseline="-25000" dirty="0" err="1" smtClean="0"/>
              <a:t>nxp</a:t>
            </a:r>
            <a:r>
              <a:rPr lang="en-US" sz="3200" dirty="0" smtClean="0"/>
              <a:t> = [X]</a:t>
            </a:r>
            <a:r>
              <a:rPr lang="en-US" sz="3200" baseline="-25000" dirty="0" err="1" smtClean="0"/>
              <a:t>nxd</a:t>
            </a:r>
            <a:r>
              <a:rPr lang="en-US" sz="3200" dirty="0" smtClean="0"/>
              <a:t> [   B   ]</a:t>
            </a:r>
            <a:r>
              <a:rPr lang="en-US" sz="3200" baseline="-25000" dirty="0" err="1" smtClean="0"/>
              <a:t>dxp</a:t>
            </a:r>
            <a:r>
              <a:rPr lang="en-US" sz="3200" dirty="0" smtClean="0"/>
              <a:t> + [C]</a:t>
            </a:r>
            <a:r>
              <a:rPr lang="en-US" sz="3200" baseline="-25000" dirty="0" err="1" smtClean="0"/>
              <a:t>nxK</a:t>
            </a:r>
            <a:r>
              <a:rPr lang="en-US" sz="3200" dirty="0" smtClean="0"/>
              <a:t> [   L   ]</a:t>
            </a:r>
            <a:r>
              <a:rPr lang="en-US" sz="3200" baseline="-25000" dirty="0" err="1"/>
              <a:t>K</a:t>
            </a:r>
            <a:r>
              <a:rPr lang="en-US" sz="3200" baseline="-25000" dirty="0" err="1" smtClean="0"/>
              <a:t>xp</a:t>
            </a:r>
            <a:r>
              <a:rPr lang="en-US" sz="3200" dirty="0" smtClean="0"/>
              <a:t> + </a:t>
            </a:r>
            <a:r>
              <a:rPr lang="en-US" sz="3200" dirty="0" err="1" smtClean="0"/>
              <a:t>E</a:t>
            </a:r>
            <a:r>
              <a:rPr lang="en-US" sz="3200" baseline="-25000" dirty="0" err="1" smtClean="0"/>
              <a:t>nxp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13968" y="2555979"/>
            <a:ext cx="90300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ii) [C]</a:t>
            </a:r>
            <a:r>
              <a:rPr lang="en-US" sz="3200" baseline="-25000" dirty="0" err="1" smtClean="0"/>
              <a:t>nxK</a:t>
            </a:r>
            <a:r>
              <a:rPr lang="en-US" sz="3200" dirty="0" smtClean="0"/>
              <a:t> = </a:t>
            </a:r>
            <a:r>
              <a:rPr lang="en-US" sz="3200" dirty="0" smtClean="0"/>
              <a:t>[X]</a:t>
            </a:r>
            <a:r>
              <a:rPr lang="en-US" sz="3200" baseline="-25000" dirty="0" err="1" smtClean="0"/>
              <a:t>nxd</a:t>
            </a:r>
            <a:r>
              <a:rPr lang="en-US" sz="3200" dirty="0" smtClean="0"/>
              <a:t> [</a:t>
            </a:r>
            <a:r>
              <a:rPr lang="en-US" sz="3200" dirty="0" err="1" smtClean="0"/>
              <a:t>Ω</a:t>
            </a:r>
            <a:r>
              <a:rPr lang="en-US" sz="3200" dirty="0" smtClean="0"/>
              <a:t>]</a:t>
            </a:r>
            <a:r>
              <a:rPr lang="en-US" sz="3200" baseline="-25000" dirty="0" err="1" smtClean="0"/>
              <a:t>dXK</a:t>
            </a:r>
            <a:r>
              <a:rPr lang="en-US" sz="3200" dirty="0" smtClean="0"/>
              <a:t> + [F]</a:t>
            </a:r>
            <a:r>
              <a:rPr lang="en-US" sz="3200" baseline="-25000" dirty="0" err="1" smtClean="0"/>
              <a:t>nxK</a:t>
            </a:r>
            <a:endParaRPr lang="en-US" sz="3200" dirty="0"/>
          </a:p>
        </p:txBody>
      </p:sp>
      <p:sp>
        <p:nvSpPr>
          <p:cNvPr id="5" name="Down Arrow 4"/>
          <p:cNvSpPr/>
          <p:nvPr/>
        </p:nvSpPr>
        <p:spPr>
          <a:xfrm>
            <a:off x="3728424" y="3369985"/>
            <a:ext cx="1904915" cy="12861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3064" y="4879105"/>
            <a:ext cx="86942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iii) </a:t>
            </a:r>
            <a:r>
              <a:rPr lang="en-US" sz="3200" dirty="0" err="1" smtClean="0"/>
              <a:t>Y</a:t>
            </a:r>
            <a:r>
              <a:rPr lang="en-US" sz="3200" baseline="-25000" dirty="0" err="1" smtClean="0"/>
              <a:t>nxp</a:t>
            </a:r>
            <a:r>
              <a:rPr lang="en-US" sz="3200" dirty="0" smtClean="0"/>
              <a:t> = </a:t>
            </a:r>
            <a:r>
              <a:rPr lang="en-US" sz="3200" dirty="0" err="1" smtClean="0"/>
              <a:t>X</a:t>
            </a:r>
            <a:r>
              <a:rPr lang="en-US" sz="3200" baseline="-25000" dirty="0" err="1" smtClean="0"/>
              <a:t>nxd</a:t>
            </a:r>
            <a:r>
              <a:rPr lang="en-US" sz="3200" dirty="0" smtClean="0"/>
              <a:t> (</a:t>
            </a:r>
            <a:r>
              <a:rPr lang="en-US" sz="3200" dirty="0" err="1" smtClean="0"/>
              <a:t>B</a:t>
            </a:r>
            <a:r>
              <a:rPr lang="en-US" sz="3200" baseline="-25000" dirty="0" err="1" smtClean="0"/>
              <a:t>dxp</a:t>
            </a:r>
            <a:r>
              <a:rPr lang="en-US" sz="3200" dirty="0" smtClean="0"/>
              <a:t> + </a:t>
            </a:r>
            <a:r>
              <a:rPr lang="en-US" sz="3200" dirty="0" err="1" smtClean="0"/>
              <a:t>Ω</a:t>
            </a:r>
            <a:r>
              <a:rPr lang="en-US" sz="3200" baseline="-25000" dirty="0" err="1" smtClean="0"/>
              <a:t>dxK</a:t>
            </a:r>
            <a:r>
              <a:rPr lang="en-US" sz="3200" dirty="0" err="1" smtClean="0"/>
              <a:t>L</a:t>
            </a:r>
            <a:r>
              <a:rPr lang="en-US" sz="3200" baseline="-25000" dirty="0" err="1" smtClean="0"/>
              <a:t>Kxp</a:t>
            </a:r>
            <a:r>
              <a:rPr lang="en-US" sz="3200" dirty="0" smtClean="0"/>
              <a:t>) + (</a:t>
            </a:r>
            <a:r>
              <a:rPr lang="en-US" sz="3200" dirty="0" err="1"/>
              <a:t>F</a:t>
            </a:r>
            <a:r>
              <a:rPr lang="en-US" sz="3200" baseline="-25000" dirty="0" err="1" smtClean="0"/>
              <a:t>nxK</a:t>
            </a:r>
            <a:r>
              <a:rPr lang="en-US" sz="3200" dirty="0" err="1" smtClean="0"/>
              <a:t>L</a:t>
            </a:r>
            <a:r>
              <a:rPr lang="en-US" sz="3200" baseline="-25000" dirty="0" err="1" smtClean="0"/>
              <a:t>Kxp</a:t>
            </a:r>
            <a:r>
              <a:rPr lang="en-US" sz="3200" dirty="0" smtClean="0"/>
              <a:t> + </a:t>
            </a:r>
            <a:r>
              <a:rPr lang="en-US" sz="3200" dirty="0" err="1" smtClean="0"/>
              <a:t>E</a:t>
            </a:r>
            <a:r>
              <a:rPr lang="en-US" sz="3200" baseline="-25000" dirty="0" err="1" smtClean="0"/>
              <a:t>nxp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70276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153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Ignoring the Correlation Between </a:t>
            </a:r>
            <a:r>
              <a:rPr lang="en-US" b="1" dirty="0" smtClean="0"/>
              <a:t>C, </a:t>
            </a:r>
            <a:r>
              <a:rPr lang="en-US" b="1" dirty="0"/>
              <a:t>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6043"/>
            <a:ext cx="4038600" cy="4525963"/>
          </a:xfrm>
        </p:spPr>
        <p:txBody>
          <a:bodyPr/>
          <a:lstStyle/>
          <a:p>
            <a:r>
              <a:rPr lang="en-US" dirty="0" smtClean="0"/>
              <a:t>If we IGNORE the correlation:</a:t>
            </a:r>
          </a:p>
          <a:p>
            <a:pPr lvl="1"/>
            <a:r>
              <a:rPr lang="en-US" dirty="0" smtClean="0"/>
              <a:t>Estimate </a:t>
            </a:r>
            <a:r>
              <a:rPr lang="en-US" dirty="0" smtClean="0"/>
              <a:t>(B + ΩL)</a:t>
            </a:r>
          </a:p>
          <a:p>
            <a:r>
              <a:rPr lang="en-US" dirty="0" smtClean="0"/>
              <a:t>If </a:t>
            </a:r>
            <a:r>
              <a:rPr lang="en-US" b="1" dirty="0" err="1" smtClean="0"/>
              <a:t>Ω</a:t>
            </a:r>
            <a:r>
              <a:rPr lang="en-US" dirty="0" smtClean="0"/>
              <a:t> ≠ 0, we do POOR INFERENCE for </a:t>
            </a:r>
            <a:r>
              <a:rPr lang="en-US" b="1" dirty="0" smtClean="0"/>
              <a:t>B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79095" y="814006"/>
            <a:ext cx="8808197" cy="1047804"/>
            <a:chOff x="179095" y="814006"/>
            <a:chExt cx="8808197" cy="1047804"/>
          </a:xfrm>
        </p:grpSpPr>
        <p:sp>
          <p:nvSpPr>
            <p:cNvPr id="6" name="TextBox 5"/>
            <p:cNvSpPr txBox="1"/>
            <p:nvPr/>
          </p:nvSpPr>
          <p:spPr>
            <a:xfrm>
              <a:off x="293064" y="1400145"/>
              <a:ext cx="8694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Y = X (</a:t>
              </a:r>
              <a:r>
                <a:rPr lang="en-US" sz="2400" dirty="0" smtClean="0"/>
                <a:t>B</a:t>
              </a:r>
              <a:r>
                <a:rPr lang="en-US" sz="2400" dirty="0" smtClean="0"/>
                <a:t> + </a:t>
              </a:r>
              <a:r>
                <a:rPr lang="en-US" sz="2400" dirty="0" smtClean="0"/>
                <a:t>ΩL</a:t>
              </a:r>
              <a:r>
                <a:rPr lang="en-US" sz="2400" dirty="0" smtClean="0"/>
                <a:t>) + (FL + E)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9095" y="814006"/>
              <a:ext cx="88081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Y = XB + CL </a:t>
              </a:r>
              <a:r>
                <a:rPr lang="en-US" sz="2400" dirty="0" smtClean="0"/>
                <a:t>+ E</a:t>
              </a:r>
              <a:endParaRPr lang="en-US" sz="2400" dirty="0"/>
            </a:p>
          </p:txBody>
        </p:sp>
      </p:grpSp>
      <p:pic>
        <p:nvPicPr>
          <p:cNvPr id="10" name="Content Placeholder 9" descr="Pvalue_corr.jpe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" r="2188"/>
          <a:stretch>
            <a:fillRect/>
          </a:stretch>
        </p:blipFill>
        <p:spPr>
          <a:xfrm>
            <a:off x="457200" y="2056043"/>
            <a:ext cx="4038600" cy="4070120"/>
          </a:xfrm>
        </p:spPr>
      </p:pic>
    </p:spTree>
    <p:extLst>
      <p:ext uri="{BB962C8B-B14F-4D97-AF65-F5344CB8AC3E}">
        <p14:creationId xmlns:p14="http://schemas.microsoft.com/office/powerpoint/2010/main" val="4132213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2634</TotalTime>
  <Words>1162</Words>
  <Application>Microsoft Macintosh PowerPoint</Application>
  <PresentationFormat>On-screen Show (4:3)</PresentationFormat>
  <Paragraphs>127</Paragraphs>
  <Slides>15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Adjusting for Cell Type Composition in Methylation Data</vt:lpstr>
      <vt:lpstr>Methylation Data</vt:lpstr>
      <vt:lpstr>Motivating Data Example</vt:lpstr>
      <vt:lpstr>Experimental Setup</vt:lpstr>
      <vt:lpstr>Full Data Model</vt:lpstr>
      <vt:lpstr>Statistical Questions</vt:lpstr>
      <vt:lpstr>Special Structure in C</vt:lpstr>
      <vt:lpstr>Adding Correlation to the Model</vt:lpstr>
      <vt:lpstr>Ignoring the Correlation Between C, X</vt:lpstr>
      <vt:lpstr>How Can We Correct This?</vt:lpstr>
      <vt:lpstr>Correcting for C Using ONLY Y and X</vt:lpstr>
      <vt:lpstr>Performance</vt:lpstr>
      <vt:lpstr>Performance (cont.)</vt:lpstr>
      <vt:lpstr>Correcting for C Using only a Fraction of the Cell Type Data </vt:lpstr>
      <vt:lpstr>Conclusions</vt:lpstr>
    </vt:vector>
  </TitlesOfParts>
  <Company>UChicago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Adjusting for Cell Type Composition in Methylation Data</dc:title>
  <dc:creator>Christopher McKennan</dc:creator>
  <cp:lastModifiedBy>Christopher McKennan</cp:lastModifiedBy>
  <cp:revision>229</cp:revision>
  <dcterms:created xsi:type="dcterms:W3CDTF">2016-05-31T00:16:10Z</dcterms:created>
  <dcterms:modified xsi:type="dcterms:W3CDTF">2016-06-01T20:10:34Z</dcterms:modified>
</cp:coreProperties>
</file>