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sldIdLst>
    <p:sldId id="256" r:id="rId2"/>
    <p:sldId id="257" r:id="rId3"/>
    <p:sldId id="258" r:id="rId4"/>
    <p:sldId id="260" r:id="rId5"/>
    <p:sldId id="262" r:id="rId6"/>
    <p:sldId id="297" r:id="rId7"/>
    <p:sldId id="298" r:id="rId8"/>
    <p:sldId id="299" r:id="rId9"/>
    <p:sldId id="300" r:id="rId10"/>
    <p:sldId id="308" r:id="rId11"/>
    <p:sldId id="268" r:id="rId12"/>
    <p:sldId id="303" r:id="rId13"/>
    <p:sldId id="301" r:id="rId14"/>
    <p:sldId id="302" r:id="rId15"/>
    <p:sldId id="304" r:id="rId16"/>
    <p:sldId id="305" r:id="rId17"/>
    <p:sldId id="306" r:id="rId18"/>
    <p:sldId id="307" r:id="rId19"/>
    <p:sldId id="277" r:id="rId20"/>
    <p:sldId id="279" r:id="rId21"/>
  </p:sldIdLst>
  <p:sldSz cx="9144000" cy="5143500" type="screen16x9"/>
  <p:notesSz cx="6858000" cy="9144000"/>
  <p:embeddedFontLst>
    <p:embeddedFont>
      <p:font typeface="Advent Pro SemiBold" pitchFamily="2" charset="77"/>
      <p:regular r:id="rId23"/>
      <p:bold r:id="rId23"/>
      <p:italic r:id="rId23"/>
      <p:boldItalic r:id="rId23"/>
    </p:embeddedFont>
    <p:embeddedFont>
      <p:font typeface="Fira Sans Condensed Medium" panose="020F0502020204030204" pitchFamily="34" charset="0"/>
      <p:regular r:id="rId24"/>
      <p:bold r:id="rId23"/>
      <p:italic r:id="rId25"/>
      <p:boldItalic r:id="rId23"/>
    </p:embeddedFont>
    <p:embeddedFont>
      <p:font typeface="Fira Sans Extra Condensed Medium" panose="020B0603050000020004" pitchFamily="34" charset="0"/>
      <p:regular r:id="rId26"/>
      <p:bold r:id="rId26"/>
      <p:italic r:id="rId23"/>
      <p:boldItalic r:id="rId23"/>
    </p:embeddedFont>
    <p:embeddedFont>
      <p:font typeface="Livvic Light" panose="020F0302020204030204" pitchFamily="34" charset="0"/>
      <p:regular r:id="rId27"/>
      <p:italic r:id="rId28"/>
    </p:embeddedFont>
    <p:embeddedFont>
      <p:font typeface="Maven Pro" pitchFamily="2" charset="77"/>
      <p:regular r:id="rId23"/>
      <p:bold r:id="rId23"/>
      <p:italic r:id="rId29"/>
    </p:embeddedFont>
    <p:embeddedFont>
      <p:font typeface="Nunito Light" panose="020F0302020204030204" pitchFamily="34" charset="0"/>
      <p:regular r:id="rId30"/>
      <p:italic r:id="rId31"/>
    </p:embeddedFont>
    <p:embeddedFont>
      <p:font typeface="Share Tech" pitchFamily="2" charset="77"/>
      <p:regular r:id="rId23"/>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6437E-0336-469E-AFA3-2D61E9C21C54}">
  <a:tblStyle styleId="{A756437E-0336-469E-AFA3-2D61E9C21C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varScale="1">
        <p:scale>
          <a:sx n="152" d="100"/>
          <a:sy n="152"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NUL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08.3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2584 17 16383,'-68'0'0,"7"0"0,28 0 0,-7 0 0,12 0 0,3 0 0,11 0 0,4 0 0,-7 0 0,1 0 0,-4 0 0,5 0 0,0 0 0,-3 0 0,3 0 0,-3 0 0,2 0 0,-1 0 0,-2 0 0,-2 0 0,-3 0 0,0 0 0,-2 0 0,-2 0 0,-2 0 0,-5 0 0,-3 0 0,2 0 0,6 0 0,6 0 0,6 0 0,3 0 0,-1 0 0,2 0 0,-4 0 0,-6 0 0,-12 0 0,-8 0 0,-6 0 0,0 0 0,4 0 0,5 0 0,6 0 0,7 0 0,4 0 0,2 0 0,0 0 0,-2 0 0,-1-2 0,-1 0 0,3-1 0,3 2 0,0 1 0,2 0 0,-1 0 0,0 0 0,1 0 0,-2-1 0,-3-1 0,0-1 0,-2 1 0,0 2 0,-2 0 0,-1 0 0,0 0 0,-1 0 0,1 0 0,-1 0 0,2 0 0,0 0 0,0 0 0,0 0 0,0 0 0,4 0 0,1 0 0,1 0 0,1 0 0,-2 0 0,1 0 0,-2 0 0,1 0 0,1 0 0,0 0 0,3 0 0,3 0 0,-1 0 0,0 0 0,-2 0 0,2 0 0,2 0 0,-3 0 0,4 0 0,-3 0 0,-1 0 0,0 0 0,0 0 0,2 0 0,-4 0 0,6 0 0,-10 0 0,10 0 0,-5 0 0,-3 0 0,4 0 0,-5 0 0,3 0 0,7 0 0,-6 0 0,5 0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56.3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2930 127 16383,'-54'0'0,"0"0"0,-1 0 0,1 0 0,3 0 0,1 0 0,-2 0 0,1 0 0,-1 0 0,-1 0 0,-46 0 0,3 0 0,6 0 0,6 0 0,4 0 0,3 0 0,5 0 0,6 0 0,3-2 0,2-1 0,4-2 0,0-2 0,1 1 0,4 0 0,3 0 0,3 1 0,0 2 0,0 1 0,2 1 0,4 1 0,5 0 0,5 0 0,3-2 0,3 0 0,1 0 0,-1 0 0,0 0 0,0 0 0,0 0 0,0-2 0,0 2 0,-1-2 0,0 0 0,0 1 0,0 0 0,2 0 0,3 1 0,2-2 0,0 2 0,-2 0 0,-3 0 0,-2 2 0,0 0 0,2-1 0,2-1 0,3 0 0,3 0 0,-1 1 0,-2 1 0,-2 0 0,-1 0 0,0-2 0,1 0 0,2 0 0,-1 0 0,1 2 0,3 0 0,-1 0 0,0 0 0,1-1 0,-1-1 0,0 0 0,0 0 0,0 2 0,1-2 0,-1 0 0,0 0 0,0 0 0,0 2 0,-2 0 0,2 0 0,1 0 0,-3 0 0,6 0 0,-8 0 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9:01.8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2215 115 16383,'-64'0'0,"-10"0"0,-12 0 0,36 0 0,-2 0 0,-5 0 0,0 0 0,-1 0 0,-1 0 0,1 0 0,0 0 0,1 0 0,1 0 0,4-1 0,2 0 0,-38-3 0,15-3 0,14 0 0,9 0 0,4 0 0,2 1 0,0 0 0,1 1 0,2 0 0,4 0 0,4 1 0,-2 0 0,-2 2 0,-2-2 0,-3 2 0,-2 0 0,3-2 0,1 1 0,3 1 0,2-2 0,2 2 0,3 0 0,2 0 0,2 0 0,3 0 0,1-1 0,1 2 0,3 1 0,0 0 0,1-1 0,-2-1 0,1 0 0,0 0 0,3 1 0,-5 1 0,6 0 0,-4 0 0,-2 0 0,10 0 0,-11 0 0,11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9:11.2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1072 18 16383,'-54'0'0,"-2"0"0,-2 0 0,-9 0 0,-8 0 0,-3 0 0,2 0 0,7 0 0,7 0 0,10 0 0,7 0 0,6 0 0,4 0 0,4-3 0,5-2 0,5 1 0,4 0 0,6 3 0,-7 1 0,4 0 0,-7 0 0,7 0 0,-1 0 0,-6 0 0,7 0 0,-6 0 0,6 0 0,2 0 0,-7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9:19.0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2567 68 16383,'-99'0'0,"46"0"0,-1 0 0,-3 1 0,-1-2 0,0 0 0,0 0 0,5 0 0,0-1 0,0 0 0,0-1 0,1 0 0,-1 0 0,1 0 0,0 0 0,1 0 0,1 1 0,-41-1 0,13 0 0,13 1 0,8 0 0,7-1 0,3 1 0,4 0 0,1 0 0,1-1 0,1 1 0,0 2 0,-1 0 0,-2-1 0,2-2 0,3 1 0,5-1 0,4 1 0,3 0 0,1 0 0,2 0 0,2 2 0,0 0 0,1 0 0,-1 0 0,1 0 0,0 0 0,1 0 0,0 0 0,0 0 0,1 0 0,-1 0 0,7 0 0,-10 0 0,13 0 0,-12 0 0,7 0 0,-4 0 0,-2 0 0,-3 0 0,-1 0 0,-1 0 0,0 0 0,0 0 0,2 2 0,3 0 0,0 0 0,1 0 0,-2-2 0,0 0 0,1 0 0,0 0 0,2 0 0,0 0 0,1 0 0,3 0 0,-2 0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9:21.9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2573 127 16383,'-56'0'0,"-6"0"0,-12 0 0,-17 0 0,37 0 0,0 0 0,-3 0 0,0 0 0,4 0 0,1 0 0,-40 0 0,19 0 0,16 0 0,10 0 0,2 0 0,1 0 0,-2 0 0,5-1 0,4-1 0,4-1 0,4 1 0,3 2 0,4-2 0,1 0 0,5 0 0,-3 0 0,-3 2 0,-15-2 0,-20-2 0,-17-3 0,-9-3 0,-3-1 0,9 2 0,4 2 0,6 2 0,8 1 0,4 0 0,4 1 0,2-2 0,1 1 0,0 1 0,5 1 0,5 2 0,4 0 0,6 0 0,4 0 0,4 0 0,4-2 0,1 0 0,-1 0 0,-4-1 0,0 1 0,-1 0 0,1-1 0,1 2 0,2-2 0,1 1 0,-2-3 0,2 4 0,1-2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9:49.6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1124 152 16383,'-72'0'0,"5"-2"0,18-1 0,4-1 0,5-2 0,4 0 0,4 1 0,1-1 0,3 2 0,3 0 0,2 0 0,1 2 0,1-2 0,1 1 0,1-1 0,-1 0 0,8 2 0,-5-3 0,0 0 0,-2-1 0,-5-1 0,5 1 0,2 0 0,2 0 0,2 2 0,-15-2 0,15 4 0,-14-2 0,17 4 0,-4-2 0,-11 0 0,5 0 0,-6-1 0,9 1 0,1 0 0,0 0 0,0 1 0,1 1 0,-5-1 0,4-2 0,-4 1 0,6 1 0,0 0 0,-5-2 0,5 2 0,-5-2 0,4 3 0,3 0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20:07.5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2852 122 16383,'-77'0'0,"-6"0"0,-10-2 0,-2-1 0,11-1 0,7-3 0,10 1 0,9-2 0,3 0 0,9 1 0,4-2 0,-2 3 0,0 0 0,-5 3 0,3 0 0,5 1 0,6 1 0,8-1 0,3 0 0,3-2 0,3 2 0,0-2 0,-2 0 0,-4 2 0,-3-2 0,-3 1 0,-1 1 0,-1 0 0,-1 2 0,2 0 0,-1 0 0,0 0 0,-1 0 0,-2 0 0,2 0 0,0 0 0,1 0 0,2 0 0,-2 0 0,-1 0 0,0 0 0,-1 0 0,1 0 0,3 0 0,1 0 0,1 0 0,0 0 0,-1 0 0,-1 0 0,1 0 0,3 0 0,3 0 0,2 0 0,2 0 0,-1 0 0,1 0 0,-1 0 0,-1 0 0,1 0 0,-1 0 0,-1 0 0,-3 0 0,-1 0 0,-3 0 0,0 0 0,2 0 0,1-1 0,1-1 0,0 0 0,2 0 0,1 1 0,-1 1 0,0 0 0,0 0 0,2 0 0,3-1 0,0-2 0,-2 1 0,0 1 0,0 1 0,2 0 0,0 0 0,5 0 0,-4 0 0,2 0 0,-2 0 0,-1 0 0,4 0 0,-2 0 0,2 1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12.6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2627 59 16383,'-66'0'0,"-1"0"0,10 0 0,-4 0 0,1 0 0,1 0 0,0 0 0,3 0 0,2 0 0,5 0 0,5 0 0,3 0 0,4 0 0,2 0 0,0 0 0,0 0 0,0 0 0,1 0 0,1 0 0,0 0 0,1 2 0,-2 2 0,-4 1 0,0-1 0,-2-2 0,2-2 0,0 0 0,0 0 0,3 0 0,-2 2 0,-1 0 0,0 2 0,1 0 0,2-2 0,0 0 0,2-1 0,2-1 0,3 0 0,4 0 0,1 0 0,3 0 0,-1 0 0,0 0 0,0 0 0,1 0 0,-1 0 0,1 0 0,-1 0 0,0 0 0,0 0 0,-2 0 0,-1 0 0,-2 0 0,-1 0 0,1 0 0,2 0 0,1 0 0,1 0 0,-4 0 0,-3 0 0,-2 0 0,2 0 0,4 0 0,4 0 0,3 0 0,4 0 0,-2 0 0,-2 0 0,4-2 0,-7-2 0,9 0 0,-8-3 0,6 1 0,-2 2 0,2-2 0,0 3 0,-1-1 0,-3 0 0,1 0 0,1 0 0,2 0 0,-1-1 0,2 0 0,-5-1 0,4 0 0,-2 1 0,2 0 0,-1 3 0,-2 0 0,3 2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14.3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1167 98 16383,'-90'0'0,"6"0"0,31 0 0,9-2 0,12 0 0,5-1 0,-2-3 0,-6 2 0,-6-1 0,-2-1 0,3 3 0,6 1 0,5 1 0,3 1 0,4 0 0,2-2 0,0 0 0,1-2 0,1 1 0,0 0 0,1 2 0,1 0 0,1-1 0,-3 0 0,-1 0 0,-2-2 0,-1 2 0,0 0 0,-1 0 0,0-1 0,-1 1 0,0 0 0,3-1 0,0 1 0,0 0 0,3-1 0,0 0 0,2 1 0,-4 0 0,4 2 0,-2-2 0,3 0 0,1-2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20.7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1172 34 16383,'-74'0'0,"10"0"0,12 0 0,15 0 0,17 0 0,1 0 0,3 0 0,-10 0 0,-10 0 0,-5 0 0,3 0 0,4 0 0,7 0 0,4 0 0,0 0 0,1 0 0,2 0 0,2-1 0,3-3 0,1-1 0,-9 1 0,5 1 0,-9 3 0,6 0 0,0 0 0,-2 0 0,3 0 0,-1-2 0,-2-1 0,0 1 0,-2 0 0,2 2 0,4 0 0,1 0 0,5 0 0,-4 0 0,2 0 0,0 0 0,-2 0 0,1 0 0,1 0 0,-7-3 0,10 2 0,-4-2 0,-2 3 0,8 0 0,-10 0 0,7 0 0,-2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28.9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1818 86 16383,'-97'0'0,"5"0"0,10 0 0,14 2 0,7 0 0,8 2 0,2 1 0,-6-3 0,-2 0 0,-4-2 0,3 0 0,8 0 0,10 0 0,7 0 0,4 0 0,1 0 0,-1 0 0,3 0 0,0 0 0,3 0 0,2 0 0,2 0 0,1 0 0,2 0 0,-3-2 0,0-2 0,0-1 0,-2-1 0,-2-1 0,-2 0 0,0 0 0,1 2 0,1 0 0,3-1 0,-1 2 0,3-1 0,-1 1 0,-1 1 0,1 1 0,-2 0 0,2 0 0,1-2 0,0-2 0,1 2 0,0 1 0,7 1 0,-5 2 0,0-2 0,1 0 0,-3 0 0,6 0 0,-1 2 0,-4 0 0,0 0 0,0 0 0,3 0 0,-1 0 0,1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40.9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2461 105 16383,'-58'0'0,"-3"0"0,3 0 0,-7 0 0,-3 0 0,-1 0 0,7 0 0,3 0 0,9 0 0,6 0 0,4 0 0,1 0 0,0 0 0,-2 0 0,1 0 0,3 0 0,3 0 0,5 0 0,3 0 0,3 0 0,0 0 0,-2 0 0,-3 0 0,-2 0 0,-6 0 0,-2 0 0,-3-1 0,-1-2 0,0 1 0,0 0 0,1 2 0,5-2 0,5 0 0,4-1 0,6 0 0,3 1 0,0-1 0,0 2 0,-1 1 0,-1 0 0,0-2 0,-2-1 0,0 1 0,-2-1 0,-2 1 0,-4 0 0,-4-2 0,-1-1 0,3 0 0,1-1 0,3 2 0,3 0 0,-1 0 0,3 2 0,0-2 0,0 2 0,3 0 0,-3 0 0,3 2 0,-1 0 0,1 0 0,2 0 0,0 0 0,1 0 0,-1 0 0,-1 0 0,1 0 0,0 0 0,-1 0 0,-1 0 0,0 0 0,1 0 0,-1-3 0,8 2 0,-6-4 0,5 3 0,-4 0 0,-3 0 0,8 2 0,-5 0 0,2-3 0,1 2 0,-4-2 0,4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45.0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2482 230 16383,'-81'-2'0,"-16"-6"0,46 3 0,-2 0 0,0-2 0,0 0 0,-41-7 0,18 3 0,10-2 0,6 4 0,2-2 0,-3-1 0,-4 0 0,1-1 0,1 1 0,4 0 0,5 2 0,2 0 0,2 3 0,2 0 0,4 2 0,3 0 0,4-1 0,7 1 0,3-1 0,4 0 0,5 2 0,0 0 0,3 3 0,0 1 0,-3 0 0,1 0 0,-2 0 0,1 0 0,2 0 0,-2 0 0,-2 0 0,-4 0 0,-3 0 0,-1 0 0,1 0 0,1 0 0,4 0 0,-1 0 0,1 0 0,1 0 0,0 0 0,1 0 0,1 0 0,1 0 0,-2 0 0,1 0 0,1 0 0,0 0 0,2 0 0,-2 0 0,-3 0 0,0 0 0,-3 0 0,2 0 0,-1 0 0,1 0 0,1 0 0,0 0 0,3 0 0,-1 0 0,0 0 0,1 0 0,-7 0 0,12 0 0,-7 0 0,0 0 0,9 0 0,-12 0 0,10 0 0,2 0 0,-10 0 0,5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47.3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1946 26 16383,'-92'0'0,"5"0"0,25 0 0,6 0 0,3 0 0,7 0 0,-2 0 0,-4 0 0,-3 0 0,-3 0 0,1 0 0,5 0 0,5 0 0,6 0 0,4 0 0,1 0 0,1 0 0,1 0 0,4-1 0,0-3 0,4-1 0,-1 1 0,2 1 0,2 3 0,-1 0 0,3 0 0,0 0 0,1 0 0,0-2 0,-2 0 0,-1 0 0,-2 0 0,-1 2 0,1 0 0,-1 0 0,1 0 0,0 0 0,0 0 0,1 0 0,2 0 0,-1 0 0,2 0 0,2 0 0,1 0 0,2 0 0,0 0 0,1 0 0,-5 0 0,5 0 0,-3 0 0,1 0 0,2 0 0,-6 0 0,4 0 0,-1 0 0,0 0 0,2 0 0,1 0 0,0 0 0,-2 0 0,2 0 0,-4 0 0,2 0 0,0 0 0,3 0 0,-1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8T15:18:52.5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3114 131 16383,'-89'0'0,"-3"-2"0,16-3 0,-4-1 0,1-1 0,2-1 0,3-2 0,-2-1 0,5 2 0,5 0 0,5 3 0,7 0 0,3 1 0,0 0 0,-3 1 0,-2 2 0,-5-1 0,-1 1 0,1-3 0,1 0 0,5 0 0,6 1 0,9 1 0,10 1 0,8 2 0,5 0 0,4 0 0,-3 0 0,-11 0 0,-16 0 0,-16 0 0,-11 0 0,-2 0 0,3 0 0,3 0 0,10 0 0,6 2 0,4 0 0,4 1 0,-1-1 0,3-2 0,2 0 0,3 0 0,7 0 0,3 0 0,-1 0 0,-2 0 0,-5 0 0,-2 0 0,1 0 0,-1 0 0,0 0 0,0 0 0,-2 0 0,-1 0 0,0 0 0,2 0 0,6 0 0,3 0 0,1 0 0,1 0 0,2 0 0,3 0 0,2 0 0,4 0 0,-3 0 0,3-1 0,-5-2 0,1 1 0,3 0 0,-4-1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1" dirty="0">
                <a:solidFill>
                  <a:srgbClr val="000000"/>
                </a:solidFill>
                <a:effectLst/>
                <a:latin typeface="Helvetica Neue" panose="02000503000000020004" pitchFamily="2" charset="0"/>
              </a:rPr>
              <a:t>A) 3 Year Claim with Last years premium payments</a:t>
            </a:r>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why?</a:t>
            </a:r>
          </a:p>
          <a:p>
            <a:pPr algn="l">
              <a:buFont typeface="+mj-lt"/>
              <a:buAutoNum type="arabicPeriod"/>
            </a:pPr>
            <a:r>
              <a:rPr lang="en-GB" b="0" i="0" dirty="0">
                <a:solidFill>
                  <a:srgbClr val="000000"/>
                </a:solidFill>
                <a:effectLst/>
                <a:latin typeface="Helvetica Neue" panose="02000503000000020004" pitchFamily="2" charset="0"/>
              </a:rPr>
              <a:t>High premium payments: Customers who pay higher premiums may have higher claim amounts because they have more valuable assets to protect or they may be more likely to file a claim due to the higher investment they have made.</a:t>
            </a:r>
          </a:p>
          <a:p>
            <a:pPr algn="l">
              <a:buFont typeface="+mj-lt"/>
              <a:buAutoNum type="arabicPeriod"/>
            </a:pPr>
            <a:r>
              <a:rPr lang="en-GB" b="0" i="0" dirty="0">
                <a:solidFill>
                  <a:srgbClr val="000000"/>
                </a:solidFill>
                <a:effectLst/>
                <a:latin typeface="Helvetica Neue" panose="02000503000000020004" pitchFamily="2" charset="0"/>
              </a:rPr>
              <a:t>More coverage: Customers who opt for higher coverage may pay higher premiums and therefore, have higher claim amounts.</a:t>
            </a:r>
          </a:p>
          <a:p>
            <a:pPr algn="l">
              <a:buFont typeface="+mj-lt"/>
              <a:buAutoNum type="arabicPeriod"/>
            </a:pPr>
            <a:r>
              <a:rPr lang="en-GB" b="0" i="0" dirty="0">
                <a:solidFill>
                  <a:srgbClr val="000000"/>
                </a:solidFill>
                <a:effectLst/>
                <a:latin typeface="Helvetica Neue" panose="02000503000000020004" pitchFamily="2" charset="0"/>
              </a:rPr>
              <a:t>Previous claims history: Customers who have a history of making claims in the past may be charged higher premiums and also be more likely to make a claim in the future.</a:t>
            </a:r>
          </a:p>
          <a:p>
            <a:pPr algn="l">
              <a:buFont typeface="+mj-lt"/>
              <a:buAutoNum type="arabicPeriod"/>
            </a:pPr>
            <a:r>
              <a:rPr lang="en-GB" b="0" i="0" dirty="0">
                <a:solidFill>
                  <a:srgbClr val="000000"/>
                </a:solidFill>
                <a:effectLst/>
                <a:latin typeface="Helvetica Neue" panose="02000503000000020004" pitchFamily="2" charset="0"/>
              </a:rPr>
              <a:t>Market trends: Changes in the market can lead to an increase in both premiums and claims, resulting in a positive correlation between the two variables.</a:t>
            </a:r>
          </a:p>
          <a:p>
            <a:pPr algn="l"/>
            <a:r>
              <a:rPr lang="en-GB" b="0" i="1" dirty="0">
                <a:solidFill>
                  <a:srgbClr val="000000"/>
                </a:solidFill>
                <a:effectLst/>
                <a:latin typeface="Helvetica Neue" panose="02000503000000020004" pitchFamily="2" charset="0"/>
              </a:rPr>
              <a:t>B) NCD Granted years and Building/Contents cover positive correlation</a:t>
            </a:r>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why?</a:t>
            </a:r>
          </a:p>
          <a:p>
            <a:pPr algn="l"/>
            <a:r>
              <a:rPr lang="en-GB" b="0" i="0" dirty="0">
                <a:solidFill>
                  <a:srgbClr val="000000"/>
                </a:solidFill>
                <a:effectLst/>
                <a:latin typeface="Helvetica Neue" panose="02000503000000020004" pitchFamily="2" charset="0"/>
              </a:rPr>
              <a:t>Individuals who have a higher NCD (no-claims discount) may also have a greater sense of responsibility and be more likely to insure their properties. </a:t>
            </a:r>
            <a:r>
              <a:rPr lang="en-GB" b="0" i="1" dirty="0">
                <a:solidFill>
                  <a:srgbClr val="000000"/>
                </a:solidFill>
                <a:effectLst/>
                <a:latin typeface="Helvetica Neue" panose="02000503000000020004" pitchFamily="2" charset="0"/>
              </a:rPr>
              <a:t>C) AD_BUILDINGS + CONTENTS_COVER</a:t>
            </a:r>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why?</a:t>
            </a:r>
          </a:p>
          <a:p>
            <a:pPr algn="l"/>
            <a:r>
              <a:rPr lang="en-GB" b="0" i="0" dirty="0">
                <a:solidFill>
                  <a:srgbClr val="000000"/>
                </a:solidFill>
                <a:effectLst/>
                <a:latin typeface="Helvetica Neue" panose="02000503000000020004" pitchFamily="2" charset="0"/>
              </a:rPr>
              <a:t>1. </a:t>
            </a:r>
            <a:r>
              <a:rPr lang="en-GB" b="0" i="0" dirty="0">
                <a:solidFill>
                  <a:srgbClr val="374151"/>
                </a:solidFill>
                <a:effectLst/>
                <a:latin typeface="Söhne"/>
              </a:rPr>
              <a:t>policies that provide comprehensive coverage for a home often include both building coverage and personal belongings coverage.</a:t>
            </a:r>
            <a:endParaRPr lang="en-GB" b="0" i="0" dirty="0">
              <a:solidFill>
                <a:srgbClr val="000000"/>
              </a:solidFill>
              <a:effectLst/>
              <a:latin typeface="Helvetica Neue" panose="02000503000000020004" pitchFamily="2" charset="0"/>
            </a:endParaRPr>
          </a:p>
          <a:p>
            <a:pPr algn="l">
              <a:buFont typeface="+mj-lt"/>
              <a:buAutoNum type="arabicPeriod" startAt="2"/>
            </a:pPr>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These two values were also an indication of lapsing in the charts at the EDA stage. This could be due to:</a:t>
            </a:r>
          </a:p>
          <a:p>
            <a:pPr algn="l">
              <a:buFont typeface="+mj-lt"/>
              <a:buAutoNum type="arabicPeriod"/>
            </a:pPr>
            <a:r>
              <a:rPr lang="en-GB" b="0" i="0" dirty="0">
                <a:solidFill>
                  <a:srgbClr val="000000"/>
                </a:solidFill>
                <a:effectLst/>
                <a:latin typeface="Helvetica Neue" panose="02000503000000020004" pitchFamily="2" charset="0"/>
              </a:rPr>
              <a:t>Cost: AD_BUILDINGS and CONTENTS_COVER may be more expensive, and therefore customers may be more likely to let their policy lapse to save money.</a:t>
            </a:r>
          </a:p>
          <a:p>
            <a:pPr algn="l">
              <a:buFont typeface="+mj-lt"/>
              <a:buAutoNum type="arabicPeriod"/>
            </a:pPr>
            <a:r>
              <a:rPr lang="en-GB" b="0" i="0" dirty="0">
                <a:solidFill>
                  <a:srgbClr val="000000"/>
                </a:solidFill>
                <a:effectLst/>
                <a:latin typeface="Helvetica Neue" panose="02000503000000020004" pitchFamily="2" charset="0"/>
              </a:rPr>
              <a:t>Risk: AD_BUILDINGS and CONTENTS_COVER may be more associated with risk, such as living in areas prone to natural disasters or crime, and therefore customers may be more likely to let their policy lapse if they perceive the risk to be low (Although our dataset does not show this is the case).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2587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NB – Baseline accuracy is 0.722</a:t>
            </a:r>
            <a:endParaRPr dirty="0"/>
          </a:p>
        </p:txBody>
      </p:sp>
    </p:spTree>
    <p:extLst>
      <p:ext uri="{BB962C8B-B14F-4D97-AF65-F5344CB8AC3E}">
        <p14:creationId xmlns:p14="http://schemas.microsoft.com/office/powerpoint/2010/main" val="399425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NB – Baseline accuracy is 0.722</a:t>
            </a:r>
            <a:endParaRPr dirty="0"/>
          </a:p>
        </p:txBody>
      </p:sp>
    </p:spTree>
    <p:extLst>
      <p:ext uri="{BB962C8B-B14F-4D97-AF65-F5344CB8AC3E}">
        <p14:creationId xmlns:p14="http://schemas.microsoft.com/office/powerpoint/2010/main" val="266516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25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738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According to the model, being Divorced/Married meant that the individual had a log odds increase. Here is the proportionality of those categories with Lapsing.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The biggest indicator of lapsing, however, is NOT being in a partnership. Potential reasons for this are: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1. Financial Stability: Partnerships may have more financial stability and resources than those who are single or divorced, and therefore may be less likely to experience financial difficulties or miss payments.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2. Risk Aversion: Partnerships may be more risk-averse and cautious than those who are single, which could lead to more responsible financial </a:t>
            </a:r>
            <a:r>
              <a:rPr lang="en-GB" dirty="0" err="1"/>
              <a:t>behavior</a:t>
            </a:r>
            <a:r>
              <a:rPr lang="en-GB" dirty="0"/>
              <a: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3. Social Support: Marriage or partnership can provide social support and a safety net in times of financial difficulty, which may reduce the likelihood of policy lapses.''')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8581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00000"/>
                </a:solidFill>
                <a:effectLst/>
                <a:latin typeface="Helvetica Neue" panose="02000503000000020004" pitchFamily="2" charset="0"/>
              </a:rPr>
              <a:t>If RISK_RATED_AREA_C is a strong indicator for lapsing on a housing policy, it may suggest that policyholders living in areas with higher levels of risk may be more likely to experience financial difficulties or other issues that could lead to missed payments or policy lapses. Alternatively, it is also possible that policyholders in areas with higher risk may be more likely to seek out insurance coverage and thus have a higher propensity for purchasing a home insurance policy in the first place, resulting in a higher number of lapses as well. Unfortunately, we </a:t>
            </a:r>
            <a:r>
              <a:rPr lang="en-GB" b="0" i="0" dirty="0" err="1">
                <a:solidFill>
                  <a:srgbClr val="000000"/>
                </a:solidFill>
                <a:effectLst/>
                <a:latin typeface="Helvetica Neue" panose="02000503000000020004" pitchFamily="2" charset="0"/>
              </a:rPr>
              <a:t>dont</a:t>
            </a:r>
            <a:r>
              <a:rPr lang="en-GB" b="0" i="0" dirty="0">
                <a:solidFill>
                  <a:srgbClr val="000000"/>
                </a:solidFill>
                <a:effectLst/>
                <a:latin typeface="Helvetica Neue" panose="02000503000000020004" pitchFamily="2" charset="0"/>
              </a:rPr>
              <a:t> have the income of the policy holders and so we cant gauge the effect this has on lapsing.</a:t>
            </a:r>
            <a:endParaRPr dirty="0"/>
          </a:p>
        </p:txBody>
      </p:sp>
    </p:spTree>
    <p:extLst>
      <p:ext uri="{BB962C8B-B14F-4D97-AF65-F5344CB8AC3E}">
        <p14:creationId xmlns:p14="http://schemas.microsoft.com/office/powerpoint/2010/main" val="126387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1" dirty="0">
                <a:solidFill>
                  <a:srgbClr val="000000"/>
                </a:solidFill>
                <a:effectLst/>
                <a:latin typeface="Helvetica Neue" panose="02000503000000020004" pitchFamily="2" charset="0"/>
              </a:rPr>
              <a:t>Affordability</a:t>
            </a:r>
            <a:r>
              <a:rPr lang="en-GB" b="0" i="0" dirty="0">
                <a:solidFill>
                  <a:srgbClr val="000000"/>
                </a:solidFill>
                <a:effectLst/>
                <a:latin typeface="Helvetica Neue" panose="02000503000000020004" pitchFamily="2" charset="0"/>
              </a:rPr>
              <a:t>: Higher premium payments may strain a policyholder's finances, making it more difficult for them to make payments on time or at all.</a:t>
            </a:r>
          </a:p>
          <a:p>
            <a:pPr algn="l"/>
            <a:endParaRPr lang="en-GB" b="0" i="0" dirty="0">
              <a:solidFill>
                <a:srgbClr val="000000"/>
              </a:solidFill>
              <a:effectLst/>
              <a:latin typeface="Helvetica Neue" panose="02000503000000020004" pitchFamily="2" charset="0"/>
            </a:endParaRPr>
          </a:p>
          <a:p>
            <a:pPr algn="l"/>
            <a:r>
              <a:rPr lang="en-GB" b="0" i="1" dirty="0">
                <a:solidFill>
                  <a:srgbClr val="000000"/>
                </a:solidFill>
                <a:effectLst/>
                <a:latin typeface="Helvetica Neue" panose="02000503000000020004" pitchFamily="2" charset="0"/>
              </a:rPr>
              <a:t>Risk</a:t>
            </a:r>
            <a:r>
              <a:rPr lang="en-GB" b="0" i="0" dirty="0">
                <a:solidFill>
                  <a:srgbClr val="000000"/>
                </a:solidFill>
                <a:effectLst/>
                <a:latin typeface="Helvetica Neue" panose="02000503000000020004" pitchFamily="2" charset="0"/>
              </a:rPr>
              <a:t>: Policyholders with higher premiums may be more likely to live in high-risk areas or have higher-valued properties, which could increase the likelihood of a claim being made and therefore the likelihood of lapsing.</a:t>
            </a:r>
          </a:p>
          <a:p>
            <a:pPr algn="l"/>
            <a:endParaRPr lang="en-GB" b="0" i="0" dirty="0">
              <a:solidFill>
                <a:srgbClr val="000000"/>
              </a:solidFill>
              <a:effectLst/>
              <a:latin typeface="Helvetica Neue" panose="02000503000000020004" pitchFamily="2" charset="0"/>
            </a:endParaRPr>
          </a:p>
          <a:p>
            <a:pPr algn="l"/>
            <a:r>
              <a:rPr lang="en-GB" b="0" i="1" dirty="0">
                <a:solidFill>
                  <a:srgbClr val="000000"/>
                </a:solidFill>
                <a:effectLst/>
                <a:latin typeface="Helvetica Neue" panose="02000503000000020004" pitchFamily="2" charset="0"/>
              </a:rPr>
              <a:t>Coverage</a:t>
            </a:r>
            <a:r>
              <a:rPr lang="en-GB" b="0" i="0" dirty="0">
                <a:solidFill>
                  <a:srgbClr val="000000"/>
                </a:solidFill>
                <a:effectLst/>
                <a:latin typeface="Helvetica Neue" panose="02000503000000020004" pitchFamily="2" charset="0"/>
              </a:rPr>
              <a:t>: It's possible that policyholders with higher premiums are more likely to have more comprehensive coverage, which could lead to a higher likelihood of claims being made and therefore the likelihood of lapsing.</a:t>
            </a:r>
          </a:p>
          <a:p>
            <a:pPr algn="l"/>
            <a:endParaRPr lang="en-GB" b="0" i="0" dirty="0">
              <a:solidFill>
                <a:srgbClr val="000000"/>
              </a:solidFill>
              <a:effectLst/>
              <a:latin typeface="Helvetica Neue" panose="02000503000000020004" pitchFamily="2" charset="0"/>
            </a:endParaRPr>
          </a:p>
          <a:p>
            <a:pPr algn="l"/>
            <a:r>
              <a:rPr lang="en-GB" b="0" i="1" dirty="0">
                <a:solidFill>
                  <a:srgbClr val="000000"/>
                </a:solidFill>
                <a:effectLst/>
                <a:latin typeface="Helvetica Neue" panose="02000503000000020004" pitchFamily="2" charset="0"/>
              </a:rPr>
              <a:t>Competition</a:t>
            </a:r>
            <a:r>
              <a:rPr lang="en-GB" b="0" i="0" dirty="0">
                <a:solidFill>
                  <a:srgbClr val="000000"/>
                </a:solidFill>
                <a:effectLst/>
                <a:latin typeface="Helvetica Neue" panose="02000503000000020004" pitchFamily="2" charset="0"/>
              </a:rPr>
              <a:t>: Higher premium policies may be more expensive relative to other policies on the market, leading to policyholders shopping around for cheaper alternatives and ultimately lapsing on their current policy.</a:t>
            </a:r>
          </a:p>
        </p:txBody>
      </p:sp>
    </p:spTree>
    <p:extLst>
      <p:ext uri="{BB962C8B-B14F-4D97-AF65-F5344CB8AC3E}">
        <p14:creationId xmlns:p14="http://schemas.microsoft.com/office/powerpoint/2010/main" val="3045215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00000"/>
                </a:solidFill>
                <a:effectLst/>
                <a:latin typeface="Helvetica Neue" panose="02000503000000020004" pitchFamily="2" charset="0"/>
              </a:rPr>
              <a:t>Another interesting aspect is the overall increase in proportion of lapsing between 2007 - 2012. In a future analysis I would look to isolate the last years lapsing which was at a proportion of ~40%.</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6c60e245bf_1_3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6c60e245bf_1_3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10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27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GB" b="0" i="0" dirty="0">
                <a:solidFill>
                  <a:srgbClr val="000000"/>
                </a:solidFill>
                <a:effectLst/>
                <a:latin typeface="Helvetica Neue" panose="02000503000000020004" pitchFamily="2" charset="0"/>
              </a:rPr>
              <a:t>PAYMENT_FREQUENCY could have an effect on lapsing for the following reasons:</a:t>
            </a:r>
          </a:p>
          <a:p>
            <a:pPr algn="l">
              <a:buFont typeface="+mj-lt"/>
              <a:buAutoNum type="arabicPeriod"/>
            </a:pPr>
            <a:r>
              <a:rPr lang="en-GB" b="1" i="0" dirty="0">
                <a:solidFill>
                  <a:srgbClr val="000000"/>
                </a:solidFill>
                <a:effectLst/>
                <a:latin typeface="Helvetica Neue" panose="02000503000000020004" pitchFamily="2" charset="0"/>
              </a:rPr>
              <a:t>Cash flow management</a:t>
            </a:r>
            <a:r>
              <a:rPr lang="en-GB" b="0" i="0" dirty="0">
                <a:solidFill>
                  <a:srgbClr val="000000"/>
                </a:solidFill>
                <a:effectLst/>
                <a:latin typeface="Helvetica Neue" panose="02000503000000020004" pitchFamily="2" charset="0"/>
              </a:rPr>
              <a:t>: If the policy holder is paying on a less frequent basis, such as annually or biannually, they may need to manage their cash flow more carefully. If an unexpected expense arises, they may prioritize paying for that expense over their insurance premium.</a:t>
            </a:r>
          </a:p>
          <a:p>
            <a:pPr algn="l">
              <a:buFont typeface="+mj-lt"/>
              <a:buAutoNum type="arabicPeriod"/>
            </a:pPr>
            <a:r>
              <a:rPr lang="en-GB" b="1" i="0" dirty="0">
                <a:solidFill>
                  <a:srgbClr val="000000"/>
                </a:solidFill>
                <a:effectLst/>
                <a:latin typeface="Helvetica Neue" panose="02000503000000020004" pitchFamily="2" charset="0"/>
              </a:rPr>
              <a:t>Budgeting</a:t>
            </a:r>
            <a:r>
              <a:rPr lang="en-GB" b="0" i="0" dirty="0">
                <a:solidFill>
                  <a:srgbClr val="000000"/>
                </a:solidFill>
                <a:effectLst/>
                <a:latin typeface="Helvetica Neue" panose="02000503000000020004" pitchFamily="2" charset="0"/>
              </a:rPr>
              <a:t>: Policy holders who pay less frequently may not have the same level of budgeting and financial planning skills as those who pay more frequently. They may not have as clear of a picture of their income and expenses, which could make it easier to miss a premium payment.</a:t>
            </a:r>
          </a:p>
          <a:p>
            <a:pPr algn="l">
              <a:buFont typeface="+mj-lt"/>
              <a:buAutoNum type="arabicPeriod"/>
            </a:pPr>
            <a:r>
              <a:rPr lang="en-GB" b="1" i="0" dirty="0">
                <a:solidFill>
                  <a:srgbClr val="000000"/>
                </a:solidFill>
                <a:effectLst/>
                <a:latin typeface="Helvetica Neue" panose="02000503000000020004" pitchFamily="2" charset="0"/>
              </a:rPr>
              <a:t>Lack of reminders</a:t>
            </a:r>
            <a:r>
              <a:rPr lang="en-GB" b="0" i="0" dirty="0">
                <a:solidFill>
                  <a:srgbClr val="000000"/>
                </a:solidFill>
                <a:effectLst/>
                <a:latin typeface="Helvetica Neue" panose="02000503000000020004" pitchFamily="2" charset="0"/>
              </a:rPr>
              <a:t>: Policy holders who pay less frequently may not receive as many reminders about their premium payments. If they forget when their payment is due, they may miss the deadline and risk their policy lapsing.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1759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9"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18.png"/><Relationship Id="rId26" Type="http://schemas.openxmlformats.org/officeDocument/2006/relationships/image" Target="../media/image22.png"/><Relationship Id="rId21" Type="http://schemas.openxmlformats.org/officeDocument/2006/relationships/customXml" Target="../ink/ink8.xml"/><Relationship Id="rId34" Type="http://schemas.openxmlformats.org/officeDocument/2006/relationships/image" Target="../media/image26.png"/><Relationship Id="rId7" Type="http://schemas.openxmlformats.org/officeDocument/2006/relationships/customXml" Target="../ink/ink1.xml"/><Relationship Id="rId12" Type="http://schemas.openxmlformats.org/officeDocument/2006/relationships/image" Target="../media/image15.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image" Target="../media/image28.png"/><Relationship Id="rId2" Type="http://schemas.openxmlformats.org/officeDocument/2006/relationships/notesSlide" Target="../notesSlides/notesSlide15.xml"/><Relationship Id="rId16" Type="http://schemas.openxmlformats.org/officeDocument/2006/relationships/image" Target="../media/image17.png"/><Relationship Id="rId20" Type="http://schemas.openxmlformats.org/officeDocument/2006/relationships/image" Target="../media/image19.png"/><Relationship Id="rId29"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customXml" Target="../ink/ink3.xml"/><Relationship Id="rId24" Type="http://schemas.openxmlformats.org/officeDocument/2006/relationships/image" Target="../media/image21.png"/><Relationship Id="rId32" Type="http://schemas.openxmlformats.org/officeDocument/2006/relationships/image" Target="../media/image25.png"/><Relationship Id="rId37" Type="http://schemas.openxmlformats.org/officeDocument/2006/relationships/customXml" Target="../ink/ink16.xml"/><Relationship Id="rId5" Type="http://schemas.openxmlformats.org/officeDocument/2006/relationships/image" Target="../media/image11.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3.png"/><Relationship Id="rId36"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0.png"/><Relationship Id="rId9" Type="http://schemas.openxmlformats.org/officeDocument/2006/relationships/customXml" Target="../ink/ink2.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11.xml"/><Relationship Id="rId30" Type="http://schemas.openxmlformats.org/officeDocument/2006/relationships/image" Target="../media/image24.png"/><Relationship Id="rId35" Type="http://schemas.openxmlformats.org/officeDocument/2006/relationships/customXml" Target="../ink/ink15.xml"/><Relationship Id="rId8" Type="http://schemas.openxmlformats.org/officeDocument/2006/relationships/image" Target="../media/image13.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Prevent Customer Home Policy Lapsing.</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Home Policy Presentation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244227" y="333942"/>
            <a:ext cx="4727700" cy="577800"/>
          </a:xfrm>
          <a:prstGeom prst="rect">
            <a:avLst/>
          </a:prstGeom>
        </p:spPr>
        <p:txBody>
          <a:bodyPr spcFirstLastPara="1" wrap="square" lIns="91425" tIns="91425" rIns="91425" bIns="91425" anchor="b" anchorCtr="0">
            <a:noAutofit/>
          </a:bodyPr>
          <a:lstStyle/>
          <a:p>
            <a:r>
              <a:rPr lang="en" dirty="0"/>
              <a:t>EDA </a:t>
            </a:r>
            <a:r>
              <a:rPr lang="en-GB" sz="3200" dirty="0"/>
              <a:t>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86129" y="583019"/>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5) Interesting Correlations</a:t>
            </a:r>
          </a:p>
          <a:p>
            <a:endParaRPr lang="en-GB" sz="2000" dirty="0"/>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0" y="911742"/>
            <a:ext cx="737191" cy="7371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EECCCE-1C5C-A0FC-ABDD-9690AC99C4A6}"/>
              </a:ext>
            </a:extLst>
          </p:cNvPr>
          <p:cNvSpPr txBox="1"/>
          <p:nvPr/>
        </p:nvSpPr>
        <p:spPr>
          <a:xfrm>
            <a:off x="701957" y="1648933"/>
            <a:ext cx="2010617" cy="2523768"/>
          </a:xfrm>
          <a:prstGeom prst="rect">
            <a:avLst/>
          </a:prstGeom>
          <a:noFill/>
        </p:spPr>
        <p:txBody>
          <a:bodyPr wrap="square" rtlCol="0">
            <a:spAutoFit/>
          </a:bodyPr>
          <a:lstStyle/>
          <a:p>
            <a:pPr algn="l"/>
            <a:r>
              <a:rPr lang="en-US" dirty="0">
                <a:solidFill>
                  <a:schemeClr val="bg1"/>
                </a:solidFill>
                <a:latin typeface="+mn-lt"/>
              </a:rPr>
              <a:t>A) </a:t>
            </a:r>
            <a:r>
              <a:rPr lang="en-GB" b="0" dirty="0">
                <a:solidFill>
                  <a:schemeClr val="bg1"/>
                </a:solidFill>
                <a:effectLst/>
                <a:latin typeface="+mn-lt"/>
              </a:rPr>
              <a:t>3 Year Claim with Last years premium payments</a:t>
            </a:r>
          </a:p>
          <a:p>
            <a:endParaRPr lang="en-US" dirty="0">
              <a:solidFill>
                <a:schemeClr val="bg1"/>
              </a:solidFill>
              <a:latin typeface="+mn-lt"/>
            </a:endParaRPr>
          </a:p>
          <a:p>
            <a:r>
              <a:rPr lang="en-US" dirty="0">
                <a:solidFill>
                  <a:schemeClr val="bg1"/>
                </a:solidFill>
                <a:latin typeface="+mn-lt"/>
              </a:rPr>
              <a:t>2) </a:t>
            </a:r>
            <a:r>
              <a:rPr lang="en-GB" b="0" dirty="0">
                <a:solidFill>
                  <a:schemeClr val="bg1"/>
                </a:solidFill>
                <a:effectLst/>
                <a:latin typeface="+mn-lt"/>
              </a:rPr>
              <a:t>NCD Granted years and Building/Contents Cover</a:t>
            </a:r>
          </a:p>
          <a:p>
            <a:endParaRPr lang="en-US" sz="1600" dirty="0">
              <a:solidFill>
                <a:schemeClr val="bg1"/>
              </a:solidFill>
            </a:endParaRPr>
          </a:p>
          <a:p>
            <a:r>
              <a:rPr lang="en-US" dirty="0">
                <a:solidFill>
                  <a:schemeClr val="bg1"/>
                </a:solidFill>
                <a:latin typeface="+mn-lt"/>
              </a:rPr>
              <a:t>3) </a:t>
            </a:r>
            <a:r>
              <a:rPr lang="en-GB" b="0" dirty="0">
                <a:solidFill>
                  <a:schemeClr val="bg1"/>
                </a:solidFill>
                <a:effectLst/>
                <a:latin typeface="+mn-lt"/>
              </a:rPr>
              <a:t>Building Cover with Contents Cover</a:t>
            </a:r>
          </a:p>
          <a:p>
            <a:endParaRPr lang="en-US" sz="1600" dirty="0">
              <a:solidFill>
                <a:schemeClr val="bg1"/>
              </a:solidFill>
            </a:endParaRPr>
          </a:p>
        </p:txBody>
      </p:sp>
      <p:pic>
        <p:nvPicPr>
          <p:cNvPr id="19458" name="Picture 2">
            <a:extLst>
              <a:ext uri="{FF2B5EF4-FFF2-40B4-BE49-F238E27FC236}">
                <a16:creationId xmlns:a16="http://schemas.microsoft.com/office/drawing/2014/main" id="{26744FB5-0F2E-F35D-0EC5-83CC4D40F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402" y="886"/>
            <a:ext cx="5815598" cy="514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9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24348" y="1573619"/>
            <a:ext cx="5735401" cy="2583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rPr>
              <a:t>Pre-processing &amp; MODELLING</a:t>
            </a:r>
            <a:br>
              <a:rPr lang="en-GB" dirty="0">
                <a:solidFill>
                  <a:schemeClr val="accent3"/>
                </a:solidFill>
              </a:rPr>
            </a:br>
            <a:endParaRPr dirty="0">
              <a:solidFill>
                <a:schemeClr val="accent3"/>
              </a:solidFill>
            </a:endParaRPr>
          </a:p>
        </p:txBody>
      </p:sp>
      <p:pic>
        <p:nvPicPr>
          <p:cNvPr id="8194" name="Picture 2" descr="Machine Learning Icon - Free PNG &amp; SVG 2010152 - Noun Project">
            <a:extLst>
              <a:ext uri="{FF2B5EF4-FFF2-40B4-BE49-F238E27FC236}">
                <a16:creationId xmlns:a16="http://schemas.microsoft.com/office/drawing/2014/main" id="{5576AF9D-09A8-BFA1-EF6B-9201620C5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048" y="3522330"/>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447636" y="53562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Preprocessing</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847651"/>
            <a:ext cx="8078608" cy="3182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endParaRPr lang="en-GB" sz="1600" dirty="0">
              <a:latin typeface="+mn-lt"/>
            </a:endParaRPr>
          </a:p>
          <a:p>
            <a:endParaRPr lang="en-GB" sz="1600" dirty="0">
              <a:latin typeface="+mn-lt"/>
            </a:endParaRPr>
          </a:p>
          <a:p>
            <a:r>
              <a:rPr lang="en-GB" sz="1600" dirty="0">
                <a:latin typeface="+mn-lt"/>
              </a:rPr>
              <a:t>Strategy:</a:t>
            </a:r>
          </a:p>
          <a:p>
            <a:endParaRPr lang="en-GB" sz="1400" dirty="0">
              <a:latin typeface="+mn-lt"/>
            </a:endParaRPr>
          </a:p>
          <a:p>
            <a:r>
              <a:rPr lang="en-GB" sz="1400" dirty="0">
                <a:latin typeface="+mn-lt"/>
              </a:rPr>
              <a:t>1) Ordinal Features left alone</a:t>
            </a:r>
          </a:p>
          <a:p>
            <a:endParaRPr lang="en-GB" sz="1400" dirty="0">
              <a:latin typeface="+mn-lt"/>
            </a:endParaRPr>
          </a:p>
          <a:p>
            <a:r>
              <a:rPr lang="en-GB" sz="1400" dirty="0">
                <a:latin typeface="+mn-lt"/>
              </a:rPr>
              <a:t>2) Nominal Features undergo </a:t>
            </a:r>
            <a:r>
              <a:rPr lang="en-GB" sz="1400" dirty="0" err="1">
                <a:latin typeface="+mn-lt"/>
              </a:rPr>
              <a:t>Onehot</a:t>
            </a:r>
            <a:r>
              <a:rPr lang="en-GB" sz="1400" dirty="0">
                <a:latin typeface="+mn-lt"/>
              </a:rPr>
              <a:t> Encoding</a:t>
            </a:r>
          </a:p>
          <a:p>
            <a:endParaRPr lang="en-GB" sz="1400" dirty="0">
              <a:latin typeface="+mn-lt"/>
            </a:endParaRPr>
          </a:p>
          <a:p>
            <a:r>
              <a:rPr lang="en-GB" sz="1400" dirty="0">
                <a:latin typeface="+mn-lt"/>
              </a:rPr>
              <a:t>3) Continuous Features were Standard Scaled (in future iterations a robust scaler may be more appropriate to combat outliers)</a:t>
            </a:r>
          </a:p>
          <a:p>
            <a:endParaRPr lang="en-GB" sz="1400" dirty="0">
              <a:latin typeface="+mn-lt"/>
            </a:endParaRPr>
          </a:p>
          <a:p>
            <a:r>
              <a:rPr lang="en-GB" sz="1400" dirty="0">
                <a:latin typeface="+mn-lt"/>
              </a:rPr>
              <a:t>4) Ensure Boolean features either 0 or 1</a:t>
            </a:r>
          </a:p>
          <a:p>
            <a:endParaRPr lang="en-GB" sz="1400" dirty="0">
              <a:latin typeface="+mn-lt"/>
            </a:endParaRPr>
          </a:p>
          <a:p>
            <a:endParaRPr lang="en-GB" sz="1400" dirty="0">
              <a:latin typeface="+mn-lt"/>
            </a:endParaRPr>
          </a:p>
        </p:txBody>
      </p:sp>
      <p:pic>
        <p:nvPicPr>
          <p:cNvPr id="2" name="Picture 2" descr="Machine Learning Icon - Free PNG &amp; SVG 2010152 - Noun Project">
            <a:extLst>
              <a:ext uri="{FF2B5EF4-FFF2-40B4-BE49-F238E27FC236}">
                <a16:creationId xmlns:a16="http://schemas.microsoft.com/office/drawing/2014/main" id="{CB37743F-293B-2C06-B5BB-C6D84A94D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685" y="847651"/>
            <a:ext cx="815753" cy="8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5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532696" y="677728"/>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MODELLING</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1255528"/>
            <a:ext cx="8078608" cy="30828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1800" dirty="0">
                <a:latin typeface="+mn-lt"/>
              </a:rPr>
              <a:t>Strategy:</a:t>
            </a:r>
          </a:p>
          <a:p>
            <a:endParaRPr lang="en-GB" sz="1800" dirty="0">
              <a:latin typeface="+mn-lt"/>
            </a:endParaRPr>
          </a:p>
          <a:p>
            <a:r>
              <a:rPr lang="en-GB" sz="1400" dirty="0">
                <a:latin typeface="+mn-lt"/>
              </a:rPr>
              <a:t>1) Classification Models, specifically Logistic Regression, Decisions trees, Random Forests.</a:t>
            </a:r>
          </a:p>
          <a:p>
            <a:endParaRPr lang="en-GB" sz="1400" dirty="0">
              <a:latin typeface="+mn-lt"/>
            </a:endParaRPr>
          </a:p>
          <a:p>
            <a:r>
              <a:rPr lang="en-GB" sz="1400" dirty="0">
                <a:latin typeface="+mn-lt"/>
              </a:rPr>
              <a:t>2) The coefficients/importance of the fields give indication of association strength with lapsing.</a:t>
            </a:r>
          </a:p>
          <a:p>
            <a:endParaRPr lang="en-GB" sz="1400" dirty="0">
              <a:latin typeface="+mn-lt"/>
            </a:endParaRPr>
          </a:p>
          <a:p>
            <a:r>
              <a:rPr lang="en-GB" sz="1400" dirty="0">
                <a:latin typeface="+mn-lt"/>
              </a:rPr>
              <a:t>3) </a:t>
            </a:r>
            <a:r>
              <a:rPr lang="en-GB" sz="1400" dirty="0" err="1">
                <a:latin typeface="+mn-lt"/>
              </a:rPr>
              <a:t>Gridsearch</a:t>
            </a:r>
            <a:r>
              <a:rPr lang="en-GB" sz="1400" dirty="0">
                <a:latin typeface="+mn-lt"/>
              </a:rPr>
              <a:t> can be used to optimise the model performance and prevent overfitting of the model to the training data.</a:t>
            </a:r>
          </a:p>
          <a:p>
            <a:endParaRPr lang="en-GB" sz="1400" dirty="0">
              <a:latin typeface="+mn-lt"/>
            </a:endParaRPr>
          </a:p>
          <a:p>
            <a:r>
              <a:rPr lang="en-GB" sz="1400" dirty="0">
                <a:latin typeface="+mn-lt"/>
              </a:rPr>
              <a:t>4) In the case of poor model performance, bootstrapping the model training and finding the 2.5%/97.5% quantiles give an indication of importance (if 0 is not in the range!)</a:t>
            </a:r>
          </a:p>
          <a:p>
            <a:endParaRPr lang="en-GB" sz="1400" dirty="0">
              <a:latin typeface="+mn-lt"/>
            </a:endParaRPr>
          </a:p>
          <a:p>
            <a:r>
              <a:rPr lang="en-GB" sz="1400" dirty="0">
                <a:latin typeface="+mn-lt"/>
              </a:rPr>
              <a:t>5) Baseline is 0.722; SMOTENC can be used to oversample the minority class (lapsing)</a:t>
            </a:r>
          </a:p>
        </p:txBody>
      </p:sp>
      <p:pic>
        <p:nvPicPr>
          <p:cNvPr id="4" name="Picture 2" descr="Machine Learning Icon - Free PNG &amp; SVG 2010152 - Noun Project">
            <a:extLst>
              <a:ext uri="{FF2B5EF4-FFF2-40B4-BE49-F238E27FC236}">
                <a16:creationId xmlns:a16="http://schemas.microsoft.com/office/drawing/2014/main" id="{12864DE4-9805-B194-3BD5-7B937316B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685" y="847651"/>
            <a:ext cx="815753" cy="8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702537"/>
            <a:ext cx="4727700" cy="577800"/>
          </a:xfrm>
          <a:prstGeom prst="rect">
            <a:avLst/>
          </a:prstGeom>
        </p:spPr>
        <p:txBody>
          <a:bodyPr spcFirstLastPara="1" wrap="square" lIns="91425" tIns="91425" rIns="91425" bIns="91425" anchor="b" anchorCtr="0">
            <a:noAutofit/>
          </a:bodyPr>
          <a:lstStyle/>
          <a:p>
            <a:r>
              <a:rPr lang="en" dirty="0"/>
              <a:t>Modelling</a:t>
            </a:r>
            <a:endParaRPr dirty="0"/>
          </a:p>
        </p:txBody>
      </p:sp>
      <p:graphicFrame>
        <p:nvGraphicFramePr>
          <p:cNvPr id="4" name="Table 3">
            <a:extLst>
              <a:ext uri="{FF2B5EF4-FFF2-40B4-BE49-F238E27FC236}">
                <a16:creationId xmlns:a16="http://schemas.microsoft.com/office/drawing/2014/main" id="{482EAB58-E265-6AA9-E523-355699FCB563}"/>
              </a:ext>
            </a:extLst>
          </p:cNvPr>
          <p:cNvGraphicFramePr>
            <a:graphicFrameLocks noGrp="1"/>
          </p:cNvGraphicFramePr>
          <p:nvPr>
            <p:extLst>
              <p:ext uri="{D42A27DB-BD31-4B8C-83A1-F6EECF244321}">
                <p14:modId xmlns:p14="http://schemas.microsoft.com/office/powerpoint/2010/main" val="1759147365"/>
              </p:ext>
            </p:extLst>
          </p:nvPr>
        </p:nvGraphicFramePr>
        <p:xfrm>
          <a:off x="618824" y="1427052"/>
          <a:ext cx="6611316" cy="2377440"/>
        </p:xfrm>
        <a:graphic>
          <a:graphicData uri="http://schemas.openxmlformats.org/drawingml/2006/table">
            <a:tbl>
              <a:tblPr/>
              <a:tblGrid>
                <a:gridCol w="1101886">
                  <a:extLst>
                    <a:ext uri="{9D8B030D-6E8A-4147-A177-3AD203B41FA5}">
                      <a16:colId xmlns:a16="http://schemas.microsoft.com/office/drawing/2014/main" val="1321709806"/>
                    </a:ext>
                  </a:extLst>
                </a:gridCol>
                <a:gridCol w="1101886">
                  <a:extLst>
                    <a:ext uri="{9D8B030D-6E8A-4147-A177-3AD203B41FA5}">
                      <a16:colId xmlns:a16="http://schemas.microsoft.com/office/drawing/2014/main" val="1732906254"/>
                    </a:ext>
                  </a:extLst>
                </a:gridCol>
                <a:gridCol w="1101886">
                  <a:extLst>
                    <a:ext uri="{9D8B030D-6E8A-4147-A177-3AD203B41FA5}">
                      <a16:colId xmlns:a16="http://schemas.microsoft.com/office/drawing/2014/main" val="329491407"/>
                    </a:ext>
                  </a:extLst>
                </a:gridCol>
                <a:gridCol w="1101886">
                  <a:extLst>
                    <a:ext uri="{9D8B030D-6E8A-4147-A177-3AD203B41FA5}">
                      <a16:colId xmlns:a16="http://schemas.microsoft.com/office/drawing/2014/main" val="90702597"/>
                    </a:ext>
                  </a:extLst>
                </a:gridCol>
                <a:gridCol w="1101886">
                  <a:extLst>
                    <a:ext uri="{9D8B030D-6E8A-4147-A177-3AD203B41FA5}">
                      <a16:colId xmlns:a16="http://schemas.microsoft.com/office/drawing/2014/main" val="510577437"/>
                    </a:ext>
                  </a:extLst>
                </a:gridCol>
                <a:gridCol w="1101886">
                  <a:extLst>
                    <a:ext uri="{9D8B030D-6E8A-4147-A177-3AD203B41FA5}">
                      <a16:colId xmlns:a16="http://schemas.microsoft.com/office/drawing/2014/main" val="242850736"/>
                    </a:ext>
                  </a:extLst>
                </a:gridCol>
              </a:tblGrid>
              <a:tr h="0">
                <a:tc>
                  <a:txBody>
                    <a:bodyPr/>
                    <a:lstStyle/>
                    <a:p>
                      <a:pPr fontAlgn="b"/>
                      <a:r>
                        <a:rPr lang="en-GB" b="1">
                          <a:effectLst/>
                        </a:rPr>
                        <a:t>Model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rPr>
                        <a:t>Accuracy</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rPr>
                        <a:t>Precision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rPr>
                        <a:t>Recall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dirty="0">
                          <a:effectLst/>
                        </a:rPr>
                        <a:t>F1 Score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GB" b="1">
                          <a:effectLst/>
                        </a:rPr>
                        <a:t>AUC Score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83491333"/>
                  </a:ext>
                </a:extLst>
              </a:tr>
              <a:tr h="0">
                <a:tc>
                  <a:txBody>
                    <a:bodyPr/>
                    <a:lstStyle/>
                    <a:p>
                      <a:pPr fontAlgn="base"/>
                      <a:r>
                        <a:rPr lang="en-GB">
                          <a:effectLst/>
                        </a:rPr>
                        <a:t>Logistic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0.724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0.566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0.033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0.651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55298663"/>
                  </a:ext>
                </a:extLst>
              </a:tr>
              <a:tr h="0">
                <a:tc>
                  <a:txBody>
                    <a:bodyPr/>
                    <a:lstStyle/>
                    <a:p>
                      <a:pPr fontAlgn="base"/>
                      <a:r>
                        <a:rPr lang="en-GB">
                          <a:effectLst/>
                        </a:rPr>
                        <a:t>Random Forest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0.726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0.820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0.037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0.676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17101010"/>
                  </a:ext>
                </a:extLst>
              </a:tr>
              <a:tr h="0">
                <a:tc>
                  <a:txBody>
                    <a:bodyPr/>
                    <a:lstStyle/>
                    <a:p>
                      <a:pPr fontAlgn="base"/>
                      <a:r>
                        <a:rPr lang="en-GB">
                          <a:effectLst/>
                        </a:rPr>
                        <a:t>Decision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0.732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0.839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0.042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0.080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0.666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12579865"/>
                  </a:ext>
                </a:extLst>
              </a:tr>
              <a:tr h="0">
                <a:tc>
                  <a:txBody>
                    <a:bodyPr/>
                    <a:lstStyle/>
                    <a:p>
                      <a:pPr fontAlgn="base"/>
                      <a:r>
                        <a:rPr lang="en-GB">
                          <a:effectLst/>
                        </a:rPr>
                        <a:t>XGBoost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0.740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0.624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0.164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a:effectLst/>
                        </a:rPr>
                        <a:t>0.260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GB" dirty="0">
                          <a:effectLst/>
                        </a:rPr>
                        <a:t>0.699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48479323"/>
                  </a:ext>
                </a:extLst>
              </a:tr>
            </a:tbl>
          </a:graphicData>
        </a:graphic>
      </p:graphicFrame>
      <p:sp>
        <p:nvSpPr>
          <p:cNvPr id="5" name="Rectangle 1">
            <a:extLst>
              <a:ext uri="{FF2B5EF4-FFF2-40B4-BE49-F238E27FC236}">
                <a16:creationId xmlns:a16="http://schemas.microsoft.com/office/drawing/2014/main" id="{5A97DC71-711B-29AC-469A-90F5E4B056B1}"/>
              </a:ext>
            </a:extLst>
          </p:cNvPr>
          <p:cNvSpPr>
            <a:spLocks noChangeArrowheads="1"/>
          </p:cNvSpPr>
          <p:nvPr/>
        </p:nvSpPr>
        <p:spPr bwMode="auto">
          <a:xfrm>
            <a:off x="1462088" y="1565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2" descr="Machine Learning Icon - Free PNG &amp; SVG 2010152 - Noun Project">
            <a:extLst>
              <a:ext uri="{FF2B5EF4-FFF2-40B4-BE49-F238E27FC236}">
                <a16:creationId xmlns:a16="http://schemas.microsoft.com/office/drawing/2014/main" id="{0318B7A8-E8DD-EF59-87B7-A48AAD44D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685" y="847651"/>
            <a:ext cx="815753" cy="815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BA7CD6-E1BA-E609-EC42-A336B3F695C5}"/>
              </a:ext>
            </a:extLst>
          </p:cNvPr>
          <p:cNvSpPr txBox="1"/>
          <p:nvPr/>
        </p:nvSpPr>
        <p:spPr>
          <a:xfrm>
            <a:off x="618824" y="3998705"/>
            <a:ext cx="6611316" cy="523220"/>
          </a:xfrm>
          <a:prstGeom prst="rect">
            <a:avLst/>
          </a:prstGeom>
          <a:noFill/>
        </p:spPr>
        <p:txBody>
          <a:bodyPr wrap="square" rtlCol="0">
            <a:spAutoFit/>
          </a:bodyPr>
          <a:lstStyle/>
          <a:p>
            <a:r>
              <a:rPr lang="en-US" dirty="0">
                <a:solidFill>
                  <a:schemeClr val="bg1"/>
                </a:solidFill>
              </a:rPr>
              <a:t>Although the models are poor predictors of lapsing, they perform marginally better than the baseline which means some features are indicators of lapsing</a:t>
            </a:r>
          </a:p>
        </p:txBody>
      </p:sp>
    </p:spTree>
    <p:extLst>
      <p:ext uri="{BB962C8B-B14F-4D97-AF65-F5344CB8AC3E}">
        <p14:creationId xmlns:p14="http://schemas.microsoft.com/office/powerpoint/2010/main" val="369352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702537"/>
            <a:ext cx="4727700" cy="577800"/>
          </a:xfrm>
          <a:prstGeom prst="rect">
            <a:avLst/>
          </a:prstGeom>
        </p:spPr>
        <p:txBody>
          <a:bodyPr spcFirstLastPara="1" wrap="square" lIns="91425" tIns="91425" rIns="91425" bIns="91425" anchor="b" anchorCtr="0">
            <a:noAutofit/>
          </a:bodyPr>
          <a:lstStyle/>
          <a:p>
            <a:r>
              <a:rPr lang="en" dirty="0"/>
              <a:t>Feature Importance and Coefficients</a:t>
            </a:r>
            <a:endParaRPr dirty="0"/>
          </a:p>
        </p:txBody>
      </p:sp>
      <p:sp>
        <p:nvSpPr>
          <p:cNvPr id="5" name="Rectangle 1">
            <a:extLst>
              <a:ext uri="{FF2B5EF4-FFF2-40B4-BE49-F238E27FC236}">
                <a16:creationId xmlns:a16="http://schemas.microsoft.com/office/drawing/2014/main" id="{5A97DC71-711B-29AC-469A-90F5E4B056B1}"/>
              </a:ext>
            </a:extLst>
          </p:cNvPr>
          <p:cNvSpPr>
            <a:spLocks noChangeArrowheads="1"/>
          </p:cNvSpPr>
          <p:nvPr/>
        </p:nvSpPr>
        <p:spPr bwMode="auto">
          <a:xfrm>
            <a:off x="1462088" y="1565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2" descr="Machine Learning Icon - Free PNG &amp; SVG 2010152 - Noun Project">
            <a:extLst>
              <a:ext uri="{FF2B5EF4-FFF2-40B4-BE49-F238E27FC236}">
                <a16:creationId xmlns:a16="http://schemas.microsoft.com/office/drawing/2014/main" id="{0318B7A8-E8DD-EF59-87B7-A48AAD44D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685" y="847651"/>
            <a:ext cx="815753" cy="8157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72AE9C-DB1E-3054-F2FC-18EF9268C028}"/>
              </a:ext>
            </a:extLst>
          </p:cNvPr>
          <p:cNvSpPr txBox="1"/>
          <p:nvPr/>
        </p:nvSpPr>
        <p:spPr>
          <a:xfrm>
            <a:off x="1012408" y="1299866"/>
            <a:ext cx="1747594" cy="307777"/>
          </a:xfrm>
          <a:prstGeom prst="rect">
            <a:avLst/>
          </a:prstGeom>
          <a:noFill/>
        </p:spPr>
        <p:txBody>
          <a:bodyPr wrap="none" rtlCol="0">
            <a:spAutoFit/>
          </a:bodyPr>
          <a:lstStyle/>
          <a:p>
            <a:r>
              <a:rPr lang="en-US" dirty="0">
                <a:solidFill>
                  <a:schemeClr val="bg1"/>
                </a:solidFill>
              </a:rPr>
              <a:t>Logistic Regression</a:t>
            </a:r>
          </a:p>
        </p:txBody>
      </p:sp>
      <p:pic>
        <p:nvPicPr>
          <p:cNvPr id="8" name="Picture 7" descr="Table&#10;&#10;Description automatically generated">
            <a:extLst>
              <a:ext uri="{FF2B5EF4-FFF2-40B4-BE49-F238E27FC236}">
                <a16:creationId xmlns:a16="http://schemas.microsoft.com/office/drawing/2014/main" id="{3359D5EF-B902-6F2D-9B32-57DD0DA31ADB}"/>
              </a:ext>
            </a:extLst>
          </p:cNvPr>
          <p:cNvPicPr>
            <a:picLocks noChangeAspect="1"/>
          </p:cNvPicPr>
          <p:nvPr/>
        </p:nvPicPr>
        <p:blipFill>
          <a:blip r:embed="rId4"/>
          <a:stretch>
            <a:fillRect/>
          </a:stretch>
        </p:blipFill>
        <p:spPr>
          <a:xfrm>
            <a:off x="423235" y="1738694"/>
            <a:ext cx="2894123" cy="2300674"/>
          </a:xfrm>
          <a:prstGeom prst="rect">
            <a:avLst/>
          </a:prstGeom>
        </p:spPr>
      </p:pic>
      <p:pic>
        <p:nvPicPr>
          <p:cNvPr id="10" name="Picture 9" descr="Table&#10;&#10;Description automatically generated">
            <a:extLst>
              <a:ext uri="{FF2B5EF4-FFF2-40B4-BE49-F238E27FC236}">
                <a16:creationId xmlns:a16="http://schemas.microsoft.com/office/drawing/2014/main" id="{AEB30760-BF44-C389-F86C-759D720227FA}"/>
              </a:ext>
            </a:extLst>
          </p:cNvPr>
          <p:cNvPicPr>
            <a:picLocks noChangeAspect="1"/>
          </p:cNvPicPr>
          <p:nvPr/>
        </p:nvPicPr>
        <p:blipFill>
          <a:blip r:embed="rId5"/>
          <a:stretch>
            <a:fillRect/>
          </a:stretch>
        </p:blipFill>
        <p:spPr>
          <a:xfrm>
            <a:off x="6464005" y="2449845"/>
            <a:ext cx="2256760" cy="2256760"/>
          </a:xfrm>
          <a:prstGeom prst="rect">
            <a:avLst/>
          </a:prstGeom>
        </p:spPr>
      </p:pic>
      <p:sp>
        <p:nvSpPr>
          <p:cNvPr id="11" name="TextBox 10">
            <a:extLst>
              <a:ext uri="{FF2B5EF4-FFF2-40B4-BE49-F238E27FC236}">
                <a16:creationId xmlns:a16="http://schemas.microsoft.com/office/drawing/2014/main" id="{3B9D134F-E668-8CFE-143E-FB32908864DE}"/>
              </a:ext>
            </a:extLst>
          </p:cNvPr>
          <p:cNvSpPr txBox="1"/>
          <p:nvPr/>
        </p:nvSpPr>
        <p:spPr>
          <a:xfrm>
            <a:off x="6947817" y="2035891"/>
            <a:ext cx="1289135" cy="307777"/>
          </a:xfrm>
          <a:prstGeom prst="rect">
            <a:avLst/>
          </a:prstGeom>
          <a:noFill/>
        </p:spPr>
        <p:txBody>
          <a:bodyPr wrap="none" rtlCol="0">
            <a:spAutoFit/>
          </a:bodyPr>
          <a:lstStyle/>
          <a:p>
            <a:r>
              <a:rPr lang="en-US" dirty="0">
                <a:solidFill>
                  <a:schemeClr val="bg1"/>
                </a:solidFill>
              </a:rPr>
              <a:t>Decision Tree</a:t>
            </a:r>
          </a:p>
        </p:txBody>
      </p:sp>
      <p:pic>
        <p:nvPicPr>
          <p:cNvPr id="13" name="Picture 12" descr="Table&#10;&#10;Description automatically generated">
            <a:extLst>
              <a:ext uri="{FF2B5EF4-FFF2-40B4-BE49-F238E27FC236}">
                <a16:creationId xmlns:a16="http://schemas.microsoft.com/office/drawing/2014/main" id="{D2A20EED-BD7C-F765-213F-402839C4FB8A}"/>
              </a:ext>
            </a:extLst>
          </p:cNvPr>
          <p:cNvPicPr>
            <a:picLocks noChangeAspect="1"/>
          </p:cNvPicPr>
          <p:nvPr/>
        </p:nvPicPr>
        <p:blipFill>
          <a:blip r:embed="rId6"/>
          <a:stretch>
            <a:fillRect/>
          </a:stretch>
        </p:blipFill>
        <p:spPr>
          <a:xfrm>
            <a:off x="3667789" y="1380914"/>
            <a:ext cx="2445784" cy="2137862"/>
          </a:xfrm>
          <a:prstGeom prst="rect">
            <a:avLst/>
          </a:prstGeom>
        </p:spPr>
      </p:pic>
      <p:sp>
        <p:nvSpPr>
          <p:cNvPr id="14" name="TextBox 13">
            <a:extLst>
              <a:ext uri="{FF2B5EF4-FFF2-40B4-BE49-F238E27FC236}">
                <a16:creationId xmlns:a16="http://schemas.microsoft.com/office/drawing/2014/main" id="{C8BB79E9-0B92-488E-2E2F-96575822E53C}"/>
              </a:ext>
            </a:extLst>
          </p:cNvPr>
          <p:cNvSpPr txBox="1"/>
          <p:nvPr/>
        </p:nvSpPr>
        <p:spPr>
          <a:xfrm>
            <a:off x="4181993" y="1002290"/>
            <a:ext cx="1417376" cy="307777"/>
          </a:xfrm>
          <a:prstGeom prst="rect">
            <a:avLst/>
          </a:prstGeom>
          <a:noFill/>
        </p:spPr>
        <p:txBody>
          <a:bodyPr wrap="none" rtlCol="0">
            <a:spAutoFit/>
          </a:bodyPr>
          <a:lstStyle/>
          <a:p>
            <a:r>
              <a:rPr lang="en-US" dirty="0">
                <a:solidFill>
                  <a:schemeClr val="bg1"/>
                </a:solidFill>
              </a:rPr>
              <a:t>Random Forest</a:t>
            </a:r>
          </a:p>
        </p:txBody>
      </p:sp>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C61DC917-B179-502B-8790-E80DADD8DC13}"/>
                  </a:ext>
                </a:extLst>
              </p14:cNvPr>
              <p14:cNvContentPartPr/>
              <p14:nvPr/>
            </p14:nvContentPartPr>
            <p14:xfrm>
              <a:off x="1004626" y="2073583"/>
              <a:ext cx="930240" cy="6120"/>
            </p14:xfrm>
          </p:contentPart>
        </mc:Choice>
        <mc:Fallback xmlns="">
          <p:pic>
            <p:nvPicPr>
              <p:cNvPr id="17" name="Ink 16">
                <a:extLst>
                  <a:ext uri="{FF2B5EF4-FFF2-40B4-BE49-F238E27FC236}">
                    <a16:creationId xmlns:a16="http://schemas.microsoft.com/office/drawing/2014/main" id="{C61DC917-B179-502B-8790-E80DADD8DC13}"/>
                  </a:ext>
                </a:extLst>
              </p:cNvPr>
              <p:cNvPicPr/>
              <p:nvPr/>
            </p:nvPicPr>
            <p:blipFill>
              <a:blip r:embed="rId8"/>
              <a:stretch>
                <a:fillRect/>
              </a:stretch>
            </p:blipFill>
            <p:spPr>
              <a:xfrm>
                <a:off x="950626" y="1965943"/>
                <a:ext cx="10378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4D38DC0-B735-BF86-29F0-714413257F9E}"/>
                  </a:ext>
                </a:extLst>
              </p14:cNvPr>
              <p14:cNvContentPartPr/>
              <p14:nvPr/>
            </p14:nvContentPartPr>
            <p14:xfrm>
              <a:off x="1009666" y="2273743"/>
              <a:ext cx="945720" cy="33480"/>
            </p14:xfrm>
          </p:contentPart>
        </mc:Choice>
        <mc:Fallback xmlns="">
          <p:pic>
            <p:nvPicPr>
              <p:cNvPr id="18" name="Ink 17">
                <a:extLst>
                  <a:ext uri="{FF2B5EF4-FFF2-40B4-BE49-F238E27FC236}">
                    <a16:creationId xmlns:a16="http://schemas.microsoft.com/office/drawing/2014/main" id="{54D38DC0-B735-BF86-29F0-714413257F9E}"/>
                  </a:ext>
                </a:extLst>
              </p:cNvPr>
              <p:cNvPicPr/>
              <p:nvPr/>
            </p:nvPicPr>
            <p:blipFill>
              <a:blip r:embed="rId10"/>
              <a:stretch>
                <a:fillRect/>
              </a:stretch>
            </p:blipFill>
            <p:spPr>
              <a:xfrm>
                <a:off x="956026" y="2166103"/>
                <a:ext cx="10533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24F7EF99-5793-7961-69E9-59B8B9B8439C}"/>
                  </a:ext>
                </a:extLst>
              </p14:cNvPr>
              <p14:cNvContentPartPr/>
              <p14:nvPr/>
            </p14:nvContentPartPr>
            <p14:xfrm>
              <a:off x="1097866" y="2190943"/>
              <a:ext cx="420480" cy="35280"/>
            </p14:xfrm>
          </p:contentPart>
        </mc:Choice>
        <mc:Fallback xmlns="">
          <p:pic>
            <p:nvPicPr>
              <p:cNvPr id="19" name="Ink 18">
                <a:extLst>
                  <a:ext uri="{FF2B5EF4-FFF2-40B4-BE49-F238E27FC236}">
                    <a16:creationId xmlns:a16="http://schemas.microsoft.com/office/drawing/2014/main" id="{24F7EF99-5793-7961-69E9-59B8B9B8439C}"/>
                  </a:ext>
                </a:extLst>
              </p:cNvPr>
              <p:cNvPicPr/>
              <p:nvPr/>
            </p:nvPicPr>
            <p:blipFill>
              <a:blip r:embed="rId12"/>
              <a:stretch>
                <a:fillRect/>
              </a:stretch>
            </p:blipFill>
            <p:spPr>
              <a:xfrm>
                <a:off x="1044226" y="2082943"/>
                <a:ext cx="5281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B5FB45A0-A781-CC94-DC2F-B4C6678D988F}"/>
                  </a:ext>
                </a:extLst>
              </p14:cNvPr>
              <p14:cNvContentPartPr/>
              <p14:nvPr/>
            </p14:nvContentPartPr>
            <p14:xfrm>
              <a:off x="1475866" y="2693503"/>
              <a:ext cx="421920" cy="12240"/>
            </p14:xfrm>
          </p:contentPart>
        </mc:Choice>
        <mc:Fallback xmlns="">
          <p:pic>
            <p:nvPicPr>
              <p:cNvPr id="20" name="Ink 19">
                <a:extLst>
                  <a:ext uri="{FF2B5EF4-FFF2-40B4-BE49-F238E27FC236}">
                    <a16:creationId xmlns:a16="http://schemas.microsoft.com/office/drawing/2014/main" id="{B5FB45A0-A781-CC94-DC2F-B4C6678D988F}"/>
                  </a:ext>
                </a:extLst>
              </p:cNvPr>
              <p:cNvPicPr/>
              <p:nvPr/>
            </p:nvPicPr>
            <p:blipFill>
              <a:blip r:embed="rId14"/>
              <a:stretch>
                <a:fillRect/>
              </a:stretch>
            </p:blipFill>
            <p:spPr>
              <a:xfrm>
                <a:off x="1422226" y="2585863"/>
                <a:ext cx="5295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8D4B02D0-9CDB-23DD-3DBF-44F00DE14CC5}"/>
                  </a:ext>
                </a:extLst>
              </p14:cNvPr>
              <p14:cNvContentPartPr/>
              <p14:nvPr/>
            </p14:nvContentPartPr>
            <p14:xfrm>
              <a:off x="1264906" y="3718783"/>
              <a:ext cx="654480" cy="37440"/>
            </p14:xfrm>
          </p:contentPart>
        </mc:Choice>
        <mc:Fallback xmlns="">
          <p:pic>
            <p:nvPicPr>
              <p:cNvPr id="21" name="Ink 20">
                <a:extLst>
                  <a:ext uri="{FF2B5EF4-FFF2-40B4-BE49-F238E27FC236}">
                    <a16:creationId xmlns:a16="http://schemas.microsoft.com/office/drawing/2014/main" id="{8D4B02D0-9CDB-23DD-3DBF-44F00DE14CC5}"/>
                  </a:ext>
                </a:extLst>
              </p:cNvPr>
              <p:cNvPicPr/>
              <p:nvPr/>
            </p:nvPicPr>
            <p:blipFill>
              <a:blip r:embed="rId16"/>
              <a:stretch>
                <a:fillRect/>
              </a:stretch>
            </p:blipFill>
            <p:spPr>
              <a:xfrm>
                <a:off x="1210906" y="3610783"/>
                <a:ext cx="76212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2A66C412-5EFB-6B18-E9EA-38219F6BAF97}"/>
                  </a:ext>
                </a:extLst>
              </p14:cNvPr>
              <p14:cNvContentPartPr/>
              <p14:nvPr/>
            </p14:nvContentPartPr>
            <p14:xfrm>
              <a:off x="7058026" y="3551743"/>
              <a:ext cx="886320" cy="38160"/>
            </p14:xfrm>
          </p:contentPart>
        </mc:Choice>
        <mc:Fallback xmlns="">
          <p:pic>
            <p:nvPicPr>
              <p:cNvPr id="22" name="Ink 21">
                <a:extLst>
                  <a:ext uri="{FF2B5EF4-FFF2-40B4-BE49-F238E27FC236}">
                    <a16:creationId xmlns:a16="http://schemas.microsoft.com/office/drawing/2014/main" id="{2A66C412-5EFB-6B18-E9EA-38219F6BAF97}"/>
                  </a:ext>
                </a:extLst>
              </p:cNvPr>
              <p:cNvPicPr/>
              <p:nvPr/>
            </p:nvPicPr>
            <p:blipFill>
              <a:blip r:embed="rId18"/>
              <a:stretch>
                <a:fillRect/>
              </a:stretch>
            </p:blipFill>
            <p:spPr>
              <a:xfrm>
                <a:off x="7004386" y="3444103"/>
                <a:ext cx="993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549EF90-5CFC-036F-DDD7-530D3AAAAD5F}"/>
                  </a:ext>
                </a:extLst>
              </p14:cNvPr>
              <p14:cNvContentPartPr/>
              <p14:nvPr/>
            </p14:nvContentPartPr>
            <p14:xfrm>
              <a:off x="7038946" y="3106063"/>
              <a:ext cx="893520" cy="83160"/>
            </p14:xfrm>
          </p:contentPart>
        </mc:Choice>
        <mc:Fallback xmlns="">
          <p:pic>
            <p:nvPicPr>
              <p:cNvPr id="23" name="Ink 22">
                <a:extLst>
                  <a:ext uri="{FF2B5EF4-FFF2-40B4-BE49-F238E27FC236}">
                    <a16:creationId xmlns:a16="http://schemas.microsoft.com/office/drawing/2014/main" id="{9549EF90-5CFC-036F-DDD7-530D3AAAAD5F}"/>
                  </a:ext>
                </a:extLst>
              </p:cNvPr>
              <p:cNvPicPr/>
              <p:nvPr/>
            </p:nvPicPr>
            <p:blipFill>
              <a:blip r:embed="rId20"/>
              <a:stretch>
                <a:fillRect/>
              </a:stretch>
            </p:blipFill>
            <p:spPr>
              <a:xfrm>
                <a:off x="6985306" y="2998423"/>
                <a:ext cx="10011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AD2A93E8-F7B6-67F0-EA70-276F7821C8EE}"/>
                  </a:ext>
                </a:extLst>
              </p14:cNvPr>
              <p14:cNvContentPartPr/>
              <p14:nvPr/>
            </p14:nvContentPartPr>
            <p14:xfrm>
              <a:off x="7047226" y="3205423"/>
              <a:ext cx="700560" cy="9360"/>
            </p14:xfrm>
          </p:contentPart>
        </mc:Choice>
        <mc:Fallback xmlns="">
          <p:pic>
            <p:nvPicPr>
              <p:cNvPr id="24" name="Ink 23">
                <a:extLst>
                  <a:ext uri="{FF2B5EF4-FFF2-40B4-BE49-F238E27FC236}">
                    <a16:creationId xmlns:a16="http://schemas.microsoft.com/office/drawing/2014/main" id="{AD2A93E8-F7B6-67F0-EA70-276F7821C8EE}"/>
                  </a:ext>
                </a:extLst>
              </p:cNvPr>
              <p:cNvPicPr/>
              <p:nvPr/>
            </p:nvPicPr>
            <p:blipFill>
              <a:blip r:embed="rId22"/>
              <a:stretch>
                <a:fillRect/>
              </a:stretch>
            </p:blipFill>
            <p:spPr>
              <a:xfrm>
                <a:off x="6993586" y="3097783"/>
                <a:ext cx="8082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8EC5AD8A-35C0-C650-1934-7A4CD2018AB1}"/>
                  </a:ext>
                </a:extLst>
              </p14:cNvPr>
              <p14:cNvContentPartPr/>
              <p14:nvPr/>
            </p14:nvContentPartPr>
            <p14:xfrm>
              <a:off x="4217266" y="2533663"/>
              <a:ext cx="1121400" cy="47520"/>
            </p14:xfrm>
          </p:contentPart>
        </mc:Choice>
        <mc:Fallback xmlns="">
          <p:pic>
            <p:nvPicPr>
              <p:cNvPr id="25" name="Ink 24">
                <a:extLst>
                  <a:ext uri="{FF2B5EF4-FFF2-40B4-BE49-F238E27FC236}">
                    <a16:creationId xmlns:a16="http://schemas.microsoft.com/office/drawing/2014/main" id="{8EC5AD8A-35C0-C650-1934-7A4CD2018AB1}"/>
                  </a:ext>
                </a:extLst>
              </p:cNvPr>
              <p:cNvPicPr/>
              <p:nvPr/>
            </p:nvPicPr>
            <p:blipFill>
              <a:blip r:embed="rId24"/>
              <a:stretch>
                <a:fillRect/>
              </a:stretch>
            </p:blipFill>
            <p:spPr>
              <a:xfrm>
                <a:off x="4163626" y="2425663"/>
                <a:ext cx="12290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89B58835-29CB-7B97-C5AE-51536DB7CFCA}"/>
                  </a:ext>
                </a:extLst>
              </p14:cNvPr>
              <p14:cNvContentPartPr/>
              <p14:nvPr/>
            </p14:nvContentPartPr>
            <p14:xfrm>
              <a:off x="6879826" y="3341863"/>
              <a:ext cx="1055160" cy="46080"/>
            </p14:xfrm>
          </p:contentPart>
        </mc:Choice>
        <mc:Fallback xmlns="">
          <p:pic>
            <p:nvPicPr>
              <p:cNvPr id="26" name="Ink 25">
                <a:extLst>
                  <a:ext uri="{FF2B5EF4-FFF2-40B4-BE49-F238E27FC236}">
                    <a16:creationId xmlns:a16="http://schemas.microsoft.com/office/drawing/2014/main" id="{89B58835-29CB-7B97-C5AE-51536DB7CFCA}"/>
                  </a:ext>
                </a:extLst>
              </p:cNvPr>
              <p:cNvPicPr/>
              <p:nvPr/>
            </p:nvPicPr>
            <p:blipFill>
              <a:blip r:embed="rId26"/>
              <a:stretch>
                <a:fillRect/>
              </a:stretch>
            </p:blipFill>
            <p:spPr>
              <a:xfrm>
                <a:off x="6825826" y="3234223"/>
                <a:ext cx="1162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B7B20F52-07B7-03B3-7FD8-84E9CEEDA2EF}"/>
                  </a:ext>
                </a:extLst>
              </p14:cNvPr>
              <p14:cNvContentPartPr/>
              <p14:nvPr/>
            </p14:nvContentPartPr>
            <p14:xfrm>
              <a:off x="7133626" y="2739223"/>
              <a:ext cx="797400" cy="41760"/>
            </p14:xfrm>
          </p:contentPart>
        </mc:Choice>
        <mc:Fallback xmlns="">
          <p:pic>
            <p:nvPicPr>
              <p:cNvPr id="27" name="Ink 26">
                <a:extLst>
                  <a:ext uri="{FF2B5EF4-FFF2-40B4-BE49-F238E27FC236}">
                    <a16:creationId xmlns:a16="http://schemas.microsoft.com/office/drawing/2014/main" id="{B7B20F52-07B7-03B3-7FD8-84E9CEEDA2EF}"/>
                  </a:ext>
                </a:extLst>
              </p:cNvPr>
              <p:cNvPicPr/>
              <p:nvPr/>
            </p:nvPicPr>
            <p:blipFill>
              <a:blip r:embed="rId28"/>
              <a:stretch>
                <a:fillRect/>
              </a:stretch>
            </p:blipFill>
            <p:spPr>
              <a:xfrm>
                <a:off x="7079626" y="2631583"/>
                <a:ext cx="905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7EFA0D55-C9DA-8830-D5F7-0BC296552C44}"/>
                  </a:ext>
                </a:extLst>
              </p14:cNvPr>
              <p14:cNvContentPartPr/>
              <p14:nvPr/>
            </p14:nvContentPartPr>
            <p14:xfrm>
              <a:off x="7526386" y="4176343"/>
              <a:ext cx="386280" cy="6480"/>
            </p14:xfrm>
          </p:contentPart>
        </mc:Choice>
        <mc:Fallback xmlns="">
          <p:pic>
            <p:nvPicPr>
              <p:cNvPr id="29" name="Ink 28">
                <a:extLst>
                  <a:ext uri="{FF2B5EF4-FFF2-40B4-BE49-F238E27FC236}">
                    <a16:creationId xmlns:a16="http://schemas.microsoft.com/office/drawing/2014/main" id="{7EFA0D55-C9DA-8830-D5F7-0BC296552C44}"/>
                  </a:ext>
                </a:extLst>
              </p:cNvPr>
              <p:cNvPicPr/>
              <p:nvPr/>
            </p:nvPicPr>
            <p:blipFill>
              <a:blip r:embed="rId30"/>
              <a:stretch>
                <a:fillRect/>
              </a:stretch>
            </p:blipFill>
            <p:spPr>
              <a:xfrm>
                <a:off x="7472746" y="4068703"/>
                <a:ext cx="493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000EF948-5304-A64D-FCB6-CD0C28F0C50A}"/>
                  </a:ext>
                </a:extLst>
              </p14:cNvPr>
              <p14:cNvContentPartPr/>
              <p14:nvPr/>
            </p14:nvContentPartPr>
            <p14:xfrm>
              <a:off x="4424986" y="2354743"/>
              <a:ext cx="924480" cy="24840"/>
            </p14:xfrm>
          </p:contentPart>
        </mc:Choice>
        <mc:Fallback xmlns="">
          <p:pic>
            <p:nvPicPr>
              <p:cNvPr id="30" name="Ink 29">
                <a:extLst>
                  <a:ext uri="{FF2B5EF4-FFF2-40B4-BE49-F238E27FC236}">
                    <a16:creationId xmlns:a16="http://schemas.microsoft.com/office/drawing/2014/main" id="{000EF948-5304-A64D-FCB6-CD0C28F0C50A}"/>
                  </a:ext>
                </a:extLst>
              </p:cNvPr>
              <p:cNvPicPr/>
              <p:nvPr/>
            </p:nvPicPr>
            <p:blipFill>
              <a:blip r:embed="rId32"/>
              <a:stretch>
                <a:fillRect/>
              </a:stretch>
            </p:blipFill>
            <p:spPr>
              <a:xfrm>
                <a:off x="4370986" y="2246743"/>
                <a:ext cx="1032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B3014BE1-698A-6B61-8218-3EE97EE30F04}"/>
                  </a:ext>
                </a:extLst>
              </p14:cNvPr>
              <p14:cNvContentPartPr/>
              <p14:nvPr/>
            </p14:nvContentPartPr>
            <p14:xfrm>
              <a:off x="4424266" y="2105623"/>
              <a:ext cx="926280" cy="46080"/>
            </p14:xfrm>
          </p:contentPart>
        </mc:Choice>
        <mc:Fallback xmlns="">
          <p:pic>
            <p:nvPicPr>
              <p:cNvPr id="31" name="Ink 30">
                <a:extLst>
                  <a:ext uri="{FF2B5EF4-FFF2-40B4-BE49-F238E27FC236}">
                    <a16:creationId xmlns:a16="http://schemas.microsoft.com/office/drawing/2014/main" id="{B3014BE1-698A-6B61-8218-3EE97EE30F04}"/>
                  </a:ext>
                </a:extLst>
              </p:cNvPr>
              <p:cNvPicPr/>
              <p:nvPr/>
            </p:nvPicPr>
            <p:blipFill>
              <a:blip r:embed="rId34"/>
              <a:stretch>
                <a:fillRect/>
              </a:stretch>
            </p:blipFill>
            <p:spPr>
              <a:xfrm>
                <a:off x="4370626" y="1997623"/>
                <a:ext cx="10339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Ink 31">
                <a:extLst>
                  <a:ext uri="{FF2B5EF4-FFF2-40B4-BE49-F238E27FC236}">
                    <a16:creationId xmlns:a16="http://schemas.microsoft.com/office/drawing/2014/main" id="{73AE2E2A-2F53-2714-74D2-76FD7C1DD463}"/>
                  </a:ext>
                </a:extLst>
              </p14:cNvPr>
              <p14:cNvContentPartPr/>
              <p14:nvPr/>
            </p14:nvContentPartPr>
            <p14:xfrm>
              <a:off x="4935466" y="3378031"/>
              <a:ext cx="404640" cy="54720"/>
            </p14:xfrm>
          </p:contentPart>
        </mc:Choice>
        <mc:Fallback xmlns="">
          <p:pic>
            <p:nvPicPr>
              <p:cNvPr id="32" name="Ink 31">
                <a:extLst>
                  <a:ext uri="{FF2B5EF4-FFF2-40B4-BE49-F238E27FC236}">
                    <a16:creationId xmlns:a16="http://schemas.microsoft.com/office/drawing/2014/main" id="{73AE2E2A-2F53-2714-74D2-76FD7C1DD463}"/>
                  </a:ext>
                </a:extLst>
              </p:cNvPr>
              <p:cNvPicPr/>
              <p:nvPr/>
            </p:nvPicPr>
            <p:blipFill>
              <a:blip r:embed="rId36"/>
              <a:stretch>
                <a:fillRect/>
              </a:stretch>
            </p:blipFill>
            <p:spPr>
              <a:xfrm>
                <a:off x="4881826" y="3270391"/>
                <a:ext cx="5122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Ink 32">
                <a:extLst>
                  <a:ext uri="{FF2B5EF4-FFF2-40B4-BE49-F238E27FC236}">
                    <a16:creationId xmlns:a16="http://schemas.microsoft.com/office/drawing/2014/main" id="{85C13B6C-4EE9-23EC-1505-D89AA09A632E}"/>
                  </a:ext>
                </a:extLst>
              </p14:cNvPr>
              <p14:cNvContentPartPr/>
              <p14:nvPr/>
            </p14:nvContentPartPr>
            <p14:xfrm>
              <a:off x="842266" y="2448871"/>
              <a:ext cx="1026720" cy="43920"/>
            </p14:xfrm>
          </p:contentPart>
        </mc:Choice>
        <mc:Fallback xmlns="">
          <p:pic>
            <p:nvPicPr>
              <p:cNvPr id="33" name="Ink 32">
                <a:extLst>
                  <a:ext uri="{FF2B5EF4-FFF2-40B4-BE49-F238E27FC236}">
                    <a16:creationId xmlns:a16="http://schemas.microsoft.com/office/drawing/2014/main" id="{85C13B6C-4EE9-23EC-1505-D89AA09A632E}"/>
                  </a:ext>
                </a:extLst>
              </p:cNvPr>
              <p:cNvPicPr/>
              <p:nvPr/>
            </p:nvPicPr>
            <p:blipFill>
              <a:blip r:embed="rId38"/>
              <a:stretch>
                <a:fillRect/>
              </a:stretch>
            </p:blipFill>
            <p:spPr>
              <a:xfrm>
                <a:off x="788266" y="2341231"/>
                <a:ext cx="1134360" cy="259560"/>
              </a:xfrm>
              <a:prstGeom prst="rect">
                <a:avLst/>
              </a:prstGeom>
            </p:spPr>
          </p:pic>
        </mc:Fallback>
      </mc:AlternateContent>
    </p:spTree>
    <p:extLst>
      <p:ext uri="{BB962C8B-B14F-4D97-AF65-F5344CB8AC3E}">
        <p14:creationId xmlns:p14="http://schemas.microsoft.com/office/powerpoint/2010/main" val="375071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71988" y="207333"/>
            <a:ext cx="4727700" cy="577800"/>
          </a:xfrm>
          <a:prstGeom prst="rect">
            <a:avLst/>
          </a:prstGeom>
        </p:spPr>
        <p:txBody>
          <a:bodyPr spcFirstLastPara="1" wrap="square" lIns="91425" tIns="91425" rIns="91425" bIns="91425" anchor="b" anchorCtr="0">
            <a:noAutofit/>
          </a:bodyPr>
          <a:lstStyle/>
          <a:p>
            <a:r>
              <a:rPr lang="en-GB" sz="3200" dirty="0"/>
              <a:t>Modelling 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439821"/>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1) Marital Status</a:t>
            </a:r>
          </a:p>
          <a:p>
            <a:endParaRPr lang="en-GB" sz="2000" dirty="0"/>
          </a:p>
        </p:txBody>
      </p:sp>
      <p:pic>
        <p:nvPicPr>
          <p:cNvPr id="15364" name="Picture 4">
            <a:extLst>
              <a:ext uri="{FF2B5EF4-FFF2-40B4-BE49-F238E27FC236}">
                <a16:creationId xmlns:a16="http://schemas.microsoft.com/office/drawing/2014/main" id="{2204065C-3F58-8BD8-115A-E4DB26F8B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39" y="1219099"/>
            <a:ext cx="4316085" cy="33942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4F9CF5-637F-42DA-1F78-CE826C6330CF}"/>
              </a:ext>
            </a:extLst>
          </p:cNvPr>
          <p:cNvSpPr txBox="1"/>
          <p:nvPr/>
        </p:nvSpPr>
        <p:spPr>
          <a:xfrm>
            <a:off x="5399688" y="1821884"/>
            <a:ext cx="3095726" cy="1815882"/>
          </a:xfrm>
          <a:prstGeom prst="rect">
            <a:avLst/>
          </a:prstGeom>
          <a:noFill/>
        </p:spPr>
        <p:txBody>
          <a:bodyPr wrap="square" rtlCol="0">
            <a:spAutoFit/>
          </a:bodyPr>
          <a:lstStyle/>
          <a:p>
            <a:r>
              <a:rPr lang="en-US" dirty="0">
                <a:solidFill>
                  <a:schemeClr val="bg1"/>
                </a:solidFill>
              </a:rPr>
              <a:t>Why Partnerships could be an indication of lapsing:</a:t>
            </a:r>
          </a:p>
          <a:p>
            <a:endParaRPr lang="en-US" dirty="0">
              <a:solidFill>
                <a:schemeClr val="bg1"/>
              </a:solidFill>
            </a:endParaRPr>
          </a:p>
          <a:p>
            <a:r>
              <a:rPr lang="en-US" dirty="0">
                <a:solidFill>
                  <a:schemeClr val="bg1"/>
                </a:solidFill>
              </a:rPr>
              <a:t>1) Financial Stability</a:t>
            </a:r>
          </a:p>
          <a:p>
            <a:endParaRPr lang="en-US" dirty="0">
              <a:solidFill>
                <a:schemeClr val="bg1"/>
              </a:solidFill>
            </a:endParaRPr>
          </a:p>
          <a:p>
            <a:r>
              <a:rPr lang="en-US" dirty="0">
                <a:solidFill>
                  <a:schemeClr val="bg1"/>
                </a:solidFill>
              </a:rPr>
              <a:t>2) Risk Aversion</a:t>
            </a:r>
          </a:p>
          <a:p>
            <a:endParaRPr lang="en-US" dirty="0">
              <a:solidFill>
                <a:schemeClr val="bg1"/>
              </a:solidFill>
            </a:endParaRPr>
          </a:p>
          <a:p>
            <a:r>
              <a:rPr lang="en-US" dirty="0">
                <a:solidFill>
                  <a:schemeClr val="bg1"/>
                </a:solidFill>
              </a:rPr>
              <a:t>3) Social Support</a:t>
            </a:r>
          </a:p>
        </p:txBody>
      </p:sp>
    </p:spTree>
    <p:extLst>
      <p:ext uri="{BB962C8B-B14F-4D97-AF65-F5344CB8AC3E}">
        <p14:creationId xmlns:p14="http://schemas.microsoft.com/office/powerpoint/2010/main" val="77175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71988" y="207333"/>
            <a:ext cx="4727700" cy="577800"/>
          </a:xfrm>
          <a:prstGeom prst="rect">
            <a:avLst/>
          </a:prstGeom>
        </p:spPr>
        <p:txBody>
          <a:bodyPr spcFirstLastPara="1" wrap="square" lIns="91425" tIns="91425" rIns="91425" bIns="91425" anchor="b" anchorCtr="0">
            <a:noAutofit/>
          </a:bodyPr>
          <a:lstStyle/>
          <a:p>
            <a:r>
              <a:rPr lang="en-GB" sz="3200" dirty="0"/>
              <a:t>Modelling 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439821"/>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2) House Risk</a:t>
            </a:r>
          </a:p>
          <a:p>
            <a:endParaRPr lang="en-GB" sz="2000" dirty="0"/>
          </a:p>
        </p:txBody>
      </p:sp>
      <p:pic>
        <p:nvPicPr>
          <p:cNvPr id="17410" name="Picture 2">
            <a:extLst>
              <a:ext uri="{FF2B5EF4-FFF2-40B4-BE49-F238E27FC236}">
                <a16:creationId xmlns:a16="http://schemas.microsoft.com/office/drawing/2014/main" id="{07F12606-C530-BC8E-BD80-97EA42087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88" y="1279127"/>
            <a:ext cx="4102063" cy="34245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B9E95E-943C-F76A-762C-3FA5489A2583}"/>
              </a:ext>
            </a:extLst>
          </p:cNvPr>
          <p:cNvSpPr txBox="1"/>
          <p:nvPr/>
        </p:nvSpPr>
        <p:spPr>
          <a:xfrm>
            <a:off x="5321077" y="1879252"/>
            <a:ext cx="3290227" cy="1384995"/>
          </a:xfrm>
          <a:prstGeom prst="rect">
            <a:avLst/>
          </a:prstGeom>
          <a:noFill/>
        </p:spPr>
        <p:txBody>
          <a:bodyPr wrap="square" rtlCol="0">
            <a:spAutoFit/>
          </a:bodyPr>
          <a:lstStyle/>
          <a:p>
            <a:r>
              <a:rPr lang="en-US" dirty="0">
                <a:solidFill>
                  <a:schemeClr val="bg1"/>
                </a:solidFill>
              </a:rPr>
              <a:t>High Risk Areas could mean:</a:t>
            </a:r>
            <a:br>
              <a:rPr lang="en-US" dirty="0">
                <a:solidFill>
                  <a:schemeClr val="bg1"/>
                </a:solidFill>
              </a:rPr>
            </a:br>
            <a:br>
              <a:rPr lang="en-US" dirty="0">
                <a:solidFill>
                  <a:schemeClr val="bg1"/>
                </a:solidFill>
              </a:rPr>
            </a:br>
            <a:r>
              <a:rPr lang="en-US" dirty="0">
                <a:solidFill>
                  <a:schemeClr val="bg1"/>
                </a:solidFill>
              </a:rPr>
              <a:t>1) Financial Difficulties</a:t>
            </a:r>
            <a:br>
              <a:rPr lang="en-US" dirty="0">
                <a:solidFill>
                  <a:schemeClr val="bg1"/>
                </a:solidFill>
              </a:rPr>
            </a:br>
            <a:br>
              <a:rPr lang="en-US" dirty="0">
                <a:solidFill>
                  <a:schemeClr val="bg1"/>
                </a:solidFill>
              </a:rPr>
            </a:br>
            <a:r>
              <a:rPr lang="en-US" dirty="0">
                <a:solidFill>
                  <a:schemeClr val="bg1"/>
                </a:solidFill>
              </a:rPr>
              <a:t>2) More likely to seek insurance coverage</a:t>
            </a:r>
          </a:p>
        </p:txBody>
      </p:sp>
    </p:spTree>
    <p:extLst>
      <p:ext uri="{BB962C8B-B14F-4D97-AF65-F5344CB8AC3E}">
        <p14:creationId xmlns:p14="http://schemas.microsoft.com/office/powerpoint/2010/main" val="314060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71988" y="207333"/>
            <a:ext cx="4727700" cy="577800"/>
          </a:xfrm>
          <a:prstGeom prst="rect">
            <a:avLst/>
          </a:prstGeom>
        </p:spPr>
        <p:txBody>
          <a:bodyPr spcFirstLastPara="1" wrap="square" lIns="91425" tIns="91425" rIns="91425" bIns="91425" anchor="b" anchorCtr="0">
            <a:noAutofit/>
          </a:bodyPr>
          <a:lstStyle/>
          <a:p>
            <a:r>
              <a:rPr lang="en-GB" sz="3200" dirty="0"/>
              <a:t>Modelling 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439821"/>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3) Last Years Premium Costs  </a:t>
            </a:r>
          </a:p>
          <a:p>
            <a:endParaRPr lang="en-GB" sz="2000" dirty="0"/>
          </a:p>
        </p:txBody>
      </p:sp>
      <p:sp>
        <p:nvSpPr>
          <p:cNvPr id="2" name="TextBox 1">
            <a:extLst>
              <a:ext uri="{FF2B5EF4-FFF2-40B4-BE49-F238E27FC236}">
                <a16:creationId xmlns:a16="http://schemas.microsoft.com/office/drawing/2014/main" id="{1CB9E95E-943C-F76A-762C-3FA5489A2583}"/>
              </a:ext>
            </a:extLst>
          </p:cNvPr>
          <p:cNvSpPr txBox="1"/>
          <p:nvPr/>
        </p:nvSpPr>
        <p:spPr>
          <a:xfrm>
            <a:off x="5181785" y="1505735"/>
            <a:ext cx="3290227" cy="2246769"/>
          </a:xfrm>
          <a:prstGeom prst="rect">
            <a:avLst/>
          </a:prstGeom>
          <a:noFill/>
        </p:spPr>
        <p:txBody>
          <a:bodyPr wrap="square" rtlCol="0">
            <a:spAutoFit/>
          </a:bodyPr>
          <a:lstStyle/>
          <a:p>
            <a:r>
              <a:rPr lang="en-US" dirty="0">
                <a:solidFill>
                  <a:schemeClr val="bg1"/>
                </a:solidFill>
                <a:latin typeface="+mn-lt"/>
                <a:ea typeface="Helvetica Neue" panose="02000503000000020004" pitchFamily="2" charset="0"/>
                <a:cs typeface="Helvetica Neue" panose="02000503000000020004" pitchFamily="2" charset="0"/>
              </a:rPr>
              <a:t>Median Cost 3.5% higher for Lapsers</a:t>
            </a:r>
          </a:p>
          <a:p>
            <a:endParaRPr lang="en-US" dirty="0">
              <a:solidFill>
                <a:schemeClr val="bg1"/>
              </a:solidFill>
              <a:latin typeface="+mn-lt"/>
              <a:ea typeface="Helvetica Neue" panose="02000503000000020004" pitchFamily="2" charset="0"/>
              <a:cs typeface="Helvetica Neue" panose="02000503000000020004" pitchFamily="2" charset="0"/>
            </a:endParaRPr>
          </a:p>
          <a:p>
            <a:r>
              <a:rPr lang="en-US" dirty="0">
                <a:solidFill>
                  <a:schemeClr val="bg1"/>
                </a:solidFill>
                <a:latin typeface="+mn-lt"/>
                <a:ea typeface="Helvetica Neue" panose="02000503000000020004" pitchFamily="2" charset="0"/>
                <a:cs typeface="Helvetica Neue" panose="02000503000000020004" pitchFamily="2" charset="0"/>
              </a:rPr>
              <a:t>Why could this be an issue?</a:t>
            </a:r>
            <a:br>
              <a:rPr lang="en-US" dirty="0">
                <a:solidFill>
                  <a:schemeClr val="bg1"/>
                </a:solidFill>
                <a:latin typeface="+mn-lt"/>
                <a:ea typeface="Helvetica Neue" panose="02000503000000020004" pitchFamily="2" charset="0"/>
                <a:cs typeface="Helvetica Neue" panose="02000503000000020004" pitchFamily="2" charset="0"/>
              </a:rPr>
            </a:br>
            <a:br>
              <a:rPr lang="en-US" dirty="0">
                <a:solidFill>
                  <a:schemeClr val="bg1"/>
                </a:solidFill>
                <a:latin typeface="+mn-lt"/>
                <a:ea typeface="Helvetica Neue" panose="02000503000000020004" pitchFamily="2" charset="0"/>
                <a:cs typeface="Helvetica Neue" panose="02000503000000020004" pitchFamily="2" charset="0"/>
              </a:rPr>
            </a:br>
            <a:r>
              <a:rPr lang="en-US" dirty="0">
                <a:solidFill>
                  <a:schemeClr val="bg1"/>
                </a:solidFill>
                <a:latin typeface="+mn-lt"/>
                <a:ea typeface="Helvetica Neue" panose="02000503000000020004" pitchFamily="2" charset="0"/>
                <a:cs typeface="Helvetica Neue" panose="02000503000000020004" pitchFamily="2" charset="0"/>
              </a:rPr>
              <a:t>1) Affordability</a:t>
            </a:r>
            <a:br>
              <a:rPr lang="en-US" dirty="0">
                <a:solidFill>
                  <a:schemeClr val="bg1"/>
                </a:solidFill>
                <a:latin typeface="+mn-lt"/>
                <a:ea typeface="Helvetica Neue" panose="02000503000000020004" pitchFamily="2" charset="0"/>
                <a:cs typeface="Helvetica Neue" panose="02000503000000020004" pitchFamily="2" charset="0"/>
              </a:rPr>
            </a:br>
            <a:br>
              <a:rPr lang="en-US" dirty="0">
                <a:solidFill>
                  <a:schemeClr val="bg1"/>
                </a:solidFill>
                <a:latin typeface="+mn-lt"/>
                <a:ea typeface="Helvetica Neue" panose="02000503000000020004" pitchFamily="2" charset="0"/>
                <a:cs typeface="Helvetica Neue" panose="02000503000000020004" pitchFamily="2" charset="0"/>
              </a:rPr>
            </a:br>
            <a:r>
              <a:rPr lang="en-US" dirty="0">
                <a:solidFill>
                  <a:schemeClr val="bg1"/>
                </a:solidFill>
                <a:latin typeface="+mn-lt"/>
                <a:ea typeface="Helvetica Neue" panose="02000503000000020004" pitchFamily="2" charset="0"/>
                <a:cs typeface="Helvetica Neue" panose="02000503000000020004" pitchFamily="2" charset="0"/>
              </a:rPr>
              <a:t>2) Higher Premiums = More Comprehensive Coverage</a:t>
            </a:r>
          </a:p>
          <a:p>
            <a:endParaRPr lang="en-US" dirty="0">
              <a:solidFill>
                <a:schemeClr val="bg1"/>
              </a:solidFill>
              <a:latin typeface="+mn-lt"/>
              <a:ea typeface="Helvetica Neue" panose="02000503000000020004" pitchFamily="2" charset="0"/>
              <a:cs typeface="Helvetica Neue" panose="02000503000000020004" pitchFamily="2" charset="0"/>
            </a:endParaRPr>
          </a:p>
          <a:p>
            <a:r>
              <a:rPr lang="en-US" dirty="0">
                <a:solidFill>
                  <a:schemeClr val="bg1"/>
                </a:solidFill>
                <a:latin typeface="+mn-lt"/>
                <a:ea typeface="Helvetica Neue" panose="02000503000000020004" pitchFamily="2" charset="0"/>
                <a:cs typeface="Helvetica Neue" panose="02000503000000020004" pitchFamily="2" charset="0"/>
              </a:rPr>
              <a:t>3) Competition</a:t>
            </a:r>
          </a:p>
        </p:txBody>
      </p:sp>
      <p:pic>
        <p:nvPicPr>
          <p:cNvPr id="18440" name="Picture 8">
            <a:extLst>
              <a:ext uri="{FF2B5EF4-FFF2-40B4-BE49-F238E27FC236}">
                <a16:creationId xmlns:a16="http://schemas.microsoft.com/office/drawing/2014/main" id="{0941E743-0CEB-5195-48EB-A9EDBD063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88" y="1315727"/>
            <a:ext cx="3658175" cy="326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2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Final Thought</a:t>
            </a:r>
            <a:endParaRPr dirty="0"/>
          </a:p>
        </p:txBody>
      </p:sp>
      <p:sp>
        <p:nvSpPr>
          <p:cNvPr id="1329" name="Google Shape;1329;p46"/>
          <p:cNvSpPr txBox="1">
            <a:spLocks noGrp="1"/>
          </p:cNvSpPr>
          <p:nvPr>
            <p:ph type="body" idx="1"/>
          </p:nvPr>
        </p:nvSpPr>
        <p:spPr>
          <a:xfrm>
            <a:off x="2328034" y="1619447"/>
            <a:ext cx="4046700" cy="1296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b="0" i="0" dirty="0">
                <a:solidFill>
                  <a:schemeClr val="bg1"/>
                </a:solidFill>
                <a:effectLst/>
                <a:latin typeface="Helvetica Neue" panose="02000503000000020004" pitchFamily="2" charset="0"/>
              </a:rPr>
              <a:t>I would suggest the insurance company look to insure non-business owners, who have a partner and live in low-risk areas.</a:t>
            </a:r>
          </a:p>
          <a:p>
            <a:pPr marL="0" lvl="0" indent="0" algn="ctr" rtl="0">
              <a:lnSpc>
                <a:spcPct val="100000"/>
              </a:lnSpc>
              <a:spcBef>
                <a:spcPts val="0"/>
              </a:spcBef>
              <a:spcAft>
                <a:spcPts val="0"/>
              </a:spcAft>
              <a:buNone/>
            </a:pPr>
            <a:endParaRPr lang="en-GB" dirty="0">
              <a:solidFill>
                <a:schemeClr val="bg1"/>
              </a:solidFill>
              <a:latin typeface="Helvetica Neue" panose="02000503000000020004" pitchFamily="2" charset="0"/>
            </a:endParaRPr>
          </a:p>
          <a:p>
            <a:pPr marL="0" lvl="0" indent="0" algn="ctr" rtl="0">
              <a:lnSpc>
                <a:spcPct val="100000"/>
              </a:lnSpc>
              <a:spcBef>
                <a:spcPts val="0"/>
              </a:spcBef>
              <a:spcAft>
                <a:spcPts val="0"/>
              </a:spcAft>
              <a:buNone/>
            </a:pPr>
            <a:r>
              <a:rPr lang="en-GB" b="0" i="0" dirty="0">
                <a:solidFill>
                  <a:schemeClr val="bg1"/>
                </a:solidFill>
                <a:effectLst/>
                <a:latin typeface="Helvetica Neue" panose="02000503000000020004" pitchFamily="2" charset="0"/>
              </a:rPr>
              <a:t>Furthermore, if these individuals do not have a history of lapsing and are able to frequently pay their policy quotes they are of lower risk for future lapses.</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Why Bother?</a:t>
            </a:r>
            <a:endParaRPr dirty="0"/>
          </a:p>
        </p:txBody>
      </p:sp>
      <p:pic>
        <p:nvPicPr>
          <p:cNvPr id="1028" name="Picture 4">
            <a:extLst>
              <a:ext uri="{FF2B5EF4-FFF2-40B4-BE49-F238E27FC236}">
                <a16:creationId xmlns:a16="http://schemas.microsoft.com/office/drawing/2014/main" id="{2F83BB13-E38C-E7B3-BF90-1FAB4D567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25" y="1377884"/>
            <a:ext cx="5695121" cy="3353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CC148D-91AF-1647-1DCD-9D76E3097A0C}"/>
              </a:ext>
            </a:extLst>
          </p:cNvPr>
          <p:cNvSpPr txBox="1"/>
          <p:nvPr/>
        </p:nvSpPr>
        <p:spPr>
          <a:xfrm>
            <a:off x="6678911" y="2316190"/>
            <a:ext cx="2003730" cy="738664"/>
          </a:xfrm>
          <a:prstGeom prst="rect">
            <a:avLst/>
          </a:prstGeom>
          <a:noFill/>
        </p:spPr>
        <p:txBody>
          <a:bodyPr wrap="square" rtlCol="0">
            <a:spAutoFit/>
          </a:bodyPr>
          <a:lstStyle/>
          <a:p>
            <a:r>
              <a:rPr lang="en" sz="1050" dirty="0">
                <a:solidFill>
                  <a:schemeClr val="bg1"/>
                </a:solidFill>
              </a:rPr>
              <a:t>* Policy Quote Value may allow us to see losses over time too, but this information was not available</a:t>
            </a:r>
            <a:endParaRPr lang="en-US" sz="105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8"/>
          <p:cNvSpPr txBox="1">
            <a:spLocks noGrp="1"/>
          </p:cNvSpPr>
          <p:nvPr>
            <p:ph type="ctrTitle"/>
          </p:nvPr>
        </p:nvSpPr>
        <p:spPr>
          <a:xfrm>
            <a:off x="2671964" y="2203351"/>
            <a:ext cx="3800071" cy="7367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ANY QUESTIONS?</a:t>
            </a:r>
            <a:endParaRPr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What were the findings?</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PROCESS</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Cleansing</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 initial look at the dataset</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Discussion Around EDA and Model Strategy</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Cleansing Steps</a:t>
            </a:r>
            <a:endParaRPr dirty="0"/>
          </a:p>
        </p:txBody>
      </p:sp>
      <p:sp>
        <p:nvSpPr>
          <p:cNvPr id="572" name="Google Shape;572;p29"/>
          <p:cNvSpPr txBox="1">
            <a:spLocks noGrp="1"/>
          </p:cNvSpPr>
          <p:nvPr>
            <p:ph type="ctrTitle"/>
          </p:nvPr>
        </p:nvSpPr>
        <p:spPr>
          <a:xfrm>
            <a:off x="793011" y="989475"/>
            <a:ext cx="124844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573" name="Google Shape;573;p29"/>
          <p:cNvSpPr txBox="1">
            <a:spLocks noGrp="1"/>
          </p:cNvSpPr>
          <p:nvPr>
            <p:ph type="subTitle" idx="1"/>
          </p:nvPr>
        </p:nvSpPr>
        <p:spPr>
          <a:xfrm>
            <a:off x="357054" y="1497493"/>
            <a:ext cx="4424565" cy="30477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- 256136 records</a:t>
            </a:r>
          </a:p>
          <a:p>
            <a:pPr marL="0" lvl="0" indent="0" algn="l" rtl="0">
              <a:spcBef>
                <a:spcPts val="0"/>
              </a:spcBef>
              <a:spcAft>
                <a:spcPts val="0"/>
              </a:spcAft>
              <a:buNone/>
            </a:pPr>
            <a:r>
              <a:rPr lang="en-GB" dirty="0"/>
              <a:t>- Duplicate Removal 191015 records left</a:t>
            </a:r>
          </a:p>
          <a:p>
            <a:pPr marL="0" lvl="0" indent="0" algn="l" rtl="0">
              <a:spcBef>
                <a:spcPts val="0"/>
              </a:spcBef>
              <a:spcAft>
                <a:spcPts val="0"/>
              </a:spcAft>
              <a:buNone/>
            </a:pPr>
            <a:r>
              <a:rPr lang="en-GB" dirty="0"/>
              <a:t>- Ensure datetime values</a:t>
            </a:r>
          </a:p>
          <a:p>
            <a:pPr marL="0" lvl="0" indent="0" algn="l" rtl="0">
              <a:spcBef>
                <a:spcPts val="0"/>
              </a:spcBef>
              <a:spcAft>
                <a:spcPts val="0"/>
              </a:spcAft>
              <a:buNone/>
            </a:pPr>
            <a:r>
              <a:rPr lang="en-GB" dirty="0"/>
              <a:t>- Remaining nulls had no cover start date and much of the other information was missing so they were removed</a:t>
            </a:r>
          </a:p>
          <a:p>
            <a:pPr marL="0" lvl="0" indent="0" algn="l" rtl="0">
              <a:spcBef>
                <a:spcPts val="0"/>
              </a:spcBef>
              <a:spcAft>
                <a:spcPts val="0"/>
              </a:spcAft>
              <a:buNone/>
            </a:pPr>
            <a:r>
              <a:rPr lang="en-GB" dirty="0"/>
              <a:t>- Dropping MTA extras for initial phase but leaving the MTA flag</a:t>
            </a:r>
          </a:p>
          <a:p>
            <a:pPr marL="0" lvl="0" indent="0" algn="l" rtl="0">
              <a:spcBef>
                <a:spcPts val="0"/>
              </a:spcBef>
              <a:spcAft>
                <a:spcPts val="0"/>
              </a:spcAft>
              <a:buNone/>
            </a:pPr>
            <a:r>
              <a:rPr lang="en-GB" dirty="0"/>
              <a:t>- Dropping ID cols and other Cols with high percentage of nulls where imputation doesn’t make sense</a:t>
            </a:r>
          </a:p>
          <a:p>
            <a:pPr marL="0" lvl="0" indent="0" algn="l" rtl="0">
              <a:spcBef>
                <a:spcPts val="0"/>
              </a:spcBef>
              <a:spcAft>
                <a:spcPts val="0"/>
              </a:spcAft>
              <a:buNone/>
            </a:pPr>
            <a:r>
              <a:rPr lang="en-GB" dirty="0"/>
              <a:t>- Imputation of the median for risk areas due to non-normal distribution</a:t>
            </a:r>
            <a:endParaRPr dirty="0"/>
          </a:p>
        </p:txBody>
      </p:sp>
      <p:sp>
        <p:nvSpPr>
          <p:cNvPr id="575" name="Google Shape;575;p29"/>
          <p:cNvSpPr txBox="1">
            <a:spLocks noGrp="1"/>
          </p:cNvSpPr>
          <p:nvPr>
            <p:ph type="subTitle" idx="3"/>
          </p:nvPr>
        </p:nvSpPr>
        <p:spPr>
          <a:xfrm>
            <a:off x="5512637" y="1352968"/>
            <a:ext cx="2737500" cy="379053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B</a:t>
            </a:r>
            <a:r>
              <a:rPr lang="en" dirty="0"/>
              <a:t>y looking at distributions of each field I made a few changes…</a:t>
            </a:r>
          </a:p>
          <a:p>
            <a:pPr marL="0" lvl="0" indent="0" algn="r" rtl="0">
              <a:spcBef>
                <a:spcPts val="0"/>
              </a:spcBef>
              <a:spcAft>
                <a:spcPts val="0"/>
              </a:spcAft>
              <a:buNone/>
            </a:pPr>
            <a:endParaRPr lang="en" dirty="0"/>
          </a:p>
          <a:p>
            <a:pPr marL="0" lvl="0" indent="0" algn="l" rtl="0">
              <a:spcBef>
                <a:spcPts val="0"/>
              </a:spcBef>
              <a:spcAft>
                <a:spcPts val="0"/>
              </a:spcAft>
            </a:pPr>
            <a:r>
              <a:rPr lang="en-GB" dirty="0">
                <a:solidFill>
                  <a:schemeClr val="bg1"/>
                </a:solidFill>
                <a:latin typeface="Helvetica Neue" panose="02000503000000020004" pitchFamily="2" charset="0"/>
              </a:rPr>
              <a:t>- Quantile Grouping and creation of categorical columns from continuous data where distribution is heavily skewed (this helps to remove outliers) EG roof construction score</a:t>
            </a:r>
          </a:p>
          <a:p>
            <a:pPr marL="0" lvl="0" indent="0" algn="l" rtl="0">
              <a:spcBef>
                <a:spcPts val="0"/>
              </a:spcBef>
              <a:spcAft>
                <a:spcPts val="0"/>
              </a:spcAft>
            </a:pPr>
            <a:endParaRPr lang="en-GB" dirty="0">
              <a:solidFill>
                <a:schemeClr val="bg1"/>
              </a:solidFill>
              <a:latin typeface="Helvetica Neue" panose="02000503000000020004" pitchFamily="2" charset="0"/>
            </a:endParaRPr>
          </a:p>
          <a:p>
            <a:pPr marL="0" lvl="0" indent="0" algn="l" rtl="0">
              <a:spcBef>
                <a:spcPts val="0"/>
              </a:spcBef>
              <a:spcAft>
                <a:spcPts val="0"/>
              </a:spcAft>
            </a:pPr>
            <a:r>
              <a:rPr lang="en-GB" dirty="0">
                <a:solidFill>
                  <a:schemeClr val="bg1"/>
                </a:solidFill>
                <a:latin typeface="Helvetica Neue" panose="02000503000000020004" pitchFamily="2" charset="0"/>
              </a:rPr>
              <a:t>- Some columns assumed ordinal not continuous EG NCD years and bedroom counts</a:t>
            </a:r>
            <a:endParaRPr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1542271"/>
            <a:ext cx="8078608" cy="30828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1800" dirty="0">
                <a:latin typeface="+mn-lt"/>
              </a:rPr>
              <a:t>Strategy:</a:t>
            </a:r>
          </a:p>
          <a:p>
            <a:endParaRPr lang="en-GB" sz="1800" dirty="0">
              <a:latin typeface="+mn-lt"/>
            </a:endParaRPr>
          </a:p>
          <a:p>
            <a:r>
              <a:rPr lang="en-GB" sz="1800" dirty="0">
                <a:latin typeface="+mn-lt"/>
              </a:rPr>
              <a:t>1) The fields were split into their data types (Bool, Ordinal, Nominal, Continuous). </a:t>
            </a:r>
          </a:p>
          <a:p>
            <a:endParaRPr lang="en-GB" sz="1800" dirty="0">
              <a:latin typeface="+mn-lt"/>
            </a:endParaRPr>
          </a:p>
          <a:p>
            <a:r>
              <a:rPr lang="en-GB" sz="1800" dirty="0">
                <a:latin typeface="+mn-lt"/>
              </a:rPr>
              <a:t>2) The particular field was compared to the target variable (‘</a:t>
            </a:r>
            <a:r>
              <a:rPr lang="en-GB" sz="1800" dirty="0" err="1">
                <a:latin typeface="+mn-lt"/>
              </a:rPr>
              <a:t>has_lapsed</a:t>
            </a:r>
            <a:r>
              <a:rPr lang="en-GB" sz="1800" dirty="0">
                <a:latin typeface="+mn-lt"/>
              </a:rPr>
              <a:t>’)</a:t>
            </a:r>
          </a:p>
          <a:p>
            <a:endParaRPr lang="en-GB" sz="1800" dirty="0">
              <a:latin typeface="+mn-lt"/>
            </a:endParaRPr>
          </a:p>
          <a:p>
            <a:r>
              <a:rPr lang="en-GB" sz="1800" dirty="0">
                <a:latin typeface="+mn-lt"/>
              </a:rPr>
              <a:t>3) If the field was </a:t>
            </a:r>
            <a:r>
              <a:rPr lang="en-GB" sz="1800" dirty="0">
                <a:solidFill>
                  <a:srgbClr val="00B050"/>
                </a:solidFill>
                <a:latin typeface="+mn-lt"/>
              </a:rPr>
              <a:t>continuous</a:t>
            </a:r>
            <a:r>
              <a:rPr lang="en-GB" sz="1800" dirty="0">
                <a:latin typeface="+mn-lt"/>
              </a:rPr>
              <a:t>, a </a:t>
            </a:r>
            <a:r>
              <a:rPr lang="en-GB" sz="1800" dirty="0">
                <a:solidFill>
                  <a:srgbClr val="00B050"/>
                </a:solidFill>
                <a:latin typeface="+mn-lt"/>
              </a:rPr>
              <a:t>Kruskal-Wallis test or Man-Whitney U test </a:t>
            </a:r>
            <a:r>
              <a:rPr lang="en-GB" sz="1800" dirty="0">
                <a:latin typeface="+mn-lt"/>
              </a:rPr>
              <a:t>was conducted with a </a:t>
            </a:r>
            <a:r>
              <a:rPr lang="en-GB" sz="1800" dirty="0">
                <a:solidFill>
                  <a:srgbClr val="00B050"/>
                </a:solidFill>
                <a:latin typeface="+mn-lt"/>
              </a:rPr>
              <a:t>bar</a:t>
            </a:r>
            <a:r>
              <a:rPr lang="en-GB" sz="1800" dirty="0">
                <a:latin typeface="+mn-lt"/>
              </a:rPr>
              <a:t> chart to visualise the difference.</a:t>
            </a:r>
          </a:p>
          <a:p>
            <a:endParaRPr lang="en-GB" sz="1800" dirty="0">
              <a:latin typeface="+mn-lt"/>
            </a:endParaRPr>
          </a:p>
          <a:p>
            <a:r>
              <a:rPr lang="en-GB" sz="1800" dirty="0">
                <a:latin typeface="+mn-lt"/>
              </a:rPr>
              <a:t>4) </a:t>
            </a:r>
            <a:r>
              <a:rPr lang="en-GB" sz="1800" dirty="0">
                <a:solidFill>
                  <a:srgbClr val="00B050"/>
                </a:solidFill>
                <a:latin typeface="+mn-lt"/>
              </a:rPr>
              <a:t>Categorical fields </a:t>
            </a:r>
            <a:r>
              <a:rPr lang="en-GB" sz="1800" dirty="0">
                <a:latin typeface="+mn-lt"/>
              </a:rPr>
              <a:t>were tested with a </a:t>
            </a:r>
            <a:r>
              <a:rPr lang="en-GB" sz="1800" dirty="0">
                <a:solidFill>
                  <a:srgbClr val="00B050"/>
                </a:solidFill>
                <a:latin typeface="+mn-lt"/>
              </a:rPr>
              <a:t>chi squared test </a:t>
            </a:r>
            <a:r>
              <a:rPr lang="en-GB" sz="1800" dirty="0">
                <a:latin typeface="+mn-lt"/>
              </a:rPr>
              <a:t>and </a:t>
            </a:r>
            <a:r>
              <a:rPr lang="en-GB" sz="1800" dirty="0" err="1">
                <a:solidFill>
                  <a:srgbClr val="00B050"/>
                </a:solidFill>
                <a:latin typeface="+mn-lt"/>
              </a:rPr>
              <a:t>Cramers</a:t>
            </a:r>
            <a:r>
              <a:rPr lang="en-GB" sz="1800" dirty="0">
                <a:solidFill>
                  <a:srgbClr val="00B050"/>
                </a:solidFill>
                <a:latin typeface="+mn-lt"/>
              </a:rPr>
              <a:t> V </a:t>
            </a:r>
            <a:r>
              <a:rPr lang="en-GB" sz="1800" dirty="0">
                <a:latin typeface="+mn-lt"/>
              </a:rPr>
              <a:t>score to test the association strength with either </a:t>
            </a:r>
            <a:r>
              <a:rPr lang="en-GB" sz="1800" dirty="0">
                <a:solidFill>
                  <a:srgbClr val="00B050"/>
                </a:solidFill>
                <a:latin typeface="+mn-lt"/>
              </a:rPr>
              <a:t>Bar</a:t>
            </a:r>
            <a:r>
              <a:rPr lang="en-GB" sz="1800" dirty="0">
                <a:latin typeface="+mn-lt"/>
              </a:rPr>
              <a:t> charts or </a:t>
            </a:r>
            <a:r>
              <a:rPr lang="en-GB" sz="1800" dirty="0">
                <a:solidFill>
                  <a:srgbClr val="00B050"/>
                </a:solidFill>
                <a:latin typeface="+mn-lt"/>
              </a:rPr>
              <a:t>Heatmaps</a:t>
            </a:r>
            <a:r>
              <a:rPr lang="en-GB" sz="1800" dirty="0">
                <a:latin typeface="+mn-lt"/>
              </a:rPr>
              <a:t> to visualise.</a:t>
            </a:r>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231" y="805080"/>
            <a:ext cx="737191" cy="7371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702537"/>
            <a:ext cx="4727700" cy="577800"/>
          </a:xfrm>
          <a:prstGeom prst="rect">
            <a:avLst/>
          </a:prstGeom>
        </p:spPr>
        <p:txBody>
          <a:bodyPr spcFirstLastPara="1" wrap="square" lIns="91425" tIns="91425" rIns="91425" bIns="91425" anchor="b" anchorCtr="0">
            <a:noAutofit/>
          </a:bodyPr>
          <a:lstStyle/>
          <a:p>
            <a:r>
              <a:rPr lang="en" dirty="0"/>
              <a:t>EDA </a:t>
            </a:r>
            <a:r>
              <a:rPr lang="en-GB" sz="3200" dirty="0"/>
              <a:t>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958702"/>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1) Employment Status</a:t>
            </a:r>
          </a:p>
          <a:p>
            <a:endParaRPr lang="en-GB" sz="2000" dirty="0"/>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0" y="911742"/>
            <a:ext cx="737191" cy="7371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124A11D-2377-27AC-59CD-8A94BC606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966" y="2417932"/>
            <a:ext cx="3313580" cy="17717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EECCCE-1C5C-A0FC-ABDD-9690AC99C4A6}"/>
              </a:ext>
            </a:extLst>
          </p:cNvPr>
          <p:cNvSpPr txBox="1"/>
          <p:nvPr/>
        </p:nvSpPr>
        <p:spPr>
          <a:xfrm>
            <a:off x="6297575" y="1887778"/>
            <a:ext cx="2721935" cy="2462213"/>
          </a:xfrm>
          <a:prstGeom prst="rect">
            <a:avLst/>
          </a:prstGeom>
          <a:noFill/>
        </p:spPr>
        <p:txBody>
          <a:bodyPr wrap="square" rtlCol="0">
            <a:spAutoFit/>
          </a:bodyPr>
          <a:lstStyle/>
          <a:p>
            <a:r>
              <a:rPr lang="en-GB" sz="1100" b="0" i="0" dirty="0">
                <a:solidFill>
                  <a:schemeClr val="bg1"/>
                </a:solidFill>
                <a:effectLst/>
                <a:latin typeface="Helvetica Neue" panose="02000503000000020004" pitchFamily="2" charset="0"/>
              </a:rPr>
              <a:t>Self-employment can be associated with a variable and often </a:t>
            </a:r>
            <a:r>
              <a:rPr lang="en-GB" sz="1100" b="1" i="0" dirty="0">
                <a:solidFill>
                  <a:schemeClr val="bg1"/>
                </a:solidFill>
                <a:effectLst/>
                <a:latin typeface="Helvetica Neue" panose="02000503000000020004" pitchFamily="2" charset="0"/>
              </a:rPr>
              <a:t>unpredictable income stream</a:t>
            </a:r>
            <a:r>
              <a:rPr lang="en-GB" sz="1100" b="0" i="0" dirty="0">
                <a:solidFill>
                  <a:schemeClr val="bg1"/>
                </a:solidFill>
                <a:effectLst/>
                <a:latin typeface="Helvetica Neue" panose="02000503000000020004" pitchFamily="2" charset="0"/>
              </a:rPr>
              <a:t>. </a:t>
            </a:r>
          </a:p>
          <a:p>
            <a:endParaRPr lang="en-GB" sz="1100" dirty="0">
              <a:solidFill>
                <a:schemeClr val="bg1"/>
              </a:solidFill>
              <a:latin typeface="Helvetica Neue" panose="02000503000000020004" pitchFamily="2" charset="0"/>
            </a:endParaRPr>
          </a:p>
          <a:p>
            <a:r>
              <a:rPr lang="en-GB" sz="1100" b="0" i="0" dirty="0">
                <a:solidFill>
                  <a:schemeClr val="bg1"/>
                </a:solidFill>
                <a:effectLst/>
                <a:latin typeface="Helvetica Neue" panose="02000503000000020004" pitchFamily="2" charset="0"/>
              </a:rPr>
              <a:t>This may lead to difficulties in meeting financial obligations, including insurance premium payments. </a:t>
            </a:r>
          </a:p>
          <a:p>
            <a:endParaRPr lang="en-GB" sz="1100" b="0" i="0" dirty="0">
              <a:solidFill>
                <a:schemeClr val="bg1"/>
              </a:solidFill>
              <a:effectLst/>
              <a:latin typeface="Helvetica Neue" panose="02000503000000020004" pitchFamily="2" charset="0"/>
            </a:endParaRPr>
          </a:p>
          <a:p>
            <a:r>
              <a:rPr lang="en-GB" sz="1100" b="0" i="0" dirty="0">
                <a:solidFill>
                  <a:schemeClr val="bg1"/>
                </a:solidFill>
                <a:effectLst/>
                <a:latin typeface="Helvetica Neue" panose="02000503000000020004" pitchFamily="2" charset="0"/>
              </a:rPr>
              <a:t>Difficulties in keeping track of payments and deadlines. </a:t>
            </a:r>
          </a:p>
          <a:p>
            <a:endParaRPr lang="en-GB" sz="1100" dirty="0">
              <a:solidFill>
                <a:schemeClr val="bg1"/>
              </a:solidFill>
              <a:latin typeface="Helvetica Neue" panose="02000503000000020004" pitchFamily="2" charset="0"/>
            </a:endParaRPr>
          </a:p>
          <a:p>
            <a:r>
              <a:rPr lang="en-GB" sz="1100" b="0" i="0" dirty="0">
                <a:solidFill>
                  <a:schemeClr val="bg1"/>
                </a:solidFill>
                <a:effectLst/>
                <a:latin typeface="Helvetica Neue" panose="02000503000000020004" pitchFamily="2" charset="0"/>
              </a:rPr>
              <a:t>Don’t have access to the same benefits and support systems as those who are employed by a company.</a:t>
            </a:r>
            <a:endParaRPr lang="en-US" dirty="0">
              <a:solidFill>
                <a:schemeClr val="bg1"/>
              </a:solidFill>
            </a:endParaRPr>
          </a:p>
        </p:txBody>
      </p:sp>
      <p:pic>
        <p:nvPicPr>
          <p:cNvPr id="3076" name="Picture 4">
            <a:extLst>
              <a:ext uri="{FF2B5EF4-FFF2-40B4-BE49-F238E27FC236}">
                <a16:creationId xmlns:a16="http://schemas.microsoft.com/office/drawing/2014/main" id="{ECC7AC05-3478-652D-15CC-2E6EBFDE2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96" y="1654693"/>
            <a:ext cx="5476779" cy="292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2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08193" y="646322"/>
            <a:ext cx="4727700" cy="577800"/>
          </a:xfrm>
          <a:prstGeom prst="rect">
            <a:avLst/>
          </a:prstGeom>
        </p:spPr>
        <p:txBody>
          <a:bodyPr spcFirstLastPara="1" wrap="square" lIns="91425" tIns="91425" rIns="91425" bIns="91425" anchor="b" anchorCtr="0">
            <a:noAutofit/>
          </a:bodyPr>
          <a:lstStyle/>
          <a:p>
            <a:r>
              <a:rPr lang="en" dirty="0"/>
              <a:t>EDA </a:t>
            </a:r>
            <a:r>
              <a:rPr lang="en-GB" sz="3200" dirty="0"/>
              <a:t>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747380"/>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2) Business Use</a:t>
            </a:r>
          </a:p>
          <a:p>
            <a:endParaRPr lang="en-GB" sz="2000" dirty="0"/>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333" y="791656"/>
            <a:ext cx="737191" cy="7371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E49C32B-C7CC-B7EB-F560-4102246B1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925" y="1528847"/>
            <a:ext cx="5718180" cy="3299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607463-E4F6-1F41-7CDC-C74DF18A0E93}"/>
              </a:ext>
            </a:extLst>
          </p:cNvPr>
          <p:cNvSpPr txBox="1"/>
          <p:nvPr/>
        </p:nvSpPr>
        <p:spPr>
          <a:xfrm>
            <a:off x="7208875" y="2456121"/>
            <a:ext cx="1541720" cy="1015663"/>
          </a:xfrm>
          <a:prstGeom prst="rect">
            <a:avLst/>
          </a:prstGeom>
          <a:noFill/>
        </p:spPr>
        <p:txBody>
          <a:bodyPr wrap="square" rtlCol="0">
            <a:spAutoFit/>
          </a:bodyPr>
          <a:lstStyle/>
          <a:p>
            <a:r>
              <a:rPr lang="en-US" sz="1200" dirty="0">
                <a:solidFill>
                  <a:schemeClr val="bg1"/>
                </a:solidFill>
                <a:latin typeface="+mn-lt"/>
              </a:rPr>
              <a:t>*Including data about the market performance at the time would be useful here</a:t>
            </a:r>
          </a:p>
        </p:txBody>
      </p:sp>
    </p:spTree>
    <p:extLst>
      <p:ext uri="{BB962C8B-B14F-4D97-AF65-F5344CB8AC3E}">
        <p14:creationId xmlns:p14="http://schemas.microsoft.com/office/powerpoint/2010/main" val="270474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702537"/>
            <a:ext cx="4727700" cy="577800"/>
          </a:xfrm>
          <a:prstGeom prst="rect">
            <a:avLst/>
          </a:prstGeom>
        </p:spPr>
        <p:txBody>
          <a:bodyPr spcFirstLastPara="1" wrap="square" lIns="91425" tIns="91425" rIns="91425" bIns="91425" anchor="b" anchorCtr="0">
            <a:noAutofit/>
          </a:bodyPr>
          <a:lstStyle/>
          <a:p>
            <a:r>
              <a:rPr lang="en" dirty="0"/>
              <a:t>EDA </a:t>
            </a:r>
            <a:r>
              <a:rPr lang="en-GB" sz="3200" dirty="0"/>
              <a:t>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958702"/>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3) Policy Refusal</a:t>
            </a:r>
          </a:p>
          <a:p>
            <a:endParaRPr lang="en-GB" sz="2000" dirty="0"/>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0" y="911742"/>
            <a:ext cx="737191" cy="7371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EECCCE-1C5C-A0FC-ABDD-9690AC99C4A6}"/>
              </a:ext>
            </a:extLst>
          </p:cNvPr>
          <p:cNvSpPr txBox="1"/>
          <p:nvPr/>
        </p:nvSpPr>
        <p:spPr>
          <a:xfrm>
            <a:off x="5381138" y="1809878"/>
            <a:ext cx="2721935" cy="2677656"/>
          </a:xfrm>
          <a:prstGeom prst="rect">
            <a:avLst/>
          </a:prstGeom>
          <a:noFill/>
        </p:spPr>
        <p:txBody>
          <a:bodyPr wrap="square" rtlCol="0">
            <a:spAutoFit/>
          </a:bodyPr>
          <a:lstStyle/>
          <a:p>
            <a:r>
              <a:rPr lang="en-GB" sz="1200" b="0" i="0" dirty="0">
                <a:solidFill>
                  <a:schemeClr val="bg1"/>
                </a:solidFill>
                <a:effectLst/>
                <a:latin typeface="Helvetica Neue" panose="02000503000000020004" pitchFamily="2" charset="0"/>
              </a:rPr>
              <a:t>"P1_POLICY_REFUSED" indicates whether the policy was refused in the past or not. </a:t>
            </a:r>
          </a:p>
          <a:p>
            <a:endParaRPr lang="en-GB" sz="1200" dirty="0">
              <a:solidFill>
                <a:schemeClr val="bg1"/>
              </a:solidFill>
              <a:latin typeface="Helvetica Neue" panose="02000503000000020004" pitchFamily="2" charset="0"/>
            </a:endParaRPr>
          </a:p>
          <a:p>
            <a:r>
              <a:rPr lang="en-GB" sz="1200" dirty="0">
                <a:solidFill>
                  <a:schemeClr val="bg1"/>
                </a:solidFill>
                <a:latin typeface="Helvetica Neue" panose="02000503000000020004" pitchFamily="2" charset="0"/>
              </a:rPr>
              <a:t>I</a:t>
            </a:r>
            <a:r>
              <a:rPr lang="en-GB" sz="1200" b="0" i="0" dirty="0">
                <a:solidFill>
                  <a:schemeClr val="bg1"/>
                </a:solidFill>
                <a:effectLst/>
                <a:latin typeface="Helvetica Neue" panose="02000503000000020004" pitchFamily="2" charset="0"/>
              </a:rPr>
              <a:t>ndicator of a </a:t>
            </a:r>
            <a:r>
              <a:rPr lang="en-GB" sz="1200" b="1" i="0" dirty="0">
                <a:solidFill>
                  <a:schemeClr val="bg1"/>
                </a:solidFill>
                <a:effectLst/>
                <a:latin typeface="Helvetica Neue" panose="02000503000000020004" pitchFamily="2" charset="0"/>
              </a:rPr>
              <a:t>higher risk profile</a:t>
            </a:r>
            <a:r>
              <a:rPr lang="en-GB" sz="1200" b="0" i="0" dirty="0">
                <a:solidFill>
                  <a:schemeClr val="bg1"/>
                </a:solidFill>
                <a:effectLst/>
                <a:latin typeface="Helvetica Neue" panose="02000503000000020004" pitchFamily="2" charset="0"/>
              </a:rPr>
              <a:t> or has a </a:t>
            </a:r>
            <a:r>
              <a:rPr lang="en-GB" sz="1200" b="1" i="0" dirty="0">
                <a:solidFill>
                  <a:schemeClr val="bg1"/>
                </a:solidFill>
                <a:effectLst/>
                <a:latin typeface="Helvetica Neue" panose="02000503000000020004" pitchFamily="2" charset="0"/>
              </a:rPr>
              <a:t>history of non-compliance</a:t>
            </a:r>
            <a:r>
              <a:rPr lang="en-GB" sz="1200" b="0" i="0" dirty="0">
                <a:solidFill>
                  <a:schemeClr val="bg1"/>
                </a:solidFill>
                <a:effectLst/>
                <a:latin typeface="Helvetica Neue" panose="02000503000000020004" pitchFamily="2" charset="0"/>
              </a:rPr>
              <a:t> with insurance policies.</a:t>
            </a:r>
          </a:p>
          <a:p>
            <a:endParaRPr lang="en-GB" sz="1200" dirty="0">
              <a:solidFill>
                <a:schemeClr val="bg1"/>
              </a:solidFill>
              <a:latin typeface="Helvetica Neue" panose="02000503000000020004" pitchFamily="2" charset="0"/>
            </a:endParaRPr>
          </a:p>
          <a:p>
            <a:r>
              <a:rPr lang="en-GB" sz="1200" b="0" i="0" dirty="0">
                <a:solidFill>
                  <a:schemeClr val="bg1"/>
                </a:solidFill>
                <a:effectLst/>
                <a:latin typeface="Helvetica Neue" panose="02000503000000020004" pitchFamily="2" charset="0"/>
              </a:rPr>
              <a:t>Additionally, if an individual has been refused coverage in the past, they may have a harder time finding affordable coverage, which could lead to lapses in coverage due to financial difficulties.</a:t>
            </a:r>
            <a:endParaRPr lang="en-US" sz="1200" dirty="0">
              <a:solidFill>
                <a:schemeClr val="bg1"/>
              </a:solidFill>
            </a:endParaRPr>
          </a:p>
        </p:txBody>
      </p:sp>
      <p:pic>
        <p:nvPicPr>
          <p:cNvPr id="6148" name="Picture 4">
            <a:extLst>
              <a:ext uri="{FF2B5EF4-FFF2-40B4-BE49-F238E27FC236}">
                <a16:creationId xmlns:a16="http://schemas.microsoft.com/office/drawing/2014/main" id="{AE9290A1-140E-992D-A854-66B1F0E29C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932" y="1703122"/>
            <a:ext cx="3993975" cy="289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72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702537"/>
            <a:ext cx="4727700" cy="577800"/>
          </a:xfrm>
          <a:prstGeom prst="rect">
            <a:avLst/>
          </a:prstGeom>
        </p:spPr>
        <p:txBody>
          <a:bodyPr spcFirstLastPara="1" wrap="square" lIns="91425" tIns="91425" rIns="91425" bIns="91425" anchor="b" anchorCtr="0">
            <a:noAutofit/>
          </a:bodyPr>
          <a:lstStyle/>
          <a:p>
            <a:r>
              <a:rPr lang="en" dirty="0"/>
              <a:t>EDA </a:t>
            </a:r>
            <a:r>
              <a:rPr lang="en-GB" sz="3200" dirty="0"/>
              <a:t>Findings</a:t>
            </a:r>
            <a:endParaRPr dirty="0"/>
          </a:p>
        </p:txBody>
      </p:sp>
      <p:sp>
        <p:nvSpPr>
          <p:cNvPr id="3" name="Google Shape;658;p31">
            <a:extLst>
              <a:ext uri="{FF2B5EF4-FFF2-40B4-BE49-F238E27FC236}">
                <a16:creationId xmlns:a16="http://schemas.microsoft.com/office/drawing/2014/main" id="{CB8A116E-0DA7-537E-929E-BA3CD6D51985}"/>
              </a:ext>
            </a:extLst>
          </p:cNvPr>
          <p:cNvSpPr txBox="1">
            <a:spLocks/>
          </p:cNvSpPr>
          <p:nvPr/>
        </p:nvSpPr>
        <p:spPr>
          <a:xfrm>
            <a:off x="532696" y="958702"/>
            <a:ext cx="8078608" cy="10659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GB" sz="2000" dirty="0"/>
              <a:t>4) Payment Frequency</a:t>
            </a:r>
          </a:p>
          <a:p>
            <a:endParaRPr lang="en-GB" sz="2000" dirty="0"/>
          </a:p>
        </p:txBody>
      </p:sp>
      <p:pic>
        <p:nvPicPr>
          <p:cNvPr id="2050" name="Picture 2" descr="Exploratory analysis - Free business and finance icons">
            <a:extLst>
              <a:ext uri="{FF2B5EF4-FFF2-40B4-BE49-F238E27FC236}">
                <a16:creationId xmlns:a16="http://schemas.microsoft.com/office/drawing/2014/main" id="{0AC8C1F9-3E90-10F9-3ECE-376E211C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0" y="911742"/>
            <a:ext cx="737191" cy="7371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EECCCE-1C5C-A0FC-ABDD-9690AC99C4A6}"/>
              </a:ext>
            </a:extLst>
          </p:cNvPr>
          <p:cNvSpPr txBox="1"/>
          <p:nvPr/>
        </p:nvSpPr>
        <p:spPr>
          <a:xfrm>
            <a:off x="5381138" y="1809878"/>
            <a:ext cx="2721935" cy="2308324"/>
          </a:xfrm>
          <a:prstGeom prst="rect">
            <a:avLst/>
          </a:prstGeom>
          <a:noFill/>
        </p:spPr>
        <p:txBody>
          <a:bodyPr wrap="square" rtlCol="0">
            <a:spAutoFit/>
          </a:bodyPr>
          <a:lstStyle/>
          <a:p>
            <a:r>
              <a:rPr lang="en-US" sz="1600" dirty="0">
                <a:solidFill>
                  <a:schemeClr val="bg1"/>
                </a:solidFill>
              </a:rPr>
              <a:t>Why?</a:t>
            </a:r>
          </a:p>
          <a:p>
            <a:endParaRPr lang="en-US" sz="1600" dirty="0">
              <a:solidFill>
                <a:schemeClr val="bg1"/>
              </a:solidFill>
            </a:endParaRPr>
          </a:p>
          <a:p>
            <a:r>
              <a:rPr lang="en-US" sz="1600" dirty="0">
                <a:solidFill>
                  <a:schemeClr val="bg1"/>
                </a:solidFill>
              </a:rPr>
              <a:t>1) Cash flow Management</a:t>
            </a:r>
          </a:p>
          <a:p>
            <a:endParaRPr lang="en-US" sz="1600" dirty="0">
              <a:solidFill>
                <a:schemeClr val="bg1"/>
              </a:solidFill>
            </a:endParaRPr>
          </a:p>
          <a:p>
            <a:endParaRPr lang="en-US" sz="1600" dirty="0">
              <a:solidFill>
                <a:schemeClr val="bg1"/>
              </a:solidFill>
            </a:endParaRPr>
          </a:p>
          <a:p>
            <a:r>
              <a:rPr lang="en-US" sz="1600" dirty="0">
                <a:solidFill>
                  <a:schemeClr val="bg1"/>
                </a:solidFill>
              </a:rPr>
              <a:t>2) Budgeting</a:t>
            </a:r>
          </a:p>
          <a:p>
            <a:endParaRPr lang="en-US" sz="1600" dirty="0">
              <a:solidFill>
                <a:schemeClr val="bg1"/>
              </a:solidFill>
            </a:endParaRPr>
          </a:p>
          <a:p>
            <a:endParaRPr lang="en-US" sz="1600" dirty="0">
              <a:solidFill>
                <a:schemeClr val="bg1"/>
              </a:solidFill>
            </a:endParaRPr>
          </a:p>
          <a:p>
            <a:r>
              <a:rPr lang="en-US" sz="1600" dirty="0">
                <a:solidFill>
                  <a:schemeClr val="bg1"/>
                </a:solidFill>
              </a:rPr>
              <a:t>3) Lack of Reminders</a:t>
            </a:r>
          </a:p>
        </p:txBody>
      </p:sp>
      <p:pic>
        <p:nvPicPr>
          <p:cNvPr id="7170" name="Picture 2">
            <a:extLst>
              <a:ext uri="{FF2B5EF4-FFF2-40B4-BE49-F238E27FC236}">
                <a16:creationId xmlns:a16="http://schemas.microsoft.com/office/drawing/2014/main" id="{AE4F9119-A20F-47F5-E669-F789373D9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547" y="1677426"/>
            <a:ext cx="3606453" cy="294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0788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3220</TotalTime>
  <Words>1816</Words>
  <Application>Microsoft Macintosh PowerPoint</Application>
  <PresentationFormat>On-screen Show (16:9)</PresentationFormat>
  <Paragraphs>202</Paragraphs>
  <Slides>20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Fira Sans Condensed Medium</vt:lpstr>
      <vt:lpstr>Nunito Light</vt:lpstr>
      <vt:lpstr>Arial</vt:lpstr>
      <vt:lpstr>Maven Pro</vt:lpstr>
      <vt:lpstr>Livvic Light</vt:lpstr>
      <vt:lpstr>Share Tech</vt:lpstr>
      <vt:lpstr>Advent Pro SemiBold</vt:lpstr>
      <vt:lpstr>Fira Sans Extra Condensed Medium</vt:lpstr>
      <vt:lpstr>Helvetica Neue</vt:lpstr>
      <vt:lpstr>Söhne</vt:lpstr>
      <vt:lpstr>Data Science Consulting by Slidesgo</vt:lpstr>
      <vt:lpstr>Home Policy Presentation</vt:lpstr>
      <vt:lpstr>Why Bother?</vt:lpstr>
      <vt:lpstr>Conclusion</vt:lpstr>
      <vt:lpstr>Cleansing Steps</vt:lpstr>
      <vt:lpstr>EDA</vt:lpstr>
      <vt:lpstr>EDA Findings</vt:lpstr>
      <vt:lpstr>EDA Findings</vt:lpstr>
      <vt:lpstr>EDA Findings</vt:lpstr>
      <vt:lpstr>EDA Findings</vt:lpstr>
      <vt:lpstr>EDA Findings</vt:lpstr>
      <vt:lpstr>Pre-processing &amp; MODELLING </vt:lpstr>
      <vt:lpstr>Preprocessing</vt:lpstr>
      <vt:lpstr>MODELLING</vt:lpstr>
      <vt:lpstr>Modelling</vt:lpstr>
      <vt:lpstr>Feature Importance and Coefficients</vt:lpstr>
      <vt:lpstr>Modelling Findings</vt:lpstr>
      <vt:lpstr>Modelling Findings</vt:lpstr>
      <vt:lpstr>Modelling Findings</vt:lpstr>
      <vt:lpstr>Final Thought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Esure Presentation</dc:title>
  <cp:lastModifiedBy>Giles</cp:lastModifiedBy>
  <cp:revision>9</cp:revision>
  <dcterms:modified xsi:type="dcterms:W3CDTF">2023-03-21T16:58:35Z</dcterms:modified>
</cp:coreProperties>
</file>