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92aac2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92aac2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188028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188028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616e88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1616e88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1616e88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1616e88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616e88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616e88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1616e882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1616e88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1616e88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1616e88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1616e88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1616e88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1616e882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1616e88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1616e882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1616e882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1616e882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1616e882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nbc.com/2019/11/04/health-care-costs-are-preventing-many-americans-from-hitting-life-milestones.html" TargetMode="External"/><Relationship Id="rId4" Type="http://schemas.openxmlformats.org/officeDocument/2006/relationships/hyperlink" Target="https://www.marshfieldclinic.org/specialties/primary-care/preventive-care/why-important" TargetMode="External"/><Relationship Id="rId5" Type="http://schemas.openxmlformats.org/officeDocument/2006/relationships/hyperlink" Target="https://www.usatoday.com/story/sponsor-story/blue-cross-blue-shield-association/2018/10/24/these-top-10-health-conditions-affecting-americans/16748940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Personal Health App</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Group 1</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p:txBody>
      </p:sp>
      <p:sp>
        <p:nvSpPr>
          <p:cNvPr id="121" name="Google Shape;121;p22"/>
          <p:cNvSpPr txBox="1"/>
          <p:nvPr>
            <p:ph idx="1" type="body"/>
          </p:nvPr>
        </p:nvSpPr>
        <p:spPr>
          <a:xfrm>
            <a:off x="311700" y="939725"/>
            <a:ext cx="8520600" cy="409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following query returns detailed information of the user. This will be helpful for any medical to get information on a list of clients.</a:t>
            </a:r>
            <a:endParaRPr sz="1200">
              <a:solidFill>
                <a:srgbClr val="0674B3"/>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CREATE VIEW</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User_med_schedule</a:t>
            </a:r>
            <a:endParaRPr sz="12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1200">
                <a:solidFill>
                  <a:srgbClr val="FFFFFF"/>
                </a:solidFill>
                <a:latin typeface="Times New Roman"/>
                <a:ea typeface="Times New Roman"/>
                <a:cs typeface="Times New Roman"/>
                <a:sym typeface="Times New Roman"/>
              </a:rPr>
              <a:t>AS SELECT</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ms.username, ui.fname,  ui.lname,  c.phone,  c.email, ui.dob, ui.height, ui.weight, ui.blood_type, ms.med_name,</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ms.amount_per_dose, ms.times_per_day</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FROM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med_schedule ms, userid u, user_info ui, contact_info c</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WHERE</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u.username = ui.username and ms.username = u.username and u.contact_id = c.contact_id;</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following query returns a list of prescriptions, which doctor prescribed them, and what the meds do for the user.</a:t>
            </a:r>
            <a:endParaRPr sz="12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n" sz="1200">
                <a:solidFill>
                  <a:srgbClr val="FFFFFF"/>
                </a:solidFill>
                <a:latin typeface="Times New Roman"/>
                <a:ea typeface="Times New Roman"/>
                <a:cs typeface="Times New Roman"/>
                <a:sym typeface="Times New Roman"/>
              </a:rPr>
              <a:t>SELECT</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p.dr_id, d.specialty, d.phone, d.email, d.medical_group, p.med_name, m.med_type, mf.med_function   </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FROM</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prescribe p left join doctor d on p.dr_id = d.dr_id left join medication m on p.med_name = m.med_name left join</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med_function mf on m.med_type = mf.med_type;</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rgbClr val="FFFFFF"/>
              </a:solidFill>
            </a:endParaRPr>
          </a:p>
        </p:txBody>
      </p:sp>
      <p:sp>
        <p:nvSpPr>
          <p:cNvPr id="122" name="Google Shape;122;p22"/>
          <p:cNvSpPr txBox="1"/>
          <p:nvPr/>
        </p:nvSpPr>
        <p:spPr>
          <a:xfrm>
            <a:off x="1278075" y="1874900"/>
            <a:ext cx="59853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solidFill>
                <a:srgbClr val="FFFFFF"/>
              </a:solidFill>
              <a:latin typeface="Oswald"/>
              <a:ea typeface="Oswald"/>
              <a:cs typeface="Oswald"/>
              <a:sym typeface="Oswald"/>
            </a:endParaRPr>
          </a:p>
          <a:p>
            <a:pPr indent="0" lvl="0" marL="0" rtl="0" algn="ctr">
              <a:spcBef>
                <a:spcPts val="1600"/>
              </a:spcBef>
              <a:spcAft>
                <a:spcPts val="1600"/>
              </a:spcAft>
              <a:buNone/>
            </a:pPr>
            <a:r>
              <a:rPr lang="en" sz="4800">
                <a:solidFill>
                  <a:srgbClr val="FFFFFF"/>
                </a:solidFill>
                <a:latin typeface="Oswald"/>
                <a:ea typeface="Oswald"/>
                <a:cs typeface="Oswald"/>
                <a:sym typeface="Oswald"/>
              </a:rPr>
              <a:t>Thank You for Listening!</a:t>
            </a:r>
            <a:endParaRPr sz="4800">
              <a:solidFill>
                <a:srgbClr val="FF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rgbClr val="FFFFFF"/>
                </a:solidFill>
              </a:rPr>
              <a:t>Leonhardt, M. (2019, November 4). </a:t>
            </a:r>
            <a:r>
              <a:rPr i="1" lang="en" sz="1100">
                <a:solidFill>
                  <a:srgbClr val="FFFFFF"/>
                </a:solidFill>
              </a:rPr>
              <a:t>Rising health-care costs stall Americans’ dreams of buying homes, building families and saving for retirement. </a:t>
            </a:r>
            <a:r>
              <a:rPr lang="en" sz="1100">
                <a:solidFill>
                  <a:srgbClr val="FFFFFF"/>
                </a:solidFill>
              </a:rPr>
              <a:t>CNBC.com. </a:t>
            </a:r>
            <a:r>
              <a:rPr lang="en" sz="1100" u="sng">
                <a:solidFill>
                  <a:schemeClr val="accent5"/>
                </a:solidFill>
                <a:hlinkClick r:id="rId3"/>
              </a:rPr>
              <a:t>https://www.cnbc.com/2019/11/04/health-care-costs-are-preventing-many-americans-from-hitting-life-milestones.html</a:t>
            </a:r>
            <a:endParaRPr sz="1100"/>
          </a:p>
          <a:p>
            <a:pPr indent="-298450" lvl="0" marL="457200" rtl="0" algn="l">
              <a:spcBef>
                <a:spcPts val="0"/>
              </a:spcBef>
              <a:spcAft>
                <a:spcPts val="0"/>
              </a:spcAft>
              <a:buSzPts val="1100"/>
              <a:buChar char="●"/>
            </a:pPr>
            <a:r>
              <a:rPr lang="en" sz="1100">
                <a:solidFill>
                  <a:srgbClr val="FFFFFF"/>
                </a:solidFill>
              </a:rPr>
              <a:t>Marshfield Clinic Health System. (n.d.). </a:t>
            </a:r>
            <a:r>
              <a:rPr i="1" lang="en" sz="1100">
                <a:solidFill>
                  <a:srgbClr val="FFFFFF"/>
                </a:solidFill>
              </a:rPr>
              <a:t>Why preventive care is important.</a:t>
            </a:r>
            <a:r>
              <a:rPr lang="en" sz="1100">
                <a:solidFill>
                  <a:srgbClr val="FFFFFF"/>
                </a:solidFill>
              </a:rPr>
              <a:t> MarshfieldClinic.org. </a:t>
            </a:r>
            <a:r>
              <a:rPr lang="en" sz="1100" u="sng">
                <a:solidFill>
                  <a:schemeClr val="hlink"/>
                </a:solidFill>
                <a:hlinkClick r:id="rId4"/>
              </a:rPr>
              <a:t>https://www.marshfieldclinic.org/specialties/primary-care/preventive-care/why-important</a:t>
            </a:r>
            <a:endParaRPr sz="1100"/>
          </a:p>
          <a:p>
            <a:pPr indent="-298450" lvl="0" marL="457200" rtl="0" algn="l">
              <a:spcBef>
                <a:spcPts val="0"/>
              </a:spcBef>
              <a:spcAft>
                <a:spcPts val="0"/>
              </a:spcAft>
              <a:buSzPts val="1100"/>
              <a:buChar char="●"/>
            </a:pPr>
            <a:r>
              <a:rPr lang="en" sz="1100">
                <a:solidFill>
                  <a:srgbClr val="FFFFFF"/>
                </a:solidFill>
              </a:rPr>
              <a:t>Morgan, K. (2018, October 24). </a:t>
            </a:r>
            <a:r>
              <a:rPr i="1" lang="en" sz="1100">
                <a:solidFill>
                  <a:srgbClr val="FFFFFF"/>
                </a:solidFill>
              </a:rPr>
              <a:t>These are the top 10 health conditions affecting Americans. </a:t>
            </a:r>
            <a:r>
              <a:rPr lang="en" sz="1100">
                <a:solidFill>
                  <a:srgbClr val="FFFFFF"/>
                </a:solidFill>
              </a:rPr>
              <a:t>USA Today. </a:t>
            </a:r>
            <a:r>
              <a:rPr lang="en" sz="1100" u="sng">
                <a:solidFill>
                  <a:schemeClr val="hlink"/>
                </a:solidFill>
                <a:hlinkClick r:id="rId5"/>
              </a:rPr>
              <a:t>https://www.usatoday.com/story/sponsor-story/blue-cross-blue-shield-association/2018/10/24/these-top-10-health-conditions-affecting-americans/1674894002/</a:t>
            </a:r>
            <a:endParaRPr sz="1100" u="sng"/>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Health App - Background</a:t>
            </a:r>
            <a:endParaRPr/>
          </a:p>
        </p:txBody>
      </p:sp>
      <p:sp>
        <p:nvSpPr>
          <p:cNvPr id="66" name="Google Shape;66;p14"/>
          <p:cNvSpPr txBox="1"/>
          <p:nvPr/>
        </p:nvSpPr>
        <p:spPr>
          <a:xfrm>
            <a:off x="317675" y="1149725"/>
            <a:ext cx="41904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Thanks to advances in medicine, Americans have the opportunity to be healthier than they have been in the past. Polio and </a:t>
            </a:r>
            <a:r>
              <a:rPr lang="en">
                <a:solidFill>
                  <a:srgbClr val="FFFFFF"/>
                </a:solidFill>
                <a:latin typeface="Average"/>
                <a:ea typeface="Average"/>
                <a:cs typeface="Average"/>
                <a:sym typeface="Average"/>
              </a:rPr>
              <a:t>smallpox</a:t>
            </a:r>
            <a:r>
              <a:rPr lang="en">
                <a:solidFill>
                  <a:srgbClr val="FFFFFF"/>
                </a:solidFill>
                <a:latin typeface="Average"/>
                <a:ea typeface="Average"/>
                <a:cs typeface="Average"/>
                <a:sym typeface="Average"/>
              </a:rPr>
              <a:t>, for instance, have been largely eradicated.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However, preventable diseases such as high blood pressure and high cholesterol are still killing many Americans. The impact of such diseases are felt indirectly by other Americans in the form of healthcare costs.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a:solidFill>
                  <a:srgbClr val="FFFFFF"/>
                </a:solidFill>
                <a:latin typeface="Average"/>
                <a:ea typeface="Average"/>
                <a:cs typeface="Average"/>
                <a:sym typeface="Average"/>
              </a:rPr>
              <a:t>For these reasons, preventive medicine is an increasingly important way to take care of ourselves and the people that we love. </a:t>
            </a:r>
            <a:endParaRPr>
              <a:solidFill>
                <a:srgbClr val="FFFFFF"/>
              </a:solidFill>
              <a:latin typeface="Average"/>
              <a:ea typeface="Average"/>
              <a:cs typeface="Average"/>
              <a:sym typeface="Average"/>
            </a:endParaRPr>
          </a:p>
        </p:txBody>
      </p:sp>
      <p:pic>
        <p:nvPicPr>
          <p:cNvPr id="67" name="Google Shape;67;p14"/>
          <p:cNvPicPr preferRelativeResize="0"/>
          <p:nvPr/>
        </p:nvPicPr>
        <p:blipFill>
          <a:blip r:embed="rId3">
            <a:alphaModFix/>
          </a:blip>
          <a:stretch>
            <a:fillRect/>
          </a:stretch>
        </p:blipFill>
        <p:spPr>
          <a:xfrm>
            <a:off x="5663050" y="1089038"/>
            <a:ext cx="2642199" cy="3537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Health App - Background</a:t>
            </a:r>
            <a:endParaRPr/>
          </a:p>
        </p:txBody>
      </p:sp>
      <p:sp>
        <p:nvSpPr>
          <p:cNvPr id="73" name="Google Shape;73;p15"/>
          <p:cNvSpPr txBox="1"/>
          <p:nvPr>
            <p:ph idx="1" type="body"/>
          </p:nvPr>
        </p:nvSpPr>
        <p:spPr>
          <a:xfrm>
            <a:off x="4456725" y="11297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created a database that acts as the foundation for an app that will aid an individual in getting and staying healthy with the help of his/her community. </a:t>
            </a:r>
            <a:endParaRPr>
              <a:solidFill>
                <a:srgbClr val="FFFFFF"/>
              </a:solidFill>
            </a:endParaRPr>
          </a:p>
          <a:p>
            <a:pPr indent="0" lvl="0" marL="0" rtl="0" algn="l">
              <a:spcBef>
                <a:spcPts val="1600"/>
              </a:spcBef>
              <a:spcAft>
                <a:spcPts val="0"/>
              </a:spcAft>
              <a:buNone/>
            </a:pPr>
            <a:r>
              <a:rPr lang="en">
                <a:solidFill>
                  <a:srgbClr val="FFFFFF"/>
                </a:solidFill>
              </a:rPr>
              <a:t>This app would allow the user to keep track of his/her current health while allowing his/her friends and doctors to add input.</a:t>
            </a:r>
            <a:endParaRPr>
              <a:solidFill>
                <a:srgbClr val="FFFFFF"/>
              </a:solidFill>
            </a:endParaRPr>
          </a:p>
          <a:p>
            <a:pPr indent="0" lvl="0" marL="0" rtl="0" algn="l">
              <a:spcBef>
                <a:spcPts val="160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680600" y="1208338"/>
            <a:ext cx="2868150" cy="325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Concepts</a:t>
            </a:r>
            <a:endParaRPr/>
          </a:p>
        </p:txBody>
      </p:sp>
      <p:sp>
        <p:nvSpPr>
          <p:cNvPr id="80" name="Google Shape;80;p16"/>
          <p:cNvSpPr txBox="1"/>
          <p:nvPr>
            <p:ph idx="1" type="body"/>
          </p:nvPr>
        </p:nvSpPr>
        <p:spPr>
          <a:xfrm>
            <a:off x="311575" y="1358700"/>
            <a:ext cx="3082800" cy="86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Our personal health application will have the following functionality:</a:t>
            </a:r>
            <a:endParaRPr sz="1300">
              <a:solidFill>
                <a:schemeClr val="dk1"/>
              </a:solidFill>
            </a:endParaRPr>
          </a:p>
          <a:p>
            <a:pPr indent="0" lvl="0" marL="45720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3394375" y="445025"/>
            <a:ext cx="5437925" cy="1572546"/>
          </a:xfrm>
          <a:prstGeom prst="rect">
            <a:avLst/>
          </a:prstGeom>
          <a:noFill/>
          <a:ln>
            <a:noFill/>
          </a:ln>
        </p:spPr>
      </p:pic>
      <p:sp>
        <p:nvSpPr>
          <p:cNvPr id="82" name="Google Shape;82;p16"/>
          <p:cNvSpPr txBox="1"/>
          <p:nvPr/>
        </p:nvSpPr>
        <p:spPr>
          <a:xfrm>
            <a:off x="397850" y="2301775"/>
            <a:ext cx="4333500" cy="2621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Contain information for each user regarding contact information and health statistics such as height, weight, and blood type.</a:t>
            </a:r>
            <a:endParaRPr sz="1200">
              <a:solidFill>
                <a:schemeClr val="dk1"/>
              </a:solidFill>
              <a:latin typeface="Average"/>
              <a:ea typeface="Average"/>
              <a:cs typeface="Average"/>
              <a:sym typeface="Average"/>
            </a:endParaRPr>
          </a:p>
          <a:p>
            <a:pPr indent="-304800" lvl="0" marL="457200" rtl="0" algn="l">
              <a:lnSpc>
                <a:spcPct val="100000"/>
              </a:lnSpc>
              <a:spcBef>
                <a:spcPts val="10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Keep track of all medications that the user is currently taking. That information will include the type and quantity of medicine.</a:t>
            </a:r>
            <a:endParaRPr sz="1200">
              <a:solidFill>
                <a:schemeClr val="dk1"/>
              </a:solidFill>
              <a:latin typeface="Average"/>
              <a:ea typeface="Average"/>
              <a:cs typeface="Average"/>
              <a:sym typeface="Average"/>
            </a:endParaRPr>
          </a:p>
          <a:p>
            <a:pPr indent="-304800" lvl="0" marL="457200" rtl="0" algn="l">
              <a:lnSpc>
                <a:spcPct val="100000"/>
              </a:lnSpc>
              <a:spcBef>
                <a:spcPts val="10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Record and update levels of various measures of health status such as blood sugar levels, blood pressure, and/or hormone levels.</a:t>
            </a:r>
            <a:endParaRPr sz="1200">
              <a:solidFill>
                <a:schemeClr val="dk1"/>
              </a:solidFill>
              <a:latin typeface="Average"/>
              <a:ea typeface="Average"/>
              <a:cs typeface="Average"/>
              <a:sym typeface="Average"/>
            </a:endParaRPr>
          </a:p>
          <a:p>
            <a:pPr indent="-304800" lvl="0" marL="457200" rtl="0" algn="l">
              <a:lnSpc>
                <a:spcPct val="100000"/>
              </a:lnSpc>
              <a:spcBef>
                <a:spcPts val="10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Allow users to modify which levels are being recorded by the app. </a:t>
            </a:r>
            <a:endParaRPr>
              <a:latin typeface="Average"/>
              <a:ea typeface="Average"/>
              <a:cs typeface="Average"/>
              <a:sym typeface="Average"/>
            </a:endParaRPr>
          </a:p>
        </p:txBody>
      </p:sp>
      <p:sp>
        <p:nvSpPr>
          <p:cNvPr id="83" name="Google Shape;83;p16"/>
          <p:cNvSpPr txBox="1"/>
          <p:nvPr/>
        </p:nvSpPr>
        <p:spPr>
          <a:xfrm>
            <a:off x="4572000" y="2341300"/>
            <a:ext cx="4260300" cy="2621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Maintain information regarding doctors’ appointments including location, date, and which doctor the appointment is with.</a:t>
            </a:r>
            <a:endParaRPr sz="1200">
              <a:solidFill>
                <a:schemeClr val="dk1"/>
              </a:solidFill>
              <a:latin typeface="Average"/>
              <a:ea typeface="Average"/>
              <a:cs typeface="Average"/>
              <a:sym typeface="Average"/>
            </a:endParaRPr>
          </a:p>
          <a:p>
            <a:pPr indent="-304800" lvl="0" marL="457200" rtl="0" algn="l">
              <a:lnSpc>
                <a:spcPct val="100000"/>
              </a:lnSpc>
              <a:spcBef>
                <a:spcPts val="10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Allow user to select which types of information is accessible to each friend in the user’s friend list.</a:t>
            </a:r>
            <a:endParaRPr sz="1200">
              <a:solidFill>
                <a:schemeClr val="dk1"/>
              </a:solidFill>
              <a:latin typeface="Average"/>
              <a:ea typeface="Average"/>
              <a:cs typeface="Average"/>
              <a:sym typeface="Average"/>
            </a:endParaRPr>
          </a:p>
          <a:p>
            <a:pPr indent="-304800" lvl="0" marL="457200" rtl="0" algn="l">
              <a:lnSpc>
                <a:spcPct val="100000"/>
              </a:lnSpc>
              <a:spcBef>
                <a:spcPts val="10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Allow doctors to see medications that a user is taking in order to prescribe medication that isn’t harmful when mixing with other medications and to track the benefits of certain quantities of meds. </a:t>
            </a:r>
            <a:endParaRPr sz="1200">
              <a:solidFill>
                <a:schemeClr val="dk1"/>
              </a:solidFill>
              <a:latin typeface="Average"/>
              <a:ea typeface="Average"/>
              <a:cs typeface="Average"/>
              <a:sym typeface="Average"/>
            </a:endParaRPr>
          </a:p>
          <a:p>
            <a:pPr indent="-304800" lvl="0" marL="457200" rtl="0" algn="l">
              <a:lnSpc>
                <a:spcPct val="100000"/>
              </a:lnSpc>
              <a:spcBef>
                <a:spcPts val="10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Allow doctors to see a user’s health stats readings in order to monitor how the patient is responding to treatment.</a:t>
            </a:r>
            <a:endParaRPr sz="1200">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Concepts</a:t>
            </a:r>
            <a:endParaRPr/>
          </a:p>
        </p:txBody>
      </p:sp>
      <p:sp>
        <p:nvSpPr>
          <p:cNvPr id="89" name="Google Shape;89;p17"/>
          <p:cNvSpPr txBox="1"/>
          <p:nvPr>
            <p:ph idx="1" type="body"/>
          </p:nvPr>
        </p:nvSpPr>
        <p:spPr>
          <a:xfrm>
            <a:off x="311700" y="1717750"/>
            <a:ext cx="8520600" cy="285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300">
                <a:solidFill>
                  <a:srgbClr val="FFFFFF"/>
                </a:solidFill>
              </a:rPr>
              <a:t>Storing information for each user. The user relation contains attribute types for height, weight, blood type, and contact info.</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Each user in the database can also be a friend in the </a:t>
            </a:r>
            <a:r>
              <a:rPr lang="en" sz="1300">
                <a:solidFill>
                  <a:srgbClr val="FFFFFF"/>
                </a:solidFill>
              </a:rPr>
              <a:t>Social Media</a:t>
            </a:r>
            <a:r>
              <a:rPr lang="en" sz="1300">
                <a:solidFill>
                  <a:srgbClr val="FFFFFF"/>
                </a:solidFill>
              </a:rPr>
              <a:t> relation.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Medicine data is stored in the MedSchedule entity which is associated with the Medication entity which in turn is associated with the MedFunction.</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Readings for vitals is stored in the Readings entity which is populated by the TakeReadings entity.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The user is able to add or delete which types of readings will be recorded by setting the TakeReadings entity’s attribute type.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An Appointment entity records the doctor that the appointment is with, as well as the location, date, and time.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The access level that another user has in seeing a “friends” information is set by the Access entity type.</a:t>
            </a:r>
            <a:endParaRPr sz="1300">
              <a:solidFill>
                <a:srgbClr val="FFFFFF"/>
              </a:solidFill>
            </a:endParaRPr>
          </a:p>
          <a:p>
            <a:pPr indent="0" lvl="0" marL="457200" rtl="0" algn="l">
              <a:spcBef>
                <a:spcPts val="1600"/>
              </a:spcBef>
              <a:spcAft>
                <a:spcPts val="1600"/>
              </a:spcAft>
              <a:buNone/>
            </a:pPr>
            <a:r>
              <a:t/>
            </a:r>
            <a:endParaRPr sz="1300"/>
          </a:p>
        </p:txBody>
      </p:sp>
      <p:sp>
        <p:nvSpPr>
          <p:cNvPr id="90" name="Google Shape;90;p17"/>
          <p:cNvSpPr txBox="1"/>
          <p:nvPr/>
        </p:nvSpPr>
        <p:spPr>
          <a:xfrm>
            <a:off x="272925" y="965688"/>
            <a:ext cx="63150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The database implements the application’s functionality by:</a:t>
            </a:r>
            <a:endParaRPr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759525" y="803400"/>
            <a:ext cx="7727251" cy="4211626"/>
          </a:xfrm>
          <a:prstGeom prst="rect">
            <a:avLst/>
          </a:prstGeom>
          <a:noFill/>
          <a:ln>
            <a:noFill/>
          </a:ln>
        </p:spPr>
      </p:pic>
      <p:sp>
        <p:nvSpPr>
          <p:cNvPr id="96" name="Google Shape;96;p18"/>
          <p:cNvSpPr txBox="1"/>
          <p:nvPr>
            <p:ph type="title"/>
          </p:nvPr>
        </p:nvSpPr>
        <p:spPr>
          <a:xfrm>
            <a:off x="300975" y="134275"/>
            <a:ext cx="229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The challenges that we’ve faced while making this project: </a:t>
            </a:r>
            <a:endParaRPr>
              <a:solidFill>
                <a:srgbClr val="FFFFFF"/>
              </a:solidFill>
            </a:endParaRPr>
          </a:p>
          <a:p>
            <a:pPr indent="-342900" lvl="0" marL="457200" rtl="0" algn="l">
              <a:lnSpc>
                <a:spcPct val="100000"/>
              </a:lnSpc>
              <a:spcBef>
                <a:spcPts val="1600"/>
              </a:spcBef>
              <a:spcAft>
                <a:spcPts val="0"/>
              </a:spcAft>
              <a:buClr>
                <a:srgbClr val="FFFFFF"/>
              </a:buClr>
              <a:buSzPts val="1800"/>
              <a:buChar char="●"/>
            </a:pPr>
            <a:r>
              <a:rPr lang="en">
                <a:solidFill>
                  <a:schemeClr val="dk1"/>
                </a:solidFill>
              </a:rPr>
              <a:t>Implement the social media aspect on our database.</a:t>
            </a:r>
            <a:endParaRPr>
              <a:solidFill>
                <a:schemeClr val="dk1"/>
              </a:solidFill>
            </a:endParaRPr>
          </a:p>
          <a:p>
            <a:pPr indent="-342900" lvl="0" marL="457200" rtl="0" algn="l">
              <a:lnSpc>
                <a:spcPct val="100000"/>
              </a:lnSpc>
              <a:spcBef>
                <a:spcPts val="1600"/>
              </a:spcBef>
              <a:spcAft>
                <a:spcPts val="0"/>
              </a:spcAft>
              <a:buClr>
                <a:schemeClr val="dk1"/>
              </a:buClr>
              <a:buSzPts val="1800"/>
              <a:buChar char="●"/>
            </a:pPr>
            <a:r>
              <a:rPr lang="en">
                <a:solidFill>
                  <a:schemeClr val="dk1"/>
                </a:solidFill>
              </a:rPr>
              <a:t>Think of a way on how to combine all the queries together so they can run properly on our health care database.</a:t>
            </a:r>
            <a:endParaRPr>
              <a:solidFill>
                <a:schemeClr val="dk1"/>
              </a:solidFill>
            </a:endParaRPr>
          </a:p>
          <a:p>
            <a:pPr indent="-342900" lvl="0" marL="457200" rtl="0" algn="l">
              <a:lnSpc>
                <a:spcPct val="100000"/>
              </a:lnSpc>
              <a:spcBef>
                <a:spcPts val="1600"/>
              </a:spcBef>
              <a:spcAft>
                <a:spcPts val="1600"/>
              </a:spcAft>
              <a:buClr>
                <a:schemeClr val="dk1"/>
              </a:buClr>
              <a:buSzPts val="1800"/>
              <a:buChar char="●"/>
            </a:pPr>
            <a:r>
              <a:rPr lang="en">
                <a:solidFill>
                  <a:schemeClr val="dk1"/>
                </a:solidFill>
              </a:rPr>
              <a:t>Fix our EER diagram and UML diagram so that entities and attributes can be linked together.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The lessons we’ve faced while making this project were:</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How to design Entity-Relationship Diagram and implement it into UML Diagram.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How to find the functional dependency and use them to apply the normalization forms.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Use the concepts learned in lecture to help define the Entity, Attributes, Relations and mapping the diagram.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Skills learned by labs and lectures can be used in the implementation of SQL in Oracle. (Create, View, Update, Functions in </a:t>
            </a:r>
            <a:r>
              <a:rPr lang="en">
                <a:solidFill>
                  <a:srgbClr val="FFFFFF"/>
                </a:solidFill>
              </a:rPr>
              <a:t>writing</a:t>
            </a:r>
            <a:r>
              <a:rPr lang="en">
                <a:solidFill>
                  <a:srgbClr val="FFFFFF"/>
                </a:solidFill>
              </a:rPr>
              <a:t> queries)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Teamwork and Communication</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p:txBody>
      </p:sp>
      <p:sp>
        <p:nvSpPr>
          <p:cNvPr id="114" name="Google Shape;114;p21"/>
          <p:cNvSpPr txBox="1"/>
          <p:nvPr>
            <p:ph idx="1" type="body"/>
          </p:nvPr>
        </p:nvSpPr>
        <p:spPr>
          <a:xfrm>
            <a:off x="311700" y="1620075"/>
            <a:ext cx="8520600" cy="29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 person with a certain condition, such as high blood pressure, who is trying to reduce the medications that he/she is taking through diet and/or exercise. Friends will be able to give encouragement as they see the impact of the lifestyle choices on both the amount of meds taken and the levels of the blood pressure readings, for example.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way that the database is set up, the app can also act as a calendar/reminder for doctors’ appointments.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If a person’s doctor is also his/her friend, the doctor is able to see, in close-to-real time the effects of the doctors care on important health readings, such as blood sugar levels. </a:t>
            </a:r>
            <a:endParaRPr>
              <a:solidFill>
                <a:srgbClr val="FFFFFF"/>
              </a:solidFill>
            </a:endParaRPr>
          </a:p>
        </p:txBody>
      </p:sp>
      <p:sp>
        <p:nvSpPr>
          <p:cNvPr id="115" name="Google Shape;115;p21"/>
          <p:cNvSpPr txBox="1"/>
          <p:nvPr/>
        </p:nvSpPr>
        <p:spPr>
          <a:xfrm>
            <a:off x="311700" y="1047375"/>
            <a:ext cx="854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Some important use cases for our personal health app:</a:t>
            </a:r>
            <a:endParaRPr sz="1800">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