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72" r:id="rId7"/>
    <p:sldId id="273" r:id="rId8"/>
    <p:sldId id="265" r:id="rId9"/>
    <p:sldId id="270"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0738" autoAdjust="0"/>
  </p:normalViewPr>
  <p:slideViewPr>
    <p:cSldViewPr snapToGrid="0">
      <p:cViewPr varScale="1">
        <p:scale>
          <a:sx n="108" d="100"/>
          <a:sy n="108" d="100"/>
        </p:scale>
        <p:origin x="880"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3/8/23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613664" cy="1122202"/>
          </a:xfrm>
        </p:spPr>
        <p:txBody>
          <a:bodyPr/>
          <a:lstStyle/>
          <a:p>
            <a:r>
              <a:rPr lang="en-US" dirty="0"/>
              <a:t>Relax Inc.</a:t>
            </a:r>
            <a:br>
              <a:rPr lang="en-US" dirty="0"/>
            </a:br>
            <a:r>
              <a:rPr lang="en-US" dirty="0"/>
              <a:t>Take-home challenge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By: Christopher Le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Problem Statement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a:bodyPr>
          <a:lstStyle/>
          <a:p>
            <a:r>
              <a:rPr lang="en-US" sz="2800" dirty="0"/>
              <a:t>How can Relax Inc. identify which factors predict future user adoption?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2686-5B17-30EB-0B24-DA99B099FC05}"/>
              </a:ext>
            </a:extLst>
          </p:cNvPr>
          <p:cNvSpPr>
            <a:spLocks noGrp="1"/>
          </p:cNvSpPr>
          <p:nvPr>
            <p:ph type="title"/>
          </p:nvPr>
        </p:nvSpPr>
        <p:spPr/>
        <p:txBody>
          <a:bodyPr/>
          <a:lstStyle/>
          <a:p>
            <a:r>
              <a:rPr lang="en-US" dirty="0"/>
              <a:t>Distribution of Adopted vs. unadopted users</a:t>
            </a:r>
          </a:p>
        </p:txBody>
      </p:sp>
      <p:sp>
        <p:nvSpPr>
          <p:cNvPr id="5" name="Chart Placeholder 4">
            <a:extLst>
              <a:ext uri="{FF2B5EF4-FFF2-40B4-BE49-F238E27FC236}">
                <a16:creationId xmlns:a16="http://schemas.microsoft.com/office/drawing/2014/main" id="{063FD9D5-2804-7228-6B7A-BEFB6C14E1DC}"/>
              </a:ext>
            </a:extLst>
          </p:cNvPr>
          <p:cNvSpPr>
            <a:spLocks noGrp="1"/>
          </p:cNvSpPr>
          <p:nvPr>
            <p:ph type="chart" sz="quarter" idx="13"/>
          </p:nvPr>
        </p:nvSpPr>
        <p:spPr/>
      </p:sp>
      <p:pic>
        <p:nvPicPr>
          <p:cNvPr id="7" name="Picture 6">
            <a:extLst>
              <a:ext uri="{FF2B5EF4-FFF2-40B4-BE49-F238E27FC236}">
                <a16:creationId xmlns:a16="http://schemas.microsoft.com/office/drawing/2014/main" id="{ACA91260-53DC-4835-66C6-5E709C278775}"/>
              </a:ext>
            </a:extLst>
          </p:cNvPr>
          <p:cNvPicPr>
            <a:picLocks noChangeAspect="1"/>
          </p:cNvPicPr>
          <p:nvPr/>
        </p:nvPicPr>
        <p:blipFill>
          <a:blip r:embed="rId2"/>
          <a:stretch>
            <a:fillRect/>
          </a:stretch>
        </p:blipFill>
        <p:spPr>
          <a:xfrm>
            <a:off x="880258" y="1956917"/>
            <a:ext cx="10431483" cy="4229487"/>
          </a:xfrm>
          <a:prstGeom prst="rect">
            <a:avLst/>
          </a:prstGeom>
        </p:spPr>
      </p:pic>
    </p:spTree>
    <p:extLst>
      <p:ext uri="{BB962C8B-B14F-4D97-AF65-F5344CB8AC3E}">
        <p14:creationId xmlns:p14="http://schemas.microsoft.com/office/powerpoint/2010/main" val="358455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DF36-F9DD-D12F-7BA5-5111F996F55C}"/>
              </a:ext>
            </a:extLst>
          </p:cNvPr>
          <p:cNvSpPr>
            <a:spLocks noGrp="1"/>
          </p:cNvSpPr>
          <p:nvPr>
            <p:ph type="title"/>
          </p:nvPr>
        </p:nvSpPr>
        <p:spPr>
          <a:xfrm>
            <a:off x="1362075" y="365353"/>
            <a:ext cx="5111750" cy="1204912"/>
          </a:xfrm>
        </p:spPr>
        <p:txBody>
          <a:bodyPr/>
          <a:lstStyle/>
          <a:p>
            <a:r>
              <a:rPr lang="en-US" dirty="0"/>
              <a:t>Predictive Modeling</a:t>
            </a:r>
          </a:p>
        </p:txBody>
      </p:sp>
      <p:sp>
        <p:nvSpPr>
          <p:cNvPr id="6" name="Text Placeholder 5">
            <a:extLst>
              <a:ext uri="{FF2B5EF4-FFF2-40B4-BE49-F238E27FC236}">
                <a16:creationId xmlns:a16="http://schemas.microsoft.com/office/drawing/2014/main" id="{C1F97F57-8FF9-B72C-35FA-14DF531430E3}"/>
              </a:ext>
            </a:extLst>
          </p:cNvPr>
          <p:cNvSpPr>
            <a:spLocks noGrp="1"/>
          </p:cNvSpPr>
          <p:nvPr>
            <p:ph type="body" idx="1"/>
          </p:nvPr>
        </p:nvSpPr>
        <p:spPr>
          <a:xfrm>
            <a:off x="805707" y="2042557"/>
            <a:ext cx="5668117" cy="3586348"/>
          </a:xfrm>
        </p:spPr>
        <p:txBody>
          <a:bodyPr/>
          <a:lstStyle/>
          <a:p>
            <a:pPr marL="285750" indent="-285750">
              <a:buFont typeface="Arial" panose="020B0604020202020204" pitchFamily="34" charset="0"/>
              <a:buChar char="•"/>
            </a:pPr>
            <a:r>
              <a:rPr lang="en-US" dirty="0"/>
              <a:t>Utilized a random forest classifier model</a:t>
            </a:r>
          </a:p>
          <a:p>
            <a:pPr marL="285750" indent="-285750">
              <a:buFont typeface="Arial" panose="020B0604020202020204" pitchFamily="34" charset="0"/>
              <a:buChar char="•"/>
            </a:pPr>
            <a:r>
              <a:rPr lang="en-US" dirty="0"/>
              <a:t>The final model was had a 96.61% training accuracy, but only a 81.06% testing accuracy. </a:t>
            </a:r>
          </a:p>
          <a:p>
            <a:pPr marL="285750" indent="-285750">
              <a:buFont typeface="Arial" panose="020B0604020202020204" pitchFamily="34" charset="0"/>
              <a:buChar char="•"/>
            </a:pPr>
            <a:r>
              <a:rPr lang="en-US" dirty="0"/>
              <a:t>The large gap between training and testing accuracy as well as the AUC score of 51.38% suggests that the model was overfitting and was not able to generalize well to the testing data.</a:t>
            </a:r>
          </a:p>
          <a:p>
            <a:pPr marL="285750" indent="-285750">
              <a:buFont typeface="Arial" panose="020B0604020202020204" pitchFamily="34" charset="0"/>
              <a:buChar char="•"/>
            </a:pPr>
            <a:r>
              <a:rPr lang="en-US" dirty="0"/>
              <a:t>Significant class imbalance in target variable </a:t>
            </a:r>
          </a:p>
        </p:txBody>
      </p:sp>
      <p:sp>
        <p:nvSpPr>
          <p:cNvPr id="4" name="Footer Placeholder 3">
            <a:extLst>
              <a:ext uri="{FF2B5EF4-FFF2-40B4-BE49-F238E27FC236}">
                <a16:creationId xmlns:a16="http://schemas.microsoft.com/office/drawing/2014/main" id="{A0AC2797-DD4F-318C-50F8-D5A0BF54FD5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41ACC88-5956-F6B6-5DDF-098D8E4C9A3F}"/>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49980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1026" name="Picture 2">
            <a:extLst>
              <a:ext uri="{FF2B5EF4-FFF2-40B4-BE49-F238E27FC236}">
                <a16:creationId xmlns:a16="http://schemas.microsoft.com/office/drawing/2014/main" id="{4C792830-414B-5C01-DF78-FA8FE0189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232" y="249027"/>
            <a:ext cx="7533903" cy="614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2050" name="Picture 2">
            <a:extLst>
              <a:ext uri="{FF2B5EF4-FFF2-40B4-BE49-F238E27FC236}">
                <a16:creationId xmlns:a16="http://schemas.microsoft.com/office/drawing/2014/main" id="{0E621D82-32D2-1556-1CD5-FDCE6EFC3CA7}"/>
              </a:ext>
            </a:extLst>
          </p:cNvPr>
          <p:cNvPicPr>
            <a:picLocks noGrp="1" noChangeAspect="1" noChangeArrowheads="1"/>
          </p:cNvPicPr>
          <p:nvPr>
            <p:ph type="dgm" sz="quarter" idx="15"/>
          </p:nvPr>
        </p:nvPicPr>
        <p:blipFill>
          <a:blip r:embed="rId2">
            <a:extLst>
              <a:ext uri="{28A0092B-C50C-407E-A947-70E740481C1C}">
                <a14:useLocalDpi xmlns:a14="http://schemas.microsoft.com/office/drawing/2010/main" val="0"/>
              </a:ext>
            </a:extLst>
          </a:blip>
          <a:srcRect/>
          <a:stretch>
            <a:fillRect/>
          </a:stretch>
        </p:blipFill>
        <p:spPr bwMode="auto">
          <a:xfrm>
            <a:off x="2672874" y="309870"/>
            <a:ext cx="6846252" cy="594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720134" y="623455"/>
            <a:ext cx="6006564" cy="1204912"/>
          </a:xfrm>
        </p:spPr>
        <p:txBody>
          <a:bodyPr/>
          <a:lstStyle/>
          <a:p>
            <a:r>
              <a:rPr lang="en-US" dirty="0"/>
              <a:t>Recommendations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08270" y="2173185"/>
            <a:ext cx="6282047" cy="4061360"/>
          </a:xfrm>
        </p:spPr>
        <p:txBody>
          <a:bodyPr>
            <a:normAutofit/>
          </a:bodyPr>
          <a:lstStyle/>
          <a:p>
            <a:r>
              <a:rPr lang="en-US" dirty="0"/>
              <a:t>The best predictors of future user adoption are: </a:t>
            </a:r>
          </a:p>
          <a:p>
            <a:r>
              <a:rPr lang="en-US" dirty="0"/>
              <a:t>- `</a:t>
            </a:r>
            <a:r>
              <a:rPr lang="en-US" dirty="0" err="1"/>
              <a:t>last_session_creation_time</a:t>
            </a:r>
            <a:r>
              <a:rPr lang="en-US" dirty="0"/>
              <a:t>`: the most important predictor of future user adoption was when the user last logged in. This make sense since users who did not log in recently would probably not be adopted users. It also be noted that there was some missing data that we filled in with 0 for this variable. </a:t>
            </a:r>
          </a:p>
          <a:p>
            <a:r>
              <a:rPr lang="en-US" dirty="0"/>
              <a:t>- `</a:t>
            </a:r>
            <a:r>
              <a:rPr lang="en-US" dirty="0" err="1"/>
              <a:t>opted_in_to_mailing_list</a:t>
            </a:r>
            <a:r>
              <a:rPr lang="en-US" dirty="0"/>
              <a:t>`: the next best indicator were for users who opted into receiving the mailing emails. </a:t>
            </a:r>
          </a:p>
          <a:p>
            <a:r>
              <a:rPr lang="en-US" dirty="0"/>
              <a:t>- `</a:t>
            </a:r>
            <a:r>
              <a:rPr lang="en-US" dirty="0" err="1"/>
              <a:t>enabled_for_marketing_drip</a:t>
            </a:r>
            <a:r>
              <a:rPr lang="en-US" dirty="0"/>
              <a:t>`: users who enabled for the regular marketing drip were also more likely to be adopted. </a:t>
            </a:r>
          </a:p>
          <a:p>
            <a:r>
              <a:rPr lang="en-US" dirty="0"/>
              <a:t>- `</a:t>
            </a:r>
            <a:r>
              <a:rPr lang="en-US" dirty="0" err="1"/>
              <a:t>creation_source_org_INVITE</a:t>
            </a:r>
            <a:r>
              <a:rPr lang="en-US" dirty="0"/>
              <a:t>`: another important indicator were users who created their account because they were invited by an organization.</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Chris 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270</Words>
  <Application>Microsoft Macintosh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Relax Inc. Take-home challenge</vt:lpstr>
      <vt:lpstr>Problem Statement</vt:lpstr>
      <vt:lpstr>Distribution of Adopted vs. unadopted users</vt:lpstr>
      <vt:lpstr>Predictive Modeling</vt:lpstr>
      <vt:lpstr>PowerPoint Presentation</vt:lpstr>
      <vt:lpstr>PowerPoint Presentation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2023-03-09T02:26:08Z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