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19dda9dc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19dda9dc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19dda9dc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19dda9dc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19dda9dc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19dda9dc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19dda9dc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19dda9dc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19dda9dc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19dda9dc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19dda9dc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19dda9dc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19dda9dc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19dda9dc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19dda9dc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19dda9dc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Guided Capstone: </a:t>
            </a:r>
            <a:endParaRPr/>
          </a:p>
          <a:p>
            <a:pPr indent="0" lvl="0" marL="0" rtl="0" algn="ctr">
              <a:spcBef>
                <a:spcPts val="0"/>
              </a:spcBef>
              <a:spcAft>
                <a:spcPts val="0"/>
              </a:spcAft>
              <a:buNone/>
            </a:pPr>
            <a:r>
              <a:rPr lang="en"/>
              <a:t>Big Mountain Resort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Christopher 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Identification</a:t>
            </a:r>
            <a:endParaRPr/>
          </a:p>
        </p:txBody>
      </p:sp>
      <p:sp>
        <p:nvSpPr>
          <p:cNvPr id="135" name="Google Shape;135;p14"/>
          <p:cNvSpPr txBox="1"/>
          <p:nvPr>
            <p:ph idx="1" type="body"/>
          </p:nvPr>
        </p:nvSpPr>
        <p:spPr>
          <a:xfrm>
            <a:off x="819150" y="1914100"/>
            <a:ext cx="7724700" cy="25245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a:solidFill>
                  <a:srgbClr val="000000"/>
                </a:solidFill>
                <a:latin typeface="Arial"/>
                <a:ea typeface="Arial"/>
                <a:cs typeface="Arial"/>
                <a:sym typeface="Arial"/>
              </a:rPr>
              <a:t>Big Mountain Resort is a ski resort that accommodates about 350,000 customers every year.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000000"/>
                </a:solidFill>
                <a:latin typeface="Arial"/>
                <a:ea typeface="Arial"/>
                <a:cs typeface="Arial"/>
                <a:sym typeface="Arial"/>
              </a:rPr>
              <a:t>The resort is serviced by 11 lifts, 2 T-bars, and 1 magic carpet for skiers.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000000"/>
                </a:solidFill>
                <a:latin typeface="Arial"/>
                <a:ea typeface="Arial"/>
                <a:cs typeface="Arial"/>
                <a:sym typeface="Arial"/>
              </a:rPr>
              <a:t>The base elevation is 4,464 ft, and the summit is 6,817 ft with a vertical drop of 2,353 ft.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000000"/>
                </a:solidFill>
                <a:latin typeface="Arial"/>
                <a:ea typeface="Arial"/>
                <a:cs typeface="Arial"/>
                <a:sym typeface="Arial"/>
              </a:rPr>
              <a:t>The resort recently installed a chair lift that increased operation costs by $1,540,000 this season.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Identification</a:t>
            </a:r>
            <a:endParaRPr/>
          </a:p>
        </p:txBody>
      </p:sp>
      <p:sp>
        <p:nvSpPr>
          <p:cNvPr id="141" name="Google Shape;141;p15"/>
          <p:cNvSpPr txBox="1"/>
          <p:nvPr>
            <p:ph idx="1" type="body"/>
          </p:nvPr>
        </p:nvSpPr>
        <p:spPr>
          <a:xfrm>
            <a:off x="819150" y="1882025"/>
            <a:ext cx="7505700" cy="25566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sz="1400">
                <a:solidFill>
                  <a:srgbClr val="000000"/>
                </a:solidFill>
                <a:latin typeface="Arial"/>
                <a:ea typeface="Arial"/>
                <a:cs typeface="Arial"/>
                <a:sym typeface="Arial"/>
              </a:rPr>
              <a:t>The resort's pricing strategy has been to charge a premium above the average price of resorts in its market segment. </a:t>
            </a:r>
            <a:endParaRPr sz="1400">
              <a:solidFill>
                <a:srgbClr val="000000"/>
              </a:solidFill>
              <a:latin typeface="Arial"/>
              <a:ea typeface="Arial"/>
              <a:cs typeface="Arial"/>
              <a:sym typeface="Arial"/>
            </a:endParaRPr>
          </a:p>
          <a:p>
            <a:pPr indent="-342900" lvl="0" marL="457200" rtl="0" algn="l">
              <a:lnSpc>
                <a:spcPct val="100000"/>
              </a:lnSpc>
              <a:spcBef>
                <a:spcPts val="0"/>
              </a:spcBef>
              <a:spcAft>
                <a:spcPts val="0"/>
              </a:spcAft>
              <a:buSzPts val="1800"/>
              <a:buChar char="●"/>
            </a:pPr>
            <a:r>
              <a:rPr lang="en" sz="1400">
                <a:solidFill>
                  <a:srgbClr val="000000"/>
                </a:solidFill>
                <a:latin typeface="Arial"/>
                <a:ea typeface="Arial"/>
                <a:cs typeface="Arial"/>
                <a:sym typeface="Arial"/>
              </a:rPr>
              <a:t>Management knows there are limits to this pricing approach and suspects that Big Mountain is not capitalizing on its facilities as much as it could. </a:t>
            </a:r>
            <a:endParaRPr sz="1400">
              <a:solidFill>
                <a:srgbClr val="000000"/>
              </a:solidFill>
              <a:latin typeface="Arial"/>
              <a:ea typeface="Arial"/>
              <a:cs typeface="Arial"/>
              <a:sym typeface="Arial"/>
            </a:endParaRPr>
          </a:p>
          <a:p>
            <a:pPr indent="-342900" lvl="0" marL="457200" rtl="0" algn="l">
              <a:lnSpc>
                <a:spcPct val="100000"/>
              </a:lnSpc>
              <a:spcBef>
                <a:spcPts val="0"/>
              </a:spcBef>
              <a:spcAft>
                <a:spcPts val="0"/>
              </a:spcAft>
              <a:buSzPts val="1800"/>
              <a:buChar char="●"/>
            </a:pPr>
            <a:r>
              <a:rPr lang="en" sz="1400">
                <a:solidFill>
                  <a:srgbClr val="000000"/>
                </a:solidFill>
                <a:latin typeface="Arial"/>
                <a:ea typeface="Arial"/>
                <a:cs typeface="Arial"/>
                <a:sym typeface="Arial"/>
              </a:rPr>
              <a:t>The business wants guidance on how to select a better value for their ticket price. </a:t>
            </a:r>
            <a:endParaRPr sz="1400">
              <a:solidFill>
                <a:srgbClr val="000000"/>
              </a:solidFill>
              <a:latin typeface="Arial"/>
              <a:ea typeface="Arial"/>
              <a:cs typeface="Arial"/>
              <a:sym typeface="Arial"/>
            </a:endParaRPr>
          </a:p>
          <a:p>
            <a:pPr indent="-342900" lvl="0" marL="457200" rtl="0" algn="l">
              <a:lnSpc>
                <a:spcPct val="100000"/>
              </a:lnSpc>
              <a:spcBef>
                <a:spcPts val="0"/>
              </a:spcBef>
              <a:spcAft>
                <a:spcPts val="0"/>
              </a:spcAft>
              <a:buSzPts val="1800"/>
              <a:buChar char="●"/>
            </a:pPr>
            <a:r>
              <a:rPr lang="en" sz="1400">
                <a:solidFill>
                  <a:srgbClr val="000000"/>
                </a:solidFill>
                <a:latin typeface="Arial"/>
                <a:ea typeface="Arial"/>
                <a:cs typeface="Arial"/>
                <a:sym typeface="Arial"/>
              </a:rPr>
              <a:t>They are also considering a number of changes that they hope will either cut costs without undermining the ticket price or will support an even higher ticket price.</a:t>
            </a:r>
            <a:endParaRPr sz="14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749375"/>
            <a:ext cx="7505700" cy="74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Recommendations &amp; Key Findings</a:t>
            </a:r>
            <a:endParaRPr/>
          </a:p>
        </p:txBody>
      </p:sp>
      <p:sp>
        <p:nvSpPr>
          <p:cNvPr id="147" name="Google Shape;147;p16"/>
          <p:cNvSpPr txBox="1"/>
          <p:nvPr>
            <p:ph idx="1" type="body"/>
          </p:nvPr>
        </p:nvSpPr>
        <p:spPr>
          <a:xfrm>
            <a:off x="418225" y="1721625"/>
            <a:ext cx="3880500" cy="2855100"/>
          </a:xfrm>
          <a:prstGeom prst="rect">
            <a:avLst/>
          </a:prstGeom>
        </p:spPr>
        <p:txBody>
          <a:bodyPr anchorCtr="0" anchor="t" bIns="91425" lIns="91425" spcFirstLastPara="1" rIns="91425" wrap="square" tIns="91425">
            <a:noAutofit/>
          </a:bodyPr>
          <a:lstStyle/>
          <a:p>
            <a:pPr indent="0" lvl="0" marL="457200" rtl="0" algn="ctr">
              <a:lnSpc>
                <a:spcPct val="105000"/>
              </a:lnSpc>
              <a:spcBef>
                <a:spcPts val="1100"/>
              </a:spcBef>
              <a:spcAft>
                <a:spcPts val="0"/>
              </a:spcAft>
              <a:buSzPts val="852"/>
              <a:buNone/>
            </a:pPr>
            <a:r>
              <a:rPr b="1" lang="en" sz="1200">
                <a:solidFill>
                  <a:srgbClr val="000000"/>
                </a:solidFill>
                <a:highlight>
                  <a:srgbClr val="FFFFFF"/>
                </a:highlight>
                <a:latin typeface="Arial"/>
                <a:ea typeface="Arial"/>
                <a:cs typeface="Arial"/>
                <a:sym typeface="Arial"/>
              </a:rPr>
              <a:t>Scenario Options</a:t>
            </a:r>
            <a:endParaRPr b="1" sz="1200">
              <a:solidFill>
                <a:srgbClr val="000000"/>
              </a:solidFill>
              <a:highlight>
                <a:srgbClr val="FFFFFF"/>
              </a:highlight>
              <a:latin typeface="Arial"/>
              <a:ea typeface="Arial"/>
              <a:cs typeface="Arial"/>
              <a:sym typeface="Arial"/>
            </a:endParaRPr>
          </a:p>
          <a:p>
            <a:pPr indent="-298450" lvl="0" marL="457200" rtl="0" algn="l">
              <a:lnSpc>
                <a:spcPct val="105000"/>
              </a:lnSpc>
              <a:spcBef>
                <a:spcPts val="1100"/>
              </a:spcBef>
              <a:spcAft>
                <a:spcPts val="0"/>
              </a:spcAft>
              <a:buClr>
                <a:srgbClr val="000000"/>
              </a:buClr>
              <a:buSzPts val="1100"/>
              <a:buFont typeface="Arial"/>
              <a:buAutoNum type="arabicPeriod"/>
            </a:pPr>
            <a:r>
              <a:rPr lang="en" sz="1100">
                <a:solidFill>
                  <a:srgbClr val="000000"/>
                </a:solidFill>
                <a:highlight>
                  <a:srgbClr val="FFFFFF"/>
                </a:highlight>
                <a:latin typeface="Arial"/>
                <a:ea typeface="Arial"/>
                <a:cs typeface="Arial"/>
                <a:sym typeface="Arial"/>
              </a:rPr>
              <a:t>Permanently closing down up to 10 of the least used runs. This doesn't impact any other resort statistics.</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0"/>
              </a:spcBef>
              <a:spcAft>
                <a:spcPts val="0"/>
              </a:spcAft>
              <a:buClr>
                <a:srgbClr val="000000"/>
              </a:buClr>
              <a:buSzPts val="1100"/>
              <a:buFont typeface="Arial"/>
              <a:buAutoNum type="arabicPeriod"/>
            </a:pPr>
            <a:r>
              <a:rPr lang="en" sz="1100">
                <a:solidFill>
                  <a:srgbClr val="000000"/>
                </a:solidFill>
                <a:highlight>
                  <a:srgbClr val="FFFFFF"/>
                </a:highlight>
                <a:latin typeface="Arial"/>
                <a:ea typeface="Arial"/>
                <a:cs typeface="Arial"/>
                <a:sym typeface="Arial"/>
              </a:rPr>
              <a:t>Increase the vertical drop by adding a run to a point 150 feet lower down but requiring the installation of an additional chair lift to bring skiers back up, without additional snow making coverage</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0"/>
              </a:spcBef>
              <a:spcAft>
                <a:spcPts val="0"/>
              </a:spcAft>
              <a:buClr>
                <a:srgbClr val="000000"/>
              </a:buClr>
              <a:buSzPts val="1100"/>
              <a:buFont typeface="Arial"/>
              <a:buAutoNum type="arabicPeriod"/>
            </a:pPr>
            <a:r>
              <a:rPr lang="en" sz="1100">
                <a:solidFill>
                  <a:srgbClr val="000000"/>
                </a:solidFill>
                <a:highlight>
                  <a:srgbClr val="FFFFFF"/>
                </a:highlight>
                <a:latin typeface="Arial"/>
                <a:ea typeface="Arial"/>
                <a:cs typeface="Arial"/>
                <a:sym typeface="Arial"/>
              </a:rPr>
              <a:t>Same as number 2, but adding 2 acres of snow making cover</a:t>
            </a:r>
            <a:endParaRPr sz="1100">
              <a:solidFill>
                <a:srgbClr val="000000"/>
              </a:solidFill>
              <a:highlight>
                <a:srgbClr val="FFFFFF"/>
              </a:highlight>
              <a:latin typeface="Arial"/>
              <a:ea typeface="Arial"/>
              <a:cs typeface="Arial"/>
              <a:sym typeface="Arial"/>
            </a:endParaRPr>
          </a:p>
          <a:p>
            <a:pPr indent="-298450" lvl="0" marL="457200" rtl="0" algn="l">
              <a:lnSpc>
                <a:spcPct val="105000"/>
              </a:lnSpc>
              <a:spcBef>
                <a:spcPts val="0"/>
              </a:spcBef>
              <a:spcAft>
                <a:spcPts val="0"/>
              </a:spcAft>
              <a:buClr>
                <a:srgbClr val="000000"/>
              </a:buClr>
              <a:buSzPts val="1100"/>
              <a:buFont typeface="Arial"/>
              <a:buAutoNum type="arabicPeriod"/>
            </a:pPr>
            <a:r>
              <a:rPr lang="en" sz="1100">
                <a:solidFill>
                  <a:srgbClr val="000000"/>
                </a:solidFill>
                <a:highlight>
                  <a:srgbClr val="FFFFFF"/>
                </a:highlight>
                <a:latin typeface="Arial"/>
                <a:ea typeface="Arial"/>
                <a:cs typeface="Arial"/>
                <a:sym typeface="Arial"/>
              </a:rPr>
              <a:t>Increase the longest run by 0.2 mile to boast 3.5 miles length, requiring an additional snow making coverage of 4 acres</a:t>
            </a:r>
            <a:endParaRPr sz="1100">
              <a:solidFill>
                <a:srgbClr val="000000"/>
              </a:solidFill>
              <a:highlight>
                <a:srgbClr val="FFFFFF"/>
              </a:highlight>
              <a:latin typeface="Arial"/>
              <a:ea typeface="Arial"/>
              <a:cs typeface="Arial"/>
              <a:sym typeface="Arial"/>
            </a:endParaRPr>
          </a:p>
          <a:p>
            <a:pPr indent="0" lvl="0" marL="0" rtl="0" algn="l">
              <a:lnSpc>
                <a:spcPct val="105000"/>
              </a:lnSpc>
              <a:spcBef>
                <a:spcPts val="700"/>
              </a:spcBef>
              <a:spcAft>
                <a:spcPts val="1200"/>
              </a:spcAft>
              <a:buSzPts val="852"/>
              <a:buNone/>
            </a:pPr>
            <a:r>
              <a:t/>
            </a:r>
            <a:endParaRPr sz="1100"/>
          </a:p>
        </p:txBody>
      </p:sp>
      <p:sp>
        <p:nvSpPr>
          <p:cNvPr id="148" name="Google Shape;148;p16"/>
          <p:cNvSpPr txBox="1"/>
          <p:nvPr>
            <p:ph idx="2" type="body"/>
          </p:nvPr>
        </p:nvSpPr>
        <p:spPr>
          <a:xfrm>
            <a:off x="4572000" y="1721625"/>
            <a:ext cx="4164600" cy="28551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95000"/>
              </a:lnSpc>
              <a:spcBef>
                <a:spcPts val="0"/>
              </a:spcBef>
              <a:spcAft>
                <a:spcPts val="0"/>
              </a:spcAft>
              <a:buNone/>
            </a:pPr>
            <a:r>
              <a:rPr b="1" lang="en" sz="1200">
                <a:solidFill>
                  <a:srgbClr val="000000"/>
                </a:solidFill>
                <a:highlight>
                  <a:srgbClr val="FFFFFF"/>
                </a:highlight>
                <a:latin typeface="Arial"/>
                <a:ea typeface="Arial"/>
                <a:cs typeface="Arial"/>
                <a:sym typeface="Arial"/>
              </a:rPr>
              <a:t>Key Findings</a:t>
            </a:r>
            <a:endParaRPr b="1" sz="1200">
              <a:solidFill>
                <a:srgbClr val="000000"/>
              </a:solidFill>
              <a:highlight>
                <a:srgbClr val="FFFFFF"/>
              </a:highlight>
              <a:latin typeface="Arial"/>
              <a:ea typeface="Arial"/>
              <a:cs typeface="Arial"/>
              <a:sym typeface="Arial"/>
            </a:endParaRPr>
          </a:p>
          <a:p>
            <a:pPr indent="0" lvl="0" marL="457200" rtl="0" algn="l">
              <a:lnSpc>
                <a:spcPct val="95000"/>
              </a:lnSpc>
              <a:spcBef>
                <a:spcPts val="0"/>
              </a:spcBef>
              <a:spcAft>
                <a:spcPts val="0"/>
              </a:spcAft>
              <a:buNone/>
            </a:pPr>
            <a:r>
              <a:t/>
            </a:r>
            <a:endParaRPr sz="852">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393C3D"/>
              </a:buClr>
              <a:buSzPts val="1100"/>
              <a:buFont typeface="Arial"/>
              <a:buAutoNum type="arabicParenR"/>
            </a:pPr>
            <a:r>
              <a:rPr lang="en" sz="1100">
                <a:solidFill>
                  <a:srgbClr val="393C3D"/>
                </a:solidFill>
                <a:highlight>
                  <a:srgbClr val="FFFFFF"/>
                </a:highlight>
                <a:latin typeface="Arial"/>
                <a:ea typeface="Arial"/>
                <a:cs typeface="Arial"/>
                <a:sym typeface="Arial"/>
              </a:rPr>
              <a:t>Increase the ticket price from $81 to $85.34/day/customer and monitor the daily increase of revenue and validate with recent sale information. </a:t>
            </a:r>
            <a:endParaRPr sz="1100">
              <a:solidFill>
                <a:srgbClr val="393C3D"/>
              </a:solidFill>
              <a:highlight>
                <a:srgbClr val="FFFFFF"/>
              </a:highlight>
              <a:latin typeface="Arial"/>
              <a:ea typeface="Arial"/>
              <a:cs typeface="Arial"/>
              <a:sym typeface="Arial"/>
            </a:endParaRPr>
          </a:p>
          <a:p>
            <a:pPr indent="-298450" lvl="0" marL="457200" rtl="0" algn="l">
              <a:spcBef>
                <a:spcPts val="0"/>
              </a:spcBef>
              <a:spcAft>
                <a:spcPts val="0"/>
              </a:spcAft>
              <a:buClr>
                <a:srgbClr val="393C3D"/>
              </a:buClr>
              <a:buSzPts val="1100"/>
              <a:buFont typeface="Arial"/>
              <a:buAutoNum type="arabicParenR"/>
            </a:pPr>
            <a:r>
              <a:rPr lang="en" sz="1100">
                <a:solidFill>
                  <a:srgbClr val="393C3D"/>
                </a:solidFill>
                <a:highlight>
                  <a:srgbClr val="FFFFFF"/>
                </a:highlight>
                <a:latin typeface="Arial"/>
                <a:ea typeface="Arial"/>
                <a:cs typeface="Arial"/>
                <a:sym typeface="Arial"/>
              </a:rPr>
              <a:t>Closing down one of the least used runs which may not have a direct impact on ticket price. However, closing a run would reduce the operational expenses, which in turn is added to the revenue. </a:t>
            </a:r>
            <a:endParaRPr sz="1100">
              <a:solidFill>
                <a:srgbClr val="393C3D"/>
              </a:solidFill>
              <a:highlight>
                <a:srgbClr val="FFFFFF"/>
              </a:highlight>
              <a:latin typeface="Arial"/>
              <a:ea typeface="Arial"/>
              <a:cs typeface="Arial"/>
              <a:sym typeface="Arial"/>
            </a:endParaRPr>
          </a:p>
          <a:p>
            <a:pPr indent="-298450" lvl="0" marL="457200" rtl="0" algn="l">
              <a:spcBef>
                <a:spcPts val="0"/>
              </a:spcBef>
              <a:spcAft>
                <a:spcPts val="0"/>
              </a:spcAft>
              <a:buClr>
                <a:srgbClr val="393C3D"/>
              </a:buClr>
              <a:buSzPts val="1100"/>
              <a:buFont typeface="Arial"/>
              <a:buAutoNum type="arabicParenR"/>
            </a:pPr>
            <a:r>
              <a:rPr lang="en" sz="1100">
                <a:solidFill>
                  <a:srgbClr val="393C3D"/>
                </a:solidFill>
                <a:highlight>
                  <a:srgbClr val="FFFFFF"/>
                </a:highlight>
                <a:latin typeface="Arial"/>
                <a:ea typeface="Arial"/>
                <a:cs typeface="Arial"/>
                <a:sym typeface="Arial"/>
              </a:rPr>
              <a:t>Model suggests that increasing the vertical drop by 150 feet, adding a run, and installing an additional chair lift increase ticket price by $1.99/day/customer would increase the revenue.</a:t>
            </a:r>
            <a:endParaRPr sz="852">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852"/>
              <a:buNone/>
            </a:pPr>
            <a:r>
              <a:t/>
            </a:r>
            <a:endParaRPr sz="9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Modeling Results </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328025" y="4288025"/>
            <a:ext cx="7415100" cy="480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15 Features using the Random Forest Regressor Model</a:t>
            </a:r>
            <a:endParaRPr/>
          </a:p>
        </p:txBody>
      </p:sp>
      <p:pic>
        <p:nvPicPr>
          <p:cNvPr id="159" name="Google Shape;159;p18"/>
          <p:cNvPicPr preferRelativeResize="0"/>
          <p:nvPr/>
        </p:nvPicPr>
        <p:blipFill>
          <a:blip r:embed="rId3">
            <a:alphaModFix/>
          </a:blip>
          <a:stretch>
            <a:fillRect/>
          </a:stretch>
        </p:blipFill>
        <p:spPr>
          <a:xfrm>
            <a:off x="1970275" y="304800"/>
            <a:ext cx="5361901" cy="398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1486375" y="3623075"/>
            <a:ext cx="6081600" cy="836100"/>
          </a:xfrm>
          <a:prstGeom prst="rect">
            <a:avLst/>
          </a:prstGeom>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100">
                <a:solidFill>
                  <a:schemeClr val="dk1"/>
                </a:solidFill>
                <a:latin typeface="Arial"/>
                <a:ea typeface="Arial"/>
                <a:cs typeface="Arial"/>
                <a:sym typeface="Arial"/>
              </a:rPr>
              <a:t>Big Mountain currently charges $81.00 for the ticket price. The calculated expected Big Mountain Ticket Price based on the model is $95.87 with a MAE of $10.39 if the ticket price was supported in the marketplace by Big Mountain’s facilities.</a:t>
            </a:r>
            <a:endParaRPr sz="1100">
              <a:solidFill>
                <a:schemeClr val="dk1"/>
              </a:solidFill>
              <a:latin typeface="Arial"/>
              <a:ea typeface="Arial"/>
              <a:cs typeface="Arial"/>
              <a:sym typeface="Arial"/>
            </a:endParaRPr>
          </a:p>
        </p:txBody>
      </p:sp>
      <p:pic>
        <p:nvPicPr>
          <p:cNvPr id="165" name="Google Shape;165;p19"/>
          <p:cNvPicPr preferRelativeResize="0"/>
          <p:nvPr/>
        </p:nvPicPr>
        <p:blipFill>
          <a:blip r:embed="rId3">
            <a:alphaModFix/>
          </a:blip>
          <a:stretch>
            <a:fillRect/>
          </a:stretch>
        </p:blipFill>
        <p:spPr>
          <a:xfrm>
            <a:off x="1685925" y="451250"/>
            <a:ext cx="5991901"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947325" y="3505425"/>
            <a:ext cx="5992800" cy="857400"/>
          </a:xfrm>
          <a:prstGeom prst="rect">
            <a:avLst/>
          </a:prstGeom>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In scenario 2 where Big Mountain adds a run that increased the vertical drop by 150 ft while also installing an additional chair lift, the model suggests increased support for ticket price by $1.99. This is expected to amount to an increase revenue of $3,474,638 over the season.</a:t>
            </a:r>
            <a:endParaRPr sz="1100">
              <a:solidFill>
                <a:schemeClr val="dk1"/>
              </a:solidFill>
              <a:latin typeface="Arial"/>
              <a:ea typeface="Arial"/>
              <a:cs typeface="Arial"/>
              <a:sym typeface="Arial"/>
            </a:endParaRPr>
          </a:p>
          <a:p>
            <a:pPr indent="0" lvl="0" marL="0" rtl="0" algn="l">
              <a:spcBef>
                <a:spcPts val="1000"/>
              </a:spcBef>
              <a:spcAft>
                <a:spcPts val="1200"/>
              </a:spcAft>
              <a:buNone/>
            </a:pPr>
            <a:r>
              <a:t/>
            </a:r>
            <a:endParaRPr sz="1100">
              <a:latin typeface="Arial"/>
              <a:ea typeface="Arial"/>
              <a:cs typeface="Arial"/>
              <a:sym typeface="Arial"/>
            </a:endParaRPr>
          </a:p>
        </p:txBody>
      </p:sp>
      <p:pic>
        <p:nvPicPr>
          <p:cNvPr id="171" name="Google Shape;171;p20"/>
          <p:cNvPicPr preferRelativeResize="0"/>
          <p:nvPr/>
        </p:nvPicPr>
        <p:blipFill>
          <a:blip r:embed="rId3">
            <a:alphaModFix/>
          </a:blip>
          <a:stretch>
            <a:fillRect/>
          </a:stretch>
        </p:blipFill>
        <p:spPr>
          <a:xfrm>
            <a:off x="2130250" y="331475"/>
            <a:ext cx="5613150" cy="304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695900"/>
            <a:ext cx="7505700" cy="66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 and Conclusions</a:t>
            </a:r>
            <a:endParaRPr/>
          </a:p>
        </p:txBody>
      </p:sp>
      <p:sp>
        <p:nvSpPr>
          <p:cNvPr id="177" name="Google Shape;177;p21"/>
          <p:cNvSpPr txBox="1"/>
          <p:nvPr>
            <p:ph idx="1" type="body"/>
          </p:nvPr>
        </p:nvSpPr>
        <p:spPr>
          <a:xfrm>
            <a:off x="631650" y="1507750"/>
            <a:ext cx="7880700" cy="306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93C3D"/>
              </a:buClr>
              <a:buSzPts val="1300"/>
              <a:buFont typeface="Arial"/>
              <a:buChar char="●"/>
            </a:pPr>
            <a:r>
              <a:rPr lang="en">
                <a:solidFill>
                  <a:srgbClr val="393C3D"/>
                </a:solidFill>
                <a:highlight>
                  <a:srgbClr val="FFFFFF"/>
                </a:highlight>
                <a:latin typeface="Arial"/>
                <a:ea typeface="Arial"/>
                <a:cs typeface="Arial"/>
                <a:sym typeface="Arial"/>
              </a:rPr>
              <a:t>Our model suggests a sizable room for an increase in ticket price since our resort might be undercharging.</a:t>
            </a:r>
            <a:endParaRPr>
              <a:solidFill>
                <a:srgbClr val="393C3D"/>
              </a:solidFill>
              <a:highlight>
                <a:srgbClr val="FFFFFF"/>
              </a:highlight>
              <a:latin typeface="Arial"/>
              <a:ea typeface="Arial"/>
              <a:cs typeface="Arial"/>
              <a:sym typeface="Arial"/>
            </a:endParaRPr>
          </a:p>
          <a:p>
            <a:pPr indent="-311150" lvl="0" marL="457200" rtl="0" algn="l">
              <a:spcBef>
                <a:spcPts val="0"/>
              </a:spcBef>
              <a:spcAft>
                <a:spcPts val="0"/>
              </a:spcAft>
              <a:buClr>
                <a:srgbClr val="393C3D"/>
              </a:buClr>
              <a:buSzPts val="1300"/>
              <a:buFont typeface="Arial"/>
              <a:buChar char="●"/>
            </a:pPr>
            <a:r>
              <a:rPr lang="en">
                <a:solidFill>
                  <a:srgbClr val="393C3D"/>
                </a:solidFill>
                <a:highlight>
                  <a:srgbClr val="FFFFFF"/>
                </a:highlight>
                <a:latin typeface="Arial"/>
                <a:ea typeface="Arial"/>
                <a:cs typeface="Arial"/>
                <a:sym typeface="Arial"/>
              </a:rPr>
              <a:t>Initially increase the ticket price from $81 to $85.34/day/customer and monitor the daily increase of revenue and validate with recent sale information. If it continues, increase the price to maximum of $106.40.</a:t>
            </a:r>
            <a:endParaRPr>
              <a:solidFill>
                <a:srgbClr val="393C3D"/>
              </a:solidFill>
              <a:highlight>
                <a:srgbClr val="FFFFFF"/>
              </a:highlight>
              <a:latin typeface="Arial"/>
              <a:ea typeface="Arial"/>
              <a:cs typeface="Arial"/>
              <a:sym typeface="Arial"/>
            </a:endParaRPr>
          </a:p>
          <a:p>
            <a:pPr indent="-311150" lvl="0" marL="457200" rtl="0" algn="l">
              <a:spcBef>
                <a:spcPts val="0"/>
              </a:spcBef>
              <a:spcAft>
                <a:spcPts val="0"/>
              </a:spcAft>
              <a:buClr>
                <a:srgbClr val="393C3D"/>
              </a:buClr>
              <a:buSzPts val="1300"/>
              <a:buFont typeface="Arial"/>
              <a:buChar char="●"/>
            </a:pPr>
            <a:r>
              <a:rPr lang="en">
                <a:solidFill>
                  <a:srgbClr val="393C3D"/>
                </a:solidFill>
                <a:highlight>
                  <a:srgbClr val="FFFFFF"/>
                </a:highlight>
                <a:latin typeface="Arial"/>
                <a:ea typeface="Arial"/>
                <a:cs typeface="Arial"/>
                <a:sym typeface="Arial"/>
              </a:rPr>
              <a:t>Add run that increases the vertical drop by 150 ft while also installing an additional chair lift: this would support i</a:t>
            </a:r>
            <a:r>
              <a:rPr lang="en">
                <a:solidFill>
                  <a:srgbClr val="393C3D"/>
                </a:solidFill>
                <a:highlight>
                  <a:srgbClr val="FFFFFF"/>
                </a:highlight>
                <a:latin typeface="Arial"/>
                <a:ea typeface="Arial"/>
                <a:cs typeface="Arial"/>
                <a:sym typeface="Arial"/>
              </a:rPr>
              <a:t>ncrease ticket price by $1.99/day/customer and increase generated revenue by $3,474,638 over the season.</a:t>
            </a:r>
            <a:endParaRPr>
              <a:solidFill>
                <a:srgbClr val="393C3D"/>
              </a:solidFill>
              <a:highlight>
                <a:srgbClr val="FFFFFF"/>
              </a:highlight>
              <a:latin typeface="Arial"/>
              <a:ea typeface="Arial"/>
              <a:cs typeface="Arial"/>
              <a:sym typeface="Arial"/>
            </a:endParaRPr>
          </a:p>
          <a:p>
            <a:pPr indent="-311150" lvl="0" marL="457200" rtl="0" algn="l">
              <a:spcBef>
                <a:spcPts val="0"/>
              </a:spcBef>
              <a:spcAft>
                <a:spcPts val="0"/>
              </a:spcAft>
              <a:buClr>
                <a:srgbClr val="393C3D"/>
              </a:buClr>
              <a:buSzPts val="1300"/>
              <a:buFont typeface="Arial"/>
              <a:buChar char="●"/>
            </a:pPr>
            <a:r>
              <a:rPr lang="en">
                <a:solidFill>
                  <a:srgbClr val="393C3D"/>
                </a:solidFill>
                <a:highlight>
                  <a:srgbClr val="FFFFFF"/>
                </a:highlight>
                <a:latin typeface="Arial"/>
                <a:ea typeface="Arial"/>
                <a:cs typeface="Arial"/>
                <a:sym typeface="Arial"/>
              </a:rPr>
              <a:t>Reduce Operational Expenses: Closing down one of the least-used runs which may not have a direct impact on ticket price. However, closing a run would reduce the operational expenses, which in turn is added to the revenue. As the model suggests, recommend to close more least used runs after seeing the value gain of closing one.</a:t>
            </a:r>
            <a:endParaRPr>
              <a:solidFill>
                <a:srgbClr val="393C3D"/>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