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99" r:id="rId3"/>
    <p:sldId id="261" r:id="rId4"/>
    <p:sldId id="263" r:id="rId5"/>
    <p:sldId id="260" r:id="rId6"/>
    <p:sldId id="300" r:id="rId7"/>
    <p:sldId id="269" r:id="rId8"/>
    <p:sldId id="301" r:id="rId9"/>
    <p:sldId id="308" r:id="rId10"/>
    <p:sldId id="309" r:id="rId11"/>
    <p:sldId id="274" r:id="rId12"/>
    <p:sldId id="310" r:id="rId13"/>
    <p:sldId id="303" r:id="rId14"/>
    <p:sldId id="304" r:id="rId15"/>
    <p:sldId id="305" r:id="rId16"/>
    <p:sldId id="302" r:id="rId17"/>
    <p:sldId id="279" r:id="rId18"/>
    <p:sldId id="306" r:id="rId19"/>
    <p:sldId id="289" r:id="rId20"/>
    <p:sldId id="307" r:id="rId21"/>
    <p:sldId id="290" r:id="rId22"/>
  </p:sldIdLst>
  <p:sldSz cx="9144000" cy="5143500" type="screen16x9"/>
  <p:notesSz cx="6858000" cy="9144000"/>
  <p:embeddedFontLst>
    <p:embeddedFont>
      <p:font typeface="Mulish" pitchFamily="2" charset="77"/>
      <p:regular r:id="rId24"/>
      <p:bold r:id="rId25"/>
      <p:italic r:id="rId26"/>
      <p:boldItalic r:id="rId27"/>
    </p:embeddedFont>
    <p:embeddedFont>
      <p:font typeface="Mulish SemiBold" pitchFamily="2" charset="77"/>
      <p:regular r:id="rId28"/>
      <p:bold r:id="rId29"/>
      <p:italic r:id="rId30"/>
      <p:boldItalic r:id="rId31"/>
    </p:embeddedFont>
    <p:embeddedFont>
      <p:font typeface="Nunito Light" panose="020F0302020204030204" pitchFamily="34" charset="0"/>
      <p:regular r:id="rId32"/>
      <p:italic r:id="rId33"/>
    </p:embeddedFont>
    <p:embeddedFont>
      <p:font typeface="Poppins SemiBold" panose="020B0604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79596"/>
  </p:normalViewPr>
  <p:slideViewPr>
    <p:cSldViewPr snapToGrid="0">
      <p:cViewPr varScale="1">
        <p:scale>
          <a:sx n="125" d="100"/>
          <a:sy n="125" d="100"/>
        </p:scale>
        <p:origin x="13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We can see from the line graph in Figure 3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Compared to employees who stayed with the company, employees who attrition were more likely to experience significant drops in average monthly income during their later working years.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can be seen at around 19, 28, and 34 total working years.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(3 of 24) of the time it predicted a false positive (predicting an employee will attrition, when in fact they are staying), while the false negatives (predicting an employee will stay, when they are actually leaving) were at about 12% (50 of 417).</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3402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the final model, the top 5 most important predictors/features of employee attrition are:</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OverTime_Yes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who work overtime are most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TotalWorkingYears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more total working years or work experience are less likely to attrition.</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MonthlyIncome</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higher monthly income or high wages are less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JobLevel</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a higher job level are less likely to attrition from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JobRole_Sales</a:t>
            </a:r>
            <a:r>
              <a:rPr lang="en-US" sz="1800" b="1" dirty="0">
                <a:effectLst/>
                <a:latin typeface="Arial" panose="020B0604020202020204" pitchFamily="34" charset="0"/>
                <a:ea typeface="Calibri" panose="020F0502020204030204" pitchFamily="34" charset="0"/>
                <a:cs typeface="Times New Roman" panose="02020603050405020304" pitchFamily="18" charset="0"/>
              </a:rPr>
              <a:t> Executive</a:t>
            </a:r>
            <a:r>
              <a:rPr lang="en-US" sz="1800" dirty="0">
                <a:effectLst/>
                <a:latin typeface="Arial" panose="020B0604020202020204" pitchFamily="34" charset="0"/>
                <a:ea typeface="Calibri" panose="020F0502020204030204" pitchFamily="34" charset="0"/>
                <a:cs typeface="Times New Roman" panose="02020603050405020304" pitchFamily="18" charset="0"/>
              </a:rPr>
              <a:t>: sales executive employees are most likely to attrition from company compared to employees with other job roles.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71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Address Overworking:</a:t>
            </a:r>
            <a:r>
              <a:rPr lang="en-US" sz="1800" dirty="0">
                <a:effectLst/>
                <a:latin typeface="Arial" panose="020B0604020202020204" pitchFamily="34" charset="0"/>
                <a:ea typeface="Calibri" panose="020F0502020204030204" pitchFamily="34" charset="0"/>
                <a:cs typeface="Times New Roman" panose="02020603050405020304" pitchFamily="18" charset="0"/>
              </a:rPr>
              <a:t> Implement policies and procedures to reduce excessive overtime and promote a healthy work-life balance for employees. 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Evaluate Compensation:</a:t>
            </a:r>
            <a:r>
              <a:rPr lang="en-US" sz="1800" dirty="0">
                <a:effectLst/>
                <a:latin typeface="Arial" panose="020B0604020202020204" pitchFamily="34" charset="0"/>
                <a:ea typeface="Calibri" panose="020F0502020204030204" pitchFamily="34" charset="0"/>
                <a:cs typeface="Times New Roman" panose="02020603050405020304" pitchFamily="18" charset="0"/>
              </a:rPr>
              <a:t> Review the compensation packages offered to employees, with a particular focus on those in </a:t>
            </a:r>
            <a:r>
              <a:rPr lang="en-US" sz="1800" i="1" dirty="0">
                <a:effectLst/>
                <a:latin typeface="Arial" panose="020B0604020202020204" pitchFamily="34" charset="0"/>
                <a:ea typeface="Calibri" panose="020F0502020204030204" pitchFamily="34" charset="0"/>
                <a:cs typeface="Times New Roman" panose="02020603050405020304" pitchFamily="18" charset="0"/>
              </a:rPr>
              <a:t>sales executive roles</a:t>
            </a:r>
            <a:r>
              <a:rPr lang="en-US" sz="1800" dirty="0">
                <a:effectLst/>
                <a:latin typeface="Arial" panose="020B0604020202020204" pitchFamily="34" charset="0"/>
                <a:ea typeface="Calibri" panose="020F0502020204030204" pitchFamily="34" charset="0"/>
                <a:cs typeface="Times New Roman" panose="02020603050405020304" pitchFamily="18" charset="0"/>
              </a:rPr>
              <a:t>. Ensure that the compensation is competitive and provides a sufficient financial incentive for employees to remain with the company. Consider implementing a merit-based pay structure that rewards high-performing employees.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Foster Career Growth:</a:t>
            </a:r>
            <a:r>
              <a:rPr lang="en-US" sz="1800" dirty="0">
                <a:effectLst/>
                <a:latin typeface="Arial" panose="020B0604020202020204" pitchFamily="34" charset="0"/>
                <a:ea typeface="Calibri" panose="020F0502020204030204" pitchFamily="34" charset="0"/>
                <a:cs typeface="Times New Roman" panose="02020603050405020304" pitchFamily="18" charset="0"/>
              </a:rPr>
              <a:t> Offer professional development opportunities, such as training and mentorship programs, to help employees progress in their careers, and increase their job level. Provide clear pathways for employees to advance within the company and communicate expectations for promotions.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Improve Job Satisfaction:</a:t>
            </a:r>
            <a:r>
              <a:rPr lang="en-US" sz="1800" dirty="0">
                <a:effectLst/>
                <a:latin typeface="Arial" panose="020B0604020202020204" pitchFamily="34" charset="0"/>
                <a:ea typeface="Calibri" panose="020F0502020204030204" pitchFamily="34" charset="0"/>
                <a:cs typeface="Times New Roman" panose="02020603050405020304" pitchFamily="18" charset="0"/>
              </a:rPr>
              <a:t> Conduct regular surveys to understand employees' perceptions of the company, their job roles, and the work environment. Use this information to identify areas where improvements can be made and take steps to address any concerns.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Offer Employee Benefits:</a:t>
            </a:r>
            <a:r>
              <a:rPr lang="en-US" sz="1800" dirty="0">
                <a:effectLst/>
                <a:latin typeface="Arial" panose="020B0604020202020204" pitchFamily="34" charset="0"/>
                <a:ea typeface="Calibri" panose="020F0502020204030204" pitchFamily="34" charset="0"/>
                <a:cs typeface="Times New Roman" panose="02020603050405020304" pitchFamily="18" charset="0"/>
              </a:rPr>
              <a:t> Evaluate the employee benefits offered by the company, including health insurance, retirement plans, and paid time off, and ensure that they are competitive with those offered by other companies in the industry.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098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670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Employees are one of the most important assets of an organization as they are essential to providing the goods and services that the organization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employee workforce is the foundation of a strong, successful, and long-running company.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Employee attrition can be a significant issue for organizations, as it can lead to disruptions to organizational activities, costly capital expenditures used to hire and select new candidates to fill vacancies, cost incurred to train new employees, time costs required to adjust to new changes, loss of knowledge due to losing experienced employees, and reduction in profits due to loss of productivity.</a:t>
            </a:r>
          </a:p>
          <a:p>
            <a:r>
              <a:rPr lang="en-US" sz="1800" dirty="0">
                <a:effectLst/>
                <a:latin typeface="Arial" panose="020B0604020202020204" pitchFamily="34" charset="0"/>
                <a:ea typeface="Calibri" panose="020F0502020204030204" pitchFamily="34" charset="0"/>
              </a:rPr>
              <a:t>Predicting employee attrition before it happens will allow organization employers and managers to develop strategies to minimize employee attrition rates and motivate employees to stay in their jobs. </a:t>
            </a:r>
          </a:p>
          <a:p>
            <a:r>
              <a:rPr lang="en-US" sz="1800" dirty="0">
                <a:effectLst/>
                <a:latin typeface="Arial" panose="020B0604020202020204" pitchFamily="34" charset="0"/>
                <a:ea typeface="Calibri" panose="020F0502020204030204" pitchFamily="34" charset="0"/>
              </a:rPr>
              <a:t>This project can also help determine the underlying factors and insights important for employee retention. </a:t>
            </a:r>
          </a:p>
          <a:p>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purpose of this project is to analyze the data obtained from the Human Resources Department of IBM, determine the factors that influence employees to leave IBM, and build a prediction model to predict which employees will become attrition.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project will help IBM’s HR Department and employers by providing an in-depth analysis as to identify what types of employees are choosing to leave, and determining which employees are at risk to leave next.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EmployeeCount</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EmployeeNumber</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StandardHours</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'Over18' </a:t>
            </a:r>
            <a:r>
              <a:rPr lang="en-US" sz="1800" dirty="0">
                <a:effectLst/>
                <a:latin typeface="Arial" panose="020B0604020202020204" pitchFamily="34" charset="0"/>
                <a:ea typeface="Calibri" panose="020F0502020204030204" pitchFamily="34" charset="0"/>
                <a:cs typeface="Times New Roman" panose="02020603050405020304" pitchFamily="18" charset="0"/>
              </a:rPr>
              <a:t>were features with only one unique value for all employees, so these features would not influence the analysis since everyone was over 18 years of age and worked 80 standard hours.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Outlier values were kept in data because they may help with model prediction in terms of providing valuable information on whether time at company or long-term stability impacts a person's behavior and attitude towards attrition.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1 shows that the overall attrition rate was 16.12%, meaning that 237 out of 1470 employees left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illustrates an imbalanced dataset with 1233 (83.88%) employees who did not attrition compared to 237 (16.12%) employees who did attrition from IBM.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Research &amp; Development had the highest rate of attrition overall, but this may be partly attributed to the department having more employees in total.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In Figure 2, we can see that employees who attrition from the company reported on average lower job satisfaction and environment satisfaction than those who stayed with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Furthermore, of those employees who left the company, human resources employees had the lowest average job satisfaction while managers scored lowest on average environment satisfaction. </a:t>
            </a:r>
          </a:p>
          <a:p>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dirty="0">
                <a:solidFill>
                  <a:schemeClr val="accent4"/>
                </a:solidFill>
              </a:rPr>
              <a:t>Employee Attrition </a:t>
            </a:r>
            <a:r>
              <a:rPr lang="en" sz="5200" dirty="0"/>
              <a:t>Prediction</a:t>
            </a:r>
            <a:endParaRPr dirty="0"/>
          </a:p>
        </p:txBody>
      </p:sp>
      <p:sp>
        <p:nvSpPr>
          <p:cNvPr id="258" name="Google Shape;258;p39"/>
          <p:cNvSpPr txBox="1">
            <a:spLocks noGrp="1"/>
          </p:cNvSpPr>
          <p:nvPr>
            <p:ph type="subTitle" idx="1"/>
          </p:nvPr>
        </p:nvSpPr>
        <p:spPr>
          <a:xfrm>
            <a:off x="723410" y="3247579"/>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4574843" y="1377864"/>
            <a:ext cx="3937605" cy="3228503"/>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7" y="4531807"/>
            <a:ext cx="6571138" cy="434941"/>
          </a:xfrm>
        </p:spPr>
        <p:txBody>
          <a:bodyPr/>
          <a:lstStyle/>
          <a:p>
            <a:r>
              <a:rPr lang="en-US" sz="1400" dirty="0"/>
              <a:t>Total working years generally increased as avg. monthly income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Model interpretable using feature importance</a:t>
            </a:r>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890362" y="1802180"/>
            <a:ext cx="1745810" cy="1539140"/>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289562"/>
            <a:ext cx="7579120" cy="3622826"/>
          </a:xfrm>
        </p:spPr>
        <p:txBody>
          <a:bodyPr/>
          <a:lstStyle/>
          <a:p>
            <a:pPr marL="285750" indent="-285750">
              <a:buFont typeface="Arial" panose="020B0604020202020204" pitchFamily="34" charset="0"/>
              <a:buChar char="•"/>
            </a:pPr>
            <a:r>
              <a:rPr lang="en-US" dirty="0"/>
              <a:t>Employees are one of the most important assets of an organization</a:t>
            </a:r>
          </a:p>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285750" indent="-285750">
              <a:buFont typeface="Arial" panose="020B0604020202020204" pitchFamily="34" charset="0"/>
              <a:buChar char="•"/>
            </a:pPr>
            <a:r>
              <a:rPr lang="en-US" dirty="0"/>
              <a:t>Importance</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421829" y="236416"/>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421829" y="1093914"/>
            <a:ext cx="5450651" cy="3829778"/>
          </a:xfrm>
          <a:prstGeom prst="rect">
            <a:avLst/>
          </a:prstGeom>
        </p:spPr>
        <p:txBody>
          <a:bodyPr spcFirstLastPara="1" wrap="square" lIns="91425" tIns="91425" rIns="91425" bIns="91425" anchor="t" anchorCtr="0">
            <a:noAutofit/>
          </a:bodyPr>
          <a:lstStyle/>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More features engineering can be implemented to improve model performance by selecting only the most relevant features and removing less relevant ones so that the model can learn more efficiently and make better predictions.  </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Cross-validation methods such as k-fold can be used to get a better estimate of the model’s true performance. </a:t>
            </a:r>
          </a:p>
          <a:p>
            <a:pPr marL="285750" indent="-285750"/>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459227" y="3025726"/>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713231" y="616652"/>
            <a:ext cx="5042110" cy="7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67" name="Google Shape;567;p44"/>
          <p:cNvSpPr txBox="1">
            <a:spLocks noGrp="1"/>
          </p:cNvSpPr>
          <p:nvPr>
            <p:ph type="body" idx="1"/>
          </p:nvPr>
        </p:nvSpPr>
        <p:spPr>
          <a:xfrm>
            <a:off x="713231" y="1452880"/>
            <a:ext cx="5212440" cy="3531497"/>
          </a:xfrm>
          <a:prstGeom prst="rect">
            <a:avLst/>
          </a:prstGeom>
        </p:spPr>
        <p:txBody>
          <a:bodyPr spcFirstLastPara="1" wrap="square" lIns="91425" tIns="91425" rIns="91425" bIns="91425" anchor="t" anchorCtr="0">
            <a:noAutofit/>
          </a:bodyPr>
          <a:lstStyle/>
          <a:p>
            <a:pPr marL="285750" indent="-285750"/>
            <a:r>
              <a:rPr lang="en-US" dirty="0"/>
              <a:t>How can companies such as IBM reduce their rate of employee attrition and better manage their workforce by identifying what types of employees are leaving, and predicting employee attrition?</a:t>
            </a:r>
          </a:p>
          <a:p>
            <a:pPr marL="285750" indent="-285750"/>
            <a:endParaRPr lang="en-US" dirty="0"/>
          </a:p>
          <a:p>
            <a:pPr marL="285750" indent="-285750"/>
            <a:r>
              <a:rPr lang="en-US" b="1" dirty="0">
                <a:solidFill>
                  <a:schemeClr val="accent4"/>
                </a:solidFill>
              </a:rPr>
              <a:t>Goal: </a:t>
            </a:r>
            <a:r>
              <a:rPr lang="en-US" dirty="0"/>
              <a:t>build a supervised classification model to predict attrition of employees for the company</a:t>
            </a:r>
          </a:p>
          <a:p>
            <a:pPr marL="742950" lvl="1" indent="-285750"/>
            <a:r>
              <a:rPr lang="en-US" dirty="0"/>
              <a:t>Reduce employee attrition by 10% by building an attrition prediction model that can predict whether employees will attrition with at least 75% accuracy. </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1999129" y="2578285"/>
            <a:ext cx="519952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was retrieved from </a:t>
            </a:r>
            <a:r>
              <a:rPr lang="en" dirty="0">
                <a:solidFill>
                  <a:schemeClr val="accent4"/>
                </a:solidFill>
                <a:hlinkClick r:id="rId3">
                  <a:extLst>
                    <a:ext uri="{A12FA001-AC4F-418D-AE19-62706E023703}">
                      <ahyp:hlinkClr xmlns:ahyp="http://schemas.microsoft.com/office/drawing/2018/hyperlinkcolor" val="tx"/>
                    </a:ext>
                  </a:extLst>
                </a:hlinkClick>
              </a:rPr>
              <a:t>Kaggle</a:t>
            </a:r>
            <a:endParaRPr i="1" dirty="0">
              <a:solidFill>
                <a:schemeClr val="accent4"/>
              </a:solidFill>
            </a:endParaRPr>
          </a:p>
        </p:txBody>
      </p:sp>
      <p:sp>
        <p:nvSpPr>
          <p:cNvPr id="807" name="Google Shape;807;p46"/>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1553005" y="3201127"/>
            <a:ext cx="5710518"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4128463" y="1622041"/>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3962314" y="146697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4"/>
            <a:ext cx="7526380" cy="554441"/>
          </a:xfrm>
        </p:spPr>
        <p:txBody>
          <a:bodyPr/>
          <a:lstStyle/>
          <a:p>
            <a:r>
              <a:rPr lang="en-US" sz="2400" dirty="0"/>
              <a:t>Attrition and Working Conditions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4479" y="887084"/>
            <a:ext cx="2682909" cy="4256416"/>
          </a:xfrm>
        </p:spPr>
        <p:txBody>
          <a:bodyPr/>
          <a:lstStyle/>
          <a:p>
            <a:pPr>
              <a:buFont typeface="Arial" panose="020B0604020202020204" pitchFamily="34" charset="0"/>
              <a:buChar char="•"/>
            </a:pPr>
            <a:r>
              <a:rPr lang="en-US" sz="1400" dirty="0"/>
              <a:t>Employees who attrition from the company reported on avg. lower </a:t>
            </a:r>
            <a:r>
              <a:rPr lang="en-US" sz="1400" b="1" dirty="0"/>
              <a:t>Job Satisfaction </a:t>
            </a:r>
            <a:r>
              <a:rPr lang="en-US" sz="1400" dirty="0"/>
              <a:t>and </a:t>
            </a:r>
            <a:r>
              <a:rPr lang="en-US" sz="1400" b="1" dirty="0"/>
              <a:t>Environment Satisfaction </a:t>
            </a:r>
            <a:r>
              <a:rPr lang="en-US" sz="1400" dirty="0"/>
              <a:t>scores than those who stayed with company.</a:t>
            </a:r>
          </a:p>
          <a:p>
            <a:pPr>
              <a:buFont typeface="Arial" panose="020B0604020202020204" pitchFamily="34" charset="0"/>
              <a:buChar char="•"/>
            </a:pPr>
            <a:r>
              <a:rPr lang="en-US" sz="1400" dirty="0"/>
              <a:t>Of those employees who left the company, </a:t>
            </a:r>
            <a:r>
              <a:rPr lang="en-US" sz="1400" b="1" dirty="0">
                <a:solidFill>
                  <a:srgbClr val="FFC000"/>
                </a:solidFill>
              </a:rPr>
              <a:t>Human Resources </a:t>
            </a:r>
            <a:r>
              <a:rPr lang="en-US" sz="1400" dirty="0"/>
              <a:t>employees have the lowest avg. </a:t>
            </a:r>
            <a:r>
              <a:rPr lang="en-US" sz="1400" b="1" dirty="0"/>
              <a:t>Job Satisfaction </a:t>
            </a:r>
            <a:r>
              <a:rPr lang="en-US" sz="1400" dirty="0"/>
              <a:t>while </a:t>
            </a:r>
            <a:r>
              <a:rPr lang="en-US" sz="1400" b="1" dirty="0">
                <a:solidFill>
                  <a:schemeClr val="accent2">
                    <a:lumMod val="75000"/>
                  </a:schemeClr>
                </a:solidFill>
              </a:rPr>
              <a:t>Managers</a:t>
            </a:r>
            <a:r>
              <a:rPr lang="en-US" sz="1400" dirty="0"/>
              <a:t> scored lowest on avg. </a:t>
            </a:r>
            <a:r>
              <a:rPr lang="en-US" sz="1400" b="1" dirty="0"/>
              <a:t>Environment Satisfaction</a:t>
            </a:r>
            <a:r>
              <a:rPr lang="en-US" sz="1400" dirty="0"/>
              <a:t>.</a:t>
            </a:r>
          </a:p>
          <a:p>
            <a:pPr>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399C5B5-F30A-3829-10B8-7D87E7CE3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388" y="887084"/>
            <a:ext cx="6250305" cy="3966270"/>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1952</Words>
  <Application>Microsoft Macintosh PowerPoint</Application>
  <PresentationFormat>On-screen Show (16:9)</PresentationFormat>
  <Paragraphs>164</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Mulish</vt:lpstr>
      <vt:lpstr>Nunito Light</vt:lpstr>
      <vt:lpstr>Helvetica Neue</vt:lpstr>
      <vt:lpstr>Poppins SemiBold</vt:lpstr>
      <vt:lpstr>Symbol</vt:lpstr>
      <vt:lpstr>Arial</vt:lpstr>
      <vt:lpstr>Mulish SemiBold</vt:lpstr>
      <vt:lpstr>Data Storytelling for Business by Slidesgo</vt:lpstr>
      <vt:lpstr>Employee Attrition Prediction</vt:lpstr>
      <vt:lpstr>Understanding the Problem</vt:lpstr>
      <vt:lpstr>Problem Statement</vt:lpstr>
      <vt:lpstr>Dataset was retrieved from Kaggle</vt:lpstr>
      <vt:lpstr>01</vt:lpstr>
      <vt:lpstr>Data Wrangling</vt:lpstr>
      <vt:lpstr>Exploratory Data Analysis</vt:lpstr>
      <vt:lpstr>The Distribution of Attrition</vt:lpstr>
      <vt:lpstr>Attrition and Working Conditions</vt:lpstr>
      <vt:lpstr>Monthly Income and Years Worked</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23</cp:revision>
  <dcterms:modified xsi:type="dcterms:W3CDTF">2023-03-07T00:49:28Z</dcterms:modified>
</cp:coreProperties>
</file>