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Lst>
  <p:notesMasterIdLst>
    <p:notesMasterId r:id="rId17"/>
  </p:notesMasterIdLst>
  <p:sldIdLst>
    <p:sldId id="256" r:id="rId2"/>
    <p:sldId id="260" r:id="rId3"/>
    <p:sldId id="274" r:id="rId4"/>
    <p:sldId id="263" r:id="rId5"/>
    <p:sldId id="296" r:id="rId6"/>
    <p:sldId id="298" r:id="rId7"/>
    <p:sldId id="307" r:id="rId8"/>
    <p:sldId id="300" r:id="rId9"/>
    <p:sldId id="302" r:id="rId10"/>
    <p:sldId id="301" r:id="rId11"/>
    <p:sldId id="308" r:id="rId12"/>
    <p:sldId id="306" r:id="rId13"/>
    <p:sldId id="305" r:id="rId14"/>
    <p:sldId id="309" r:id="rId15"/>
    <p:sldId id="278" r:id="rId16"/>
  </p:sldIdLst>
  <p:sldSz cx="9144000" cy="5143500" type="screen16x9"/>
  <p:notesSz cx="6858000" cy="9144000"/>
  <p:embeddedFontLst>
    <p:embeddedFont>
      <p:font typeface="Advent Pro Medium" panose="02000506040000020004" pitchFamily="2" charset="77"/>
      <p:regular r:id="rId18"/>
      <p:bold r:id="rId19"/>
    </p:embeddedFont>
    <p:embeddedFont>
      <p:font typeface="Fira Sans Condensed Medium" panose="020F0502020204030204" pitchFamily="34" charset="0"/>
      <p:regular r:id="rId20"/>
      <p:bold r:id="rId21"/>
      <p:italic r:id="rId22"/>
      <p:boldItalic r:id="rId23"/>
    </p:embeddedFont>
    <p:embeddedFont>
      <p:font typeface="Fira Sans Extra Condensed Medium" panose="020B0603050000020004" pitchFamily="34" charset="0"/>
      <p:regular r:id="rId24"/>
      <p:bold r:id="rId25"/>
      <p:italic r:id="rId26"/>
      <p:boldItalic r:id="rId27"/>
    </p:embeddedFont>
    <p:embeddedFont>
      <p:font typeface="Livvic Light" panose="020F0302020204030204" pitchFamily="34" charset="0"/>
      <p:regular r:id="rId28"/>
      <p:italic r:id="rId29"/>
    </p:embeddedFont>
    <p:embeddedFont>
      <p:font typeface="Maven Pro" pitchFamily="2" charset="77"/>
      <p:regular r:id="rId30"/>
      <p:bold r:id="rId31"/>
    </p:embeddedFont>
    <p:embeddedFont>
      <p:font typeface="Nunito Light" panose="020F0302020204030204" pitchFamily="34" charset="0"/>
      <p:regular r:id="rId32"/>
      <p:italic r:id="rId33"/>
    </p:embeddedFont>
    <p:embeddedFont>
      <p:font typeface="Share Tech" pitchFamily="2" charset="77"/>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0F3406-FE89-4D88-9FD8-76F19A5CF9A6}">
  <a:tblStyle styleId="{CE0F3406-FE89-4D88-9FD8-76F19A5CF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0"/>
    <p:restoredTop sz="80123"/>
  </p:normalViewPr>
  <p:slideViewPr>
    <p:cSldViewPr snapToGrid="0">
      <p:cViewPr varScale="1">
        <p:scale>
          <a:sx n="112" d="100"/>
          <a:sy n="112" d="100"/>
        </p:scale>
        <p:origin x="1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hefsga.org/industry-demographic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ataintelo.com/report/global-fantasy-basketball-mark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a:t>Comparison of the scatterplots visualizing the clusters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on the right displays a scatterplot of the K-Means Clustering Model with K=4.</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To identify the optimal number of K to choose for my model, I used the Silhouette Method.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the Silhouette Method, the optimal number of K was K=4, with an average silhouette score of 0.222.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on the left shows scatterplot with Agglomerative Clustering method applied.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optimal number of clusters was 5, which I determined using a dendrogram which allowed me to identify the area on the chart with the highest vertical distance that does not intersect with any clusters.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Average silhouette score: 0.184</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For the final model selection, I decided to use the Agglomerative Clustering with Ward Linkage.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While the K-Means Clustering had a higher Silhouette Coefficient score of 0.222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n_clusters</a:t>
            </a:r>
            <a:r>
              <a:rPr lang="en-US" sz="1800" dirty="0">
                <a:effectLst/>
                <a:latin typeface="Arial" panose="020B0604020202020204" pitchFamily="34" charset="0"/>
                <a:ea typeface="Calibri" panose="020F0502020204030204" pitchFamily="34" charset="0"/>
                <a:cs typeface="Times New Roman" panose="02020603050405020304" pitchFamily="18" charset="0"/>
              </a:rPr>
              <a:t> = 4) compared to 0.184 for Agglomerative Clustering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n_clusters</a:t>
            </a:r>
            <a:r>
              <a:rPr lang="en-US" sz="1800" dirty="0">
                <a:effectLst/>
                <a:latin typeface="Arial" panose="020B0604020202020204" pitchFamily="34" charset="0"/>
                <a:ea typeface="Calibri" panose="020F0502020204030204" pitchFamily="34" charset="0"/>
                <a:cs typeface="Times New Roman" panose="02020603050405020304" pitchFamily="18" charset="0"/>
              </a:rPr>
              <a:t> = 5), I chose to use the Agglomerative Clustering because it offered a clear selection for the optimal number of clusters at K=5 and I also felt that 4 clusters were not enough to differentiate a pool of 500 players.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r>
              <a:rPr lang="en-US" dirty="0"/>
              <a:t>KC cluster sizes: 0 (165), 1 (91), 2 (157), 3 (87)</a:t>
            </a:r>
          </a:p>
          <a:p>
            <a:r>
              <a:rPr lang="en-US" dirty="0"/>
              <a:t>AC cluster sizes: 0 (182), 1 (40), 2 (145), 3 (96), 4 (37)</a:t>
            </a:r>
          </a:p>
        </p:txBody>
      </p:sp>
    </p:spTree>
    <p:extLst>
      <p:ext uri="{BB962C8B-B14F-4D97-AF65-F5344CB8AC3E}">
        <p14:creationId xmlns:p14="http://schemas.microsoft.com/office/powerpoint/2010/main" val="359793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0 (Red)</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Role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Averaged &gt; 54 games played at 19.4 minutes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 to Mid- tiered in most categories: PTS, AST, STL, BLK, TRB</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LaMarcus Aldridge, Danny Green, Danilo Gallinari</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0 had the highest count of players in the pool with 182. I would interpret this group as the role players because while they do not excel in any particular area, but they play quality minutes and contribute to a wide range of statistical categories.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1 (Blue)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Traditional Big Men</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Highest-tiered in TRB, BLK, FG%, 2P%</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Low-tiered in 3PA, 3P%, FT%</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Jarret Allen, Rudy Gobert, Clint Capela</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1 had players that I would consider as traditional big men– meaning they play close to the basket and have high rebounding numbers, blocks, and field goal percentage. However, they are unable to stretch the floor and shoot, thus they have low 3-point and free throw percentage.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2 (Green)</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Bench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Averaged only 34 games at 11.5 minutes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Lowest-tiered in every category besides 3P%</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Jose Alvarado, Kent Bazemore, Troy Brown Jr.</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2 was the cluster with the second highest number of players at 145. I consider them bench players due to their low number of games and minutes played– indicating their inability to consistently get on the floor. As a result, these players have the lowest averages across the board.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3 (Purple)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3- and D- Players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US" sz="1800"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highest-tiered in 3P, FT%, PTS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 in defensive statistics: STL, BLK</a:t>
            </a:r>
            <a:endParaRPr lang="en-US" sz="1800" dirty="0">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Desmond Bane, Mikal Bridges, Malcom Brogdon</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3 had players I would categorize as 3-and-D players. These players specialize mainly in 3-point shooting and are key defensive assets to the team. Accordingly, this cluster had high steals, blocks as well as 3-point makes.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15000"/>
              </a:lnSpc>
              <a:spcBef>
                <a:spcPts val="1200"/>
              </a:spcBef>
              <a:spcAft>
                <a:spcPts val="0"/>
              </a:spcAft>
            </a:pPr>
            <a:r>
              <a:rPr lang="en-US" sz="1800" b="1" u="sng" dirty="0">
                <a:effectLst/>
                <a:latin typeface="Arial" panose="020B0604020202020204" pitchFamily="34" charset="0"/>
                <a:ea typeface="Times New Roman" panose="02020603050405020304" pitchFamily="18" charset="0"/>
                <a:cs typeface="Times New Roman" panose="02020603050405020304" pitchFamily="18" charset="0"/>
              </a:rPr>
              <a:t>Cluster 4 (Orange)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All-Stars</a:t>
            </a:r>
            <a:endParaRPr lang="en-US" sz="1800" b="1"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Highest-tiered in most categories including MP, PTS, AST, STL, FTA, TOV</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Notable Players: Giannis Antetokounmpo, Stephen Curry, Lebron James</a:t>
            </a:r>
            <a:endParaRPr lang="en-US" sz="1800" dirty="0">
              <a:solidFill>
                <a:srgbClr val="000000"/>
              </a:solidFill>
              <a:effectLst/>
              <a:latin typeface="Helvetica Neue" panose="02000503000000020004" pitchFamily="2" charset="0"/>
              <a:ea typeface="Times New Roman" panose="02020603050405020304" pitchFamily="18" charset="0"/>
              <a:cs typeface="Times New Roman" panose="02020603050405020304" pitchFamily="18" charset="0"/>
            </a:endParaRPr>
          </a:p>
          <a:p>
            <a:pPr marL="457200" marR="0" lvl="1">
              <a:lnSpc>
                <a:spcPct val="115000"/>
              </a:lnSpc>
              <a:spcBef>
                <a:spcPts val="120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Cluster 4 had versatile players that contributed across the board and had the highest averages in most categories. They are rare in the NBA, and so, this cluster had the lowest number of players with only 37.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342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3699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2470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References: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800100" marR="0" lvl="1" indent="-342900">
              <a:lnSpc>
                <a:spcPct val="150000"/>
              </a:lnSpc>
              <a:spcBef>
                <a:spcPts val="0"/>
              </a:spcBef>
              <a:spcAft>
                <a:spcPts val="0"/>
              </a:spcAft>
              <a:buFont typeface="+mj-lt"/>
              <a:buAutoNum type="arabicPeriod"/>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https://thefsga.org/industry-demographics/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800100" marR="0" lvl="1" indent="-342900">
              <a:lnSpc>
                <a:spcPct val="150000"/>
              </a:lnSpc>
              <a:spcBef>
                <a:spcPts val="0"/>
              </a:spcBef>
              <a:spcAft>
                <a:spcPts val="0"/>
              </a:spcAft>
              <a:buFont typeface="+mj-lt"/>
              <a:buAutoNum type="arabicPeriod"/>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https://dataintelo.com/report/global-fantasy-basketball-market/</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241300" indent="-21590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dirty="0"/>
              <a:t>Traditionally, NBA players are classified into 5 positions based on the general strategic roles they play on the court. </a:t>
            </a:r>
          </a:p>
          <a:p>
            <a:pPr marL="241300" indent="-215900">
              <a:spcBef>
                <a:spcPts val="300"/>
              </a:spcBef>
              <a:buClr>
                <a:schemeClr val="accent2"/>
              </a:buClr>
              <a:buSzPts val="1400"/>
              <a:buFont typeface="Maven Pro"/>
              <a:buChar char="●"/>
            </a:pPr>
            <a:r>
              <a:rPr lang="en-US" dirty="0"/>
              <a:t>However, players have begun to expand their basic skill set to assert dominance all over the court. These players no longer can be defined by the positions they play in. </a:t>
            </a:r>
          </a:p>
          <a:p>
            <a:pPr marL="241300" indent="-215900">
              <a:spcBef>
                <a:spcPts val="300"/>
              </a:spcBef>
              <a:buClr>
                <a:schemeClr val="accent2"/>
              </a:buClr>
              <a:buSzPts val="1400"/>
              <a:buFont typeface="Maven Pro"/>
              <a:buChar char="●"/>
            </a:pPr>
            <a:r>
              <a:rPr lang="en-US" dirty="0"/>
              <a:t>With that in mind, I hope to provide a new way to group players into certain classifications beyond positioning so that NBA teams can form rosters with players that can further complement each other. </a:t>
            </a:r>
          </a:p>
          <a:p>
            <a:pPr marL="241300" indent="-215900">
              <a:spcBef>
                <a:spcPts val="300"/>
              </a:spcBef>
              <a:buClr>
                <a:schemeClr val="accent2"/>
              </a:buClr>
              <a:buSzPts val="1400"/>
              <a:buFont typeface="Maven Pro"/>
              <a:buChar char="●"/>
            </a:pPr>
            <a:r>
              <a:rPr lang="en-US" dirty="0"/>
              <a:t>Furthermore, each year many play NBA fantasy leagues with aspirations of winning the championship. However, many fall short of completing their goals because they are unable to pick players who contribute to their needed statistical categories.</a:t>
            </a:r>
          </a:p>
          <a:p>
            <a:pPr marL="241300" indent="-215900">
              <a:spcBef>
                <a:spcPts val="300"/>
              </a:spcBef>
              <a:buClr>
                <a:schemeClr val="accent2"/>
              </a:buClr>
              <a:buSzPts val="1400"/>
              <a:buFont typeface="Maven Pro"/>
              <a:buChar char="●"/>
            </a:pPr>
            <a:r>
              <a:rPr lang="en-US" dirty="0"/>
              <a:t>The goal of this project is to use unsupervised learning models to define new clusters to classify and group NBA players into.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vivovinco</a:t>
            </a:r>
            <a:r>
              <a:rPr lang="en-US" dirty="0"/>
              <a:t>/</a:t>
            </a:r>
            <a:r>
              <a:rPr lang="en-US" dirty="0" err="1"/>
              <a:t>nba</a:t>
            </a:r>
            <a:r>
              <a:rPr lang="en-US" dirty="0"/>
              <a:t>-player-stats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298450" algn="l" defTabSz="914400" rtl="0" eaLnBrk="1" fontAlgn="auto" latinLnBrk="0" hangingPunct="1">
              <a:lnSpc>
                <a:spcPct val="150000"/>
              </a:lnSpc>
              <a:spcBef>
                <a:spcPts val="0"/>
              </a:spcBef>
              <a:spcAft>
                <a:spcPts val="0"/>
              </a:spcAft>
              <a:buClr>
                <a:srgbClr val="000000"/>
              </a:buClr>
              <a:buSzPts val="1100"/>
              <a:buFont typeface="Arial"/>
              <a:buChar char="●"/>
              <a:tabLst/>
              <a:defRPr/>
            </a:pPr>
            <a:r>
              <a:rPr lang="en-US" sz="1800" dirty="0"/>
              <a:t>The raw NBA Player Game Statistic dataset contained 812 rows with 30 columns</a:t>
            </a:r>
            <a:endParaRPr lang="en-US" sz="1800" b="1" u="sng"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1</a:t>
            </a:r>
            <a:r>
              <a:rPr lang="en-US" sz="1800" b="1" dirty="0">
                <a:effectLst/>
                <a:latin typeface="Arial" panose="020B0604020202020204" pitchFamily="34" charset="0"/>
                <a:ea typeface="Calibri" panose="020F0502020204030204" pitchFamily="34" charset="0"/>
                <a:cs typeface="Times New Roman" panose="02020603050405020304" pitchFamily="18" charset="0"/>
              </a:rPr>
              <a:t>: Duplicate Player Entries</a:t>
            </a:r>
            <a:endParaRPr lang="en-US" sz="1800" b="1"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first problem encountered when exploring the raw dataset was that it contained duplicate player names. This was because the dataset accounted for players who played on multiple teams during the NBA season by having an entry with a player’s total statistics as well as separate entries with statistics based on each team a player was on.</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For example, Aaron Holiday played 63 total games (TOT) during the NBA regular season, but 41 games were with the Washington Wizards (WAS) and 22 games were with the Phoenix Suns (PHO). So, there would be three separate Aaron Holiday entries: Aaron Holiday (TOT), Aaron Holiday (WAS), and Aaron Holiday (PHO). Since we are only focusing on a player’s comprehensive season statistics, the additional 207 rows containing multiple team player’s statistics spit into different teams were dropped.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2</a:t>
            </a:r>
            <a:r>
              <a:rPr lang="en-US" sz="1800" b="1" dirty="0">
                <a:effectLst/>
                <a:latin typeface="Arial" panose="020B0604020202020204" pitchFamily="34" charset="0"/>
                <a:ea typeface="Calibri" panose="020F0502020204030204" pitchFamily="34" charset="0"/>
                <a:cs typeface="Times New Roman" panose="02020603050405020304" pitchFamily="18" charset="0"/>
              </a:rPr>
              <a:t>: Columns Unrelated to Game Statistics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There were 30 features, but not all of them were relevant to our analysis of a player’s individual game statistics. </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Thus, the rank (RK), age (Age), team (Tm), and games started (GS) columns were dropped.</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u="sng" dirty="0">
                <a:effectLst/>
                <a:latin typeface="Arial" panose="020B0604020202020204" pitchFamily="34" charset="0"/>
                <a:ea typeface="Calibri" panose="020F0502020204030204" pitchFamily="34" charset="0"/>
                <a:cs typeface="Times New Roman" panose="02020603050405020304" pitchFamily="18" charset="0"/>
              </a:rPr>
              <a:t>Issue 3</a:t>
            </a:r>
            <a:r>
              <a:rPr lang="en-US" sz="1800" b="1" dirty="0">
                <a:effectLst/>
                <a:latin typeface="Arial" panose="020B0604020202020204" pitchFamily="34" charset="0"/>
                <a:ea typeface="Calibri" panose="020F0502020204030204" pitchFamily="34" charset="0"/>
                <a:cs typeface="Times New Roman" panose="02020603050405020304" pitchFamily="18" charset="0"/>
              </a:rPr>
              <a:t>: Inconsequential NBA Players</a:t>
            </a:r>
            <a:endParaRPr lang="en-US" sz="1800" b="1" dirty="0">
              <a:effectLst/>
              <a:latin typeface="Helvetica Neue" panose="02000503000000020004" pitchFamily="2" charset="0"/>
              <a:ea typeface="Calibri" panose="020F0502020204030204" pitchFamily="34" charset="0"/>
              <a:cs typeface="Times New Roman" panose="02020603050405020304" pitchFamily="18" charset="0"/>
            </a:endParaRP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Lastly, a baseline check of the distribution of feature values was done to spot any potential outliers that may skew player statistics. There is potential for a player to skew the data if their statistics were based only on a handful of games. A more in-depth look at the distribution of games played revealed that there was a consider portion of players skewing the data to the right. </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Since we want to analyze NBA players who have realistically opportunities to play and impact the game, we filtered the dataset to only contain players who played at least 10 games.</a:t>
            </a:r>
          </a:p>
          <a:p>
            <a:pPr marL="457200" marR="0" lvl="1">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rPr>
              <a:t>This filtered out 105 players from the dataset.</a:t>
            </a:r>
            <a:r>
              <a:rPr lang="en-US" dirty="0">
                <a:effectLst/>
              </a:rPr>
              <a:t> </a:t>
            </a:r>
            <a:endParaRPr lang="en-US" dirty="0"/>
          </a:p>
        </p:txBody>
      </p:sp>
    </p:spTree>
    <p:extLst>
      <p:ext uri="{BB962C8B-B14F-4D97-AF65-F5344CB8AC3E}">
        <p14:creationId xmlns:p14="http://schemas.microsoft.com/office/powerpoint/2010/main" val="140021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8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These correlations were expected because those stats are inherently dependent on each other.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Some features that were surprisingly highly correlated were: "AST"/"TOV", "FT"/"2P", "FG"/"2P".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Assists (AST) may be associated with more Turnovers (TOV) because players who pass the ball often have the ball in their hand more frequently and thus have more chances to turn the ball over.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81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figure depicts that the first 5 components account for ~84% of the variance and the first 10 components for ~95% of the variance.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I applied a Principal Component Analysis on the data as a means for dimensionality reduction for more efficient analysis. I narrowed it down to the first 10 PCA components because they account for about 95 of the variances of the data.</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399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82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65" r:id="rId6"/>
    <p:sldLayoutId id="2147483666"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abstract-pixel-rain-blue-background_6070946.htm/?utm_source=slidesgo_template&amp;utm_medium=referral-link&amp;utm_campaign=sg_resources&amp;utm_content=freepik"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pik.com/free-vector/abstract-pixel-rain-blue-background_6070946.htm/?utm_source=slidesgo_template&amp;utm_medium=referral-link&amp;utm_campaign=sg_resources&amp;utm_content=freepik"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lecm130@gmail.co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github.com/chrismle/NBA-Cluste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vivovinco/nba-player-stat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45607" y="3440049"/>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Christopher Le</a:t>
            </a:r>
            <a:endParaRPr dirty="0"/>
          </a:p>
        </p:txBody>
      </p:sp>
      <p:sp>
        <p:nvSpPr>
          <p:cNvPr id="435" name="Google Shape;435;p25"/>
          <p:cNvSpPr txBox="1">
            <a:spLocks noGrp="1"/>
          </p:cNvSpPr>
          <p:nvPr>
            <p:ph type="ctrTitle"/>
          </p:nvPr>
        </p:nvSpPr>
        <p:spPr>
          <a:xfrm>
            <a:off x="1280233" y="1009140"/>
            <a:ext cx="6384534" cy="24304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Reclassifying NBA Players using </a:t>
            </a:r>
            <a:r>
              <a:rPr lang="en" dirty="0">
                <a:solidFill>
                  <a:schemeClr val="accent2"/>
                </a:solidFill>
              </a:rPr>
              <a:t>Clustering</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EF6ACA-E4D6-1BB6-C14B-03BDE4D5BA6F}"/>
              </a:ext>
            </a:extLst>
          </p:cNvPr>
          <p:cNvSpPr>
            <a:spLocks noGrp="1"/>
          </p:cNvSpPr>
          <p:nvPr>
            <p:ph type="body" idx="1"/>
          </p:nvPr>
        </p:nvSpPr>
        <p:spPr>
          <a:xfrm>
            <a:off x="263227" y="4044786"/>
            <a:ext cx="4049119" cy="887598"/>
          </a:xfrm>
          <a:ln>
            <a:solidFill>
              <a:schemeClr val="accent5"/>
            </a:solidFill>
          </a:ln>
        </p:spPr>
        <p:txBody>
          <a:bodyPr/>
          <a:lstStyle/>
          <a:p>
            <a:r>
              <a:rPr lang="en-US" dirty="0"/>
              <a:t>K-Means Clustering (k=4) </a:t>
            </a:r>
          </a:p>
          <a:p>
            <a:r>
              <a:rPr lang="en-US" dirty="0"/>
              <a:t>Optimal K based on: Silhouette Method</a:t>
            </a:r>
          </a:p>
          <a:p>
            <a:r>
              <a:rPr lang="en-US" dirty="0"/>
              <a:t>Average silhouette scores: 0.222</a:t>
            </a:r>
          </a:p>
        </p:txBody>
      </p:sp>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a:xfrm>
            <a:off x="521288" y="211116"/>
            <a:ext cx="6379384" cy="577800"/>
          </a:xfrm>
        </p:spPr>
        <p:txBody>
          <a:bodyPr/>
          <a:lstStyle/>
          <a:p>
            <a:r>
              <a:rPr lang="en-US" sz="3200" dirty="0"/>
              <a:t>CLUSTERING MODELS</a:t>
            </a:r>
          </a:p>
        </p:txBody>
      </p:sp>
      <p:pic>
        <p:nvPicPr>
          <p:cNvPr id="6" name="Picture 5">
            <a:extLst>
              <a:ext uri="{FF2B5EF4-FFF2-40B4-BE49-F238E27FC236}">
                <a16:creationId xmlns:a16="http://schemas.microsoft.com/office/drawing/2014/main" id="{C0B76DAF-EBB2-7BC1-D308-D7EB334BEE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227" y="788916"/>
            <a:ext cx="4134926" cy="3009990"/>
          </a:xfrm>
          <a:prstGeom prst="rect">
            <a:avLst/>
          </a:prstGeom>
          <a:noFill/>
          <a:ln>
            <a:noFill/>
          </a:ln>
        </p:spPr>
      </p:pic>
      <p:pic>
        <p:nvPicPr>
          <p:cNvPr id="7" name="Picture 6">
            <a:extLst>
              <a:ext uri="{FF2B5EF4-FFF2-40B4-BE49-F238E27FC236}">
                <a16:creationId xmlns:a16="http://schemas.microsoft.com/office/drawing/2014/main" id="{30478530-B130-F0F8-8170-CB89715CE4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3478" y="788916"/>
            <a:ext cx="4242003" cy="3009990"/>
          </a:xfrm>
          <a:prstGeom prst="rect">
            <a:avLst/>
          </a:prstGeom>
          <a:noFill/>
          <a:ln>
            <a:noFill/>
          </a:ln>
        </p:spPr>
      </p:pic>
      <p:sp>
        <p:nvSpPr>
          <p:cNvPr id="8" name="Text Placeholder 3">
            <a:extLst>
              <a:ext uri="{FF2B5EF4-FFF2-40B4-BE49-F238E27FC236}">
                <a16:creationId xmlns:a16="http://schemas.microsoft.com/office/drawing/2014/main" id="{76846D7B-CC00-52A6-E3D8-A8117DB5731D}"/>
              </a:ext>
            </a:extLst>
          </p:cNvPr>
          <p:cNvSpPr txBox="1">
            <a:spLocks/>
          </p:cNvSpPr>
          <p:nvPr/>
        </p:nvSpPr>
        <p:spPr>
          <a:xfrm>
            <a:off x="4703479" y="4044786"/>
            <a:ext cx="4242002" cy="887598"/>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r>
              <a:rPr lang="en-US" dirty="0"/>
              <a:t>Agglomerative Hierarchal Clustering with Ward linkage (k=5). </a:t>
            </a:r>
          </a:p>
          <a:p>
            <a:r>
              <a:rPr lang="en-US" dirty="0"/>
              <a:t>Optimal K based on: Dendrogram</a:t>
            </a:r>
          </a:p>
          <a:p>
            <a:r>
              <a:rPr lang="en-US" dirty="0"/>
              <a:t>Average silhouette scores: 0.184 </a:t>
            </a:r>
          </a:p>
        </p:txBody>
      </p:sp>
    </p:spTree>
    <p:extLst>
      <p:ext uri="{BB962C8B-B14F-4D97-AF65-F5344CB8AC3E}">
        <p14:creationId xmlns:p14="http://schemas.microsoft.com/office/powerpoint/2010/main" val="138697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EF6ACA-E4D6-1BB6-C14B-03BDE4D5BA6F}"/>
              </a:ext>
            </a:extLst>
          </p:cNvPr>
          <p:cNvSpPr>
            <a:spLocks noGrp="1"/>
          </p:cNvSpPr>
          <p:nvPr>
            <p:ph type="body" idx="1"/>
          </p:nvPr>
        </p:nvSpPr>
        <p:spPr>
          <a:xfrm>
            <a:off x="1539786" y="4126144"/>
            <a:ext cx="5421846" cy="744678"/>
          </a:xfrm>
          <a:ln>
            <a:solidFill>
              <a:schemeClr val="accent1"/>
            </a:solidFill>
          </a:ln>
        </p:spPr>
        <p:txBody>
          <a:bodyPr/>
          <a:lstStyle/>
          <a:p>
            <a:r>
              <a:rPr lang="en-US" sz="1400" dirty="0"/>
              <a:t>Comparison of the cluster size distributions. </a:t>
            </a:r>
          </a:p>
          <a:p>
            <a:r>
              <a:rPr lang="en-US" sz="1400" b="1" dirty="0"/>
              <a:t>Final Model Selection: </a:t>
            </a:r>
            <a:r>
              <a:rPr lang="en-US" sz="1400" dirty="0"/>
              <a:t>Agglomerative Clustering</a:t>
            </a:r>
          </a:p>
        </p:txBody>
      </p:sp>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a:xfrm>
            <a:off x="486274" y="190346"/>
            <a:ext cx="6379384" cy="577800"/>
          </a:xfrm>
        </p:spPr>
        <p:txBody>
          <a:bodyPr/>
          <a:lstStyle/>
          <a:p>
            <a:r>
              <a:rPr lang="en-US" sz="3200" dirty="0"/>
              <a:t>CLUSTER SIZES</a:t>
            </a:r>
          </a:p>
        </p:txBody>
      </p:sp>
      <p:pic>
        <p:nvPicPr>
          <p:cNvPr id="1026" name="Picture 2">
            <a:extLst>
              <a:ext uri="{FF2B5EF4-FFF2-40B4-BE49-F238E27FC236}">
                <a16:creationId xmlns:a16="http://schemas.microsoft.com/office/drawing/2014/main" id="{BE942790-062F-D9D1-85BF-E7C58E75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56" y="870876"/>
            <a:ext cx="3973756" cy="3049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D7F2CF-E471-AD3A-B6C6-5F2C7DEB7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835" y="870876"/>
            <a:ext cx="4098411" cy="304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9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425785" y="42183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CLUSTERING ANALYSIS</a:t>
            </a:r>
            <a:endParaRPr sz="3200" dirty="0"/>
          </a:p>
        </p:txBody>
      </p:sp>
      <p:sp>
        <p:nvSpPr>
          <p:cNvPr id="1588" name="Google Shape;1588;p49"/>
          <p:cNvSpPr txBox="1">
            <a:spLocks noGrp="1"/>
          </p:cNvSpPr>
          <p:nvPr>
            <p:ph type="body" idx="2"/>
          </p:nvPr>
        </p:nvSpPr>
        <p:spPr>
          <a:xfrm>
            <a:off x="172720" y="1190756"/>
            <a:ext cx="4645388" cy="247750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dirty="0">
              <a:latin typeface="Advent Pro Medium"/>
              <a:ea typeface="Advent Pro Medium"/>
              <a:cs typeface="Advent Pro Medium"/>
              <a:sym typeface="Advent Pro Medium"/>
            </a:endParaRP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0 (Red): Role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1 (Blue): Traditional Big Men</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2 (Green): Bench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3 (Purple): 3-and D- Players</a:t>
            </a:r>
          </a:p>
          <a:p>
            <a:pPr marL="241300" indent="-215900">
              <a:lnSpc>
                <a:spcPct val="150000"/>
              </a:lnSpc>
              <a:spcBef>
                <a:spcPts val="300"/>
              </a:spcBef>
              <a:buClr>
                <a:schemeClr val="accent3"/>
              </a:buClr>
              <a:buSzPts val="1400"/>
              <a:buFont typeface="Maven Pro"/>
              <a:buChar char="●"/>
            </a:pPr>
            <a:r>
              <a:rPr lang="en-US" sz="1500" dirty="0">
                <a:solidFill>
                  <a:schemeClr val="hlink"/>
                </a:solidFill>
                <a:uFill>
                  <a:noFill/>
                </a:uFill>
              </a:rPr>
              <a:t>Cluster 4 (Orange): Versatile All-Around Players</a:t>
            </a:r>
          </a:p>
          <a:p>
            <a:pPr marL="241300" indent="-215900">
              <a:lnSpc>
                <a:spcPct val="150000"/>
              </a:lnSpc>
              <a:spcBef>
                <a:spcPts val="300"/>
              </a:spcBef>
              <a:buClr>
                <a:schemeClr val="accent3"/>
              </a:buClr>
              <a:buSzPts val="1400"/>
              <a:buFont typeface="Maven Pro"/>
              <a:buChar char="●"/>
            </a:pPr>
            <a:endParaRPr lang="en-US" sz="1600" dirty="0">
              <a:solidFill>
                <a:schemeClr val="hlink"/>
              </a:solidFill>
              <a:uFill>
                <a:noFill/>
              </a:uFill>
            </a:endParaRPr>
          </a:p>
          <a:p>
            <a:pPr marL="241300" indent="-215900">
              <a:lnSpc>
                <a:spcPct val="150000"/>
              </a:lnSpc>
              <a:spcBef>
                <a:spcPts val="300"/>
              </a:spcBef>
              <a:buClr>
                <a:schemeClr val="accent3"/>
              </a:buClr>
              <a:buSzPts val="1400"/>
              <a:buFont typeface="Maven Pro"/>
              <a:buChar char="●"/>
            </a:pPr>
            <a:endParaRPr lang="en-US" sz="1600" dirty="0">
              <a:solidFill>
                <a:schemeClr val="hlink"/>
              </a:solidFill>
              <a:uFill>
                <a:noFill/>
              </a:uFill>
            </a:endParaRPr>
          </a:p>
          <a:p>
            <a:pPr marL="482600" lvl="1" indent="0">
              <a:lnSpc>
                <a:spcPct val="150000"/>
              </a:lnSpc>
              <a:spcBef>
                <a:spcPts val="300"/>
              </a:spcBef>
              <a:buClr>
                <a:schemeClr val="accent3"/>
              </a:buClr>
              <a:buSzPts val="1400"/>
              <a:buNone/>
            </a:pPr>
            <a:endParaRPr sz="1600" dirty="0"/>
          </a:p>
          <a:p>
            <a:pPr marL="0" lvl="0" indent="0" algn="l" rtl="0">
              <a:lnSpc>
                <a:spcPct val="150000"/>
              </a:lnSpc>
              <a:spcBef>
                <a:spcPts val="0"/>
              </a:spcBef>
              <a:spcAft>
                <a:spcPts val="1600"/>
              </a:spcAft>
              <a:buNone/>
            </a:pPr>
            <a:endParaRPr sz="1400" dirty="0"/>
          </a:p>
        </p:txBody>
      </p:sp>
      <p:pic>
        <p:nvPicPr>
          <p:cNvPr id="7" name="Picture 6">
            <a:extLst>
              <a:ext uri="{FF2B5EF4-FFF2-40B4-BE49-F238E27FC236}">
                <a16:creationId xmlns:a16="http://schemas.microsoft.com/office/drawing/2014/main" id="{D0CB5847-27BF-21B5-2979-B043E43533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8108" y="157136"/>
            <a:ext cx="4153171" cy="4829227"/>
          </a:xfrm>
          <a:prstGeom prst="rect">
            <a:avLst/>
          </a:prstGeom>
          <a:noFill/>
          <a:ln>
            <a:solidFill>
              <a:schemeClr val="accent1"/>
            </a:solidFill>
          </a:ln>
        </p:spPr>
      </p:pic>
    </p:spTree>
    <p:extLst>
      <p:ext uri="{BB962C8B-B14F-4D97-AF65-F5344CB8AC3E}">
        <p14:creationId xmlns:p14="http://schemas.microsoft.com/office/powerpoint/2010/main" val="240709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141875"/>
            <a:ext cx="7632225" cy="3359006"/>
          </a:xfrm>
          <a:prstGeom prst="rect">
            <a:avLst/>
          </a:prstGeom>
        </p:spPr>
        <p:txBody>
          <a:bodyPr spcFirstLastPara="1" wrap="square" lIns="91425" tIns="91425" rIns="91425" bIns="91425" anchor="t" anchorCtr="0">
            <a:noAutofit/>
          </a:bodyPr>
          <a:lstStyle/>
          <a:p>
            <a:pPr marL="25400" lvl="0" indent="0" algn="l" rtl="0">
              <a:lnSpc>
                <a:spcPct val="150000"/>
              </a:lnSpc>
              <a:spcBef>
                <a:spcPts val="300"/>
              </a:spcBef>
              <a:spcAft>
                <a:spcPts val="0"/>
              </a:spcAft>
              <a:buClr>
                <a:schemeClr val="accent2"/>
              </a:buClr>
              <a:buSzPts val="1400"/>
              <a:buNone/>
            </a:pPr>
            <a:endParaRPr lang="en-US" sz="1400" dirty="0">
              <a:solidFill>
                <a:schemeClr val="hlink"/>
              </a:solidFill>
              <a:uFill>
                <a:noFill/>
              </a:uFill>
              <a:hlinkClick r:id="rId3"/>
            </a:endParaRP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Through Agglomerative Hierarchal Clustering, I was able to classify players into five different tiers that had a blend of players from traditional positions.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Using these redefined clusters, teams can now assemble rosters with NBA players based on their on-the-court statistical contributions rather than what positions they played.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Tiers provide an efficient way for NBA fantasy team managers to shore up their teams by picking players based on their statistical category needs. </a:t>
            </a:r>
          </a:p>
        </p:txBody>
      </p:sp>
      <p:sp>
        <p:nvSpPr>
          <p:cNvPr id="1587" name="Google Shape;1587;p49"/>
          <p:cNvSpPr txBox="1">
            <a:spLocks noGrp="1"/>
          </p:cNvSpPr>
          <p:nvPr>
            <p:ph type="ctrTitle"/>
          </p:nvPr>
        </p:nvSpPr>
        <p:spPr>
          <a:xfrm>
            <a:off x="597375" y="5640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TAKEAWAYS</a:t>
            </a:r>
            <a:endParaRPr sz="3200" dirty="0"/>
          </a:p>
        </p:txBody>
      </p:sp>
    </p:spTree>
    <p:extLst>
      <p:ext uri="{BB962C8B-B14F-4D97-AF65-F5344CB8AC3E}">
        <p14:creationId xmlns:p14="http://schemas.microsoft.com/office/powerpoint/2010/main" val="116499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43131" y="1219200"/>
            <a:ext cx="7727109" cy="3522785"/>
          </a:xfrm>
          <a:prstGeom prst="rect">
            <a:avLst/>
          </a:prstGeom>
        </p:spPr>
        <p:txBody>
          <a:bodyPr spcFirstLastPara="1" wrap="square" lIns="91425" tIns="91425" rIns="91425" bIns="91425" anchor="t" anchorCtr="0">
            <a:noAutofit/>
          </a:bodyPr>
          <a:lstStyle/>
          <a:p>
            <a:pPr marL="25400" lvl="0" indent="0" algn="l" rtl="0">
              <a:spcBef>
                <a:spcPts val="300"/>
              </a:spcBef>
              <a:spcAft>
                <a:spcPts val="0"/>
              </a:spcAft>
              <a:buClr>
                <a:schemeClr val="accent2"/>
              </a:buClr>
              <a:buSzPts val="1400"/>
              <a:buNone/>
            </a:pPr>
            <a:endParaRPr lang="en-US" sz="1400" dirty="0">
              <a:solidFill>
                <a:schemeClr val="hlink"/>
              </a:solidFill>
              <a:uFill>
                <a:noFill/>
              </a:uFill>
              <a:hlinkClick r:id="rId3"/>
            </a:endParaRPr>
          </a:p>
          <a:p>
            <a:pPr marL="241300" lvl="0" indent="-215900" algn="l" rtl="0">
              <a:lnSpc>
                <a:spcPct val="150000"/>
              </a:lnSpc>
              <a:spcBef>
                <a:spcPts val="300"/>
              </a:spcBef>
              <a:spcAft>
                <a:spcPts val="0"/>
              </a:spcAft>
              <a:buClr>
                <a:schemeClr val="accent2"/>
              </a:buClr>
              <a:buSzPts val="1400"/>
              <a:buFont typeface="Maven Pro"/>
              <a:buChar char="●"/>
            </a:pPr>
            <a:r>
              <a:rPr lang="en-US" sz="1400" dirty="0">
                <a:solidFill>
                  <a:schemeClr val="hlink"/>
                </a:solidFill>
                <a:uFill>
                  <a:noFill/>
                </a:uFill>
                <a:hlinkClick r:id="rId3"/>
              </a:rPr>
              <a:t>The dataset used for these models only contained data for the 2021-2022 NBA season. The clustering models can be improved by incorporating data from multiple NBA seasons. </a:t>
            </a:r>
          </a:p>
          <a:p>
            <a:pPr marL="241300" lvl="0" indent="-215900" algn="l" rtl="0">
              <a:lnSpc>
                <a:spcPct val="150000"/>
              </a:lnSpc>
              <a:spcBef>
                <a:spcPts val="300"/>
              </a:spcBef>
              <a:spcAft>
                <a:spcPts val="0"/>
              </a:spcAft>
              <a:buClr>
                <a:schemeClr val="accent2"/>
              </a:buClr>
              <a:buSzPts val="1400"/>
              <a:buFont typeface="Maven Pro"/>
              <a:buChar char="●"/>
            </a:pPr>
            <a:r>
              <a:rPr lang="en-US" sz="1400" dirty="0">
                <a:solidFill>
                  <a:schemeClr val="hlink"/>
                </a:solidFill>
                <a:uFill>
                  <a:noFill/>
                </a:uFill>
                <a:hlinkClick r:id="rId3"/>
              </a:rPr>
              <a:t>This clustering model provide 5 clusters. In the future I want to classify players into even more clusters to see if there is a way to further differentiate players. </a:t>
            </a:r>
          </a:p>
          <a:p>
            <a:pPr marL="241300" indent="-215900">
              <a:lnSpc>
                <a:spcPct val="150000"/>
              </a:lnSpc>
              <a:spcBef>
                <a:spcPts val="300"/>
              </a:spcBef>
              <a:buClr>
                <a:schemeClr val="accent2"/>
              </a:buClr>
              <a:buSzPts val="1400"/>
              <a:buFont typeface="Maven Pro"/>
              <a:buChar char="●"/>
            </a:pPr>
            <a:r>
              <a:rPr lang="en-US" sz="1400" dirty="0">
                <a:solidFill>
                  <a:schemeClr val="hlink"/>
                </a:solidFill>
                <a:uFill>
                  <a:noFill/>
                </a:uFill>
                <a:hlinkClick r:id="rId3"/>
              </a:rPr>
              <a:t>I would like to expand the dataset to incorporate advanced gameplay statistics that may illustrate playstyles such as spot-up shots, screen assists, isolated field goal attempts, transition shots made, deflections, charges drawn, or loose balls recovered. How do individual playstyle characteristics influence statistical contributions?</a:t>
            </a:r>
          </a:p>
          <a:p>
            <a:pPr marL="241300" lvl="0" indent="-215900" algn="l" rtl="0">
              <a:spcBef>
                <a:spcPts val="300"/>
              </a:spcBef>
              <a:spcAft>
                <a:spcPts val="0"/>
              </a:spcAft>
              <a:buClr>
                <a:schemeClr val="accent2"/>
              </a:buClr>
              <a:buSzPts val="1400"/>
              <a:buFont typeface="Maven Pro"/>
              <a:buChar char="●"/>
            </a:pPr>
            <a:endParaRPr lang="en-US" sz="1400" dirty="0">
              <a:solidFill>
                <a:schemeClr val="hlink"/>
              </a:solidFill>
              <a:uFill>
                <a:noFill/>
              </a:uFill>
              <a:hlinkClick r:id="rId3"/>
            </a:endParaRPr>
          </a:p>
        </p:txBody>
      </p:sp>
      <p:sp>
        <p:nvSpPr>
          <p:cNvPr id="1587" name="Google Shape;1587;p49"/>
          <p:cNvSpPr txBox="1">
            <a:spLocks noGrp="1"/>
          </p:cNvSpPr>
          <p:nvPr>
            <p:ph type="ctrTitle"/>
          </p:nvPr>
        </p:nvSpPr>
        <p:spPr>
          <a:xfrm>
            <a:off x="597375" y="55797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FUTURE RESEARCH</a:t>
            </a:r>
            <a:endParaRPr sz="3200" dirty="0"/>
          </a:p>
        </p:txBody>
      </p:sp>
    </p:spTree>
    <p:extLst>
      <p:ext uri="{BB962C8B-B14F-4D97-AF65-F5344CB8AC3E}">
        <p14:creationId xmlns:p14="http://schemas.microsoft.com/office/powerpoint/2010/main" val="14599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2" name="Google Shape;1362;p47"/>
          <p:cNvSpPr txBox="1">
            <a:spLocks noGrp="1"/>
          </p:cNvSpPr>
          <p:nvPr>
            <p:ph type="subTitle" idx="1"/>
          </p:nvPr>
        </p:nvSpPr>
        <p:spPr>
          <a:xfrm>
            <a:off x="2902550" y="601944"/>
            <a:ext cx="2960400" cy="863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rPr>
              <a:t>Do you have any questions?</a:t>
            </a:r>
            <a:endParaRPr sz="1800" dirty="0">
              <a:solidFill>
                <a:schemeClr val="accent2"/>
              </a:solidFill>
            </a:endParaRPr>
          </a:p>
          <a:p>
            <a:pPr marL="0" lvl="0" indent="0" algn="ctr" rtl="0">
              <a:spcBef>
                <a:spcPts val="0"/>
              </a:spcBef>
              <a:spcAft>
                <a:spcPts val="0"/>
              </a:spcAft>
              <a:buNone/>
            </a:pP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2;p47">
            <a:extLst>
              <a:ext uri="{FF2B5EF4-FFF2-40B4-BE49-F238E27FC236}">
                <a16:creationId xmlns:a16="http://schemas.microsoft.com/office/drawing/2014/main" id="{3B9F4758-9AF2-9514-BAE6-C78604B56FD3}"/>
              </a:ext>
            </a:extLst>
          </p:cNvPr>
          <p:cNvSpPr txBox="1">
            <a:spLocks/>
          </p:cNvSpPr>
          <p:nvPr/>
        </p:nvSpPr>
        <p:spPr>
          <a:xfrm>
            <a:off x="2471150" y="3227444"/>
            <a:ext cx="3823200" cy="86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1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100"/>
              <a:buFont typeface="Maven Pro"/>
              <a:buNone/>
              <a:defRPr sz="2100" b="0" i="0" u="none" strike="noStrike" cap="none">
                <a:solidFill>
                  <a:schemeClr val="lt1"/>
                </a:solidFill>
                <a:latin typeface="Maven Pro"/>
                <a:ea typeface="Maven Pro"/>
                <a:cs typeface="Maven Pro"/>
                <a:sym typeface="Maven Pro"/>
              </a:defRPr>
            </a:lvl9pPr>
          </a:lstStyle>
          <a:p>
            <a:pPr marL="0" indent="0" algn="l"/>
            <a:r>
              <a:rPr lang="en-US" dirty="0">
                <a:solidFill>
                  <a:schemeClr val="accent2"/>
                </a:solidFill>
              </a:rPr>
              <a:t>Christopher Le</a:t>
            </a:r>
          </a:p>
          <a:p>
            <a:pPr marL="0" indent="0" algn="l"/>
            <a:r>
              <a:rPr lang="en-US" dirty="0">
                <a:solidFill>
                  <a:schemeClr val="accent2"/>
                </a:solidFill>
              </a:rPr>
              <a:t>Email: </a:t>
            </a:r>
            <a:r>
              <a:rPr lang="en-US" dirty="0">
                <a:solidFill>
                  <a:schemeClr val="accent2"/>
                </a:solidFill>
                <a:hlinkClick r:id="rId3"/>
              </a:rPr>
              <a:t>lecm130@gmail.com</a:t>
            </a:r>
            <a:endParaRPr lang="en-US" dirty="0">
              <a:solidFill>
                <a:schemeClr val="accent2"/>
              </a:solidFill>
            </a:endParaRPr>
          </a:p>
          <a:p>
            <a:pPr marL="0" indent="0" algn="l"/>
            <a:r>
              <a:rPr lang="en-US" dirty="0">
                <a:solidFill>
                  <a:schemeClr val="accent2"/>
                </a:solidFill>
                <a:hlinkClick r:id="rId4"/>
              </a:rPr>
              <a:t>https://github.com/chrismle/NBA-Clustering</a:t>
            </a:r>
            <a:endParaRPr lang="en-US" sz="1100" dirty="0">
              <a:solidFill>
                <a:schemeClr val="accent2"/>
              </a:solidFill>
            </a:endParaRPr>
          </a:p>
          <a:p>
            <a:pPr marL="0" indent="0" algn="l"/>
            <a:endParaRPr lang="en-US"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UNDERSTANDING THE PROBLEM</a:t>
            </a:r>
            <a:endParaRPr sz="3200" dirty="0"/>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6;p49">
            <a:extLst>
              <a:ext uri="{FF2B5EF4-FFF2-40B4-BE49-F238E27FC236}">
                <a16:creationId xmlns:a16="http://schemas.microsoft.com/office/drawing/2014/main" id="{049B5653-9EA2-B12D-CD98-02B51F235B55}"/>
              </a:ext>
            </a:extLst>
          </p:cNvPr>
          <p:cNvSpPr txBox="1">
            <a:spLocks/>
          </p:cNvSpPr>
          <p:nvPr/>
        </p:nvSpPr>
        <p:spPr>
          <a:xfrm>
            <a:off x="472932" y="1070755"/>
            <a:ext cx="7726188" cy="3505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indent="-215900">
              <a:spcBef>
                <a:spcPts val="300"/>
              </a:spcBef>
              <a:buClr>
                <a:schemeClr val="accent2"/>
              </a:buClr>
              <a:buSzPts val="1400"/>
              <a:buFont typeface="Maven Pro"/>
              <a:buChar char="●"/>
            </a:pPr>
            <a:r>
              <a:rPr lang="en-US" b="1" dirty="0"/>
              <a:t>Fantasy NBA Basketball</a:t>
            </a:r>
          </a:p>
          <a:p>
            <a:pPr marL="523875" indent="-209550">
              <a:spcBef>
                <a:spcPts val="300"/>
              </a:spcBef>
              <a:buClr>
                <a:schemeClr val="accent2"/>
              </a:buClr>
              <a:buSzPts val="1400"/>
              <a:buFont typeface="Maven Pro"/>
              <a:buChar char="●"/>
            </a:pPr>
            <a:r>
              <a:rPr lang="en-US" dirty="0"/>
              <a:t>13+ million players in 2022</a:t>
            </a:r>
            <a:r>
              <a:rPr lang="en-US" baseline="30000" dirty="0"/>
              <a:t>1</a:t>
            </a:r>
            <a:endParaRPr lang="en-US" dirty="0"/>
          </a:p>
          <a:p>
            <a:pPr marL="523875" indent="-209550">
              <a:spcBef>
                <a:spcPts val="300"/>
              </a:spcBef>
              <a:buClr>
                <a:schemeClr val="accent2"/>
              </a:buClr>
              <a:buSzPts val="1400"/>
              <a:buFont typeface="Maven Pro"/>
              <a:buChar char="●"/>
            </a:pPr>
            <a:r>
              <a:rPr lang="en-US" dirty="0"/>
              <a:t>$3.8 billion industry in 2022</a:t>
            </a:r>
            <a:r>
              <a:rPr lang="en-US" baseline="30000" dirty="0"/>
              <a:t>2</a:t>
            </a:r>
            <a:endParaRPr lang="en-US" dirty="0"/>
          </a:p>
          <a:p>
            <a:pPr marL="523875" indent="-209550">
              <a:spcBef>
                <a:spcPts val="300"/>
              </a:spcBef>
              <a:buClr>
                <a:schemeClr val="accent2"/>
              </a:buClr>
              <a:buSzPts val="1400"/>
              <a:buFont typeface="Maven Pro"/>
              <a:buChar char="●"/>
            </a:pPr>
            <a:r>
              <a:rPr lang="en-US" dirty="0"/>
              <a:t>Fantasy teams dependent on NBA player statistical production</a:t>
            </a:r>
          </a:p>
          <a:p>
            <a:pPr marL="523875" indent="-20955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b="1" dirty="0"/>
              <a:t>Traditional NBA Positions:</a:t>
            </a:r>
          </a:p>
          <a:p>
            <a:pPr marL="25400" indent="0">
              <a:spcBef>
                <a:spcPts val="300"/>
              </a:spcBef>
              <a:buClr>
                <a:schemeClr val="accent2"/>
              </a:buClr>
              <a:buSzPts val="1400"/>
            </a:pPr>
            <a:r>
              <a:rPr lang="en-US" b="1" dirty="0"/>
              <a:t>	</a:t>
            </a:r>
            <a:r>
              <a:rPr lang="en-US" dirty="0"/>
              <a:t>Point Guard, Shooting Guard, Small Forward, Power Forward, Center</a:t>
            </a:r>
          </a:p>
          <a:p>
            <a:pPr marL="523875" indent="-209550">
              <a:spcBef>
                <a:spcPts val="300"/>
              </a:spcBef>
              <a:buClr>
                <a:schemeClr val="accent2"/>
              </a:buClr>
              <a:buSzPts val="1400"/>
              <a:buFont typeface="Maven Pro"/>
              <a:buChar char="●"/>
            </a:pPr>
            <a:r>
              <a:rPr lang="en-US" dirty="0"/>
              <a:t>NBA players no longer can be defined by the positions they play in. </a:t>
            </a:r>
          </a:p>
          <a:p>
            <a:pPr marL="523875" indent="-209550">
              <a:spcBef>
                <a:spcPts val="300"/>
              </a:spcBef>
              <a:buClr>
                <a:schemeClr val="accent2"/>
              </a:buClr>
              <a:buSzPts val="1400"/>
              <a:buFont typeface="Maven Pro"/>
              <a:buChar char="●"/>
            </a:pPr>
            <a:r>
              <a:rPr lang="en-US" dirty="0"/>
              <a:t>Not representative of player’s on-the-court statistical production</a:t>
            </a:r>
          </a:p>
          <a:p>
            <a:pPr marL="523875" indent="-209550">
              <a:spcBef>
                <a:spcPts val="300"/>
              </a:spcBef>
              <a:buClr>
                <a:schemeClr val="accent2"/>
              </a:buClr>
              <a:buSzPts val="1400"/>
              <a:buFont typeface="Maven Pro"/>
              <a:buChar char="●"/>
            </a:pPr>
            <a:r>
              <a:rPr lang="en-US" dirty="0"/>
              <a:t>Need new way to group players into certain classifications beyond positioning</a:t>
            </a:r>
          </a:p>
          <a:p>
            <a:pPr marL="241300" indent="-215900">
              <a:spcBef>
                <a:spcPts val="300"/>
              </a:spcBef>
              <a:buClr>
                <a:schemeClr val="accent2"/>
              </a:buClr>
              <a:buSzPts val="1400"/>
              <a:buFont typeface="Maven Pro"/>
              <a:buChar char="●"/>
            </a:pPr>
            <a:endParaRPr lang="en-US" dirty="0"/>
          </a:p>
          <a:p>
            <a:pPr marL="241300" indent="-215900">
              <a:spcBef>
                <a:spcPts val="300"/>
              </a:spcBef>
              <a:buClr>
                <a:schemeClr val="accent2"/>
              </a:buClr>
              <a:buSzPts val="1400"/>
              <a:buFont typeface="Maven Pro"/>
              <a:buChar char="●"/>
            </a:pPr>
            <a:r>
              <a:rPr lang="en-US" b="1" dirty="0"/>
              <a:t>Goal: </a:t>
            </a:r>
            <a:r>
              <a:rPr lang="en-US" dirty="0"/>
              <a:t>use unsupervised learning clustering to create tiers to classify NBA players that better represents how they contribute to the team on the court.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1235" name="Google Shape;1235;p43"/>
          <p:cNvSpPr txBox="1">
            <a:spLocks noGrp="1"/>
          </p:cNvSpPr>
          <p:nvPr>
            <p:ph type="body" idx="1"/>
          </p:nvPr>
        </p:nvSpPr>
        <p:spPr>
          <a:xfrm>
            <a:off x="2134515" y="1992902"/>
            <a:ext cx="5623136" cy="1157695"/>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effectLst/>
                <a:latin typeface="Arial" panose="020B0604020202020204" pitchFamily="34" charset="0"/>
                <a:ea typeface="Calibri" panose="020F0502020204030204" pitchFamily="34" charset="0"/>
                <a:cs typeface="Times New Roman" panose="02020603050405020304" pitchFamily="18" charset="0"/>
              </a:rPr>
              <a:t>The NBA player stats dataset was retrieved from </a:t>
            </a:r>
            <a:r>
              <a:rPr lang="en-US"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Kaggle</a:t>
            </a:r>
            <a:r>
              <a:rPr lang="en-US" sz="1600" dirty="0">
                <a:effectLst/>
                <a:latin typeface="Arial" panose="020B0604020202020204" pitchFamily="34" charset="0"/>
                <a:ea typeface="Calibri" panose="020F0502020204030204" pitchFamily="34" charset="0"/>
                <a:cs typeface="Times New Roman" panose="02020603050405020304" pitchFamily="18" charset="0"/>
              </a:rPr>
              <a:t>. This dataset contains 2021-2022 regular season NBA player stats per game.</a:t>
            </a:r>
            <a:endParaRPr lang="en-US" sz="1600" dirty="0">
              <a:effectLst/>
              <a:latin typeface="Helvetica Neue" panose="02000503000000020004" pitchFamily="2"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1453" y="1992475"/>
            <a:ext cx="380819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Wrangling</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72EAC-FA39-AA67-1D4F-DF2D8A7BB313}"/>
              </a:ext>
            </a:extLst>
          </p:cNvPr>
          <p:cNvSpPr>
            <a:spLocks noGrp="1"/>
          </p:cNvSpPr>
          <p:nvPr>
            <p:ph type="ctrTitle"/>
          </p:nvPr>
        </p:nvSpPr>
        <p:spPr/>
        <p:txBody>
          <a:bodyPr/>
          <a:lstStyle/>
          <a:p>
            <a:r>
              <a:rPr lang="en-US" sz="3200" dirty="0"/>
              <a:t>DATA WRANGLING</a:t>
            </a:r>
          </a:p>
        </p:txBody>
      </p:sp>
      <p:sp>
        <p:nvSpPr>
          <p:cNvPr id="5" name="Text Placeholder 4">
            <a:extLst>
              <a:ext uri="{FF2B5EF4-FFF2-40B4-BE49-F238E27FC236}">
                <a16:creationId xmlns:a16="http://schemas.microsoft.com/office/drawing/2014/main" id="{81BA4FD6-CD5A-7785-8697-18AFF7F87333}"/>
              </a:ext>
            </a:extLst>
          </p:cNvPr>
          <p:cNvSpPr>
            <a:spLocks noGrp="1"/>
          </p:cNvSpPr>
          <p:nvPr>
            <p:ph type="body" idx="2"/>
          </p:nvPr>
        </p:nvSpPr>
        <p:spPr>
          <a:xfrm>
            <a:off x="618825" y="1416205"/>
            <a:ext cx="7800346" cy="2911955"/>
          </a:xfrm>
        </p:spPr>
        <p:txBody>
          <a:bodyPr/>
          <a:lstStyle/>
          <a:p>
            <a:r>
              <a:rPr lang="en-US" sz="1600" b="1" dirty="0"/>
              <a:t>Initial Shape: </a:t>
            </a:r>
            <a:r>
              <a:rPr lang="en-US" sz="1600" dirty="0"/>
              <a:t>812 rows x 30 columns</a:t>
            </a:r>
          </a:p>
          <a:p>
            <a:r>
              <a:rPr lang="en-US" sz="1600" b="1" dirty="0"/>
              <a:t>Issue 1 </a:t>
            </a:r>
            <a:r>
              <a:rPr lang="en-US" sz="1600" dirty="0"/>
              <a:t>- Duplicate Player Entries</a:t>
            </a:r>
          </a:p>
          <a:p>
            <a:pPr lvl="1">
              <a:lnSpc>
                <a:spcPct val="100000"/>
              </a:lnSpc>
              <a:spcBef>
                <a:spcPts val="0"/>
              </a:spcBef>
            </a:pPr>
            <a:r>
              <a:rPr lang="en-US" sz="1600" dirty="0"/>
              <a:t>Dropped 207 rows contained names for players who changed teams</a:t>
            </a:r>
          </a:p>
          <a:p>
            <a:r>
              <a:rPr lang="en-US" sz="1600" b="1" dirty="0"/>
              <a:t>Issue 2 </a:t>
            </a:r>
            <a:r>
              <a:rPr lang="en-US" sz="1600" dirty="0"/>
              <a:t>– Columns Unrelated to Game Statistics</a:t>
            </a:r>
          </a:p>
          <a:p>
            <a:pPr lvl="1">
              <a:lnSpc>
                <a:spcPct val="100000"/>
              </a:lnSpc>
              <a:spcBef>
                <a:spcPts val="0"/>
              </a:spcBef>
            </a:pPr>
            <a:r>
              <a:rPr lang="en-US" sz="1600" dirty="0"/>
              <a:t>Dropped 4 columns: rank (RK), age (AGE), team (Tm), &amp; games started (GS)</a:t>
            </a:r>
          </a:p>
          <a:p>
            <a:r>
              <a:rPr lang="en-US" sz="1600" b="1" dirty="0"/>
              <a:t>Issue 3 </a:t>
            </a:r>
            <a:r>
              <a:rPr lang="en-US" sz="1600" dirty="0"/>
              <a:t>– Inconsequential NBA Players</a:t>
            </a:r>
          </a:p>
          <a:p>
            <a:pPr lvl="1">
              <a:lnSpc>
                <a:spcPct val="100000"/>
              </a:lnSpc>
              <a:spcBef>
                <a:spcPts val="0"/>
              </a:spcBef>
            </a:pPr>
            <a:r>
              <a:rPr lang="en-US" sz="1600" dirty="0"/>
              <a:t>Filtered out players playing &lt; 10 games.</a:t>
            </a:r>
          </a:p>
          <a:p>
            <a:pPr lvl="1">
              <a:lnSpc>
                <a:spcPct val="100000"/>
              </a:lnSpc>
              <a:spcBef>
                <a:spcPts val="0"/>
              </a:spcBef>
            </a:pPr>
            <a:r>
              <a:rPr lang="en-US" sz="1600" dirty="0"/>
              <a:t>Dropped 105 entries</a:t>
            </a:r>
          </a:p>
          <a:p>
            <a:r>
              <a:rPr lang="en-US" sz="1600" b="1" dirty="0"/>
              <a:t>Final shape: </a:t>
            </a:r>
            <a:r>
              <a:rPr lang="en-US" sz="1600" dirty="0"/>
              <a:t>500 rows x 26 columns</a:t>
            </a:r>
          </a:p>
          <a:p>
            <a:endParaRPr lang="en-US" sz="1600" dirty="0"/>
          </a:p>
        </p:txBody>
      </p:sp>
    </p:spTree>
    <p:extLst>
      <p:ext uri="{BB962C8B-B14F-4D97-AF65-F5344CB8AC3E}">
        <p14:creationId xmlns:p14="http://schemas.microsoft.com/office/powerpoint/2010/main" val="54883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67109" y="1741168"/>
            <a:ext cx="3940875" cy="14847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Exploratory Data Analysis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043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6D50D5-9B1F-FAC1-352A-D61D1E08E6B4}"/>
              </a:ext>
            </a:extLst>
          </p:cNvPr>
          <p:cNvSpPr>
            <a:spLocks noGrp="1"/>
          </p:cNvSpPr>
          <p:nvPr>
            <p:ph type="title"/>
          </p:nvPr>
        </p:nvSpPr>
        <p:spPr>
          <a:xfrm>
            <a:off x="1678767" y="4133252"/>
            <a:ext cx="5495757" cy="815065"/>
          </a:xfrm>
          <a:solidFill>
            <a:schemeClr val="bg2"/>
          </a:solidFill>
          <a:ln w="38100">
            <a:solidFill>
              <a:schemeClr val="accent1"/>
            </a:solidFill>
          </a:ln>
        </p:spPr>
        <p:txBody>
          <a:bodyPr anchor="t"/>
          <a:lstStyle/>
          <a:p>
            <a:r>
              <a:rPr lang="en-US" sz="1400" dirty="0"/>
              <a:t>A heatmap representing the correlations between different features. </a:t>
            </a:r>
            <a:br>
              <a:rPr lang="en-US" sz="1400" dirty="0"/>
            </a:br>
            <a:r>
              <a:rPr lang="en-US" sz="1400" dirty="0"/>
              <a:t>Many features were highly correlated including: "FG"/"FGA", "3P"/"3PA", "2P"/"2PA", "FT"/"FTA", and "DRB"/"TRB". </a:t>
            </a:r>
            <a:br>
              <a:rPr lang="en-US" sz="1400" dirty="0"/>
            </a:br>
            <a:endParaRPr lang="en-US" sz="1400" dirty="0"/>
          </a:p>
        </p:txBody>
      </p:sp>
      <p:pic>
        <p:nvPicPr>
          <p:cNvPr id="6" name="Picture 5">
            <a:extLst>
              <a:ext uri="{FF2B5EF4-FFF2-40B4-BE49-F238E27FC236}">
                <a16:creationId xmlns:a16="http://schemas.microsoft.com/office/drawing/2014/main" id="{90086CEF-064E-A0CE-87E3-F8564FE69C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152" y="195183"/>
            <a:ext cx="6602433" cy="3837555"/>
          </a:xfrm>
          <a:prstGeom prst="rect">
            <a:avLst/>
          </a:prstGeom>
          <a:noFill/>
          <a:ln>
            <a:noFill/>
          </a:ln>
        </p:spPr>
      </p:pic>
    </p:spTree>
    <p:extLst>
      <p:ext uri="{BB962C8B-B14F-4D97-AF65-F5344CB8AC3E}">
        <p14:creationId xmlns:p14="http://schemas.microsoft.com/office/powerpoint/2010/main" val="29412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6D50D5-9B1F-FAC1-352A-D61D1E08E6B4}"/>
              </a:ext>
            </a:extLst>
          </p:cNvPr>
          <p:cNvSpPr>
            <a:spLocks noGrp="1"/>
          </p:cNvSpPr>
          <p:nvPr>
            <p:ph type="title"/>
          </p:nvPr>
        </p:nvSpPr>
        <p:spPr>
          <a:xfrm>
            <a:off x="1514644" y="4061734"/>
            <a:ext cx="5495757" cy="815065"/>
          </a:xfrm>
          <a:solidFill>
            <a:schemeClr val="bg2"/>
          </a:solidFill>
          <a:ln w="38100">
            <a:solidFill>
              <a:schemeClr val="accent1"/>
            </a:solidFill>
          </a:ln>
        </p:spPr>
        <p:txBody>
          <a:bodyPr/>
          <a:lstStyle/>
          <a:p>
            <a:r>
              <a:rPr lang="en-US" sz="1400" dirty="0"/>
              <a:t>The first 5 components account for 84% of the variance and the first 10 components for 95% of the variance</a:t>
            </a:r>
          </a:p>
        </p:txBody>
      </p:sp>
      <p:pic>
        <p:nvPicPr>
          <p:cNvPr id="4" name="Picture 3">
            <a:extLst>
              <a:ext uri="{FF2B5EF4-FFF2-40B4-BE49-F238E27FC236}">
                <a16:creationId xmlns:a16="http://schemas.microsoft.com/office/drawing/2014/main" id="{F80A4FE0-1A86-DE9E-44B6-85B5AC0B1F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1157" y="266701"/>
            <a:ext cx="6076104" cy="3550626"/>
          </a:xfrm>
          <a:prstGeom prst="rect">
            <a:avLst/>
          </a:prstGeom>
          <a:noFill/>
          <a:ln>
            <a:solidFill>
              <a:schemeClr val="accent1"/>
            </a:solidFill>
          </a:ln>
        </p:spPr>
      </p:pic>
    </p:spTree>
    <p:extLst>
      <p:ext uri="{BB962C8B-B14F-4D97-AF65-F5344CB8AC3E}">
        <p14:creationId xmlns:p14="http://schemas.microsoft.com/office/powerpoint/2010/main" val="21212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1453" y="1992475"/>
            <a:ext cx="380819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Modeling</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4099508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1967</Words>
  <Application>Microsoft Macintosh PowerPoint</Application>
  <PresentationFormat>On-screen Show (16:9)</PresentationFormat>
  <Paragraphs>130</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Advent Pro Medium</vt:lpstr>
      <vt:lpstr>Fira Sans Extra Condensed Medium</vt:lpstr>
      <vt:lpstr>Arial</vt:lpstr>
      <vt:lpstr>Maven Pro</vt:lpstr>
      <vt:lpstr>Nunito Light</vt:lpstr>
      <vt:lpstr>Share Tech</vt:lpstr>
      <vt:lpstr>Fira Sans Condensed Medium</vt:lpstr>
      <vt:lpstr>Livvic Light</vt:lpstr>
      <vt:lpstr>Helvetica Neue</vt:lpstr>
      <vt:lpstr>Data Science Consulting by Slidesgo</vt:lpstr>
      <vt:lpstr>Reclassifying NBA Players using Clustering</vt:lpstr>
      <vt:lpstr>UNDERSTANDING THE PROBLEM</vt:lpstr>
      <vt:lpstr>DATASET</vt:lpstr>
      <vt:lpstr>Data Wrangling</vt:lpstr>
      <vt:lpstr>DATA WRANGLING</vt:lpstr>
      <vt:lpstr>Exploratory Data Analysis</vt:lpstr>
      <vt:lpstr>A heatmap representing the correlations between different features.  Many features were highly correlated including: "FG"/"FGA", "3P"/"3PA", "2P"/"2PA", "FT"/"FTA", and "DRB"/"TRB".  </vt:lpstr>
      <vt:lpstr>The first 5 components account for 84% of the variance and the first 10 components for 95% of the variance</vt:lpstr>
      <vt:lpstr>Modeling</vt:lpstr>
      <vt:lpstr>CLUSTERING MODELS</vt:lpstr>
      <vt:lpstr>CLUSTER SIZES</vt:lpstr>
      <vt:lpstr>CLUSTERING ANALYSIS</vt:lpstr>
      <vt:lpstr>TAKEAWAYS</vt:lpstr>
      <vt:lpstr>FUTURE RESEARCH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Reclassifying NBA Players using Clustering</dc:title>
  <cp:lastModifiedBy>Christopher Le</cp:lastModifiedBy>
  <cp:revision>15</cp:revision>
  <dcterms:modified xsi:type="dcterms:W3CDTF">2022-12-22T00:21:05Z</dcterms:modified>
</cp:coreProperties>
</file>