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73" r:id="rId10"/>
    <p:sldId id="275" r:id="rId11"/>
    <p:sldId id="274" r:id="rId12"/>
    <p:sldId id="276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 type="screen16x9"/>
  <p:notesSz cx="6858000" cy="9144000"/>
  <p:embeddedFontLst>
    <p:embeddedFont>
      <p:font typeface="Raleway" charset="0"/>
      <p:regular r:id="rId24"/>
      <p:bold r:id="rId25"/>
      <p:italic r:id="rId26"/>
      <p:boldItalic r:id="rId27"/>
    </p:embeddedFont>
    <p:embeddedFont>
      <p:font typeface="Lato" charset="0"/>
      <p:regular r:id="rId28"/>
      <p:bold r:id="rId29"/>
      <p:italic r:id="rId30"/>
      <p:boldItalic r:id="rId31"/>
    </p:embeddedFont>
    <p:embeddedFont>
      <p:font typeface="Roboto Mono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e3faba19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e3faba19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e3faba1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ee3faba1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7cba4d5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7cba4d5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e3faba19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e3faba19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6971e29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6971e29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b515d6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ab515d6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9b5a9953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79b5a9953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6ff9eb9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6ff9eb9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69e22cd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69e22cd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dcf16a78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dcf16a78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db81fd1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db81fd1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ddb81fd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ddb81fd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e3faba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e3faba19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e3faba19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ee3faba19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e3faba1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e3faba1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r-project.org/CRAN/refmans/dtrackr/html/anti_join.trackr_df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03125" y="1707600"/>
            <a:ext cx="34341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Recapitular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597627" y="31431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Onde paramos e o que foi desenvolvido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Slides com os esquemas</a:t>
            </a:r>
            <a:br>
              <a:rPr lang="pt-BR" dirty="0" smtClean="0"/>
            </a:br>
            <a:r>
              <a:rPr lang="pt-BR" dirty="0" smtClean="0"/>
              <a:t>No de rodadas – critério de parada</a:t>
            </a:r>
            <a:br>
              <a:rPr lang="pt-BR" dirty="0" smtClean="0"/>
            </a:br>
            <a:r>
              <a:rPr lang="pt-BR" dirty="0" smtClean="0"/>
              <a:t>A quantidade de regras geradas</a:t>
            </a:r>
            <a:br>
              <a:rPr lang="pt-BR" dirty="0" smtClean="0"/>
            </a:br>
            <a:r>
              <a:rPr lang="pt-BR" dirty="0" smtClean="0"/>
              <a:t>A quantidade de coincidentes</a:t>
            </a:r>
            <a:br>
              <a:rPr lang="pt-BR" dirty="0" smtClean="0"/>
            </a:br>
            <a:r>
              <a:rPr lang="pt-BR" dirty="0" smtClean="0"/>
              <a:t>A quantidade depois da eliminação de redundância 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3º processo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71643" y="2721781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r>
              <a:rPr kumimoji="0" lang="pt-BR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Não comuns &lt;100%</a:t>
            </a:r>
            <a:r>
              <a:rPr kumimoji="0" lang="pt-BR" sz="2600" b="1" i="0" u="none" strike="noStrike" kern="0" cap="none" spc="0" normalizeH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 coincidentes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r>
              <a:rPr lang="pt-BR" sz="2600" b="1" baseline="0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Eliminação de redundância próprio</a:t>
            </a:r>
            <a:endParaRPr kumimoji="0" lang="pt-BR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Slides com os esquemas</a:t>
            </a:r>
            <a:br>
              <a:rPr lang="pt-BR" dirty="0" smtClean="0"/>
            </a:br>
            <a:r>
              <a:rPr lang="pt-BR" dirty="0" smtClean="0"/>
              <a:t>No de rodadas – critério de parada</a:t>
            </a:r>
            <a:br>
              <a:rPr lang="pt-BR" dirty="0" smtClean="0"/>
            </a:br>
            <a:r>
              <a:rPr lang="pt-BR" dirty="0" smtClean="0"/>
              <a:t>A quantidade de regras geradas</a:t>
            </a:r>
            <a:br>
              <a:rPr lang="pt-BR" dirty="0" smtClean="0"/>
            </a:br>
            <a:r>
              <a:rPr lang="pt-BR" dirty="0" smtClean="0"/>
              <a:t>A quantidade de </a:t>
            </a:r>
            <a:r>
              <a:rPr lang="pt-BR" dirty="0" smtClean="0"/>
              <a:t>coincidentes</a:t>
            </a:r>
            <a:br>
              <a:rPr lang="pt-BR" dirty="0" smtClean="0"/>
            </a:br>
            <a:r>
              <a:rPr lang="pt-BR" dirty="0" smtClean="0"/>
              <a:t>quantidade das não coincidentes depois do </a:t>
            </a:r>
            <a:r>
              <a:rPr lang="pt-BR" dirty="0" err="1" smtClean="0"/>
              <a:t>distinct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 quantidade depois da eliminação de redundância 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/>
          <p:nvPr/>
        </p:nvSpPr>
        <p:spPr>
          <a:xfrm>
            <a:off x="2245224" y="1435025"/>
            <a:ext cx="1557400" cy="1000075"/>
          </a:xfrm>
          <a:prstGeom prst="flowChartMagneticDisk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 txBox="1"/>
          <p:nvPr/>
        </p:nvSpPr>
        <p:spPr>
          <a:xfrm>
            <a:off x="2270566" y="1789847"/>
            <a:ext cx="1506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Lato"/>
                <a:ea typeface="Lato"/>
                <a:cs typeface="Lato"/>
                <a:sym typeface="Lato"/>
              </a:rPr>
              <a:t>100%</a:t>
            </a:r>
            <a:br>
              <a:rPr lang="en" sz="1000" b="1">
                <a:latin typeface="Lato"/>
                <a:ea typeface="Lato"/>
                <a:cs typeface="Lato"/>
                <a:sym typeface="Lato"/>
              </a:rPr>
            </a:br>
            <a:r>
              <a:rPr lang="en" sz="1000" b="1">
                <a:latin typeface="Lato"/>
                <a:ea typeface="Lato"/>
                <a:cs typeface="Lato"/>
                <a:sym typeface="Lato"/>
              </a:rPr>
              <a:t>COINCEDENTES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2245274" y="3339225"/>
            <a:ext cx="1557400" cy="1000075"/>
          </a:xfrm>
          <a:prstGeom prst="flowChartMagneticDisk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 txBox="1"/>
          <p:nvPr/>
        </p:nvSpPr>
        <p:spPr>
          <a:xfrm>
            <a:off x="2270616" y="3694047"/>
            <a:ext cx="1506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ato"/>
                <a:ea typeface="Lato"/>
                <a:cs typeface="Lato"/>
                <a:sym typeface="Lato"/>
              </a:rPr>
              <a:t>&lt;99%</a:t>
            </a:r>
            <a:br>
              <a:rPr lang="en" sz="1100" b="1">
                <a:latin typeface="Lato"/>
                <a:ea typeface="Lato"/>
                <a:cs typeface="Lato"/>
                <a:sym typeface="Lato"/>
              </a:rPr>
            </a:br>
            <a:r>
              <a:rPr lang="en" sz="1100" b="1">
                <a:latin typeface="Lato"/>
                <a:ea typeface="Lato"/>
                <a:cs typeface="Lato"/>
                <a:sym typeface="Lato"/>
              </a:rPr>
              <a:t>COINCEDENTES</a:t>
            </a:r>
            <a:endParaRPr sz="11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4043850" y="3632713"/>
            <a:ext cx="3279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Observação: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Os outros 99% de regras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4083175" y="1907400"/>
            <a:ext cx="24825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788 Regras Validas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4043850" y="3975100"/>
            <a:ext cx="29052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55,924 Regras distintas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Coincedentes: 100%</a:t>
            </a:r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Retrospectivo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O valor ideal de rodadas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Metricas para as </a:t>
            </a:r>
            <a:r>
              <a:rPr lang="en" sz="1500" b="1"/>
              <a:t>regras validas</a:t>
            </a:r>
            <a:endParaRPr sz="15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Heatmap e graficos 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Desfechos favoraveis e desfechos desfavoraveis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Regras em relação aos outros desfechos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Interseção de Regras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Coincedentes: 100% comum 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551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51 rodadas pelo criterio de parada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788 Regras validas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(Cura) </a:t>
            </a:r>
            <a:r>
              <a:rPr lang="en" sz="1100"/>
              <a:t>encerra2=0</a:t>
            </a:r>
            <a:r>
              <a:rPr lang="en"/>
              <a:t> -&gt; 769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(Abandono) </a:t>
            </a:r>
            <a:r>
              <a:rPr lang="en" sz="1100"/>
              <a:t>encerra2=1</a:t>
            </a:r>
            <a:r>
              <a:rPr lang="en"/>
              <a:t> -&gt; 14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(Falencia)</a:t>
            </a:r>
            <a:r>
              <a:rPr lang="en" sz="1100"/>
              <a:t> encerra2=2</a:t>
            </a:r>
            <a:r>
              <a:rPr lang="en"/>
              <a:t> -&gt; 5</a:t>
            </a:r>
            <a:endParaRPr/>
          </a:p>
        </p:txBody>
      </p:sp>
      <p:pic>
        <p:nvPicPr>
          <p:cNvPr id="266" name="Google Shape;2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775" y="1981025"/>
            <a:ext cx="3551375" cy="21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Coincedentes: &lt;99%</a:t>
            </a:r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Novo desenvolvimento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As regras não-comum do coincedente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Criterio de parada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A frequência de regras não-comum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Eliminação de redundancia 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/>
          <p:nvPr/>
        </p:nvSpPr>
        <p:spPr>
          <a:xfrm>
            <a:off x="1643650" y="2217525"/>
            <a:ext cx="4245300" cy="131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Nao_coincedente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 b="1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&lt;-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bind_rows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anti_join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df1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df2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000" b="1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'LHSandRHS'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anti_join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df2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df1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000" b="1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'LHSandRHS'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)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715550" y="552600"/>
            <a:ext cx="81615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Encontrando os 99% das Regras Não-Comum</a:t>
            </a:r>
            <a:endParaRPr sz="15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913925" y="1615325"/>
            <a:ext cx="40809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Foi usado a seguinte função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1282325" y="4279175"/>
            <a:ext cx="63195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Referencia: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lphaLcPeriod"/>
            </a:pP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https://search.r-project.org/CRAN/refmans/dtrackr/html/anti_join.trackr_df.html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Coincedentes: &lt;99% não-comum </a:t>
            </a:r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094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55924 Regras Distintas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(Cura) </a:t>
            </a:r>
            <a:r>
              <a:rPr lang="en" sz="1100"/>
              <a:t>encerra2=0</a:t>
            </a:r>
            <a:r>
              <a:rPr lang="en"/>
              <a:t> -&gt; 47597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(Abandono) </a:t>
            </a:r>
            <a:r>
              <a:rPr lang="en" sz="1100"/>
              <a:t>encerra2=1</a:t>
            </a:r>
            <a:r>
              <a:rPr lang="en"/>
              <a:t> -&gt; 5447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(Falencia)</a:t>
            </a:r>
            <a:r>
              <a:rPr lang="en" sz="1100"/>
              <a:t> encerra2=2</a:t>
            </a:r>
            <a:r>
              <a:rPr lang="en"/>
              <a:t> -&gt; 1411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(Obito) </a:t>
            </a:r>
            <a:r>
              <a:rPr lang="en" sz="1000"/>
              <a:t>encerra2=2</a:t>
            </a:r>
            <a:r>
              <a:rPr lang="en"/>
              <a:t> -&gt; 1469</a:t>
            </a:r>
            <a:endParaRPr/>
          </a:p>
        </p:txBody>
      </p:sp>
      <p:pic>
        <p:nvPicPr>
          <p:cNvPr id="287" name="Google Shape;2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650" y="2006250"/>
            <a:ext cx="4441500" cy="274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Eliminaçã de redundancia</a:t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786950" y="2002575"/>
            <a:ext cx="631600" cy="4895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1692000" y="2067175"/>
            <a:ext cx="15486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Base: 55,924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86950" y="3939475"/>
            <a:ext cx="631600" cy="5352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1692000" y="4026925"/>
            <a:ext cx="15486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Base: 14,140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7" name="Google Shape;297;p25"/>
          <p:cNvCxnSpPr>
            <a:endCxn id="295" idx="1"/>
          </p:cNvCxnSpPr>
          <p:nvPr/>
        </p:nvCxnSpPr>
        <p:spPr>
          <a:xfrm>
            <a:off x="1102750" y="2491975"/>
            <a:ext cx="0" cy="144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25"/>
          <p:cNvSpPr txBox="1"/>
          <p:nvPr/>
        </p:nvSpPr>
        <p:spPr>
          <a:xfrm>
            <a:off x="1830725" y="2731700"/>
            <a:ext cx="63357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Criterio de Eliminação -&gt;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regA 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regB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regA_conf 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&gt;= </a:t>
            </a:r>
            <a:r>
              <a:rPr lang="en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regB_conf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&amp;&amp; </a:t>
            </a: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regA_Length 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en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regB_Length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Elimina a regra </a:t>
            </a:r>
            <a:r>
              <a:rPr lang="en" sz="1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regB</a:t>
            </a: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730350" y="668100"/>
            <a:ext cx="50814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FEFEF"/>
                </a:highlight>
                <a:latin typeface="Lato"/>
                <a:ea typeface="Lato"/>
                <a:cs typeface="Lato"/>
                <a:sym typeface="Lato"/>
              </a:rPr>
              <a:t>Variáveis Analisadas: Modelo de Caracterização</a:t>
            </a:r>
            <a:endParaRPr sz="1700">
              <a:highlight>
                <a:srgbClr val="EFEFE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2636850" y="1377725"/>
            <a:ext cx="2680200" cy="358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Desfechos Desfavoráveis de tuberculose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(abandono, falência, óbito)</a:t>
            </a:r>
            <a:endParaRPr sz="1000" b="1"/>
          </a:p>
        </p:txBody>
      </p:sp>
      <p:sp>
        <p:nvSpPr>
          <p:cNvPr id="94" name="Google Shape;94;p14"/>
          <p:cNvSpPr/>
          <p:nvPr/>
        </p:nvSpPr>
        <p:spPr>
          <a:xfrm>
            <a:off x="625150" y="2364650"/>
            <a:ext cx="1602900" cy="3156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Bloco I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Características Individuais</a:t>
            </a:r>
            <a:endParaRPr sz="900"/>
          </a:p>
        </p:txBody>
      </p:sp>
      <p:sp>
        <p:nvSpPr>
          <p:cNvPr id="95" name="Google Shape;95;p14"/>
          <p:cNvSpPr/>
          <p:nvPr/>
        </p:nvSpPr>
        <p:spPr>
          <a:xfrm>
            <a:off x="2661225" y="2364650"/>
            <a:ext cx="1523400" cy="31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Bloco II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Características Clínicas</a:t>
            </a:r>
            <a:endParaRPr sz="900"/>
          </a:p>
        </p:txBody>
      </p:sp>
      <p:sp>
        <p:nvSpPr>
          <p:cNvPr id="96" name="Google Shape;96;p14"/>
          <p:cNvSpPr/>
          <p:nvPr/>
        </p:nvSpPr>
        <p:spPr>
          <a:xfrm>
            <a:off x="4617800" y="2364650"/>
            <a:ext cx="1848900" cy="315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Bloco III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Acompanhamento do tratamento</a:t>
            </a:r>
            <a:endParaRPr sz="900"/>
          </a:p>
        </p:txBody>
      </p:sp>
      <p:sp>
        <p:nvSpPr>
          <p:cNvPr id="97" name="Google Shape;97;p14"/>
          <p:cNvSpPr/>
          <p:nvPr/>
        </p:nvSpPr>
        <p:spPr>
          <a:xfrm>
            <a:off x="6899875" y="2364650"/>
            <a:ext cx="1523400" cy="31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Bloco IV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Histórico de tuberculose</a:t>
            </a:r>
            <a:endParaRPr sz="900"/>
          </a:p>
        </p:txBody>
      </p:sp>
      <p:sp>
        <p:nvSpPr>
          <p:cNvPr id="98" name="Google Shape;98;p14"/>
          <p:cNvSpPr/>
          <p:nvPr/>
        </p:nvSpPr>
        <p:spPr>
          <a:xfrm>
            <a:off x="664900" y="2898750"/>
            <a:ext cx="1523400" cy="19206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Sexo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Raça/Cor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Faixa etária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Escolaridade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HIV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Alcoolismo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Diabetes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Tabagismo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Uso de drogas ilicitas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PPL</a:t>
            </a:r>
            <a:endParaRPr sz="1000"/>
          </a:p>
        </p:txBody>
      </p:sp>
      <p:sp>
        <p:nvSpPr>
          <p:cNvPr id="99" name="Google Shape;99;p14"/>
          <p:cNvSpPr/>
          <p:nvPr/>
        </p:nvSpPr>
        <p:spPr>
          <a:xfrm>
            <a:off x="2675550" y="2898750"/>
            <a:ext cx="1475700" cy="1528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Cavitação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Doença Bilateral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Tipo de Resistência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Padrão de Resistência</a:t>
            </a:r>
            <a:endParaRPr sz="1000"/>
          </a:p>
        </p:txBody>
      </p:sp>
      <p:sp>
        <p:nvSpPr>
          <p:cNvPr id="100" name="Google Shape;100;p14"/>
          <p:cNvSpPr/>
          <p:nvPr/>
        </p:nvSpPr>
        <p:spPr>
          <a:xfrm>
            <a:off x="4617800" y="2898650"/>
            <a:ext cx="1848900" cy="1062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Município de tratamento e residência diferentes</a:t>
            </a:r>
            <a:endParaRPr sz="1000"/>
          </a:p>
        </p:txBody>
      </p:sp>
      <p:sp>
        <p:nvSpPr>
          <p:cNvPr id="101" name="Google Shape;101;p14"/>
          <p:cNvSpPr/>
          <p:nvPr/>
        </p:nvSpPr>
        <p:spPr>
          <a:xfrm>
            <a:off x="6813475" y="2898650"/>
            <a:ext cx="1696200" cy="1289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Tempo desde o 1º diagnóstico</a:t>
            </a:r>
            <a:endParaRPr sz="1000">
              <a:solidFill>
                <a:srgbClr val="FF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N° de registros de tuberculose no SINAN</a:t>
            </a:r>
            <a:endParaRPr sz="1000">
              <a:solidFill>
                <a:srgbClr val="FF0000"/>
              </a:solidFill>
            </a:endParaRPr>
          </a:p>
        </p:txBody>
      </p:sp>
      <p:cxnSp>
        <p:nvCxnSpPr>
          <p:cNvPr id="102" name="Google Shape;102;p14"/>
          <p:cNvCxnSpPr>
            <a:stCxn id="94" idx="2"/>
            <a:endCxn id="98" idx="0"/>
          </p:cNvCxnSpPr>
          <p:nvPr/>
        </p:nvCxnSpPr>
        <p:spPr>
          <a:xfrm>
            <a:off x="1426600" y="2680250"/>
            <a:ext cx="0" cy="2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4"/>
          <p:cNvCxnSpPr>
            <a:stCxn id="95" idx="2"/>
            <a:endCxn id="99" idx="0"/>
          </p:cNvCxnSpPr>
          <p:nvPr/>
        </p:nvCxnSpPr>
        <p:spPr>
          <a:xfrm flipH="1">
            <a:off x="3413325" y="2680250"/>
            <a:ext cx="9600" cy="2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/>
          <p:cNvCxnSpPr>
            <a:stCxn id="96" idx="2"/>
            <a:endCxn id="100" idx="0"/>
          </p:cNvCxnSpPr>
          <p:nvPr/>
        </p:nvCxnSpPr>
        <p:spPr>
          <a:xfrm>
            <a:off x="5542250" y="2680250"/>
            <a:ext cx="0" cy="2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4"/>
          <p:cNvCxnSpPr>
            <a:stCxn id="97" idx="2"/>
            <a:endCxn id="101" idx="0"/>
          </p:cNvCxnSpPr>
          <p:nvPr/>
        </p:nvCxnSpPr>
        <p:spPr>
          <a:xfrm>
            <a:off x="7661575" y="2680250"/>
            <a:ext cx="0" cy="2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4"/>
          <p:cNvCxnSpPr>
            <a:stCxn id="93" idx="2"/>
            <a:endCxn id="94" idx="0"/>
          </p:cNvCxnSpPr>
          <p:nvPr/>
        </p:nvCxnSpPr>
        <p:spPr>
          <a:xfrm rot="5400000">
            <a:off x="2387550" y="775325"/>
            <a:ext cx="628500" cy="25503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4"/>
          <p:cNvCxnSpPr>
            <a:stCxn id="93" idx="2"/>
            <a:endCxn id="97" idx="0"/>
          </p:cNvCxnSpPr>
          <p:nvPr/>
        </p:nvCxnSpPr>
        <p:spPr>
          <a:xfrm rot="-5400000" flipH="1">
            <a:off x="5505000" y="208175"/>
            <a:ext cx="628500" cy="3684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>
            <a:stCxn id="93" idx="2"/>
            <a:endCxn id="95" idx="0"/>
          </p:cNvCxnSpPr>
          <p:nvPr/>
        </p:nvCxnSpPr>
        <p:spPr>
          <a:xfrm rot="5400000">
            <a:off x="3385650" y="1773425"/>
            <a:ext cx="628500" cy="5541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>
            <a:stCxn id="93" idx="2"/>
            <a:endCxn id="96" idx="0"/>
          </p:cNvCxnSpPr>
          <p:nvPr/>
        </p:nvCxnSpPr>
        <p:spPr>
          <a:xfrm rot="-5400000" flipH="1">
            <a:off x="4445400" y="1267775"/>
            <a:ext cx="628500" cy="15654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4"/>
          <p:cNvSpPr txBox="1"/>
          <p:nvPr/>
        </p:nvSpPr>
        <p:spPr>
          <a:xfrm>
            <a:off x="7279675" y="4590200"/>
            <a:ext cx="1696200" cy="420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15 Variáveis</a:t>
            </a:r>
            <a:endParaRPr sz="900" b="1"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1000 Registros</a:t>
            </a:r>
            <a:endParaRPr sz="9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r="23206"/>
          <a:stretch/>
        </p:blipFill>
        <p:spPr>
          <a:xfrm>
            <a:off x="0" y="4819350"/>
            <a:ext cx="6234175" cy="3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700" y="1954375"/>
            <a:ext cx="3729474" cy="230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69864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base de regras não-comum e com eliminação de redundancia</a:t>
            </a:r>
            <a:endParaRPr sz="1700"/>
          </a:p>
        </p:txBody>
      </p:sp>
      <p:sp>
        <p:nvSpPr>
          <p:cNvPr id="305" name="Google Shape;305;p26"/>
          <p:cNvSpPr txBox="1">
            <a:spLocks noGrp="1"/>
          </p:cNvSpPr>
          <p:nvPr>
            <p:ph type="body" idx="1"/>
          </p:nvPr>
        </p:nvSpPr>
        <p:spPr>
          <a:xfrm>
            <a:off x="786950" y="2251400"/>
            <a:ext cx="3258000" cy="18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14140 Regras Distintas</a:t>
            </a:r>
            <a:endParaRPr sz="12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(Cura) </a:t>
            </a:r>
            <a:r>
              <a:rPr lang="en" sz="1000"/>
              <a:t>encerra2=0</a:t>
            </a:r>
            <a:r>
              <a:rPr lang="en" sz="1200"/>
              <a:t> -&gt; 12311</a:t>
            </a:r>
            <a:endParaRPr sz="12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(Abandono) </a:t>
            </a:r>
            <a:r>
              <a:rPr lang="en" sz="1000"/>
              <a:t>encerra2=1</a:t>
            </a:r>
            <a:r>
              <a:rPr lang="en" sz="1200"/>
              <a:t> -&gt; 1268</a:t>
            </a:r>
            <a:endParaRPr sz="12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(Falencia)</a:t>
            </a:r>
            <a:r>
              <a:rPr lang="en" sz="1000"/>
              <a:t> encerra2=2</a:t>
            </a:r>
            <a:r>
              <a:rPr lang="en" sz="1200"/>
              <a:t> -&gt; 207</a:t>
            </a:r>
            <a:endParaRPr sz="12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(Obito) </a:t>
            </a:r>
            <a:r>
              <a:rPr lang="en" sz="900"/>
              <a:t>encerra2=2</a:t>
            </a:r>
            <a:r>
              <a:rPr lang="en" sz="1200"/>
              <a:t> -&gt; 354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>
            <a:spLocks noGrp="1"/>
          </p:cNvSpPr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Discussão e mostra a 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Apriori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Antecedentes  -&gt; consequentes (cura, óbito, ...</a:t>
            </a:r>
          </a:p>
          <a:p>
            <a:endParaRPr lang="pt-BR" dirty="0" smtClean="0"/>
          </a:p>
          <a:p>
            <a:r>
              <a:rPr lang="pt-BR" dirty="0" smtClean="0"/>
              <a:t>1000 registros e X itens</a:t>
            </a:r>
          </a:p>
          <a:p>
            <a:endParaRPr lang="pt-BR" dirty="0" smtClean="0"/>
          </a:p>
          <a:p>
            <a:r>
              <a:rPr lang="pt-BR" dirty="0" smtClean="0"/>
              <a:t>Muitas regras e Regras com suporte ou </a:t>
            </a:r>
            <a:r>
              <a:rPr lang="pt-BR" dirty="0" err="1" smtClean="0"/>
              <a:t>counts</a:t>
            </a:r>
            <a:r>
              <a:rPr lang="pt-BR" dirty="0" smtClean="0"/>
              <a:t> pequenos</a:t>
            </a:r>
          </a:p>
          <a:p>
            <a:endParaRPr lang="pt-BR" dirty="0" smtClean="0"/>
          </a:p>
          <a:p>
            <a:r>
              <a:rPr lang="pt-BR" dirty="0" smtClean="0"/>
              <a:t>3 processos para  regras “verdadeiras”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1º processo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ctrTitle" idx="4294967295"/>
          </p:nvPr>
        </p:nvSpPr>
        <p:spPr>
          <a:xfrm>
            <a:off x="543475" y="712825"/>
            <a:ext cx="6195000" cy="4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 Tecnica de </a:t>
            </a:r>
            <a:r>
              <a:rPr lang="en" sz="18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Mineração: Apriori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(Teste </a:t>
            </a:r>
            <a:r>
              <a:rPr lang="en" sz="18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" sz="18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eino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) :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279675" y="4590200"/>
            <a:ext cx="1696200" cy="420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15 Variáveis</a:t>
            </a:r>
            <a:endParaRPr sz="900" b="1"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980 Registros</a:t>
            </a:r>
            <a:endParaRPr sz="9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173" y="1801500"/>
            <a:ext cx="1740752" cy="18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261375" y="3602800"/>
            <a:ext cx="36234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figure 1:</a:t>
            </a:r>
            <a:r>
              <a:rPr lang="en" sz="900"/>
              <a:t> Dividir a base em 34% de teste e 66% de treino </a:t>
            </a:r>
            <a:endParaRPr sz="900"/>
          </a:p>
        </p:txBody>
      </p:sp>
      <p:sp>
        <p:nvSpPr>
          <p:cNvPr id="120" name="Google Shape;120;p15"/>
          <p:cNvSpPr/>
          <p:nvPr/>
        </p:nvSpPr>
        <p:spPr>
          <a:xfrm>
            <a:off x="4658800" y="1431987"/>
            <a:ext cx="929600" cy="726900"/>
          </a:xfrm>
          <a:prstGeom prst="flowChartMagneticDisk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4756648" y="1431987"/>
            <a:ext cx="7338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Lato"/>
                <a:ea typeface="Lato"/>
                <a:cs typeface="Lato"/>
                <a:sym typeface="Lato"/>
              </a:rPr>
              <a:t>Apriori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4792645" y="1729828"/>
            <a:ext cx="6618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ato"/>
                <a:ea typeface="Lato"/>
                <a:cs typeface="Lato"/>
                <a:sym typeface="Lato"/>
              </a:rPr>
              <a:t>Teste</a:t>
            </a:r>
            <a:endParaRPr sz="11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ato"/>
                <a:ea typeface="Lato"/>
                <a:cs typeface="Lato"/>
                <a:sym typeface="Lato"/>
              </a:rPr>
              <a:t> 34%</a:t>
            </a:r>
            <a:endParaRPr sz="11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6206208" y="1431986"/>
            <a:ext cx="815290" cy="726900"/>
          </a:xfrm>
          <a:prstGeom prst="flowChartMagneticDrum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6206198" y="1652828"/>
            <a:ext cx="6435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ato"/>
                <a:ea typeface="Lato"/>
                <a:cs typeface="Lato"/>
                <a:sym typeface="Lato"/>
              </a:rPr>
              <a:t>Regras</a:t>
            </a:r>
            <a:endParaRPr sz="11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873100" y="2257950"/>
            <a:ext cx="48966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figure 2: </a:t>
            </a:r>
            <a:r>
              <a:rPr lang="en" sz="900"/>
              <a:t>Aplicar um algoritmo Apriori na base de teste: e gera as regras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5"/>
          <p:cNvSpPr/>
          <p:nvPr/>
        </p:nvSpPr>
        <p:spPr>
          <a:xfrm rot="-5400000">
            <a:off x="5770075" y="1577275"/>
            <a:ext cx="172500" cy="318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756664" y="3200736"/>
            <a:ext cx="870586" cy="726900"/>
          </a:xfrm>
          <a:prstGeom prst="flowChartMagneticDisk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6394175" y="3132489"/>
            <a:ext cx="973374" cy="726900"/>
          </a:xfrm>
          <a:prstGeom prst="flowChartMagneticDrum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4939945" y="3200736"/>
            <a:ext cx="6873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ato"/>
                <a:ea typeface="Lato"/>
                <a:cs typeface="Lato"/>
                <a:sym typeface="Lato"/>
              </a:rPr>
              <a:t>Apriori</a:t>
            </a:r>
            <a:endParaRPr sz="11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4756650" y="3477520"/>
            <a:ext cx="8706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Treino 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66%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6360149" y="3353353"/>
            <a:ext cx="7683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ato"/>
                <a:ea typeface="Lato"/>
                <a:cs typeface="Lato"/>
                <a:sym typeface="Lato"/>
              </a:rPr>
              <a:t>Regras</a:t>
            </a:r>
            <a:endParaRPr sz="11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5"/>
          <p:cNvSpPr/>
          <p:nvPr/>
        </p:nvSpPr>
        <p:spPr>
          <a:xfrm rot="-5400000">
            <a:off x="5907438" y="3336775"/>
            <a:ext cx="172500" cy="318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3732525" y="4118825"/>
            <a:ext cx="48966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figure 3: </a:t>
            </a:r>
            <a:r>
              <a:rPr lang="en" sz="900"/>
              <a:t>Aplicar um algoritmo Apriori na base de treino: e gera as regras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1250722" y="1758760"/>
            <a:ext cx="658328" cy="517487"/>
          </a:xfrm>
          <a:prstGeom prst="flowChartMagneticDisk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1250722" y="1622943"/>
            <a:ext cx="658328" cy="313025"/>
          </a:xfrm>
          <a:prstGeom prst="flowChartMagneticDisk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-5400000">
            <a:off x="782475" y="1695714"/>
            <a:ext cx="471900" cy="465000"/>
          </a:xfrm>
          <a:prstGeom prst="uturnArrow">
            <a:avLst>
              <a:gd name="adj1" fmla="val 22218"/>
              <a:gd name="adj2" fmla="val 25000"/>
              <a:gd name="adj3" fmla="val 31973"/>
              <a:gd name="adj4" fmla="val 4375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3932210" y="1737317"/>
            <a:ext cx="658328" cy="517487"/>
          </a:xfrm>
          <a:prstGeom prst="flowChartMagneticDisk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3932210" y="1601500"/>
            <a:ext cx="658328" cy="313025"/>
          </a:xfrm>
          <a:prstGeom prst="flowChartMagneticDisk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-5400000">
            <a:off x="3405013" y="1692946"/>
            <a:ext cx="471900" cy="465000"/>
          </a:xfrm>
          <a:prstGeom prst="uturnArrow">
            <a:avLst>
              <a:gd name="adj1" fmla="val 22218"/>
              <a:gd name="adj2" fmla="val 25000"/>
              <a:gd name="adj3" fmla="val 31973"/>
              <a:gd name="adj4" fmla="val 4375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6405540" y="1758766"/>
            <a:ext cx="658328" cy="517487"/>
          </a:xfrm>
          <a:prstGeom prst="flowChartMagneticDisk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6405540" y="1622949"/>
            <a:ext cx="658328" cy="313025"/>
          </a:xfrm>
          <a:prstGeom prst="flowChartMagneticDisk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 rot="-5400000">
            <a:off x="5937293" y="1695720"/>
            <a:ext cx="471900" cy="465000"/>
          </a:xfrm>
          <a:prstGeom prst="uturnArrow">
            <a:avLst>
              <a:gd name="adj1" fmla="val 22218"/>
              <a:gd name="adj2" fmla="val 25000"/>
              <a:gd name="adj3" fmla="val 31973"/>
              <a:gd name="adj4" fmla="val 4375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160234" y="2638887"/>
            <a:ext cx="753122" cy="313013"/>
          </a:xfrm>
          <a:prstGeom prst="flowChartMagneticDisk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3837412" y="2657185"/>
            <a:ext cx="753143" cy="385288"/>
          </a:xfrm>
          <a:prstGeom prst="flowChartMagneticDisk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6310737" y="2679319"/>
            <a:ext cx="753131" cy="272576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448336" y="2402860"/>
            <a:ext cx="195600" cy="228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4116109" y="2361638"/>
            <a:ext cx="195600" cy="228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6589389" y="2401050"/>
            <a:ext cx="195600" cy="228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 rot="10798303" flipH="1">
            <a:off x="1368286" y="3003836"/>
            <a:ext cx="1822800" cy="908700"/>
          </a:xfrm>
          <a:prstGeom prst="bentArrow">
            <a:avLst>
              <a:gd name="adj1" fmla="val 10092"/>
              <a:gd name="adj2" fmla="val 24704"/>
              <a:gd name="adj3" fmla="val 25680"/>
              <a:gd name="adj4" fmla="val 33806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 rot="10797822">
            <a:off x="5364651" y="3001387"/>
            <a:ext cx="1420500" cy="908700"/>
          </a:xfrm>
          <a:prstGeom prst="bentArrow">
            <a:avLst>
              <a:gd name="adj1" fmla="val 10092"/>
              <a:gd name="adj2" fmla="val 24704"/>
              <a:gd name="adj3" fmla="val 25680"/>
              <a:gd name="adj4" fmla="val 33806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3755638" y="3850985"/>
            <a:ext cx="1158501" cy="573918"/>
          </a:xfrm>
          <a:prstGeom prst="flowChartMagneticDisk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055682" y="3046462"/>
            <a:ext cx="316500" cy="573900"/>
          </a:xfrm>
          <a:prstGeom prst="downArrow">
            <a:avLst>
              <a:gd name="adj1" fmla="val 25525"/>
              <a:gd name="adj2" fmla="val 14647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3755644" y="4039707"/>
            <a:ext cx="1420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Lato"/>
                <a:ea typeface="Lato"/>
                <a:cs typeface="Lato"/>
                <a:sym typeface="Lato"/>
              </a:rPr>
              <a:t>COINCIDENTES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083575" y="2681425"/>
            <a:ext cx="9927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Reg_Val</a:t>
            </a:r>
            <a:r>
              <a:rPr lang="en" sz="1100" b="1">
                <a:latin typeface="Lato"/>
                <a:ea typeface="Lato"/>
                <a:cs typeface="Lato"/>
                <a:sym typeface="Lato"/>
              </a:rPr>
              <a:t>1</a:t>
            </a:r>
            <a:endParaRPr sz="11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3746867" y="2745313"/>
            <a:ext cx="893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Reg_Val</a:t>
            </a:r>
            <a:r>
              <a:rPr lang="en" sz="1100" b="1">
                <a:latin typeface="Lato"/>
                <a:ea typeface="Lato"/>
                <a:cs typeface="Lato"/>
                <a:sym typeface="Lato"/>
              </a:rPr>
              <a:t>2</a:t>
            </a:r>
            <a:endParaRPr sz="11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190753" y="2679320"/>
            <a:ext cx="9927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Reg_Val</a:t>
            </a:r>
            <a:r>
              <a:rPr lang="en" sz="1100" b="1">
                <a:latin typeface="Lato"/>
                <a:ea typeface="Lato"/>
                <a:cs typeface="Lato"/>
                <a:sym typeface="Lato"/>
              </a:rPr>
              <a:t>3</a:t>
            </a:r>
            <a:endParaRPr sz="11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160225" y="1849000"/>
            <a:ext cx="8343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Regras de Treino</a:t>
            </a:r>
            <a:endParaRPr sz="7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66%</a:t>
            </a:r>
            <a:endParaRPr sz="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3925364" y="1839465"/>
            <a:ext cx="6720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Regras de Treino</a:t>
            </a:r>
            <a:endParaRPr sz="7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66%</a:t>
            </a:r>
            <a:endParaRPr sz="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6398707" y="1839465"/>
            <a:ext cx="6720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Regras de Treino</a:t>
            </a:r>
            <a:endParaRPr sz="7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66%</a:t>
            </a:r>
            <a:endParaRPr sz="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1241383" y="1553402"/>
            <a:ext cx="672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Lato"/>
                <a:ea typeface="Lato"/>
                <a:cs typeface="Lato"/>
                <a:sym typeface="Lato"/>
              </a:rPr>
              <a:t>Regras de Teste</a:t>
            </a:r>
            <a:endParaRPr sz="6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latin typeface="Lato"/>
                <a:ea typeface="Lato"/>
                <a:cs typeface="Lato"/>
                <a:sym typeface="Lato"/>
              </a:rPr>
              <a:t>34%</a:t>
            </a:r>
            <a:endParaRPr sz="6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3925417" y="1510759"/>
            <a:ext cx="672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Regras de Teste</a:t>
            </a:r>
            <a:endParaRPr sz="7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34%</a:t>
            </a:r>
            <a:endParaRPr sz="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6398745" y="1508296"/>
            <a:ext cx="672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Regras de Teste</a:t>
            </a:r>
            <a:endParaRPr sz="7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34%</a:t>
            </a:r>
            <a:endParaRPr sz="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1719600" y="4590200"/>
            <a:ext cx="47289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/>
              <a:t>figure 3:</a:t>
            </a:r>
            <a:r>
              <a:rPr lang="en" sz="900" b="1"/>
              <a:t> Mineração das Coincidentes das 3 conjuntos de Regras Validas</a:t>
            </a:r>
            <a:endParaRPr sz="9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4294967295"/>
          </p:nvPr>
        </p:nvSpPr>
        <p:spPr>
          <a:xfrm>
            <a:off x="785925" y="712825"/>
            <a:ext cx="6195000" cy="4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 Tecnica de </a:t>
            </a:r>
            <a:r>
              <a:rPr lang="en" sz="18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Mineração: Apriori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(Teste and Tr</a:t>
            </a:r>
            <a:r>
              <a:rPr lang="en" sz="18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eino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) :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7279675" y="4590200"/>
            <a:ext cx="1696200" cy="420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15 Variáveis</a:t>
            </a:r>
            <a:endParaRPr sz="900" b="1"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1000 Registros</a:t>
            </a:r>
            <a:endParaRPr sz="9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/>
          <p:nvPr/>
        </p:nvSpPr>
        <p:spPr>
          <a:xfrm>
            <a:off x="1237594" y="1684723"/>
            <a:ext cx="387478" cy="483979"/>
          </a:xfrm>
          <a:prstGeom prst="flowChartMagneticDisk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1237594" y="1557701"/>
            <a:ext cx="387478" cy="292756"/>
          </a:xfrm>
          <a:prstGeom prst="flowChartMagneticDisk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 rot="-5400000">
            <a:off x="880175" y="1706127"/>
            <a:ext cx="441600" cy="273900"/>
          </a:xfrm>
          <a:prstGeom prst="uturnArrow">
            <a:avLst>
              <a:gd name="adj1" fmla="val 22218"/>
              <a:gd name="adj2" fmla="val 25000"/>
              <a:gd name="adj3" fmla="val 31973"/>
              <a:gd name="adj4" fmla="val 4375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2299594" y="1684715"/>
            <a:ext cx="387478" cy="483979"/>
          </a:xfrm>
          <a:prstGeom prst="flowChartMagneticDisk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2299594" y="1557692"/>
            <a:ext cx="387478" cy="292756"/>
          </a:xfrm>
          <a:prstGeom prst="flowChartMagneticDisk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 rot="-5400000">
            <a:off x="1942175" y="1706118"/>
            <a:ext cx="441600" cy="273900"/>
          </a:xfrm>
          <a:prstGeom prst="uturnArrow">
            <a:avLst>
              <a:gd name="adj1" fmla="val 22218"/>
              <a:gd name="adj2" fmla="val 25000"/>
              <a:gd name="adj3" fmla="val 31973"/>
              <a:gd name="adj4" fmla="val 4375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3361591" y="1684710"/>
            <a:ext cx="387478" cy="483979"/>
          </a:xfrm>
          <a:prstGeom prst="flowChartMagneticDisk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3361591" y="1557688"/>
            <a:ext cx="387478" cy="292756"/>
          </a:xfrm>
          <a:prstGeom prst="flowChartMagneticDisk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 rot="-5400000">
            <a:off x="3004171" y="1706114"/>
            <a:ext cx="441600" cy="273900"/>
          </a:xfrm>
          <a:prstGeom prst="uturnArrow">
            <a:avLst>
              <a:gd name="adj1" fmla="val 22218"/>
              <a:gd name="adj2" fmla="val 25000"/>
              <a:gd name="adj3" fmla="val 31973"/>
              <a:gd name="adj4" fmla="val 4375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1184334" y="2545674"/>
            <a:ext cx="443277" cy="254926"/>
          </a:xfrm>
          <a:prstGeom prst="flowChartMagneticDisk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222477" y="2545659"/>
            <a:ext cx="443277" cy="254926"/>
          </a:xfrm>
          <a:prstGeom prst="flowChartMagneticDisk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3305792" y="2537180"/>
            <a:ext cx="443277" cy="254926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1353906" y="2287117"/>
            <a:ext cx="114900" cy="214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2407833" y="2268609"/>
            <a:ext cx="114900" cy="214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3469800" y="2285405"/>
            <a:ext cx="114900" cy="214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1096444" y="2545765"/>
            <a:ext cx="584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Lato"/>
                <a:ea typeface="Lato"/>
                <a:cs typeface="Lato"/>
                <a:sym typeface="Lato"/>
              </a:rPr>
              <a:t>1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2209056" y="2545829"/>
            <a:ext cx="525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Lato"/>
                <a:ea typeface="Lato"/>
                <a:cs typeface="Lato"/>
                <a:sym typeface="Lato"/>
              </a:rPr>
              <a:t>2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3263141" y="2554340"/>
            <a:ext cx="584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Lato"/>
                <a:ea typeface="Lato"/>
                <a:cs typeface="Lato"/>
                <a:sym typeface="Lato"/>
              </a:rPr>
              <a:t>3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1168072" y="1831288"/>
            <a:ext cx="525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Treino</a:t>
            </a:r>
            <a:endParaRPr sz="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2269637" y="1831288"/>
            <a:ext cx="44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Treino</a:t>
            </a:r>
            <a:endParaRPr sz="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3310026" y="1850438"/>
            <a:ext cx="44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Treino</a:t>
            </a:r>
            <a:endParaRPr sz="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1233591" y="1608092"/>
            <a:ext cx="3957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Teste</a:t>
            </a:r>
            <a:endParaRPr sz="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2295596" y="1599323"/>
            <a:ext cx="3957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Teste</a:t>
            </a:r>
            <a:endParaRPr sz="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3357592" y="1608083"/>
            <a:ext cx="3957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Teste</a:t>
            </a:r>
            <a:endParaRPr sz="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4249687" y="1952162"/>
            <a:ext cx="78000" cy="89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4502819" y="1952162"/>
            <a:ext cx="78000" cy="89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4755964" y="1952162"/>
            <a:ext cx="78000" cy="891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5730340" y="1664591"/>
            <a:ext cx="413550" cy="483980"/>
          </a:xfrm>
          <a:prstGeom prst="flowChartMagneticDisk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30340" y="1537568"/>
            <a:ext cx="413550" cy="292756"/>
          </a:xfrm>
          <a:prstGeom prst="flowChartMagneticDisk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 rot="-5400000">
            <a:off x="5363513" y="1676995"/>
            <a:ext cx="441600" cy="291900"/>
          </a:xfrm>
          <a:prstGeom prst="uturnArrow">
            <a:avLst>
              <a:gd name="adj1" fmla="val 22218"/>
              <a:gd name="adj2" fmla="val 25000"/>
              <a:gd name="adj3" fmla="val 31973"/>
              <a:gd name="adj4" fmla="val 4375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5700587" y="2568075"/>
            <a:ext cx="473104" cy="254926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5864981" y="2302099"/>
            <a:ext cx="123000" cy="214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5625278" y="2540385"/>
            <a:ext cx="6237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Lato"/>
                <a:ea typeface="Lato"/>
                <a:cs typeface="Lato"/>
                <a:sym typeface="Lato"/>
              </a:rPr>
              <a:t>k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5704775" y="1830338"/>
            <a:ext cx="44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Treino</a:t>
            </a:r>
            <a:endParaRPr sz="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5726072" y="1587964"/>
            <a:ext cx="4221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latin typeface="Lato"/>
                <a:ea typeface="Lato"/>
                <a:cs typeface="Lato"/>
                <a:sym typeface="Lato"/>
              </a:rPr>
              <a:t>Teste</a:t>
            </a:r>
            <a:endParaRPr sz="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3812361" y="1601363"/>
            <a:ext cx="16317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ato"/>
                <a:ea typeface="Lato"/>
                <a:cs typeface="Lato"/>
                <a:sym typeface="Lato"/>
              </a:rPr>
              <a:t>k - vezes de Samples</a:t>
            </a:r>
            <a:endParaRPr sz="11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7"/>
          <p:cNvSpPr/>
          <p:nvPr/>
        </p:nvSpPr>
        <p:spPr>
          <a:xfrm rot="10796221" flipH="1">
            <a:off x="1353925" y="2879488"/>
            <a:ext cx="818700" cy="1199700"/>
          </a:xfrm>
          <a:prstGeom prst="bentArrow">
            <a:avLst>
              <a:gd name="adj1" fmla="val 10092"/>
              <a:gd name="adj2" fmla="val 18521"/>
              <a:gd name="adj3" fmla="val 25281"/>
              <a:gd name="adj4" fmla="val 33806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2309252" y="2937922"/>
            <a:ext cx="288600" cy="557400"/>
          </a:xfrm>
          <a:prstGeom prst="downArrow">
            <a:avLst>
              <a:gd name="adj1" fmla="val 25525"/>
              <a:gd name="adj2" fmla="val 102917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3383219" y="2880938"/>
            <a:ext cx="273900" cy="614100"/>
          </a:xfrm>
          <a:prstGeom prst="downArrow">
            <a:avLst>
              <a:gd name="adj1" fmla="val 25525"/>
              <a:gd name="adj2" fmla="val 102917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 rot="10797551">
            <a:off x="4249675" y="2875363"/>
            <a:ext cx="1684200" cy="1122900"/>
          </a:xfrm>
          <a:prstGeom prst="bentArrow">
            <a:avLst>
              <a:gd name="adj1" fmla="val 5460"/>
              <a:gd name="adj2" fmla="val 14562"/>
              <a:gd name="adj3" fmla="val 17628"/>
              <a:gd name="adj4" fmla="val 33806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2391260" y="3632649"/>
            <a:ext cx="1298109" cy="572688"/>
          </a:xfrm>
          <a:prstGeom prst="flowChartMagneticDisk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2295590" y="3802923"/>
            <a:ext cx="15918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Lato"/>
                <a:ea typeface="Lato"/>
                <a:cs typeface="Lato"/>
                <a:sym typeface="Lato"/>
              </a:rPr>
              <a:t>COINCIDENTES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1881425" y="4439075"/>
            <a:ext cx="28104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figure 4:</a:t>
            </a:r>
            <a:r>
              <a:rPr lang="en" sz="900"/>
              <a:t> Optimizar com k vezes de Samples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17"/>
          <p:cNvSpPr txBox="1">
            <a:spLocks noGrp="1"/>
          </p:cNvSpPr>
          <p:nvPr>
            <p:ph type="ctrTitle" idx="4294967295"/>
          </p:nvPr>
        </p:nvSpPr>
        <p:spPr>
          <a:xfrm>
            <a:off x="543475" y="712825"/>
            <a:ext cx="6195000" cy="4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 Tecnica de </a:t>
            </a:r>
            <a:r>
              <a:rPr lang="en" sz="18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Mineração: Apriori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 (Teste and Tr</a:t>
            </a:r>
            <a:r>
              <a:rPr lang="en" sz="1800"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eino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) :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7279675" y="4590200"/>
            <a:ext cx="1696200" cy="420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15 Variáveis</a:t>
            </a:r>
            <a:endParaRPr sz="900" b="1"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1000 Registros</a:t>
            </a:r>
            <a:endParaRPr sz="9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/>
          <p:nvPr/>
        </p:nvSpPr>
        <p:spPr>
          <a:xfrm>
            <a:off x="3141870" y="1671100"/>
            <a:ext cx="1427505" cy="889470"/>
          </a:xfrm>
          <a:prstGeom prst="flowChartMagneticDisk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 txBox="1"/>
          <p:nvPr/>
        </p:nvSpPr>
        <p:spPr>
          <a:xfrm>
            <a:off x="3165099" y="1986680"/>
            <a:ext cx="1381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Lato"/>
                <a:ea typeface="Lato"/>
                <a:cs typeface="Lato"/>
                <a:sym typeface="Lato"/>
              </a:rPr>
              <a:t>100%</a:t>
            </a:r>
            <a:br>
              <a:rPr lang="en" sz="1100" b="1">
                <a:latin typeface="Lato"/>
                <a:ea typeface="Lato"/>
                <a:cs typeface="Lato"/>
                <a:sym typeface="Lato"/>
              </a:rPr>
            </a:br>
            <a:r>
              <a:rPr lang="en" sz="1100" b="1">
                <a:latin typeface="Lato"/>
                <a:ea typeface="Lato"/>
                <a:cs typeface="Lato"/>
                <a:sym typeface="Lato"/>
              </a:rPr>
              <a:t>COINCEDENTES</a:t>
            </a:r>
            <a:endParaRPr sz="11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18"/>
          <p:cNvSpPr/>
          <p:nvPr/>
        </p:nvSpPr>
        <p:spPr>
          <a:xfrm rot="-5402553" flipH="1">
            <a:off x="1570358" y="1850930"/>
            <a:ext cx="1212000" cy="1483500"/>
          </a:xfrm>
          <a:prstGeom prst="bentArrow">
            <a:avLst>
              <a:gd name="adj1" fmla="val 7767"/>
              <a:gd name="adj2" fmla="val 19894"/>
              <a:gd name="adj3" fmla="val 23454"/>
              <a:gd name="adj4" fmla="val 21825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8"/>
          <p:cNvSpPr/>
          <p:nvPr/>
        </p:nvSpPr>
        <p:spPr>
          <a:xfrm rot="5397319">
            <a:off x="4985120" y="1794830"/>
            <a:ext cx="1154100" cy="1537800"/>
          </a:xfrm>
          <a:prstGeom prst="bentArrow">
            <a:avLst>
              <a:gd name="adj1" fmla="val 7767"/>
              <a:gd name="adj2" fmla="val 15987"/>
              <a:gd name="adj3" fmla="val 25680"/>
              <a:gd name="adj4" fmla="val 22922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2918685" y="2560570"/>
            <a:ext cx="307800" cy="690600"/>
          </a:xfrm>
          <a:prstGeom prst="downArrow">
            <a:avLst>
              <a:gd name="adj1" fmla="val 25525"/>
              <a:gd name="adj2" fmla="val 130528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4389045" y="2560571"/>
            <a:ext cx="307800" cy="690600"/>
          </a:xfrm>
          <a:prstGeom prst="downArrow">
            <a:avLst>
              <a:gd name="adj1" fmla="val 34423"/>
              <a:gd name="adj2" fmla="val 14647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1303116" y="3295277"/>
            <a:ext cx="842884" cy="512517"/>
          </a:xfrm>
          <a:prstGeom prst="flowChartMagneticDisk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2651148" y="3295277"/>
            <a:ext cx="842884" cy="512517"/>
          </a:xfrm>
          <a:prstGeom prst="flowChartMagneticDisk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4121508" y="3295277"/>
            <a:ext cx="842884" cy="512517"/>
          </a:xfrm>
          <a:prstGeom prst="flowChartMagneticDisk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5678052" y="3251098"/>
            <a:ext cx="842884" cy="512517"/>
          </a:xfrm>
          <a:prstGeom prst="flowChartMagneticDisk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 txBox="1"/>
          <p:nvPr/>
        </p:nvSpPr>
        <p:spPr>
          <a:xfrm>
            <a:off x="1259125" y="3502589"/>
            <a:ext cx="9309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encerra2=0</a:t>
            </a:r>
            <a:endParaRPr sz="9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2607158" y="3502589"/>
            <a:ext cx="9309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encerra2=1</a:t>
            </a:r>
            <a:endParaRPr sz="9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4077517" y="3502589"/>
            <a:ext cx="9309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encerra2=2</a:t>
            </a:r>
            <a:endParaRPr sz="9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5634061" y="3421023"/>
            <a:ext cx="9309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Lato"/>
                <a:ea typeface="Lato"/>
                <a:cs typeface="Lato"/>
                <a:sym typeface="Lato"/>
              </a:rPr>
              <a:t>encerra2=3</a:t>
            </a:r>
            <a:endParaRPr sz="9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1445249" y="3807794"/>
            <a:ext cx="5586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Lato"/>
                <a:ea typeface="Lato"/>
                <a:cs typeface="Lato"/>
                <a:sym typeface="Lato"/>
              </a:rPr>
              <a:t>CURA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2634605" y="3807794"/>
            <a:ext cx="9984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Lato"/>
                <a:ea typeface="Lato"/>
                <a:cs typeface="Lato"/>
                <a:sym typeface="Lato"/>
              </a:rPr>
              <a:t>ABANDONO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4165498" y="3807794"/>
            <a:ext cx="8427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Lato"/>
                <a:ea typeface="Lato"/>
                <a:cs typeface="Lato"/>
                <a:sym typeface="Lato"/>
              </a:rPr>
              <a:t>FALENCIA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5864299" y="3763615"/>
            <a:ext cx="7005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Lato"/>
                <a:ea typeface="Lato"/>
                <a:cs typeface="Lato"/>
                <a:sym typeface="Lato"/>
              </a:rPr>
              <a:t>OBITO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1405175" y="4359625"/>
            <a:ext cx="5428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/>
              <a:t>figure 5:</a:t>
            </a:r>
            <a:r>
              <a:rPr lang="en" sz="900"/>
              <a:t> Extrai os desfechos de pacientes </a:t>
            </a:r>
            <a:r>
              <a:rPr lang="en" sz="900" b="1"/>
              <a:t>“CURA - ABANDONO - FALÊNCIA - OBITO”.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646050" y="583925"/>
            <a:ext cx="68703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Garante um Coincedente 100% das Regras validas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2º processo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34705" y="2889946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r>
              <a:rPr kumimoji="0" lang="pt-BR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Só usa base de teste – </a:t>
            </a:r>
            <a:r>
              <a:rPr kumimoji="0" lang="pt-BR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bootstrap</a:t>
            </a:r>
            <a:endParaRPr kumimoji="0" lang="pt-BR" sz="2600" b="1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tabLst/>
              <a:defRPr/>
            </a:pPr>
            <a:r>
              <a:rPr lang="pt-BR" sz="2600" b="1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Eliminação de redundância do </a:t>
            </a:r>
            <a:r>
              <a:rPr lang="pt-BR" sz="2600" b="1" dirty="0" err="1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Apriori</a:t>
            </a:r>
            <a:endParaRPr kumimoji="0" lang="pt-BR" sz="26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625</Words>
  <Application>Microsoft Office PowerPoint</Application>
  <PresentationFormat>Apresentação na tela (16:9)</PresentationFormat>
  <Paragraphs>168</Paragraphs>
  <Slides>21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Raleway</vt:lpstr>
      <vt:lpstr>Lato</vt:lpstr>
      <vt:lpstr>Roboto Mono</vt:lpstr>
      <vt:lpstr>Streamline</vt:lpstr>
      <vt:lpstr>Recapitular</vt:lpstr>
      <vt:lpstr>Slide 2</vt:lpstr>
      <vt:lpstr>Apriori</vt:lpstr>
      <vt:lpstr>1º processo</vt:lpstr>
      <vt:lpstr>  A Tecnica de Mineração: Apriori (Teste e Treino) :</vt:lpstr>
      <vt:lpstr>  A Tecnica de Mineração: Apriori (Teste and Treino) :</vt:lpstr>
      <vt:lpstr>  A Tecnica de Mineração: Apriori (Teste and Treino) :</vt:lpstr>
      <vt:lpstr>Slide 8</vt:lpstr>
      <vt:lpstr>2º processo</vt:lpstr>
      <vt:lpstr>Slides com os esquemas No de rodadas – critério de parada A quantidade de regras geradas A quantidade de coincidentes A quantidade depois da eliminação de redundância </vt:lpstr>
      <vt:lpstr>3º processo</vt:lpstr>
      <vt:lpstr>Slides com os esquemas No de rodadas – critério de parada A quantidade de regras geradas A quantidade de coincidentes quantidade das não coincidentes depois do distinct A quantidade depois da eliminação de redundância </vt:lpstr>
      <vt:lpstr>Slide 13</vt:lpstr>
      <vt:lpstr>Coincedentes: 100%</vt:lpstr>
      <vt:lpstr>Coincedentes: 100% comum </vt:lpstr>
      <vt:lpstr>Coincedentes: &lt;99%</vt:lpstr>
      <vt:lpstr>Slide 17</vt:lpstr>
      <vt:lpstr>Coincedentes: &lt;99% não-comum </vt:lpstr>
      <vt:lpstr>Eliminaçã de redundancia</vt:lpstr>
      <vt:lpstr>A base de regras não-comum e com eliminação de redundancia</vt:lpstr>
      <vt:lpstr>Discussão e mostra a base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Recapitular</dc:title>
  <dc:creator>Rejane</dc:creator>
  <cp:lastModifiedBy>Rejane</cp:lastModifiedBy>
  <cp:revision>5</cp:revision>
  <dcterms:modified xsi:type="dcterms:W3CDTF">2024-08-06T21:40:08Z</dcterms:modified>
</cp:coreProperties>
</file>