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63" r:id="rId2"/>
    <p:sldId id="256" r:id="rId3"/>
    <p:sldId id="259" r:id="rId4"/>
    <p:sldId id="257" r:id="rId5"/>
    <p:sldId id="270" r:id="rId6"/>
    <p:sldId id="271" r:id="rId7"/>
    <p:sldId id="273" r:id="rId8"/>
    <p:sldId id="260" r:id="rId9"/>
    <p:sldId id="265" r:id="rId10"/>
    <p:sldId id="266" r:id="rId11"/>
    <p:sldId id="267" r:id="rId12"/>
    <p:sldId id="268" r:id="rId13"/>
    <p:sldId id="258" r:id="rId14"/>
    <p:sldId id="269" r:id="rId15"/>
    <p:sldId id="272" r:id="rId16"/>
    <p:sldId id="264" r:id="rId17"/>
    <p:sldId id="26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A40420"/>
    <a:srgbClr val="FF8998"/>
    <a:srgbClr val="FFC9D3"/>
    <a:srgbClr val="A0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16CFC-6C16-3C4F-9B33-F260783A5BF9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84748-4715-9D4B-B502-ABC0E614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0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3218688" y="268288"/>
            <a:ext cx="5637545" cy="38868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12106" y="268288"/>
            <a:ext cx="1661220" cy="1422853"/>
          </a:xfrm>
          <a:prstGeom prst="roundRect">
            <a:avLst/>
          </a:prstGeom>
          <a:effectLst>
            <a:outerShdw blurRad="136525" dist="25400" dir="2700000" algn="tl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1759" y="543560"/>
            <a:ext cx="7487921" cy="7416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r" defTabSz="914400" rtl="0" eaLnBrk="1" latinLnBrk="0" hangingPunct="1">
        <a:spcBef>
          <a:spcPct val="0"/>
        </a:spcBef>
        <a:buNone/>
        <a:defRPr sz="3600" b="1" i="0" kern="1200">
          <a:solidFill>
            <a:schemeClr val="accent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latin typeface="Trebuchet M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0778" b="56475"/>
          <a:stretch/>
        </p:blipFill>
        <p:spPr>
          <a:xfrm>
            <a:off x="0" y="218440"/>
            <a:ext cx="8116046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333" r="40222" b="20088"/>
          <a:stretch/>
        </p:blipFill>
        <p:spPr>
          <a:xfrm>
            <a:off x="142240" y="396240"/>
            <a:ext cx="7802880" cy="56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6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4480" y="3561080"/>
            <a:ext cx="8757920" cy="2778760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32080" y="127000"/>
            <a:ext cx="4765040" cy="32664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60778" b="56475"/>
          <a:stretch/>
        </p:blipFill>
        <p:spPr>
          <a:xfrm>
            <a:off x="558799" y="299720"/>
            <a:ext cx="3903137" cy="288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3870960"/>
            <a:ext cx="8013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0416">
            <a:off x="1190491" y="176912"/>
            <a:ext cx="6302610" cy="7990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32560"/>
            <a:ext cx="6508377" cy="624840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How you will be scored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1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719" y="543560"/>
            <a:ext cx="7274561" cy="741680"/>
          </a:xfrm>
        </p:spPr>
        <p:txBody>
          <a:bodyPr/>
          <a:lstStyle/>
          <a:p>
            <a:r>
              <a:rPr lang="en-US" dirty="0" smtClean="0"/>
              <a:t>What is due and </a:t>
            </a:r>
            <a:r>
              <a:rPr lang="en-US" dirty="0" smtClean="0">
                <a:solidFill>
                  <a:schemeClr val="bg1"/>
                </a:solidFill>
              </a:rPr>
              <a:t>when?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483" y="2240142"/>
            <a:ext cx="6459800" cy="3916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Due: </a:t>
            </a:r>
            <a:r>
              <a:rPr lang="en-US" sz="2800" dirty="0" smtClean="0">
                <a:solidFill>
                  <a:srgbClr val="A40420"/>
                </a:solidFill>
              </a:rPr>
              <a:t>Tuesday, Feb 24 at 1 PM</a:t>
            </a:r>
          </a:p>
          <a:p>
            <a:r>
              <a:rPr lang="en-US" sz="2800" dirty="0" smtClean="0"/>
              <a:t> Must bring it to class and load it on instructors Mac</a:t>
            </a:r>
          </a:p>
          <a:p>
            <a:r>
              <a:rPr lang="en-US" sz="2800" b="0" i="1" dirty="0" smtClean="0"/>
              <a:t> </a:t>
            </a:r>
            <a:r>
              <a:rPr lang="en-US" sz="2800" b="0" i="1" dirty="0" err="1" smtClean="0"/>
              <a:t>YourLastname</a:t>
            </a:r>
            <a:r>
              <a:rPr lang="en-US" sz="2800" dirty="0" smtClean="0"/>
              <a:t> Bio project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 smtClean="0"/>
              <a:t>Flash drive with page and sub folders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dirty="0" smtClean="0"/>
              <a:t>Website </a:t>
            </a:r>
            <a:r>
              <a:rPr lang="en-US" sz="2400" dirty="0"/>
              <a:t>D</a:t>
            </a:r>
            <a:r>
              <a:rPr lang="en-US" sz="2400" dirty="0" smtClean="0"/>
              <a:t>evelopment Plan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4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63" y="240157"/>
            <a:ext cx="7582991" cy="990600"/>
          </a:xfrm>
        </p:spPr>
        <p:txBody>
          <a:bodyPr/>
          <a:lstStyle/>
          <a:p>
            <a:r>
              <a:rPr lang="en-US" dirty="0" smtClean="0"/>
              <a:t>Project 1 Development </a:t>
            </a:r>
            <a:r>
              <a:rPr lang="en-US" spc="100" dirty="0" smtClean="0"/>
              <a:t>Check</a:t>
            </a:r>
            <a:r>
              <a:rPr lang="en-US" spc="100" dirty="0" smtClean="0">
                <a:solidFill>
                  <a:schemeClr val="bg1"/>
                </a:solidFill>
              </a:rPr>
              <a:t>list</a:t>
            </a:r>
            <a:endParaRPr lang="en-US" spc="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325" y="1822368"/>
            <a:ext cx="8728675" cy="511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b="1" dirty="0" smtClean="0"/>
              <a:t>Study the specs.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b="1" dirty="0" smtClean="0"/>
              <a:t>Define </a:t>
            </a:r>
            <a:r>
              <a:rPr lang="en-US" sz="2400" b="1" dirty="0"/>
              <a:t>your </a:t>
            </a:r>
            <a:r>
              <a:rPr lang="en-US" sz="2400" b="1" dirty="0" smtClean="0"/>
              <a:t>goals.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b="1" dirty="0" smtClean="0"/>
              <a:t>Define your audience.</a:t>
            </a:r>
            <a:r>
              <a:rPr lang="en-US" sz="2400" b="1" dirty="0"/>
              <a:t> </a:t>
            </a:r>
            <a:endParaRPr lang="en-US" sz="2400" b="1" dirty="0" smtClean="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b="1" dirty="0" smtClean="0"/>
              <a:t>Complete </a:t>
            </a:r>
            <a:r>
              <a:rPr lang="en-US" sz="2400" b="1" smtClean="0"/>
              <a:t>the Web </a:t>
            </a:r>
            <a:r>
              <a:rPr lang="en-US" sz="2400" b="1" dirty="0" smtClean="0"/>
              <a:t>Development Plan.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b="1" dirty="0" smtClean="0"/>
              <a:t>Gather all the content.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b="1" dirty="0" smtClean="0"/>
              <a:t>Rough code the site.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b="1" dirty="0" smtClean="0"/>
              <a:t>Cut and paste content into rough code.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sz="2400" b="1" dirty="0" smtClean="0"/>
              <a:t>Smooth up the formatting.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sz="2400" b="1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1593" y="2418719"/>
            <a:ext cx="4655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Web Development Plan handout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9790" y="1916187"/>
            <a:ext cx="4428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Project 1 Handout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8908" y="2855206"/>
            <a:ext cx="4655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Web Development Plan handout</a:t>
            </a:r>
            <a:endParaRPr lang="en-US" sz="2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3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762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59" y="543560"/>
            <a:ext cx="7000241" cy="74168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Your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20" y="2209800"/>
            <a:ext cx="820928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Clearly communicate to </a:t>
            </a:r>
            <a:r>
              <a:rPr lang="en-US" b="0" dirty="0" smtClean="0"/>
              <a:t>_______________</a:t>
            </a:r>
            <a:r>
              <a:rPr lang="en-US" dirty="0" smtClean="0"/>
              <a:t>   </a:t>
            </a:r>
            <a:r>
              <a:rPr lang="en-US" dirty="0"/>
              <a:t>that you </a:t>
            </a:r>
            <a:r>
              <a:rPr lang="en-US" dirty="0" smtClean="0"/>
              <a:t>understand; </a:t>
            </a:r>
          </a:p>
          <a:p>
            <a:pPr lvl="1"/>
            <a:r>
              <a:rPr lang="en-US" dirty="0" smtClean="0"/>
              <a:t>How to </a:t>
            </a:r>
            <a:r>
              <a:rPr lang="en-US" b="0" dirty="0" smtClean="0"/>
              <a:t>_____________________</a:t>
            </a:r>
          </a:p>
          <a:p>
            <a:pPr lvl="1"/>
            <a:r>
              <a:rPr lang="en-US" dirty="0" smtClean="0"/>
              <a:t>the basics of </a:t>
            </a:r>
            <a:r>
              <a:rPr lang="en-US" b="0" dirty="0" smtClean="0"/>
              <a:t>_____________________</a:t>
            </a:r>
          </a:p>
          <a:p>
            <a:pPr lvl="1"/>
            <a:r>
              <a:rPr lang="en-US" dirty="0" smtClean="0"/>
              <a:t>The basics of </a:t>
            </a:r>
            <a:r>
              <a:rPr lang="en-US" b="0" dirty="0" smtClean="0"/>
              <a:t>_____________________</a:t>
            </a:r>
          </a:p>
          <a:p>
            <a:pPr lvl="1"/>
            <a:r>
              <a:rPr lang="en-US" dirty="0" smtClean="0"/>
              <a:t>The proper use of </a:t>
            </a:r>
            <a:r>
              <a:rPr lang="en-US" b="0" dirty="0"/>
              <a:t>_____________________</a:t>
            </a:r>
          </a:p>
          <a:p>
            <a:pPr lvl="1"/>
            <a:r>
              <a:rPr lang="en-US" dirty="0" smtClean="0"/>
              <a:t>Simply and clearly coding a page with</a:t>
            </a:r>
          </a:p>
          <a:p>
            <a:pPr lvl="2"/>
            <a:r>
              <a:rPr lang="en-US" dirty="0" smtClean="0"/>
              <a:t>No </a:t>
            </a:r>
            <a:r>
              <a:rPr lang="en-US" b="0" dirty="0"/>
              <a:t>_____________________</a:t>
            </a:r>
          </a:p>
          <a:p>
            <a:pPr lvl="2"/>
            <a:r>
              <a:rPr lang="en-US" dirty="0" smtClean="0"/>
              <a:t>No </a:t>
            </a:r>
            <a:r>
              <a:rPr lang="en-US" b="0" dirty="0"/>
              <a:t>_____________________</a:t>
            </a:r>
          </a:p>
          <a:p>
            <a:pPr lvl="1"/>
            <a:r>
              <a:rPr lang="en-US" dirty="0" smtClean="0"/>
              <a:t>Proper </a:t>
            </a:r>
            <a:r>
              <a:rPr lang="en-US" b="0" dirty="0" smtClean="0"/>
              <a:t>____________________________________________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1048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039" y="751840"/>
            <a:ext cx="6574155" cy="685800"/>
          </a:xfrm>
        </p:spPr>
        <p:txBody>
          <a:bodyPr/>
          <a:lstStyle/>
          <a:p>
            <a:pPr algn="r"/>
            <a:r>
              <a:rPr lang="en-US" dirty="0" smtClean="0"/>
              <a:t>Web development pro</a:t>
            </a:r>
            <a:r>
              <a:rPr lang="en-US" dirty="0" smtClean="0">
                <a:solidFill>
                  <a:srgbClr val="FFFFFF"/>
                </a:solidFill>
              </a:rPr>
              <a:t>grams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1360" y="4693920"/>
            <a:ext cx="789432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440" y="4856480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Most is done for you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6856" y="4876800"/>
            <a:ext cx="165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00"/>
                </a:solidFill>
              </a:rPr>
              <a:t>You have complete control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50292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04257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96164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53644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40588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376920" y="4053841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584960" y="4856480"/>
            <a:ext cx="5695315" cy="1046480"/>
          </a:xfrm>
          <a:prstGeom prst="rightArrow">
            <a:avLst/>
          </a:prstGeom>
          <a:gradFill flip="none" rotWithShape="1">
            <a:gsLst>
              <a:gs pos="16000">
                <a:schemeClr val="bg1">
                  <a:lumMod val="50000"/>
                </a:schemeClr>
              </a:gs>
              <a:gs pos="2000">
                <a:schemeClr val="bg1">
                  <a:lumMod val="50000"/>
                </a:schemeClr>
              </a:gs>
              <a:gs pos="10000">
                <a:schemeClr val="bg1">
                  <a:lumMod val="50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Abundant        </a:t>
            </a:r>
            <a:r>
              <a:rPr lang="en-US" sz="2400" b="1" i="1" dirty="0" smtClean="0">
                <a:solidFill>
                  <a:schemeClr val="tx1"/>
                </a:solidFill>
              </a:rPr>
              <a:t>Assistance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Little to none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 rot="10800000">
            <a:off x="132588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817222"/>
            <a:ext cx="2897188" cy="10486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</a:t>
            </a:r>
            <a:r>
              <a:rPr lang="en-US" dirty="0" smtClean="0">
                <a:solidFill>
                  <a:srgbClr val="FFFFFF"/>
                </a:solidFill>
              </a:rPr>
              <a:t>1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Bio Page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920" y="4260810"/>
            <a:ext cx="5144842" cy="621792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Developing a simple webpage</a:t>
            </a:r>
            <a:endParaRPr lang="en-US" sz="2400" dirty="0"/>
          </a:p>
        </p:txBody>
      </p:sp>
      <p:pic>
        <p:nvPicPr>
          <p:cNvPr id="4" name="Picture 3" descr="WhiteGuyLayingInFrontOfComputer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1" b="89973" l="3182" r="967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5" y="4571706"/>
            <a:ext cx="3135506" cy="20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19" y="543560"/>
            <a:ext cx="7487921" cy="741680"/>
          </a:xfrm>
        </p:spPr>
        <p:txBody>
          <a:bodyPr/>
          <a:lstStyle/>
          <a:p>
            <a:r>
              <a:rPr lang="en-US" dirty="0" smtClean="0"/>
              <a:t>Learning Obje</a:t>
            </a:r>
            <a:r>
              <a:rPr lang="en-US" spc="120" dirty="0" smtClean="0"/>
              <a:t>c</a:t>
            </a:r>
            <a:r>
              <a:rPr lang="en-US" spc="120" dirty="0" smtClean="0">
                <a:solidFill>
                  <a:srgbClr val="FFFFFF"/>
                </a:solidFill>
              </a:rPr>
              <a:t>t</a:t>
            </a:r>
            <a:r>
              <a:rPr lang="en-US" dirty="0" smtClean="0">
                <a:solidFill>
                  <a:srgbClr val="FFFFFF"/>
                </a:solidFill>
              </a:rPr>
              <a:t>ives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162801" cy="3916363"/>
          </a:xfrm>
        </p:spPr>
        <p:txBody>
          <a:bodyPr/>
          <a:lstStyle/>
          <a:p>
            <a:r>
              <a:rPr lang="en-US" sz="2400" dirty="0"/>
              <a:t>Practice designing a </a:t>
            </a:r>
            <a:r>
              <a:rPr lang="en-US" sz="2400" dirty="0" smtClean="0"/>
              <a:t>webpage</a:t>
            </a:r>
          </a:p>
          <a:p>
            <a:r>
              <a:rPr lang="en-US" sz="2400" dirty="0" smtClean="0"/>
              <a:t>Practice coding a webpage</a:t>
            </a:r>
            <a:endParaRPr lang="en-US" sz="2400" dirty="0"/>
          </a:p>
          <a:p>
            <a:r>
              <a:rPr lang="en-US" sz="2400" dirty="0" smtClean="0"/>
              <a:t>Practice using </a:t>
            </a:r>
            <a:r>
              <a:rPr lang="en-US" sz="2400" dirty="0" smtClean="0"/>
              <a:t>HTML editor </a:t>
            </a:r>
            <a:endParaRPr lang="en-US" sz="2400" dirty="0" smtClean="0"/>
          </a:p>
          <a:p>
            <a:pPr lvl="1"/>
            <a:r>
              <a:rPr lang="en-US" sz="2000" dirty="0" smtClean="0"/>
              <a:t>Can </a:t>
            </a:r>
            <a:r>
              <a:rPr lang="en-US" sz="2000" dirty="0" smtClean="0"/>
              <a:t>“</a:t>
            </a:r>
            <a:r>
              <a:rPr lang="en-US" sz="2000" dirty="0" smtClean="0"/>
              <a:t>hand code” the page</a:t>
            </a:r>
          </a:p>
          <a:p>
            <a:pPr lvl="1"/>
            <a:r>
              <a:rPr lang="en-US" sz="2000" dirty="0" smtClean="0"/>
              <a:t>Try not to use your free download yet</a:t>
            </a:r>
          </a:p>
          <a:p>
            <a:r>
              <a:rPr lang="en-US" sz="2400" dirty="0" smtClean="0"/>
              <a:t>May submit better design as second submission (second page)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2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59" y="543560"/>
            <a:ext cx="7000241" cy="741680"/>
          </a:xfrm>
        </p:spPr>
        <p:txBody>
          <a:bodyPr/>
          <a:lstStyle/>
          <a:p>
            <a:r>
              <a:rPr lang="en-US" dirty="0" smtClean="0"/>
              <a:t>Your </a:t>
            </a:r>
            <a:r>
              <a:rPr lang="en-US" dirty="0" smtClean="0">
                <a:solidFill>
                  <a:schemeClr val="bg1"/>
                </a:solidFill>
              </a:rPr>
              <a:t>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20" y="2209800"/>
            <a:ext cx="8209280" cy="3916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Clearly communicate to me (Ric, the old guy)</a:t>
            </a:r>
            <a:br>
              <a:rPr lang="en-US" sz="2400" dirty="0" smtClean="0"/>
            </a:br>
            <a:r>
              <a:rPr lang="en-US" sz="2400" dirty="0" smtClean="0"/>
              <a:t>   </a:t>
            </a:r>
            <a:r>
              <a:rPr lang="en-US" sz="2400" dirty="0"/>
              <a:t>that you </a:t>
            </a:r>
            <a:r>
              <a:rPr lang="en-US" sz="2400" dirty="0" smtClean="0"/>
              <a:t>understand; 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ow to follow specifications</a:t>
            </a:r>
          </a:p>
          <a:p>
            <a:pPr lvl="1"/>
            <a:r>
              <a:rPr lang="en-US" sz="2000" dirty="0" smtClean="0"/>
              <a:t>the basics of web design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basics of containerization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proper use of photos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imply and clearly coding a page with</a:t>
            </a:r>
          </a:p>
          <a:p>
            <a:pPr lvl="2"/>
            <a:r>
              <a:rPr lang="en-US" sz="2000" dirty="0"/>
              <a:t>n</a:t>
            </a:r>
            <a:r>
              <a:rPr lang="en-US" sz="2000" dirty="0" smtClean="0"/>
              <a:t>o CSS</a:t>
            </a:r>
          </a:p>
          <a:p>
            <a:pPr lvl="2"/>
            <a:r>
              <a:rPr lang="en-US" sz="2000" dirty="0"/>
              <a:t>n</a:t>
            </a:r>
            <a:r>
              <a:rPr lang="en-US" sz="2000" dirty="0" smtClean="0"/>
              <a:t>o </a:t>
            </a:r>
            <a:r>
              <a:rPr lang="en-US" sz="2000" dirty="0" err="1" smtClean="0"/>
              <a:t>javaScript</a:t>
            </a:r>
            <a:endParaRPr lang="en-US" sz="2000" dirty="0" smtClean="0"/>
          </a:p>
          <a:p>
            <a:pPr lvl="1"/>
            <a:r>
              <a:rPr lang="en-US" sz="2000" dirty="0"/>
              <a:t>p</a:t>
            </a:r>
            <a:r>
              <a:rPr lang="en-US" sz="2000" dirty="0" smtClean="0"/>
              <a:t>roper web development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559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59" y="543560"/>
            <a:ext cx="6929121" cy="741680"/>
          </a:xfrm>
        </p:spPr>
        <p:txBody>
          <a:bodyPr/>
          <a:lstStyle/>
          <a:p>
            <a:r>
              <a:rPr lang="en-US" dirty="0" smtClean="0"/>
              <a:t>First things </a:t>
            </a:r>
            <a:r>
              <a:rPr lang="en-US" dirty="0" smtClean="0">
                <a:solidFill>
                  <a:schemeClr val="bg1"/>
                </a:solidFill>
              </a:rPr>
              <a:t>first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0951">
            <a:off x="1117600" y="1320800"/>
            <a:ext cx="5368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5696">
            <a:off x="1878584" y="1555417"/>
            <a:ext cx="54102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43560"/>
            <a:ext cx="6258560" cy="741680"/>
          </a:xfrm>
        </p:spPr>
        <p:txBody>
          <a:bodyPr/>
          <a:lstStyle/>
          <a:p>
            <a:r>
              <a:rPr lang="en-US" dirty="0" smtClean="0"/>
              <a:t>Specifications things </a:t>
            </a:r>
            <a:r>
              <a:rPr lang="en-US" dirty="0" smtClean="0">
                <a:solidFill>
                  <a:schemeClr val="bg1"/>
                </a:solidFill>
              </a:rPr>
              <a:t>second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486275" y="2217490"/>
            <a:ext cx="4657724" cy="2618670"/>
          </a:xfrm>
          <a:prstGeom prst="roundRect">
            <a:avLst/>
          </a:prstGeom>
          <a:gradFill flip="none" rotWithShape="1">
            <a:gsLst>
              <a:gs pos="0">
                <a:srgbClr val="A0FF96"/>
              </a:gs>
              <a:gs pos="100000">
                <a:srgbClr val="FFFFFF"/>
              </a:gs>
            </a:gsLst>
            <a:lin ang="11040000" scaled="0"/>
            <a:tileRect/>
          </a:gradFill>
          <a:ln>
            <a:noFill/>
          </a:ln>
          <a:effectLst>
            <a:innerShdw blurRad="190500" dist="63500" dir="5400000">
              <a:srgbClr val="FFFFFF">
                <a:alpha val="65000"/>
              </a:srgbClr>
            </a:innerShdw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0" y="2217490"/>
            <a:ext cx="4663440" cy="2608510"/>
          </a:xfrm>
          <a:prstGeom prst="roundRect">
            <a:avLst/>
          </a:prstGeom>
          <a:gradFill flip="none" rotWithShape="1">
            <a:gsLst>
              <a:gs pos="0">
                <a:srgbClr val="FF8998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innerShdw blurRad="190500" dist="63500" dir="5400000">
              <a:srgbClr val="FFFFFF">
                <a:alpha val="65000"/>
              </a:srgbClr>
            </a:innerShdw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039" y="751840"/>
            <a:ext cx="6574155" cy="685800"/>
          </a:xfrm>
        </p:spPr>
        <p:txBody>
          <a:bodyPr/>
          <a:lstStyle/>
          <a:p>
            <a:pPr algn="r"/>
            <a:r>
              <a:rPr lang="en-US" dirty="0" smtClean="0"/>
              <a:t>Web development pro</a:t>
            </a:r>
            <a:r>
              <a:rPr lang="en-US" dirty="0" smtClean="0">
                <a:solidFill>
                  <a:srgbClr val="FFFFFF"/>
                </a:solidFill>
              </a:rPr>
              <a:t>grams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1360" y="4693920"/>
            <a:ext cx="789432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1"/>
                </a:gs>
                <a:gs pos="100000">
                  <a:srgbClr val="0080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440" y="4856480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Most is done for you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6856" y="4876800"/>
            <a:ext cx="165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8000"/>
                </a:solidFill>
              </a:rPr>
              <a:t>You have complete control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50292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2024427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96164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53644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40588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376920" y="4053841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728904">
            <a:off x="294640" y="2950997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Squarespace.com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9728904">
            <a:off x="2845117" y="2951002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Adobe Muse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728904">
            <a:off x="1989502" y="2951001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728904">
            <a:off x="4419917" y="2950998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Adobe Dreamweaver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9728904">
            <a:off x="6324281" y="2950999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NotePad</a:t>
            </a:r>
            <a:r>
              <a:rPr lang="en-US" dirty="0" smtClean="0"/>
              <a:t> ++ (Windows)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55560" y="3095088"/>
            <a:ext cx="132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xCode</a:t>
            </a:r>
            <a:endParaRPr lang="en-US" dirty="0" smtClean="0"/>
          </a:p>
          <a:p>
            <a:pPr algn="r"/>
            <a:r>
              <a:rPr lang="en-US" dirty="0" err="1" smtClean="0"/>
              <a:t>TextEdit</a:t>
            </a:r>
            <a:endParaRPr lang="en-US" dirty="0" smtClean="0"/>
          </a:p>
          <a:p>
            <a:pPr algn="r"/>
            <a:r>
              <a:rPr lang="en-US" dirty="0" smtClean="0"/>
              <a:t>Notepad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584960" y="4856480"/>
            <a:ext cx="5695315" cy="1046480"/>
          </a:xfrm>
          <a:prstGeom prst="rightArrow">
            <a:avLst/>
          </a:prstGeom>
          <a:gradFill>
            <a:gsLst>
              <a:gs pos="0">
                <a:schemeClr val="accent1">
                  <a:shade val="70000"/>
                  <a:satMod val="120000"/>
                </a:schemeClr>
              </a:gs>
              <a:gs pos="2000">
                <a:schemeClr val="accent1">
                  <a:shade val="100000"/>
                  <a:satMod val="150000"/>
                </a:schemeClr>
              </a:gs>
              <a:gs pos="1000">
                <a:schemeClr val="accent1">
                  <a:tint val="100000"/>
                  <a:shade val="100000"/>
                  <a:satMod val="200000"/>
                  <a:greenMod val="100000"/>
                </a:schemeClr>
              </a:gs>
              <a:gs pos="100000">
                <a:srgbClr val="008000"/>
              </a:gs>
            </a:gsLst>
            <a:lin ang="0" scaled="0"/>
          </a:gradFill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</a:schemeClr>
                </a:gs>
                <a:gs pos="100000">
                  <a:srgbClr val="008000"/>
                </a:gs>
              </a:gsLst>
              <a:lin ang="606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Abundant 	</a:t>
            </a:r>
            <a:r>
              <a:rPr lang="en-US" sz="2400" b="1" i="1" dirty="0" smtClean="0"/>
              <a:t>Assistance </a:t>
            </a:r>
            <a:r>
              <a:rPr lang="en-US" dirty="0" smtClean="0"/>
              <a:t>	  </a:t>
            </a:r>
            <a:r>
              <a:rPr lang="en-US" b="1" dirty="0" smtClean="0"/>
              <a:t>Little to none</a:t>
            </a:r>
            <a:endParaRPr lang="en-US" b="1" dirty="0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106395" y="4053842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9728904">
            <a:off x="1071470" y="2951003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WIX.com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8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3" grpId="0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486275" y="2217490"/>
            <a:ext cx="4657724" cy="2618670"/>
          </a:xfrm>
          <a:prstGeom prst="roundRect">
            <a:avLst/>
          </a:prstGeom>
          <a:gradFill flip="none" rotWithShape="1">
            <a:gsLst>
              <a:gs pos="0">
                <a:srgbClr val="A0FF96"/>
              </a:gs>
              <a:gs pos="100000">
                <a:srgbClr val="FFFFFF"/>
              </a:gs>
            </a:gsLst>
            <a:lin ang="11040000" scaled="0"/>
            <a:tileRect/>
          </a:gradFill>
          <a:ln>
            <a:noFill/>
          </a:ln>
          <a:effectLst>
            <a:innerShdw blurRad="190500" dist="63500" dir="5400000">
              <a:srgbClr val="FFFFFF">
                <a:alpha val="65000"/>
              </a:srgbClr>
            </a:innerShdw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0" y="2217490"/>
            <a:ext cx="4663440" cy="2608510"/>
          </a:xfrm>
          <a:prstGeom prst="roundRect">
            <a:avLst/>
          </a:prstGeom>
          <a:gradFill flip="none" rotWithShape="1">
            <a:gsLst>
              <a:gs pos="0">
                <a:srgbClr val="FF8998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innerShdw blurRad="190500" dist="63500" dir="5400000">
              <a:srgbClr val="FFFFFF">
                <a:alpha val="65000"/>
              </a:srgbClr>
            </a:innerShdw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367" y="751840"/>
            <a:ext cx="6574155" cy="685800"/>
          </a:xfrm>
        </p:spPr>
        <p:txBody>
          <a:bodyPr/>
          <a:lstStyle/>
          <a:p>
            <a:pPr algn="r"/>
            <a:r>
              <a:rPr lang="en-US" dirty="0" smtClean="0"/>
              <a:t>Web development </a:t>
            </a:r>
            <a:r>
              <a:rPr lang="en-US" spc="100" dirty="0" smtClean="0"/>
              <a:t>pro</a:t>
            </a:r>
            <a:r>
              <a:rPr lang="en-US" spc="100" dirty="0" smtClean="0">
                <a:solidFill>
                  <a:srgbClr val="FFFFFF"/>
                </a:solidFill>
              </a:rPr>
              <a:t>grams</a:t>
            </a:r>
            <a:endParaRPr lang="en-US" spc="1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1360" y="4693920"/>
            <a:ext cx="789432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1"/>
                </a:gs>
                <a:gs pos="100000">
                  <a:srgbClr val="00800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5440" y="4856480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Most is done for you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6856" y="4876800"/>
            <a:ext cx="165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8000"/>
                </a:solidFill>
              </a:rPr>
              <a:t>You have complete control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50292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1752282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96164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53644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405880" y="4053840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8376920" y="4053841"/>
            <a:ext cx="436880" cy="538480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728904">
            <a:off x="294640" y="2950997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Squarespace.com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9728904">
            <a:off x="2845117" y="2951002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Adobe Muse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728904">
            <a:off x="1717357" y="2951001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WordPress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9728904">
            <a:off x="4419917" y="2950998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Adobe Dreamweaver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9728904">
            <a:off x="6324281" y="2950999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NotePad</a:t>
            </a:r>
            <a:r>
              <a:rPr lang="en-US" dirty="0" smtClean="0"/>
              <a:t> ++ (Windows)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55560" y="3095088"/>
            <a:ext cx="132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xCode</a:t>
            </a:r>
            <a:endParaRPr lang="en-US" dirty="0" smtClean="0"/>
          </a:p>
          <a:p>
            <a:pPr algn="r"/>
            <a:r>
              <a:rPr lang="en-US" dirty="0" err="1" smtClean="0"/>
              <a:t>TextEdit</a:t>
            </a:r>
            <a:endParaRPr lang="en-US" dirty="0" smtClean="0"/>
          </a:p>
          <a:p>
            <a:pPr algn="r"/>
            <a:r>
              <a:rPr lang="en-US" dirty="0" smtClean="0"/>
              <a:t>Notepad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584960" y="4856480"/>
            <a:ext cx="5695315" cy="1046480"/>
          </a:xfrm>
          <a:prstGeom prst="rightArrow">
            <a:avLst/>
          </a:prstGeom>
          <a:gradFill>
            <a:gsLst>
              <a:gs pos="0">
                <a:schemeClr val="accent1">
                  <a:shade val="70000"/>
                  <a:satMod val="120000"/>
                </a:schemeClr>
              </a:gs>
              <a:gs pos="2000">
                <a:schemeClr val="accent1">
                  <a:shade val="100000"/>
                  <a:satMod val="150000"/>
                </a:schemeClr>
              </a:gs>
              <a:gs pos="1000">
                <a:schemeClr val="accent1">
                  <a:tint val="100000"/>
                  <a:shade val="100000"/>
                  <a:satMod val="200000"/>
                  <a:greenMod val="100000"/>
                </a:schemeClr>
              </a:gs>
              <a:gs pos="100000">
                <a:srgbClr val="008000"/>
              </a:gs>
            </a:gsLst>
            <a:lin ang="0" scaled="0"/>
          </a:gradFill>
          <a:ln>
            <a:gradFill flip="none" rotWithShape="1">
              <a:gsLst>
                <a:gs pos="0">
                  <a:schemeClr val="accent1">
                    <a:shade val="95000"/>
                    <a:satMod val="105000"/>
                  </a:schemeClr>
                </a:gs>
                <a:gs pos="100000">
                  <a:srgbClr val="008000"/>
                </a:gs>
              </a:gsLst>
              <a:lin ang="606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Abundant 	</a:t>
            </a:r>
            <a:r>
              <a:rPr lang="en-US" sz="2400" b="1" i="1" dirty="0" smtClean="0"/>
              <a:t>Assistance </a:t>
            </a:r>
            <a:r>
              <a:rPr lang="en-US" dirty="0" smtClean="0"/>
              <a:t>	  </a:t>
            </a:r>
            <a:r>
              <a:rPr lang="en-US" b="1" dirty="0" smtClean="0"/>
              <a:t>Little to none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942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3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0"/>
            <a:ext cx="9144000" cy="59819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67814" y="1184115"/>
            <a:ext cx="4239452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Three locations for formatting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CSS – External Style Sheet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Embedded Styles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Inline Style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08108" y="2471197"/>
            <a:ext cx="720878" cy="295170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98427" y="2079927"/>
            <a:ext cx="1510411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4548" y="3189912"/>
            <a:ext cx="4239452" cy="174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Formatting Order of Precedence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	Inline </a:t>
            </a:r>
            <a:r>
              <a:rPr lang="en-US" dirty="0" smtClean="0"/>
              <a:t>Style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Embedded Styles</a:t>
            </a:r>
            <a:r>
              <a:rPr lang="en-US" dirty="0"/>
              <a:t>	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smtClean="0"/>
              <a:t>CSS </a:t>
            </a:r>
            <a:r>
              <a:rPr lang="en-US" dirty="0"/>
              <a:t>– External Style Sheet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86551" y="995343"/>
            <a:ext cx="2591730" cy="1836237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24036" y="5543032"/>
            <a:ext cx="8716980" cy="463349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 build="p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377</TotalTime>
  <Words>257</Words>
  <Application>Microsoft Macintosh PowerPoint</Application>
  <PresentationFormat>On-screen Show (4:3)</PresentationFormat>
  <Paragraphs>88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PowerPoint Presentation</vt:lpstr>
      <vt:lpstr>Project 1 Bio Page</vt:lpstr>
      <vt:lpstr>Learning Objectives</vt:lpstr>
      <vt:lpstr>Your goals</vt:lpstr>
      <vt:lpstr>First things first</vt:lpstr>
      <vt:lpstr>Specifications things second</vt:lpstr>
      <vt:lpstr>Web development programs</vt:lpstr>
      <vt:lpstr>Web development programs</vt:lpstr>
      <vt:lpstr>PowerPoint Presentation</vt:lpstr>
      <vt:lpstr>PowerPoint Presentation</vt:lpstr>
      <vt:lpstr>PowerPoint Presentation</vt:lpstr>
      <vt:lpstr>PowerPoint Presentation</vt:lpstr>
      <vt:lpstr>How you will be scored</vt:lpstr>
      <vt:lpstr>What is due and when?</vt:lpstr>
      <vt:lpstr>Project 1 Development Checklist</vt:lpstr>
      <vt:lpstr>PowerPoint Presentation</vt:lpstr>
      <vt:lpstr>Your goals</vt:lpstr>
      <vt:lpstr>Web development programs</vt:lpstr>
    </vt:vector>
  </TitlesOfParts>
  <Company>Florida State College at Jacksonville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Ric French</dc:creator>
  <cp:lastModifiedBy>Ric French</cp:lastModifiedBy>
  <cp:revision>29</cp:revision>
  <cp:lastPrinted>2014-02-13T16:32:23Z</cp:lastPrinted>
  <dcterms:created xsi:type="dcterms:W3CDTF">2014-02-12T14:38:17Z</dcterms:created>
  <dcterms:modified xsi:type="dcterms:W3CDTF">2015-02-12T18:55:23Z</dcterms:modified>
</cp:coreProperties>
</file>