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7EA1F7-3EEB-42AC-8F46-5BBF2924F84C}">
  <a:tblStyle styleId="{877EA1F7-3EEB-42AC-8F46-5BBF2924F84C}" styleName="Table_0">
    <a:wholeTbl>
      <a:tcTxStyle b="off" i="off"/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69F885D-0519-4365-9D58-709616F9328C}" styleName="Table_1">
    <a:wholeTbl>
      <a:tcTxStyle b="off" i="off"/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B688831-1A99-45C9-BEAE-E75B85778164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95ABD9F8-B4B3-4217-8D1D-600C0D66A8BA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7ECC7E6D-3938-4440-8E5F-DF6BBD11FE0A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4B606BF5-FA00-4B00-9E05-DB50CA5DD057}" styleName="Table_5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4E2BE849-A776-464D-B14D-8896614949CE}" styleName="Table_6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E6370488-4F69-4122-97AB-EBA370060A2B}" styleName="Table_7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9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10534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chemeClr val="dk2"/>
                </a:buClr>
                <a:buSzPct val="25000"/>
                <a:buFont typeface="Georgia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3E5AF"/>
              </a:buClr>
              <a:buFont typeface="Allert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8640" indent="-116840" algn="l" rtl="0">
              <a:spcBef>
                <a:spcPts val="560"/>
              </a:spcBef>
              <a:buClr>
                <a:srgbClr val="FAFAFA"/>
              </a:buClr>
              <a:buFont typeface="Noto Symbol"/>
              <a:buChar char="⬜"/>
              <a:defRPr/>
            </a:lvl1pPr>
            <a:lvl2pPr marL="868680" indent="-17780" algn="l" rtl="0">
              <a:spcBef>
                <a:spcPts val="480"/>
              </a:spcBef>
              <a:buClr>
                <a:schemeClr val="lt1"/>
              </a:buClr>
              <a:buFont typeface="Noto Symbol"/>
              <a:buChar char="◼"/>
              <a:defRPr/>
            </a:lvl2pPr>
            <a:lvl3pPr marL="1133856" indent="47244" algn="l" rtl="0">
              <a:spcBef>
                <a:spcPts val="440"/>
              </a:spcBef>
              <a:buClr>
                <a:schemeClr val="lt1"/>
              </a:buClr>
              <a:buFont typeface="Noto Symbol"/>
              <a:buChar char="▫"/>
              <a:defRPr/>
            </a:lvl3pPr>
            <a:lvl4pPr marL="1353312" indent="56388" algn="l" rtl="0">
              <a:spcBef>
                <a:spcPts val="400"/>
              </a:spcBef>
              <a:buClr>
                <a:schemeClr val="lt1"/>
              </a:buClr>
              <a:buFont typeface="Noto Symbol"/>
              <a:buChar char=""/>
              <a:defRPr/>
            </a:lvl4pPr>
            <a:lvl5pPr marL="1545336" indent="54863" algn="l" rtl="0">
              <a:spcBef>
                <a:spcPts val="400"/>
              </a:spcBef>
              <a:buClr>
                <a:schemeClr val="lt1"/>
              </a:buClr>
              <a:buFont typeface="Noto Symbol"/>
              <a:buChar char="◾"/>
              <a:defRPr/>
            </a:lvl5pPr>
            <a:lvl6pPr marL="1764792" indent="38607" algn="l" rtl="0">
              <a:spcBef>
                <a:spcPts val="360"/>
              </a:spcBef>
              <a:buClr>
                <a:schemeClr val="lt1"/>
              </a:buClr>
              <a:buFont typeface="Noto Symbol"/>
              <a:buChar char=""/>
              <a:defRPr/>
            </a:lvl6pPr>
            <a:lvl7pPr marL="1965960" indent="27939" algn="l" rtl="0">
              <a:spcBef>
                <a:spcPts val="320"/>
              </a:spcBef>
              <a:buClr>
                <a:schemeClr val="lt1"/>
              </a:buClr>
              <a:buFont typeface="Noto Symbol"/>
              <a:buChar char="⚫"/>
              <a:defRPr/>
            </a:lvl7pPr>
            <a:lvl8pPr marL="2167128" indent="17272" algn="l" rtl="0">
              <a:spcBef>
                <a:spcPts val="280"/>
              </a:spcBef>
              <a:buClr>
                <a:schemeClr val="lt1"/>
              </a:buClr>
              <a:buFont typeface="Noto Symbol"/>
              <a:buChar char="⚫"/>
              <a:defRPr/>
            </a:lvl8pPr>
            <a:lvl9pPr marL="2368296" indent="19304" algn="l" rtl="0">
              <a:spcBef>
                <a:spcPts val="280"/>
              </a:spcBef>
              <a:buClr>
                <a:schemeClr val="lt1"/>
              </a:buClr>
              <a:buFont typeface="Noto Symbol"/>
              <a:buChar char="⚫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BCBCBC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BCBCBC"/>
                </a:buClr>
                <a:buSzPct val="25000"/>
                <a:buFont typeface="Times New Roman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chemeClr val="dk2"/>
                </a:buClr>
                <a:buSzPct val="25000"/>
                <a:buFont typeface="Georgia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chemeClr val="dk2"/>
                </a:buClr>
                <a:buSzPct val="25000"/>
                <a:buFont typeface="Georgia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0" y="5442547"/>
            <a:ext cx="9162288" cy="1430803"/>
            <a:chOff x="-7937" y="4255637"/>
            <a:chExt cx="9144000" cy="2606675"/>
          </a:xfrm>
        </p:grpSpPr>
        <p:sp>
          <p:nvSpPr>
            <p:cNvPr id="45" name="Shape 45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2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chemeClr val="lt2"/>
                </a:buClr>
                <a:buSzPct val="25000"/>
                <a:buFont typeface="Georgia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chemeClr val="dk2"/>
                </a:buClr>
                <a:buSzPct val="25000"/>
                <a:buFont typeface="Georgia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8287" cy="6865016"/>
            <a:chOff x="0" y="0"/>
            <a:chExt cx="5769" cy="4324"/>
          </a:xfrm>
        </p:grpSpPr>
        <p:sp>
          <p:nvSpPr>
            <p:cNvPr id="6" name="Shape 6"/>
            <p:cNvSpPr/>
            <p:nvPr/>
          </p:nvSpPr>
          <p:spPr>
            <a:xfrm>
              <a:off x="68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chemeClr val="dk2"/>
                </a:buClr>
                <a:buSzPct val="25000"/>
                <a:buFont typeface="Georgia"/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 l="-34999" r="-34999"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-171400"/>
            <a:ext cx="7785100" cy="15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608" y="3846512"/>
            <a:ext cx="6827836" cy="301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ΟΨΕΙΣ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39552" y="1124744"/>
            <a:ext cx="8424935" cy="2484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Η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παρακάτω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όψη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παρουσιάζει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όλους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τους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πράκτορες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που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έχουν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εμπειρία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στην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αντιμετ</a:t>
            </a:r>
            <a:r>
              <a:rPr lang="el-GR" sz="1400" b="0" i="0" u="none" strike="noStrike" cap="none" baseline="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ώ</a:t>
            </a:r>
            <a:r>
              <a:rPr lang="en-US" sz="1400" b="0" i="0" u="none" strike="noStrike" cap="none" baseline="0" dirty="0" err="1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πιση</a:t>
            </a:r>
            <a:r>
              <a:rPr lang="en-US" sz="1400" b="0" i="0" u="none" strike="noStrike" cap="none" baseline="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εγκλημάτων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απαγωγής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Πράκτορες-Απαγωγές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Π.ID,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Π.Όνομ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α, </a:t>
            </a:r>
            <a:r>
              <a:rPr lang="en-US" sz="14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Ε.Περιγραφή, Ε.Εμπειρία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Ε.Αξιολόγηση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Πράκτορες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Π,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Ειδίκευση_Πρακτόρων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Ε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E.Όνομα_Εγκλήματος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Απαγωγή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US" sz="14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ID_Πράκτορα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Π.ID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Shape 136"/>
          <p:cNvGraphicFramePr/>
          <p:nvPr>
            <p:extLst>
              <p:ext uri="{D42A27DB-BD31-4B8C-83A1-F6EECF244321}">
                <p14:modId xmlns:p14="http://schemas.microsoft.com/office/powerpoint/2010/main" val="2331852317"/>
              </p:ext>
            </p:extLst>
          </p:nvPr>
        </p:nvGraphicFramePr>
        <p:xfrm>
          <a:off x="539552" y="3429000"/>
          <a:ext cx="1656175" cy="221145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D3D3DB"/>
                    </a:gs>
                    <a:gs pos="35000">
                      <a:srgbClr val="E0E3E6"/>
                    </a:gs>
                    <a:gs pos="100000">
                      <a:srgbClr val="F5F5F5"/>
                    </a:gs>
                  </a:gsLst>
                  <a:lin ang="16200000" scaled="0"/>
                </a:gradFill>
                <a:tableStyleId>{CB688831-1A99-45C9-BEAE-E75B85778164}</a:tableStyleId>
              </a:tblPr>
              <a:tblGrid>
                <a:gridCol w="1656175"/>
              </a:tblGrid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Πράκτορες</a:t>
                      </a:r>
                      <a:endParaRPr lang="en-US" sz="1400" b="1" i="0" u="none" strike="noStrike" cap="none" baseline="0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sng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1450" marR="91450" marT="45725" marB="45725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Όνομα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Φύλο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Ηλικία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Κα</a:t>
                      </a:r>
                      <a:r>
                        <a:rPr lang="en-US" sz="1400" b="1" i="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τάστ</a:t>
                      </a:r>
                      <a:r>
                        <a:rPr lang="en-US" sz="1400" b="1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αση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37" name="Shape 137"/>
          <p:cNvGraphicFramePr/>
          <p:nvPr/>
        </p:nvGraphicFramePr>
        <p:xfrm>
          <a:off x="2915816" y="3429000"/>
          <a:ext cx="2088225" cy="221145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D3D3DB"/>
                    </a:gs>
                    <a:gs pos="35000">
                      <a:srgbClr val="E0E3E6"/>
                    </a:gs>
                    <a:gs pos="100000">
                      <a:srgbClr val="F5F5F5"/>
                    </a:gs>
                  </a:gsLst>
                  <a:lin ang="16200000" scaled="0"/>
                </a:gradFill>
                <a:tableStyleId>{95ABD9F8-B4B3-4217-8D1D-600C0D66A8BA}</a:tableStyleId>
              </a:tblPr>
              <a:tblGrid>
                <a:gridCol w="2088225"/>
              </a:tblGrid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Ειδίκευση Πρακτόρων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sng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ID_Πράκτορα</a:t>
                      </a:r>
                    </a:p>
                  </a:txBody>
                  <a:tcPr marL="68575" marR="68575" marT="0" marB="0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sng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Όνομα_Εγκλήματος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Περιγραφή 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Εμπειρία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Αξιολόγηση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>
            <p:extLst>
              <p:ext uri="{D42A27DB-BD31-4B8C-83A1-F6EECF244321}">
                <p14:modId xmlns:p14="http://schemas.microsoft.com/office/powerpoint/2010/main" val="4266041306"/>
              </p:ext>
            </p:extLst>
          </p:nvPr>
        </p:nvGraphicFramePr>
        <p:xfrm>
          <a:off x="5940151" y="3429000"/>
          <a:ext cx="2448275" cy="221145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D3D3DB"/>
                    </a:gs>
                    <a:gs pos="35000">
                      <a:srgbClr val="E0E3E6"/>
                    </a:gs>
                    <a:gs pos="100000">
                      <a:srgbClr val="F5F5F5"/>
                    </a:gs>
                  </a:gsLst>
                  <a:lin ang="16200000" scaled="0"/>
                </a:gradFill>
                <a:tableStyleId>{7ECC7E6D-3938-4440-8E5F-DF6BBD11FE0A}</a:tableStyleId>
              </a:tblPr>
              <a:tblGrid>
                <a:gridCol w="2448275"/>
              </a:tblGrid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Πράκτορες</a:t>
                      </a:r>
                      <a:r>
                        <a:rPr lang="en-US" sz="1400" b="1" i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-Απα</a:t>
                      </a:r>
                      <a:r>
                        <a:rPr lang="en-US" sz="1400" b="1" i="0" u="none" strike="noStrike" cap="none" baseline="0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γωγές</a:t>
                      </a:r>
                      <a:endParaRPr lang="en-US" sz="1400" b="1" i="0" u="none" strike="noStrike" cap="none" baseline="0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ID_Πράκτορα</a:t>
                      </a:r>
                    </a:p>
                  </a:txBody>
                  <a:tcPr marL="91450" marR="91450" marT="45725" marB="45725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Όνομα_Πράκτορα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Περιγρ</a:t>
                      </a:r>
                      <a:r>
                        <a:rPr lang="en-US" sz="1400" b="1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αφή_Ειδίκευσης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Εμπειρία</a:t>
                      </a:r>
                    </a:p>
                  </a:txBody>
                  <a:tcPr marL="91450" marR="91450" marT="45725" marB="45725"/>
                </a:tc>
              </a:tr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Αξιολόγηση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39" name="Shape 139"/>
          <p:cNvSpPr/>
          <p:nvPr/>
        </p:nvSpPr>
        <p:spPr>
          <a:xfrm>
            <a:off x="2339751" y="4293096"/>
            <a:ext cx="432047" cy="432047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25400" cap="flat">
            <a:solidFill>
              <a:srgbClr val="4B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148064" y="4293096"/>
            <a:ext cx="648071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>
            <a:solidFill>
              <a:srgbClr val="4B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Triggers</a:t>
            </a:r>
            <a:endParaRPr lang="en-US" sz="3600" b="1" i="0" u="none" strike="noStrike" cap="none" baseline="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556792"/>
            <a:ext cx="84249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CREATE</a:t>
            </a:r>
            <a:r>
              <a:rPr lang="en-US" dirty="0">
                <a:latin typeface="Calibri"/>
                <a:ea typeface="SimSun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TRIGGER</a:t>
            </a:r>
            <a:r>
              <a:rPr lang="el-GR" dirty="0">
                <a:latin typeface="Calibri"/>
                <a:ea typeface="SimSun"/>
                <a:cs typeface="Calibri"/>
              </a:rPr>
              <a:t> Εισαγωγή_Εγκληματία_σε_Οργάνωση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ON</a:t>
            </a:r>
            <a:r>
              <a:rPr lang="en-US" dirty="0">
                <a:latin typeface="Calibri"/>
                <a:ea typeface="SimSun"/>
                <a:cs typeface="Calibri"/>
              </a:rPr>
              <a:t> </a:t>
            </a:r>
            <a:r>
              <a:rPr lang="el-GR" dirty="0">
                <a:latin typeface="Calibri"/>
                <a:ea typeface="SimSun"/>
                <a:cs typeface="Calibri"/>
              </a:rPr>
              <a:t>Εκληματικές_Οργανώσεις-Εγκληματίες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FOR</a:t>
            </a:r>
            <a:r>
              <a:rPr lang="en-US" dirty="0">
                <a:latin typeface="Calibri"/>
                <a:ea typeface="SimSun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INSERT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SELECT</a:t>
            </a:r>
            <a:r>
              <a:rPr lang="el-GR" dirty="0">
                <a:latin typeface="Calibri"/>
                <a:ea typeface="SimSun"/>
                <a:cs typeface="Calibri"/>
              </a:rPr>
              <a:t> Τίτλος_Εγκληματικής_Οργάνωσης Τ,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FROM</a:t>
            </a:r>
            <a:r>
              <a:rPr lang="en-US" dirty="0">
                <a:latin typeface="Calibri"/>
                <a:ea typeface="SimSun"/>
                <a:cs typeface="Calibri"/>
              </a:rPr>
              <a:t> inserted</a:t>
            </a:r>
            <a:r>
              <a:rPr lang="el-GR" dirty="0">
                <a:latin typeface="Calibri"/>
                <a:ea typeface="SimSun"/>
                <a:cs typeface="Calibri"/>
              </a:rPr>
              <a:t> Ι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BEGIN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l-GR" dirty="0">
                <a:latin typeface="Calibri"/>
                <a:ea typeface="SimSun"/>
                <a:cs typeface="Calibri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UPDATE</a:t>
            </a:r>
            <a:r>
              <a:rPr lang="el-GR" dirty="0">
                <a:latin typeface="Calibri"/>
                <a:ea typeface="SimSun"/>
                <a:cs typeface="Calibri"/>
              </a:rPr>
              <a:t> </a:t>
            </a:r>
            <a:r>
              <a:rPr lang="el-GR" dirty="0" smtClean="0">
                <a:latin typeface="Calibri"/>
                <a:ea typeface="SimSun"/>
                <a:cs typeface="Calibri"/>
              </a:rPr>
              <a:t>Εκληματικές_Οργανώσεις</a:t>
            </a:r>
            <a:endParaRPr lang="en-US" dirty="0" smtClean="0">
              <a:latin typeface="Calibri"/>
              <a:ea typeface="SimSun"/>
              <a:cs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l-GR" dirty="0">
                <a:latin typeface="Calibri"/>
                <a:ea typeface="SimSun"/>
                <a:cs typeface="Calibri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SET</a:t>
            </a:r>
            <a:r>
              <a:rPr lang="el-GR" dirty="0">
                <a:latin typeface="Calibri"/>
                <a:ea typeface="SimSun"/>
                <a:cs typeface="Calibri"/>
              </a:rPr>
              <a:t> Αριθμός_Μελών </a:t>
            </a:r>
            <a:r>
              <a:rPr lang="el-GR" dirty="0">
                <a:solidFill>
                  <a:srgbClr val="808080"/>
                </a:solidFill>
                <a:latin typeface="Calibri"/>
                <a:ea typeface="SimSun"/>
                <a:cs typeface="Calibri"/>
              </a:rPr>
              <a:t>=</a:t>
            </a:r>
            <a:r>
              <a:rPr lang="el-GR" dirty="0">
                <a:latin typeface="Calibri"/>
                <a:ea typeface="SimSun"/>
                <a:cs typeface="Calibri"/>
              </a:rPr>
              <a:t> Αριθμός_Μελών </a:t>
            </a:r>
            <a:r>
              <a:rPr lang="el-GR" dirty="0">
                <a:solidFill>
                  <a:srgbClr val="808080"/>
                </a:solidFill>
                <a:latin typeface="Calibri"/>
                <a:ea typeface="SimSun"/>
                <a:cs typeface="Calibri"/>
              </a:rPr>
              <a:t>+</a:t>
            </a:r>
            <a:r>
              <a:rPr lang="el-GR" dirty="0">
                <a:latin typeface="Calibri"/>
                <a:ea typeface="SimSun"/>
                <a:cs typeface="Calibri"/>
              </a:rPr>
              <a:t>1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l-GR" dirty="0">
                <a:latin typeface="Calibri"/>
                <a:ea typeface="SimSun"/>
                <a:cs typeface="Calibri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WHERE</a:t>
            </a:r>
            <a:r>
              <a:rPr lang="el-GR" dirty="0">
                <a:latin typeface="Calibri"/>
                <a:ea typeface="SimSun"/>
                <a:cs typeface="Calibri"/>
              </a:rPr>
              <a:t> </a:t>
            </a:r>
            <a:r>
              <a:rPr lang="el-GR" dirty="0" smtClean="0">
                <a:latin typeface="Calibri"/>
                <a:ea typeface="SimSun"/>
                <a:cs typeface="Calibri"/>
              </a:rPr>
              <a:t>Τίτλος</a:t>
            </a:r>
            <a:r>
              <a:rPr lang="el-GR" dirty="0" smtClean="0">
                <a:solidFill>
                  <a:srgbClr val="808080"/>
                </a:solidFill>
                <a:latin typeface="Calibri"/>
                <a:ea typeface="SimSun"/>
                <a:cs typeface="Calibri"/>
              </a:rPr>
              <a:t>=</a:t>
            </a:r>
            <a:r>
              <a:rPr lang="el-GR" dirty="0" smtClean="0">
                <a:latin typeface="Calibri"/>
                <a:ea typeface="SimSun"/>
                <a:cs typeface="Calibri"/>
              </a:rPr>
              <a:t>Τ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ea typeface="SimSun"/>
                <a:cs typeface="Calibri"/>
              </a:rPr>
              <a:t>END</a:t>
            </a:r>
            <a:endParaRPr lang="el-GR" sz="1100" dirty="0">
              <a:latin typeface="Calibri"/>
              <a:ea typeface="SimSun"/>
              <a:cs typeface="Times New Roman"/>
            </a:endParaRPr>
          </a:p>
          <a:p>
            <a:endParaRPr lang="el-G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ΑΠΑΙΤΗΣΕΙΣ ΣΕ ΜΝΗΜΗ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39552" y="1052736"/>
            <a:ext cx="8280919" cy="5232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Θεωρώντας: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 Υπηρεσίες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200 Διαχειριστές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1000 Πράκτορες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40 Κατηγορίες Εγκλημάτων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30 Εγκληματικές Οργανώσεις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1000 Εγκληματίες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2000 Εκπαιδεύσεις Πρακτόρων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2000 Ειδικεύσεις Πρακτόρων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2000 Ειδικεύσεις Εγκληματιών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30 Gadgets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100 Όπλα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100 Οχήματα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Παίρνουμε μια εκτίμηση του μεγέθους της βάσης μας στα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2.233 GB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8204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ΣΑΣ ΕΥΧΟΜΑΣΤΕ </a:t>
            </a:r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ΚΑΛΑ ΧΡΙΣΤΟΥΓΕΝΝΑ ΚΑΙ ΕΥΤΥΧΙΣΜΕΝΟ ΤΟ ΚΑΙΝΟΥΡΙΟ ΕΤΟΣ ΜΕ ΥΓΕΙΑ, ΧΑΡΑ ΚΑΙ ΕΥΤΥΧΙΑ</a:t>
            </a: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l-GR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</a:p>
          <a:p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   </a:t>
            </a:r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ΚΑΙ ΠΡΟΠΑΝΤ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</a:t>
            </a:r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Σ ΧΩΡΙΣ ΕΓΚΛΗΜΑ!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l-GR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5" y="212725"/>
            <a:ext cx="8789987" cy="240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585" y="1358900"/>
            <a:ext cx="7034211" cy="624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Η ΙΔΕΑ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315650"/>
            <a:ext cx="8229600" cy="5077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lang="en-US"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Μια web-based εφαρμογή με μια ΒΔ που καταγράφει διαθέσιμους πράκτορες που σκοπό έχουν την καταπολέμηση του οργανωμένου και μη εγκλήματος. Η εφαρμογή θα μπορούσε να χρησιμοποιηθεί από αρμόδιες υπηρεσίες ενός κράτους για καταγραφή καταζητούμενων εγκληματιών και ανάθεση αποστολών ώστε να επέλθει στο τέλος δικαιοσύνη.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lang="en-US"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Ο χρήστης-πράκτορας θα μπορεί να βλέπει τις αποστολές του (τρέχουσες και μη) αλλά και να ενημερώνει τη βάση για τον διαθέσιμο εξοπλισμό του (όπλα, οχήματα, gadgets).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lang="en-US"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Ο κάθε πράκτορας έχει ένα διαχειριστή (που ανήκει σε μια υπηρεσία του κράτους) ο οποίος του αναθέτει μια αποστολή και με το πέρας της τον αξιολογεί με βαθμό από 0-10.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lang="en-US"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Ο administrator του συστήματος είναι υπεύθυνος για τη σωστή λειτουργία της βάσης δεδομένων και την επίβλεψη των χρηστών.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ΟΝΤΟΤΗΤΕΣ ΚΑΙ ΛΕΙΤΟΥΡΓΙΕΣ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39875" y="1394375"/>
            <a:ext cx="5463600" cy="4932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ΥΠΗΡΕΣΙΕΣ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ΠΡΑΚΤΟΡΕΣ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ΔΙΑΧΕΙΡΙΣΤΕΣ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ΑΞΙΟΛΟΓΗΣΕΙΣ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ΟΠΛΑ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ΟΧΗΜΑΤΑ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GADGETS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ΕΙΔΙΚΕΥΣΗ ΠΡΑΚΤΟΡΩΝ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ΕΚΠΑΙΔΕΥΣΗ ΠΡΑΚΤΟΡΩΝ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ΑΠΟΣΤΟΛΕΣ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ΕΓΚΛΗΜΑΤΙΕΣ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ΕΙΔΙΚΕΥΣΗ ΕΓΚΛΗΜΑΤΙΩΝ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ΚΑΤΗΓΟΡΙΕΣ ΕΓΚΛΗΜΑΤΩΝ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ΕΓΚΛΗΜΑΤΙΚΗ ΟΡΓΑΝΩΣΗ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91694" y="309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ΔΙΑΓΡΑΜΜΑ ΟΝΤΟΤΗΤΩΝ  </a:t>
            </a:r>
          </a:p>
        </p:txBody>
      </p:sp>
      <p:pic>
        <p:nvPicPr>
          <p:cNvPr id="1027" name="Picture 3" descr="C:\Users\Anubis\Desktop\α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4" y="980728"/>
            <a:ext cx="8340080" cy="558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ΣΧΕΣΙΑΚΟ ΜΟΝΤΕΛΟ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00" y="1130000"/>
            <a:ext cx="5634098" cy="54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ΚΑΤΗΓΟΡΙΕΣ ΧΡΗΣΤΩΝ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457200" y="1323200"/>
          <a:ext cx="8215600" cy="2870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6950"/>
                <a:gridCol w="1026950"/>
                <a:gridCol w="1026950"/>
                <a:gridCol w="1026950"/>
                <a:gridCol w="1026950"/>
                <a:gridCol w="1026950"/>
                <a:gridCol w="1026950"/>
                <a:gridCol w="1026950"/>
              </a:tblGrid>
              <a:tr h="71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ΠΡΑΚΤΟΡΕΣ</a:t>
                      </a:r>
                    </a:p>
                  </a:txBody>
                  <a:tcPr marL="63500" marR="63500" marT="63500" marB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ΔΙΑΧΕΙΡΙΣΤΕΣ</a:t>
                      </a:r>
                    </a:p>
                  </a:txBody>
                  <a:tcPr marL="63500" marR="63500" marT="63500" marB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ΥΠΗΡΕΣΙΕΣ</a:t>
                      </a:r>
                    </a:p>
                  </a:txBody>
                  <a:tcPr marL="63500" marR="63500" marT="63500" marB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ΑΞΙΟΛΟΓΗΣΕΙΣ</a:t>
                      </a:r>
                    </a:p>
                  </a:txBody>
                  <a:tcPr marL="63500" marR="63500" marT="63500" marB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GADGETS</a:t>
                      </a:r>
                    </a:p>
                  </a:txBody>
                  <a:tcPr marL="63500" marR="63500" marT="63500" marB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ΟΧΗΜΑΤΑ</a:t>
                      </a:r>
                    </a:p>
                  </a:txBody>
                  <a:tcPr marL="63500" marR="63500" marT="63500" marB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ΟΠΛΑ</a:t>
                      </a:r>
                    </a:p>
                  </a:txBody>
                  <a:tcPr marL="63500" marR="63500" marT="63500" marB="63500" anchor="ctr">
                    <a:solidFill>
                      <a:srgbClr val="A4C2F4"/>
                    </a:solidFill>
                  </a:tcPr>
                </a:tc>
              </a:tr>
              <a:tr h="71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</a:t>
                      </a:r>
                    </a:p>
                  </a:txBody>
                  <a:tcPr marL="63500" marR="63500" marT="63500" marB="6350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 U 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 U 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 U 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 U 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 U 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 U 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 U D</a:t>
                      </a:r>
                    </a:p>
                  </a:txBody>
                  <a:tcPr marL="63500" marR="63500" marT="63500" marB="63500" anchor="ctr"/>
                </a:tc>
              </a:tr>
              <a:tr h="71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manager</a:t>
                      </a:r>
                    </a:p>
                  </a:txBody>
                  <a:tcPr marL="63500" marR="63500" marT="63500" marB="6350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I*U*D*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I*U*D*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L="63500" marR="63500" marT="63500" marB="63500" anchor="ctr"/>
                </a:tc>
              </a:tr>
              <a:tr h="71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reg_user</a:t>
                      </a:r>
                    </a:p>
                  </a:txBody>
                  <a:tcPr marL="63500" marR="63500" marT="63500" marB="6350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I*U*D*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I*U*D*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I*U*D*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I*U*D*</a:t>
                      </a: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457200" y="4303075"/>
          <a:ext cx="8215725" cy="201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3675"/>
                <a:gridCol w="1173675"/>
                <a:gridCol w="1173675"/>
                <a:gridCol w="1173675"/>
                <a:gridCol w="1173675"/>
                <a:gridCol w="1173675"/>
                <a:gridCol w="1173675"/>
              </a:tblGrid>
              <a:tr h="503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ΕΚΠΑΙΔΕΥΣΗ</a:t>
                      </a: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ΠΡΟΣΟΝΤΑ</a:t>
                      </a: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ΑΠΟΣΤΟΛΕΣ</a:t>
                      </a: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ΕΓΚΛ. ΟΡΓ.</a:t>
                      </a: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ΕΓΚΛΗΜΑΤΙΕΣ</a:t>
                      </a: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ΕΓΚΛΗΜΑΤΑ</a:t>
                      </a:r>
                    </a:p>
                  </a:txBody>
                  <a:tcPr marL="63500" marR="63500" marT="63500" marB="63500">
                    <a:solidFill>
                      <a:srgbClr val="A4C2F4"/>
                    </a:solidFill>
                  </a:tcPr>
                </a:tc>
              </a:tr>
              <a:tr h="503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admin</a:t>
                      </a:r>
                    </a:p>
                  </a:txBody>
                  <a:tcPr marL="63500" marR="63500" marT="63500" marB="6350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 U 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 U 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 U 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 U 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 U 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 U D</a:t>
                      </a:r>
                    </a:p>
                  </a:txBody>
                  <a:tcPr marL="63500" marR="63500" marT="63500" marB="63500"/>
                </a:tc>
              </a:tr>
              <a:tr h="503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manager</a:t>
                      </a:r>
                    </a:p>
                  </a:txBody>
                  <a:tcPr marL="63500" marR="63500" marT="63500" marB="6350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I*U*D*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I*U*D*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 U 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 U 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</a:t>
                      </a:r>
                    </a:p>
                  </a:txBody>
                  <a:tcPr marL="63500" marR="63500" marT="63500" marB="63500"/>
                </a:tc>
              </a:tr>
              <a:tr h="503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 b="1"/>
                        <a:t>reg_user</a:t>
                      </a:r>
                    </a:p>
                  </a:txBody>
                  <a:tcPr marL="63500" marR="63500" marT="63500" marB="6350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 I*U*D*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4256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ΠΑΡΑΔΕΙΓΜΑΤΑ ΠΙΝΑΚΩΝ</a:t>
            </a:r>
          </a:p>
        </p:txBody>
      </p:sp>
      <p:graphicFrame>
        <p:nvGraphicFramePr>
          <p:cNvPr id="118" name="Shape 118"/>
          <p:cNvGraphicFramePr/>
          <p:nvPr/>
        </p:nvGraphicFramePr>
        <p:xfrm>
          <a:off x="218800" y="2068450"/>
          <a:ext cx="5393725" cy="1346200"/>
        </p:xfrm>
        <a:graphic>
          <a:graphicData uri="http://schemas.openxmlformats.org/drawingml/2006/table">
            <a:tbl>
              <a:tblPr bandRow="1">
                <a:noFill/>
                <a:tableStyleId>{877EA1F7-3EEB-42AC-8F46-5BBF2924F84C}</a:tableStyleId>
              </a:tblPr>
              <a:tblGrid>
                <a:gridCol w="1012200"/>
                <a:gridCol w="1111250"/>
                <a:gridCol w="885200"/>
                <a:gridCol w="885200"/>
                <a:gridCol w="14998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sng" strike="noStrike" cap="none" baseline="0"/>
                        <a:t>ID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ΟΝΟΜΑ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ΦΥΛΟ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ΗΛΙΚΙΑ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ΚΑΤΑΣΤΑΣΗ</a:t>
                      </a:r>
                    </a:p>
                  </a:txBody>
                  <a:tcPr marL="73025" marR="73025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0000001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 Wallace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ΣΕ_ΑΠΟΣΤΟΛΗ</a:t>
                      </a:r>
                    </a:p>
                  </a:txBody>
                  <a:tcPr marL="73025" marR="73025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0000002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Kosmides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ΤΡΑΥΜΑΤΙΑΣ</a:t>
                      </a:r>
                    </a:p>
                  </a:txBody>
                  <a:tcPr marL="73025" marR="73025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Natasa Romanov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ΓΥΝΑΙΚΑ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ΔΙΑΘΕΣΙΜΟΣ</a:t>
                      </a:r>
                    </a:p>
                  </a:txBody>
                  <a:tcPr marL="73025" marR="73025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0000004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Klaus Ballack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ΔΙΑΘΕΣΙΜΟΣ</a:t>
                      </a:r>
                    </a:p>
                  </a:txBody>
                  <a:tcPr marL="73025" marR="73025" marT="0" marB="0"/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0000005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Peter Crossman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ΔΙΑΘΕΣΙΜΟΣ</a:t>
                      </a: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19" name="Shape 119"/>
          <p:cNvSpPr txBox="1"/>
          <p:nvPr/>
        </p:nvSpPr>
        <p:spPr>
          <a:xfrm>
            <a:off x="304800" y="1676400"/>
            <a:ext cx="3000000" cy="43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Πίνακας 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Πράκτορες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383675" y="4255975"/>
            <a:ext cx="3000000" cy="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Πίνακας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b="1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Εγκληματίες</a:t>
            </a:r>
            <a:endParaRPr lang="en-US" sz="1400" b="1" i="0" u="none" strike="noStrike" cap="none" baseline="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1" name="Shape 121"/>
          <p:cNvGraphicFramePr/>
          <p:nvPr/>
        </p:nvGraphicFramePr>
        <p:xfrm>
          <a:off x="2531963" y="4754125"/>
          <a:ext cx="6432525" cy="1346200"/>
        </p:xfrm>
        <a:graphic>
          <a:graphicData uri="http://schemas.openxmlformats.org/drawingml/2006/table">
            <a:tbl>
              <a:tblPr bandRow="1">
                <a:noFill/>
                <a:tableStyleId>{069F885D-0519-4365-9D58-709616F9328C}</a:tableStyleId>
              </a:tblPr>
              <a:tblGrid>
                <a:gridCol w="909325"/>
                <a:gridCol w="1281425"/>
                <a:gridCol w="1388100"/>
                <a:gridCol w="960750"/>
                <a:gridCol w="18929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sng" strike="noStrike" cap="none" baseline="0" dirty="0"/>
                        <a:t>ID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ΟΝΟΜΑ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ΦΥΛΟ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ΗΛΙΚΙΑ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strike="noStrike" cap="none" baseline="0"/>
                        <a:t>ΒΑΘΜΟΣ_ΕΠΙΚΙΝΔΥΝΟΤΗΤΑΣ</a:t>
                      </a:r>
                    </a:p>
                  </a:txBody>
                  <a:tcPr marL="73025" marR="73025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0000001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Marco Sulic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73025" marR="73025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0000002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 Rodriguez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73025" marR="73025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0000003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Στόλας Σωτήρης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73025" marR="73025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0000004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Xiao Chun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73025" marR="73025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0000005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Javier Tarrega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ΑΝΔΡΑΣ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strike="noStrike" cap="none" baseline="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22" name="Shape 122"/>
          <p:cNvSpPr txBox="1"/>
          <p:nvPr/>
        </p:nvSpPr>
        <p:spPr>
          <a:xfrm>
            <a:off x="107504" y="4653136"/>
            <a:ext cx="2408984" cy="211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u="sng" dirty="0" err="1">
                <a:latin typeface="Georgia"/>
                <a:ea typeface="Georgia"/>
                <a:cs typeface="Georgia"/>
                <a:sym typeface="Georgia"/>
              </a:rPr>
              <a:t>Περιορισμοί</a:t>
            </a:r>
            <a:r>
              <a:rPr lang="en-US" b="1" u="sng" dirty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u="sng" dirty="0">
                <a:latin typeface="Georgia"/>
                <a:ea typeface="Georgia"/>
                <a:cs typeface="Georgia"/>
                <a:sym typeface="Georgia"/>
              </a:rPr>
              <a:t>ID:</a:t>
            </a: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ID++ (</a:t>
            </a:r>
            <a:r>
              <a:rPr lang="en-US" sz="1300" dirty="0" err="1">
                <a:latin typeface="Georgia"/>
                <a:ea typeface="Georgia"/>
                <a:cs typeface="Georgia"/>
                <a:sym typeface="Georgia"/>
              </a:rPr>
              <a:t>Autoincrement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dirty="0" err="1">
                <a:latin typeface="Georgia"/>
                <a:ea typeface="Georgia"/>
                <a:cs typeface="Georgia"/>
                <a:sym typeface="Georgia"/>
              </a:rPr>
              <a:t>Όνομ</a:t>
            </a: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lang="en-US" sz="1300" b="1" dirty="0" smtClean="0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13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όχι NULL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dirty="0" err="1">
                <a:latin typeface="Georgia"/>
                <a:ea typeface="Georgia"/>
                <a:cs typeface="Georgia"/>
                <a:sym typeface="Georgia"/>
              </a:rPr>
              <a:t>Φύλο</a:t>
            </a: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ΑΝΔΡΑΣ, ΓΥΝΑΙΚΑ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ΗΛΙΚΙΑ: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 18-100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ΒΑΘΜΟΣ ΕΠΙΚΙΝΔ.: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0-10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822100" y="1990500"/>
            <a:ext cx="3321900" cy="176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u="sng" dirty="0" err="1">
                <a:latin typeface="Georgia"/>
                <a:ea typeface="Georgia"/>
                <a:cs typeface="Georgia"/>
                <a:sym typeface="Georgia"/>
              </a:rPr>
              <a:t>Περιορισμοί</a:t>
            </a:r>
            <a:r>
              <a:rPr lang="en-US" b="1" u="sng" dirty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u="sng" dirty="0">
                <a:latin typeface="Georgia"/>
                <a:ea typeface="Georgia"/>
                <a:cs typeface="Georgia"/>
                <a:sym typeface="Georgia"/>
              </a:rPr>
              <a:t>ID:</a:t>
            </a: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ID++ (</a:t>
            </a:r>
            <a:r>
              <a:rPr lang="en-US" sz="1300" dirty="0" err="1">
                <a:latin typeface="Georgia"/>
                <a:ea typeface="Georgia"/>
                <a:cs typeface="Georgia"/>
                <a:sym typeface="Georgia"/>
              </a:rPr>
              <a:t>Autoincrement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dirty="0" err="1">
                <a:latin typeface="Georgia"/>
                <a:ea typeface="Georgia"/>
                <a:cs typeface="Georgia"/>
                <a:sym typeface="Georgia"/>
              </a:rPr>
              <a:t>Όνομ</a:t>
            </a: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lang="en-US" sz="1300" b="1" dirty="0" smtClean="0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13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όχι NULL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dirty="0" err="1">
                <a:latin typeface="Georgia"/>
                <a:ea typeface="Georgia"/>
                <a:cs typeface="Georgia"/>
                <a:sym typeface="Georgia"/>
              </a:rPr>
              <a:t>Φύλο</a:t>
            </a: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ΑΝΔΡΑΣ, ΓΥΝΑΙΚΑ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ΗΛΙΚΙΑ: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 18-100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ΚΑΤΑΣΤΑΣΗ: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ΔΙΑΘΕΣΙΜΟΣ, ΣΕ_ΑΠΟΣΤΟΛΗ, ΤΡΑΥΜΑΤΙΑΣ, ΝΕΚΡΟΣ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5AF"/>
              </a:buClr>
              <a:buSzPct val="25000"/>
              <a:buFont typeface="Allerta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ΠΑΡΑΔΕΙΓΜΑΤΑ ΕΡΩΤΗΜΑΤΩΝ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39552" y="1196753"/>
            <a:ext cx="8208912" cy="56228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Εύρεση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κάθε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εγκληματικής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Οργάνωσης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που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συνδέεται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με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διακίνηση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όπλων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Τίτλος_Εγκληματικής_Οργάνωσης</a:t>
            </a:r>
            <a:endParaRPr lang="en-US"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Είδος_Εγκλήματος</a:t>
            </a:r>
            <a:r>
              <a:rPr lang="en-US" sz="1500" b="0" i="0" u="none" strike="noStrike" cap="none" baseline="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Εγκληματική_Οργάνωση</a:t>
            </a:r>
            <a:endParaRPr lang="en-US"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Όνομα_Εγκλήματος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Διακίνηση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Όπλων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Εύρεση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του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ονόματος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και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του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βεληνεκούς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όπλων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που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ανήκουν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στον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πράκτορα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με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ID=007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και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έχουν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βεληνεκές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μεγαλύτερο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δύο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χιλιομέτρων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Ο</a:t>
            </a:r>
            <a:r>
              <a:rPr lang="en-US" sz="1500" b="0" i="0" u="none" strike="noStrike" cap="none" baseline="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Όνομα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Ο</a:t>
            </a:r>
            <a:r>
              <a:rPr lang="en-US" sz="1500" b="0" i="0" u="none" strike="noStrike" cap="none" baseline="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Βεληνεκές</a:t>
            </a:r>
            <a:endParaRPr lang="en-US"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Πράκτορες</a:t>
            </a:r>
            <a:r>
              <a:rPr lang="en-US" sz="1500" b="0" i="0" u="none" strike="noStrike" cap="none" baseline="0" dirty="0" smtClean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5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Όπλα 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ΠΟ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Όπλα Ο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ΠΟ</a:t>
            </a:r>
            <a:r>
              <a:rPr lang="en-US" sz="1500" b="0" i="0" u="none" strike="noStrike" cap="none" baseline="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ID_Πράκτορ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α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007 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ΠΟ</a:t>
            </a:r>
            <a:r>
              <a:rPr lang="en-US" sz="1500" b="0" i="0" u="none" strike="noStrike" cap="none" baseline="0" dirty="0" smtClean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Όνομα_Όπλου</a:t>
            </a:r>
            <a:r>
              <a:rPr lang="en-US" sz="1500" b="0" i="0" u="none" strike="noStrike" cap="none" baseline="0" dirty="0" smtClean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Ο</a:t>
            </a:r>
            <a:r>
              <a:rPr lang="en-US" sz="1500" b="0" i="0" u="none" strike="noStrike" cap="none" baseline="0" dirty="0" smtClean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Όνομα 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Ο</a:t>
            </a:r>
            <a:r>
              <a:rPr lang="en-US" sz="1500" b="0" i="0" u="none" strike="noStrike" cap="none" baseline="0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Βεληνεκές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2000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Εύρεση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όλων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αξιολογήσεων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πρακτόρων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της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MI6,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ταξινομημένες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κατά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πράκτορα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και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κατά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βαθμό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ID_Πράκτορα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Βαθμολογία</a:t>
            </a:r>
            <a:endParaRPr lang="en-US"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Αξιολογήσεις</a:t>
            </a:r>
            <a:endParaRPr lang="en-US"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ID_Διαχειριστή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ID_Διαχειριστή</a:t>
            </a:r>
            <a:endParaRPr lang="en-US"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Υπηρεσίες-Διαχειριστές</a:t>
            </a:r>
            <a:endParaRPr lang="en-US"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‘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Ονομα_Υπηρεσίας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=”MI6”</a:t>
            </a:r>
            <a:r>
              <a:rPr lang="en-US" sz="1500" b="0" i="0" u="none" strike="noStrike" cap="none" baseline="0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urier New"/>
              <a:buNone/>
            </a:pP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ID_Πράκτορα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ASC,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Βαθμολογία</a:t>
            </a:r>
            <a:r>
              <a:rPr lang="en-US" sz="15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baseline="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608</Words>
  <Application>Microsoft Office PowerPoint</Application>
  <PresentationFormat>On-screen Show (4:3)</PresentationFormat>
  <Paragraphs>247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sketched</vt:lpstr>
      <vt:lpstr>PowerPoint Presentation</vt:lpstr>
      <vt:lpstr>PowerPoint Presentation</vt:lpstr>
      <vt:lpstr>Η ΙΔΕΑ</vt:lpstr>
      <vt:lpstr>ΟΝΤΟΤΗΤΕΣ ΚΑΙ ΛΕΙΤΟΥΡΓΙΕΣ</vt:lpstr>
      <vt:lpstr>ΔΙΑΓΡΑΜΜΑ ΟΝΤΟΤΗΤΩΝ  </vt:lpstr>
      <vt:lpstr>ΣΧΕΣΙΑΚΟ ΜΟΝΤΕΛΟ</vt:lpstr>
      <vt:lpstr>ΚΑΤΗΓΟΡΙΕΣ ΧΡΗΣΤΩΝ </vt:lpstr>
      <vt:lpstr>ΠΑΡΑΔΕΙΓΜΑΤΑ ΠΙΝΑΚΩΝ</vt:lpstr>
      <vt:lpstr>ΠΑΡΑΔΕΙΓΜΑΤΑ ΕΡΩΤΗΜΑΤΩΝ</vt:lpstr>
      <vt:lpstr>ΟΨΕΙΣ</vt:lpstr>
      <vt:lpstr>Triggers</vt:lpstr>
      <vt:lpstr>ΑΠΑΙΤΗΣΕΙΣ ΣΕ ΜΝΗΜΗ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Anubis</dc:creator>
  <cp:lastModifiedBy>Anubis</cp:lastModifiedBy>
  <cp:revision>7</cp:revision>
  <dcterms:modified xsi:type="dcterms:W3CDTF">2014-12-18T09:43:30Z</dcterms:modified>
</cp:coreProperties>
</file>