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  <p:sldId id="268" r:id="rId10"/>
    <p:sldId id="269" r:id="rId11"/>
    <p:sldId id="270" r:id="rId12"/>
    <p:sldId id="271" r:id="rId13"/>
    <p:sldId id="260" r:id="rId14"/>
    <p:sldId id="272" r:id="rId15"/>
    <p:sldId id="273" r:id="rId16"/>
    <p:sldId id="261" r:id="rId17"/>
    <p:sldId id="274" r:id="rId18"/>
    <p:sldId id="277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6" r:id="rId2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85D5E0-A687-4A21-8783-C0DA00B55696}" type="datetimeFigureOut">
              <a:rPr lang="el-GR" smtClean="0"/>
              <a:pPr/>
              <a:t>16/6/2016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97ECF-F5D5-4F80-B4E4-32E23F78560B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7851648" cy="1485912"/>
          </a:xfrm>
        </p:spPr>
        <p:txBody>
          <a:bodyPr>
            <a:normAutofit/>
          </a:bodyPr>
          <a:lstStyle/>
          <a:p>
            <a:pPr algn="ctr"/>
            <a:r>
              <a:rPr lang="el-GR" sz="4400" dirty="0" smtClean="0"/>
              <a:t>Σύνθεση εικόνας υπερηχογραφήματος Β-Σάρωσης</a:t>
            </a:r>
            <a:endParaRPr lang="el-G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714752"/>
            <a:ext cx="7854696" cy="2700794"/>
          </a:xfrm>
        </p:spPr>
        <p:txBody>
          <a:bodyPr/>
          <a:lstStyle/>
          <a:p>
            <a:pPr algn="ctr"/>
            <a:endParaRPr lang="el-GR" dirty="0" smtClean="0"/>
          </a:p>
          <a:p>
            <a:pPr algn="ctr"/>
            <a:r>
              <a:rPr lang="el-GR" dirty="0" smtClean="0"/>
              <a:t>Ονοματεπώνυμο: Χρίστος Μουρούζη</a:t>
            </a:r>
          </a:p>
          <a:p>
            <a:pPr algn="ctr"/>
            <a:r>
              <a:rPr lang="el-GR" dirty="0" smtClean="0"/>
              <a:t>Επιβλέπων: Επίκουρος Καθηγητής κ. Νίκος </a:t>
            </a:r>
            <a:r>
              <a:rPr lang="el-GR" dirty="0" err="1" smtClean="0"/>
              <a:t>Πιτσιάνης</a:t>
            </a:r>
            <a:endParaRPr lang="el-GR" dirty="0" smtClean="0"/>
          </a:p>
          <a:p>
            <a:pPr algn="ctr"/>
            <a:endParaRPr lang="el-GR" dirty="0" smtClean="0"/>
          </a:p>
          <a:p>
            <a:pPr algn="ctr"/>
            <a:r>
              <a:rPr lang="el-GR" dirty="0" smtClean="0"/>
              <a:t>Θεσσαλονίκη, Ιούνιος 2016</a:t>
            </a:r>
            <a:endParaRPr lang="el-GR" dirty="0"/>
          </a:p>
        </p:txBody>
      </p:sp>
      <p:pic>
        <p:nvPicPr>
          <p:cNvPr id="4" name="Picture 3" descr="https://upload.wikimedia.org/wikipedia/en/4/43/AUTH_sea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1787857" cy="178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5984" y="785794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ΑΡΙΣΤΟΤΕΛΕΙΟ </a:t>
            </a:r>
            <a:r>
              <a:rPr lang="el-GR" dirty="0" smtClean="0"/>
              <a:t>ΠΑΝΕΠΙΣΤΗΜΙΟ ΘΕΣΣΑΛΟΝΙΚΗΣ</a:t>
            </a:r>
            <a:endParaRPr lang="el-GR" dirty="0"/>
          </a:p>
          <a:p>
            <a:r>
              <a:rPr lang="el-GR" dirty="0"/>
              <a:t>ΤΜΗΜΑ ΗΛΕΚΤΡΟΛΟΓΩΝ ΜΗΧΑΝΙΚΩΝ ΚΑΙ            ΜΗΧΑΝΙΚΩΝ ΥΠΟΛΟΓΙΣΤΩΝ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Ενεργή περιοχή στοιχείων (</a:t>
            </a:r>
            <a:r>
              <a:rPr lang="en-US" dirty="0" smtClean="0"/>
              <a:t>aperture)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6000760" cy="4500594"/>
          </a:xfrm>
        </p:spPr>
        <p:txBody>
          <a:bodyPr>
            <a:normAutofit fontScale="92500" lnSpcReduction="20000"/>
          </a:bodyPr>
          <a:lstStyle/>
          <a:p>
            <a:r>
              <a:rPr lang="el-GR" sz="2000" dirty="0" smtClean="0"/>
              <a:t>Μια ομάδα στοιχείων  </a:t>
            </a:r>
            <a:r>
              <a:rPr lang="en-US" sz="2000" dirty="0" smtClean="0"/>
              <a:t>(</a:t>
            </a:r>
            <a:r>
              <a:rPr lang="el-GR" sz="2000" dirty="0" smtClean="0"/>
              <a:t>συνήθως 20-25) ενεργοποιείται και δημιουργείται μιας γραμμή σάρωσης (</a:t>
            </a:r>
            <a:r>
              <a:rPr lang="en-US" sz="2000" dirty="0" smtClean="0"/>
              <a:t>scan line).</a:t>
            </a:r>
            <a:r>
              <a:rPr lang="el-GR" sz="2000" dirty="0" smtClean="0"/>
              <a:t> Τα υπόλοιπα στοιχεία είναι απενεργοποιημένα.</a:t>
            </a:r>
            <a:endParaRPr lang="en-US" sz="2000" dirty="0" smtClean="0"/>
          </a:p>
          <a:p>
            <a:r>
              <a:rPr lang="el-GR" sz="2000" dirty="0" smtClean="0"/>
              <a:t>Η γραμμή σάρωσης θεωρείται αυτή που είναι κάθετη στο κεντρικό στοιχείο της ομάδας.</a:t>
            </a:r>
            <a:endParaRPr lang="en-US" sz="2000" dirty="0" smtClean="0"/>
          </a:p>
          <a:p>
            <a:r>
              <a:rPr lang="el-GR" sz="2000" dirty="0" smtClean="0"/>
              <a:t>Πρώτα ένας παλμός στέλνεται από όλα τα στοιχεία της ομάδας και έτσι δημιουργείται η δέσμη εκπομπής (</a:t>
            </a:r>
            <a:r>
              <a:rPr lang="en-US" sz="2000" dirty="0" smtClean="0"/>
              <a:t>transmit beam)</a:t>
            </a:r>
            <a:r>
              <a:rPr lang="el-GR" sz="2000" dirty="0" smtClean="0"/>
              <a:t>.</a:t>
            </a:r>
            <a:endParaRPr lang="en-US" sz="2000" dirty="0" smtClean="0"/>
          </a:p>
          <a:p>
            <a:r>
              <a:rPr lang="el-GR" sz="2000" dirty="0" smtClean="0"/>
              <a:t>Μετά η λειτουργία τους αντιστρέφεται και δημιουργείται η</a:t>
            </a:r>
            <a:r>
              <a:rPr lang="en-US" sz="2000" dirty="0" smtClean="0"/>
              <a:t> </a:t>
            </a:r>
            <a:r>
              <a:rPr lang="el-GR" sz="2000" dirty="0" smtClean="0"/>
              <a:t>δέσμη λήψης</a:t>
            </a:r>
            <a:r>
              <a:rPr lang="en-US" sz="2000" dirty="0" smtClean="0"/>
              <a:t> (receive beam)</a:t>
            </a:r>
            <a:r>
              <a:rPr lang="el-GR" sz="2000" dirty="0" smtClean="0"/>
              <a:t>.</a:t>
            </a:r>
            <a:endParaRPr lang="en-US" sz="2000" dirty="0" smtClean="0"/>
          </a:p>
          <a:p>
            <a:r>
              <a:rPr lang="el-GR" sz="2000" dirty="0" smtClean="0"/>
              <a:t>Όταν τελειώσει η λειτουργία εκπομπής και λήψης αυτής της ομάδας, τότε μια νέα γραμμή σάρωσης δημιουργείται απενεργοποιώντας ένα στοιχείο από την αρχή της προηγούμενης ομάδας και ενεργοποιώντας το επόμενο από το τέλος.</a:t>
            </a:r>
          </a:p>
          <a:p>
            <a:r>
              <a:rPr lang="el-GR" sz="2000" dirty="0" smtClean="0"/>
              <a:t>Η διαδικασία επαναλαμβάνεται μέχρι να καλυφθεί όλο το οπτικό πεδίο.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285992"/>
            <a:ext cx="285752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Μορφοποίηση δέσμης κατά την εκπομπή (</a:t>
            </a:r>
            <a:r>
              <a:rPr lang="en-US" dirty="0" smtClean="0"/>
              <a:t>Transmit </a:t>
            </a:r>
            <a:r>
              <a:rPr lang="en-US" dirty="0" err="1" smtClean="0"/>
              <a:t>Beamforming</a:t>
            </a:r>
            <a:r>
              <a:rPr lang="en-US" dirty="0" smtClean="0"/>
              <a:t>)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Επιλέγεται το σημείο εστίασης. Τα εξωτερικά στοιχεία της ομάδας πρέπει να εκπέμψουν πιο γρήγορα σε σχέση με τα κεντρικά έτσι ώστε να συγκεντρωθεί η ενέργεια σε μια στενή εστιακή δέσμη.</a:t>
            </a:r>
          </a:p>
          <a:p>
            <a:r>
              <a:rPr lang="el-GR" sz="2000" dirty="0" smtClean="0"/>
              <a:t>Ηλεκτρονικές καθυστερήσεις ( </a:t>
            </a:r>
            <a:r>
              <a:rPr lang="en-US" sz="2000" dirty="0" smtClean="0"/>
              <a:t>electronic delays) </a:t>
            </a:r>
            <a:r>
              <a:rPr lang="el-GR" sz="2000" dirty="0" smtClean="0"/>
              <a:t>επιβάλλονται μεταξύ των στοιχείων</a:t>
            </a:r>
            <a:r>
              <a:rPr lang="en-US" sz="2000" dirty="0" smtClean="0"/>
              <a:t> </a:t>
            </a:r>
            <a:r>
              <a:rPr lang="el-GR" sz="2000" dirty="0" smtClean="0"/>
              <a:t>για να επιτευχθεί αυτό.</a:t>
            </a:r>
          </a:p>
          <a:p>
            <a:endParaRPr lang="el-GR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786190"/>
            <a:ext cx="3532224" cy="267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4041392" cy="268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Μορφοποίηση δέσμης κατά την λήψη (</a:t>
            </a:r>
            <a:r>
              <a:rPr lang="en-US" dirty="0" smtClean="0"/>
              <a:t>Receive </a:t>
            </a:r>
            <a:r>
              <a:rPr lang="en-US" dirty="0" err="1" smtClean="0"/>
              <a:t>Beamforming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35480"/>
            <a:ext cx="4757742" cy="4922520"/>
          </a:xfrm>
        </p:spPr>
        <p:txBody>
          <a:bodyPr>
            <a:normAutofit lnSpcReduction="10000"/>
          </a:bodyPr>
          <a:lstStyle/>
          <a:p>
            <a:r>
              <a:rPr lang="el-GR" sz="2000" dirty="0" smtClean="0"/>
              <a:t>Η εστίαση κατά την λειτουργία της λήψης γίνεται δυναμικά.</a:t>
            </a:r>
          </a:p>
          <a:p>
            <a:r>
              <a:rPr lang="el-GR" sz="2000" dirty="0" smtClean="0"/>
              <a:t>Όπως και στην εκπομπή, ηλεκτρονικές καθυστερήσεις επιβάλλονται στα σήματα που λαμβάνει το κάθε στοιχείο</a:t>
            </a:r>
            <a:r>
              <a:rPr lang="en-US" sz="2000" dirty="0" smtClean="0"/>
              <a:t> </a:t>
            </a:r>
            <a:r>
              <a:rPr lang="el-GR" sz="2000" dirty="0" smtClean="0"/>
              <a:t>για κάθε σημείο εστίασης. Ο αριθμός των ενεργών στοιχείων αλλάζει δυναμικά  σε σχέση με το βάθος διείσδυσης για να διατηρείται καλή πλευρική ανάλυση σύμφωνα με ένα σταθερό αριθμό </a:t>
            </a:r>
          </a:p>
          <a:p>
            <a:r>
              <a:rPr lang="el-GR" sz="2000" dirty="0" smtClean="0"/>
              <a:t>Έπειτα ευθυγραμμίζονται σε φάση και αθροίζονται (</a:t>
            </a:r>
            <a:r>
              <a:rPr lang="en-US" sz="2000" dirty="0" smtClean="0"/>
              <a:t>Delay and Sum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) </a:t>
            </a:r>
            <a:r>
              <a:rPr lang="el-GR" sz="2000" dirty="0" smtClean="0"/>
              <a:t>δημιουργώντας ένα μεγάλο αθροισμένο σήμα από την επιθυμητή ζώνη εστίασης.</a:t>
            </a:r>
          </a:p>
          <a:p>
            <a:endParaRPr lang="el-GR" sz="2000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857364"/>
            <a:ext cx="35719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71802" y="4714884"/>
          <a:ext cx="1285884" cy="505169"/>
        </p:xfrm>
        <a:graphic>
          <a:graphicData uri="http://schemas.openxmlformats.org/presentationml/2006/ole">
            <p:oleObj spid="_x0000_s19458" name="Equation" r:id="rId4" imgW="1066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Apodization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Συνάρτηση βαρών εφαρμόζεται στα σήματα έτσι ώστε να περιοριστούν φαινόμενα πλευρικών λοβών και να συγκεντρώνεται η ενέργεια της δέσμης στο κέντρο της.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pPr>
              <a:buNone/>
            </a:pPr>
            <a:r>
              <a:rPr lang="el-GR" dirty="0" smtClean="0"/>
              <a:t>          ΕΚΠΟΜΠΗ                                  ΛΗΨΗ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2605657" cy="21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357562"/>
            <a:ext cx="3774112" cy="208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Μετατροπείς με καθυστέρηση φάσης (</a:t>
            </a:r>
            <a:r>
              <a:rPr lang="en-US" dirty="0" smtClean="0"/>
              <a:t>phased array transducer)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128 στοιχεία πιο στενά συνδεδεμένα</a:t>
            </a:r>
          </a:p>
          <a:p>
            <a:r>
              <a:rPr lang="el-GR" dirty="0" smtClean="0"/>
              <a:t>Όλα τα στοιχεία εκπέμπουν μαζί και όχι σε ομάδες</a:t>
            </a:r>
          </a:p>
          <a:p>
            <a:r>
              <a:rPr lang="el-GR" smtClean="0"/>
              <a:t>Ηλεκτρονική </a:t>
            </a:r>
            <a:r>
              <a:rPr lang="el-GR" smtClean="0"/>
              <a:t>καθοδήγηση </a:t>
            </a:r>
            <a:r>
              <a:rPr lang="el-GR" dirty="0" smtClean="0"/>
              <a:t>δέσμης (</a:t>
            </a:r>
            <a:r>
              <a:rPr lang="en-US" dirty="0" smtClean="0"/>
              <a:t>beam steering)</a:t>
            </a:r>
          </a:p>
          <a:p>
            <a:r>
              <a:rPr lang="el-GR" dirty="0" smtClean="0"/>
              <a:t>Δυναμική εστίαση κατά τη λήψη με</a:t>
            </a:r>
          </a:p>
          <a:p>
            <a:pPr>
              <a:buNone/>
            </a:pPr>
            <a:r>
              <a:rPr lang="el-GR" dirty="0" smtClean="0"/>
              <a:t>    διαφορετική γεωμετρία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876"/>
            <a:ext cx="2369569" cy="277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429132"/>
            <a:ext cx="5214974" cy="164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000" b="1" dirty="0" smtClean="0"/>
              <a:t>Αξονική διακριτική ικανότητα (</a:t>
            </a:r>
            <a:r>
              <a:rPr lang="en-US" sz="2000" b="1" dirty="0" smtClean="0"/>
              <a:t>Axial Resolution):</a:t>
            </a:r>
          </a:p>
          <a:p>
            <a:pPr>
              <a:buNone/>
            </a:pPr>
            <a:r>
              <a:rPr lang="el-GR" sz="2000" dirty="0" smtClean="0"/>
              <a:t>    Ελάχιστη απόσταση σε βάθος που πρέπει να χωρίζει δύο στόχους έτσι ώστε να γίνουν αντιληπτοί σαν δύο ξεχωριστά αντικείμενα.</a:t>
            </a:r>
          </a:p>
          <a:p>
            <a:r>
              <a:rPr lang="el-GR" sz="2000" dirty="0" smtClean="0"/>
              <a:t>Αξονική διακριτική ικανότητα = χωρικό μήκος παλμού  (</a:t>
            </a:r>
            <a:r>
              <a:rPr lang="en-US" sz="2000" dirty="0" smtClean="0"/>
              <a:t>SPL) </a:t>
            </a:r>
            <a:r>
              <a:rPr lang="el-GR" sz="2000" dirty="0" smtClean="0"/>
              <a:t>/ 2</a:t>
            </a:r>
          </a:p>
          <a:p>
            <a:r>
              <a:rPr lang="en-US" sz="2000" dirty="0" smtClean="0"/>
              <a:t>SPL</a:t>
            </a:r>
            <a:r>
              <a:rPr lang="el-GR" sz="2000" dirty="0" smtClean="0"/>
              <a:t>= αριθμός κύκλων παλμού (</a:t>
            </a:r>
            <a:r>
              <a:rPr lang="en-US" sz="2000" dirty="0" smtClean="0"/>
              <a:t>n</a:t>
            </a:r>
            <a:r>
              <a:rPr lang="el-GR" sz="2000" dirty="0" smtClean="0"/>
              <a:t>) </a:t>
            </a:r>
            <a:r>
              <a:rPr lang="en-US" sz="2000" dirty="0" smtClean="0"/>
              <a:t>x </a:t>
            </a:r>
            <a:r>
              <a:rPr lang="el-GR" sz="2000" dirty="0" smtClean="0"/>
              <a:t>μήκος κύματος (λ)</a:t>
            </a:r>
            <a:endParaRPr lang="en-US" sz="2000" dirty="0" smtClean="0"/>
          </a:p>
          <a:p>
            <a:r>
              <a:rPr lang="el-GR" sz="2000" dirty="0" smtClean="0"/>
              <a:t>Μεγάλες συχνότητες -&gt; μικρότερο μήκος κύματος -&gt; καλύτερη αξονική ανάλυση</a:t>
            </a:r>
            <a:r>
              <a:rPr lang="en-US" sz="2000" dirty="0" smtClean="0"/>
              <a:t> -&gt; </a:t>
            </a:r>
            <a:r>
              <a:rPr lang="el-GR" sz="2000" dirty="0" smtClean="0"/>
              <a:t>όμως μεγαλύτερη εξασθένηση</a:t>
            </a:r>
          </a:p>
          <a:p>
            <a:endParaRPr lang="el-GR" sz="2000" dirty="0" smtClean="0"/>
          </a:p>
          <a:p>
            <a:r>
              <a:rPr lang="el-GR" sz="2000" b="1" dirty="0" smtClean="0"/>
              <a:t>Πλευρική διακριτική ικανότητα (</a:t>
            </a:r>
            <a:r>
              <a:rPr lang="en-US" sz="2000" b="1" dirty="0" smtClean="0"/>
              <a:t>Lateral Resolution):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l-GR" sz="2000" dirty="0" smtClean="0"/>
              <a:t>Ελάχιστη απόσταση που πρέπει να χωρίζει δύο στόχους στην οριζόντια διεύθυνση</a:t>
            </a:r>
          </a:p>
          <a:p>
            <a:r>
              <a:rPr lang="el-GR" sz="2000" dirty="0" smtClean="0"/>
              <a:t>Καλή πλευρική ανάλυση επιτυγχάνεται με τις μεθόδους μορφοποίησης δέσμης</a:t>
            </a:r>
          </a:p>
          <a:p>
            <a:endParaRPr lang="el-GR" sz="2000" dirty="0" smtClean="0"/>
          </a:p>
          <a:p>
            <a:pPr>
              <a:buNone/>
            </a:pP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Κατασκευή εικόνας </a:t>
            </a:r>
            <a:r>
              <a:rPr lang="el-GR" smtClean="0"/>
              <a:t>και επεξεργασία</a:t>
            </a:r>
            <a:endParaRPr lang="el-G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7153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Ενίσχυση σήματος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σήματα που λαμβάνονται έχουν γενικά πολύ μικρό πλάτος.</a:t>
            </a:r>
          </a:p>
          <a:p>
            <a:r>
              <a:rPr lang="el-GR" dirty="0" smtClean="0"/>
              <a:t>Αρχικά ενισχύονται γραμμικά από ένα ενισχυτή σήματος</a:t>
            </a:r>
            <a:endParaRPr lang="el-G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929066"/>
            <a:ext cx="2293836" cy="19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5273759" cy="163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Μετατροπή αναλογικού σήματος σε ψηφιακό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Μεγάλες συχνότητες δειγματοληψίας (40 </a:t>
            </a:r>
            <a:r>
              <a:rPr lang="en-US" dirty="0" smtClean="0"/>
              <a:t>MHz)</a:t>
            </a:r>
          </a:p>
          <a:p>
            <a:r>
              <a:rPr lang="en-US" dirty="0" smtClean="0"/>
              <a:t>H </a:t>
            </a:r>
            <a:r>
              <a:rPr lang="el-GR" dirty="0" smtClean="0"/>
              <a:t>έξοδος του μετατροπέα (</a:t>
            </a:r>
            <a:r>
              <a:rPr lang="en-US" dirty="0" smtClean="0"/>
              <a:t>A/D) </a:t>
            </a:r>
            <a:r>
              <a:rPr lang="el-GR" dirty="0" smtClean="0"/>
              <a:t>καθορίζει και το δυναμικό εύρος που θα ψηφιοποιηθεί</a:t>
            </a:r>
          </a:p>
          <a:p>
            <a:r>
              <a:rPr lang="el-GR" dirty="0" smtClean="0"/>
              <a:t>Συνήθως 8-</a:t>
            </a:r>
            <a:r>
              <a:rPr lang="en-US" dirty="0" smtClean="0"/>
              <a:t>bit= 20 * log(256) = 48 dB</a:t>
            </a:r>
            <a:endParaRPr lang="el-G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256"/>
            <a:ext cx="3786182" cy="184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214818"/>
            <a:ext cx="3714744" cy="167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Χρονική αντιστάθμιση κέρδους</a:t>
            </a:r>
            <a:br>
              <a:rPr lang="el-GR" dirty="0" smtClean="0"/>
            </a:br>
            <a:r>
              <a:rPr lang="en-US" dirty="0" smtClean="0"/>
              <a:t>Time Gain Compensation-TGC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Όσο μεγαλώνει το βάθος διείσδυσης τόσο περισσότερο εξασθενεί το σήμα.</a:t>
            </a:r>
          </a:p>
          <a:p>
            <a:r>
              <a:rPr lang="el-GR" sz="2000" dirty="0" smtClean="0"/>
              <a:t>Σημεία κοντά στην επιφάνεια με μικρή </a:t>
            </a:r>
            <a:r>
              <a:rPr lang="el-GR" sz="2000" dirty="0" err="1" smtClean="0"/>
              <a:t>ανακλαστικότητα</a:t>
            </a:r>
            <a:r>
              <a:rPr lang="el-GR" sz="2000" dirty="0" smtClean="0"/>
              <a:t> εμφανίζουν μεγαλύτερο πλάτος από σημεία σε πιο βαθιά στρώματα με μεγαλύτερη </a:t>
            </a:r>
            <a:r>
              <a:rPr lang="el-GR" sz="2000" dirty="0" err="1" smtClean="0"/>
              <a:t>ανακλαστικότητα</a:t>
            </a:r>
            <a:r>
              <a:rPr lang="el-GR" sz="2000" dirty="0" smtClean="0"/>
              <a:t>.</a:t>
            </a:r>
          </a:p>
          <a:p>
            <a:r>
              <a:rPr lang="el-GR" sz="2000" dirty="0" smtClean="0"/>
              <a:t>Εκθετική ενίσχυση του κέρδους έτσι  ώστε να «διορθωθεί» το πιο πάνω σφάλμα</a:t>
            </a:r>
            <a:endParaRPr lang="el-GR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071942"/>
            <a:ext cx="2919316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radiologykey.com/wp-content/uploads/2016/03/B9780323043533500070_gr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455993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η εικόνα Β-Σάρωσης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472122" cy="4389120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Υπερηχητικοί παλμοί υψηλής συχνότητας στέλνονται μέσω ενός πομποδέκτη μέσα στο ανθρώπινο σώμα</a:t>
            </a:r>
          </a:p>
          <a:p>
            <a:r>
              <a:rPr lang="el-GR" dirty="0" smtClean="0"/>
              <a:t>Αντανακλώνται σε διάφορες επιφάνειες με διαφορετικές ακουστικές ιδιότητες και λαμβάνονται από τον πομποδέκτη</a:t>
            </a:r>
          </a:p>
          <a:p>
            <a:r>
              <a:rPr lang="el-GR" dirty="0" smtClean="0"/>
              <a:t>Απεικονίζεται η ένταση </a:t>
            </a:r>
            <a:r>
              <a:rPr lang="en-US" dirty="0" smtClean="0"/>
              <a:t> </a:t>
            </a:r>
            <a:r>
              <a:rPr lang="el-GR" dirty="0" smtClean="0"/>
              <a:t>σε αποχρώσεις του γκρι (φωτεινότητα-</a:t>
            </a:r>
            <a:r>
              <a:rPr lang="en-US" dirty="0" smtClean="0"/>
              <a:t>Brightness Mode) </a:t>
            </a:r>
            <a:r>
              <a:rPr lang="el-GR" dirty="0" smtClean="0"/>
              <a:t>των </a:t>
            </a:r>
            <a:r>
              <a:rPr lang="en-US" dirty="0" smtClean="0"/>
              <a:t> </a:t>
            </a:r>
            <a:r>
              <a:rPr lang="el-GR" dirty="0" smtClean="0"/>
              <a:t>ανακλάσεων σε σχέση με το βάθος από πού προέρχονται σε μια δισδιάστατη εικόνα</a:t>
            </a:r>
            <a:endParaRPr lang="en-US" dirty="0" smtClean="0"/>
          </a:p>
        </p:txBody>
      </p:sp>
      <p:pic>
        <p:nvPicPr>
          <p:cNvPr id="17410" name="Picture 2" descr="http://i.kinja-img.com/gawker-media/image/upload/s--B1Gtw23Z--/c67yigsyrbfeo5r3se9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500306"/>
            <a:ext cx="2768382" cy="2547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Δυναμικό εύρος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Μεγάλο δυναμικό εύρος περίπου 120 </a:t>
            </a:r>
            <a:r>
              <a:rPr lang="en-US" dirty="0" smtClean="0"/>
              <a:t>dB</a:t>
            </a:r>
            <a:r>
              <a:rPr lang="el-GR" dirty="0" smtClean="0"/>
              <a:t>. Ανακλάσεις από σκέδαση</a:t>
            </a:r>
            <a:r>
              <a:rPr lang="en-US" dirty="0" smtClean="0"/>
              <a:t> (</a:t>
            </a:r>
            <a:r>
              <a:rPr lang="el-GR" dirty="0" smtClean="0"/>
              <a:t>πολύ μικρό πλάτος) χρήσιμες για την απεικόνιση της υφής ενός οργάνου, ανακλάσεις από μεγάλες επιφάνειες (μεγάλο πλάτος) δίνουν πληροφορίες για το σχήμα και το μέγεθος ενός οργάνου.</a:t>
            </a:r>
          </a:p>
          <a:p>
            <a:r>
              <a:rPr lang="el-GR" dirty="0" smtClean="0"/>
              <a:t>Για να μπορούν να απεικονιστούν και οι δύο πληροφορίες σε μια οθόνη το δυναμικό εύρος πρέπει να είναι περίπου 20 </a:t>
            </a:r>
            <a:r>
              <a:rPr lang="en-US" dirty="0" smtClean="0"/>
              <a:t>dB.</a:t>
            </a:r>
          </a:p>
          <a:p>
            <a:r>
              <a:rPr lang="el-GR" dirty="0" smtClean="0"/>
              <a:t>Λογαριθμική ενίσχυση του σήματος για να το πετύχουμε αυτό. Μικρές ανακλάσεις ενισχύονται περισσότερο και μεγάλες ανακλάσεις μειώνονται.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Αποδιαμόρφωση</a:t>
            </a:r>
            <a:r>
              <a:rPr lang="el-GR" dirty="0" smtClean="0"/>
              <a:t> πλάτους (</a:t>
            </a:r>
            <a:r>
              <a:rPr lang="en-US" dirty="0" smtClean="0"/>
              <a:t>Amplitude Demodulation)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14866" cy="4389120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Στόχος να εξαλειφθούν οι ψηλές συχνότητες και το σήμα να γίνει πιο ομαλό</a:t>
            </a:r>
          </a:p>
          <a:p>
            <a:r>
              <a:rPr lang="el-GR" dirty="0" smtClean="0"/>
              <a:t>Οι αρνητικές κορυφές γίνονται θετικές (</a:t>
            </a:r>
            <a:r>
              <a:rPr lang="en-US" dirty="0" smtClean="0"/>
              <a:t>rectification)</a:t>
            </a:r>
          </a:p>
          <a:p>
            <a:r>
              <a:rPr lang="el-GR" dirty="0" smtClean="0"/>
              <a:t>Ενώνοντας τις κορυφές μεταξύ τους βρίσκεται η περιβάλλουσα (</a:t>
            </a:r>
            <a:r>
              <a:rPr lang="en-US" dirty="0" smtClean="0"/>
              <a:t>envelope detection), </a:t>
            </a:r>
            <a:r>
              <a:rPr lang="el-GR" dirty="0" smtClean="0"/>
              <a:t>συνήθως με μετασχηματισμό </a:t>
            </a:r>
            <a:r>
              <a:rPr lang="en-US" dirty="0" smtClean="0"/>
              <a:t>Hilbert</a:t>
            </a:r>
          </a:p>
          <a:p>
            <a:r>
              <a:rPr lang="el-GR" dirty="0" smtClean="0"/>
              <a:t>Τελικό σήμα Α-</a:t>
            </a:r>
            <a:r>
              <a:rPr lang="en-US" dirty="0" smtClean="0"/>
              <a:t>Mode (Amplitude Mode)</a:t>
            </a:r>
            <a:r>
              <a:rPr lang="el-GR" dirty="0" smtClean="0"/>
              <a:t> συναρτήσει του χρόνου/βάθους για μια </a:t>
            </a:r>
            <a:r>
              <a:rPr lang="el-GR" smtClean="0"/>
              <a:t>γραμμή σάρωσης</a:t>
            </a:r>
            <a:endParaRPr lang="el-G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785926"/>
            <a:ext cx="27860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Κατασκευή δισδιάστατης εικόνας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Η εικόνα Β-Σάρωσης αποθηκεύεται σε ηλεκτρονική μνήμη σε ένα δισδιάστατο πίνακα που αποτελείται από </a:t>
            </a:r>
            <a:r>
              <a:rPr lang="el-GR" sz="2000" dirty="0" err="1" smtClean="0"/>
              <a:t>εικονοστοιχεία</a:t>
            </a:r>
            <a:r>
              <a:rPr lang="el-GR" sz="2000" dirty="0" smtClean="0"/>
              <a:t> (</a:t>
            </a:r>
            <a:r>
              <a:rPr lang="en-US" sz="2000" dirty="0" smtClean="0"/>
              <a:t>pixels)</a:t>
            </a:r>
          </a:p>
          <a:p>
            <a:r>
              <a:rPr lang="el-GR" sz="2000" dirty="0" smtClean="0"/>
              <a:t>Συνήθως 512 </a:t>
            </a:r>
            <a:r>
              <a:rPr lang="en-US" sz="2000" dirty="0" smtClean="0"/>
              <a:t>x 512 pixels </a:t>
            </a:r>
            <a:endParaRPr lang="el-GR" sz="2000" dirty="0" smtClean="0"/>
          </a:p>
          <a:p>
            <a:r>
              <a:rPr lang="el-GR" sz="2000" dirty="0" smtClean="0"/>
              <a:t>Έχοντας τις πληροφορίες θέσης της γραμμής σάρωσης από τον </a:t>
            </a:r>
            <a:r>
              <a:rPr lang="en-US" sz="2000" dirty="0" err="1" smtClean="0"/>
              <a:t>beamformer</a:t>
            </a:r>
            <a:r>
              <a:rPr lang="en-US" sz="2000" dirty="0" smtClean="0"/>
              <a:t> </a:t>
            </a:r>
            <a:r>
              <a:rPr lang="el-GR" sz="2000" dirty="0" smtClean="0"/>
              <a:t>, τοποθετούνται στη μνήμη τιμές φωτεινότητας στα </a:t>
            </a:r>
            <a:r>
              <a:rPr lang="en-US" sz="2000" dirty="0" smtClean="0"/>
              <a:t>pixels </a:t>
            </a:r>
            <a:r>
              <a:rPr lang="el-GR" sz="2000" dirty="0" smtClean="0"/>
              <a:t>που αντιστοιχούν στο πλάτος των ανακλάσεων της </a:t>
            </a:r>
            <a:r>
              <a:rPr lang="en-US" sz="2000" dirty="0" smtClean="0"/>
              <a:t>A-Line </a:t>
            </a:r>
            <a:r>
              <a:rPr lang="el-GR" sz="2000" dirty="0" smtClean="0"/>
              <a:t>που αντιστοιχεί σε αυτή τη γραμμή σάρωσης, συναρτήσει του χρόνου/βάθους.</a:t>
            </a:r>
          </a:p>
          <a:p>
            <a:endParaRPr lang="el-GR" sz="2000" dirty="0" smtClean="0"/>
          </a:p>
          <a:p>
            <a:endParaRPr lang="el-GR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429132"/>
            <a:ext cx="4202824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Κατασκευή δισδιάστατης εικόνας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Παρεμβολή: Τα κενά </a:t>
            </a:r>
            <a:r>
              <a:rPr lang="en-US" dirty="0" smtClean="0"/>
              <a:t>pixels </a:t>
            </a:r>
            <a:r>
              <a:rPr lang="el-GR" dirty="0" smtClean="0"/>
              <a:t>παίρνουν τιμές με μεθόδους παρεμβολής. Επίσης παρεμβολή χρησιμοποιείται για εικόνα από καμπυλωτούς μετατροπείς αφού οι αποστάσεις μεταξύ των γραμμών σαρώσεων μεγαλώνουν σε σχέση με το βάθος.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r>
              <a:rPr lang="el-GR" dirty="0" smtClean="0"/>
              <a:t>Μέγεθος εικόνας περίπου 512 </a:t>
            </a:r>
            <a:r>
              <a:rPr lang="en-US" dirty="0" smtClean="0"/>
              <a:t>x 512 x 8 bits per pixel= 0.25 MB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Κατασκευή δισδιάστατης εικόνας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708230"/>
          </a:xfrm>
        </p:spPr>
        <p:txBody>
          <a:bodyPr>
            <a:normAutofit/>
          </a:bodyPr>
          <a:lstStyle/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	</a:t>
            </a:r>
            <a:r>
              <a:rPr lang="el-GR" sz="2000" dirty="0" smtClean="0"/>
              <a:t>Εικόνα πριν την επεξεργασία και μετά                Στάδια επεξεργασίας σήματος</a:t>
            </a:r>
            <a:r>
              <a:rPr lang="el-GR" sz="2400" dirty="0" smtClean="0"/>
              <a:t>          </a:t>
            </a:r>
            <a:endParaRPr lang="el-GR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428868"/>
            <a:ext cx="2609467" cy="28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5310" t="6618" r="4956" b="10294"/>
          <a:stretch>
            <a:fillRect/>
          </a:stretch>
        </p:blipFill>
        <p:spPr bwMode="auto">
          <a:xfrm>
            <a:off x="285720" y="2786058"/>
            <a:ext cx="51435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Απεικόνιση σε πραγματικό χρόνο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Περίοδος επανάληψης παλμού. Λήψη μιας γραμμής σάρωσης.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(s)</a:t>
            </a:r>
            <a:endParaRPr lang="el-GR" dirty="0" smtClean="0"/>
          </a:p>
          <a:p>
            <a:r>
              <a:rPr lang="el-GR" dirty="0" smtClean="0"/>
              <a:t>Για να κατασκευαστεί μια εικόνα (</a:t>
            </a:r>
            <a:r>
              <a:rPr lang="en-US" dirty="0" smtClean="0"/>
              <a:t>frame)</a:t>
            </a:r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(s)</a:t>
            </a:r>
          </a:p>
          <a:p>
            <a:r>
              <a:rPr lang="en-US" dirty="0" smtClean="0"/>
              <a:t>Frame rate= 1/Frame Time </a:t>
            </a:r>
            <a:r>
              <a:rPr lang="el-GR" dirty="0" smtClean="0"/>
              <a:t> (</a:t>
            </a:r>
            <a:r>
              <a:rPr lang="en-US" dirty="0" smtClean="0"/>
              <a:t>Hz)</a:t>
            </a:r>
          </a:p>
          <a:p>
            <a:endParaRPr lang="en-US" dirty="0" smtClean="0"/>
          </a:p>
          <a:p>
            <a:r>
              <a:rPr lang="el-GR" dirty="0" smtClean="0"/>
              <a:t>Άρα για μεγάλα βάθη ή περισσότερες γραμμές σάρωσης (καλύτερη ανάλυση) χαμηλότερο </a:t>
            </a:r>
            <a:r>
              <a:rPr lang="en-US" dirty="0" smtClean="0"/>
              <a:t>frame rate</a:t>
            </a:r>
          </a:p>
          <a:p>
            <a:r>
              <a:rPr lang="el-GR" dirty="0" smtClean="0"/>
              <a:t>Για μικρότερα βάθη ή  λιγότερες γραμμές σάρωσης</a:t>
            </a:r>
            <a:r>
              <a:rPr lang="en-US" dirty="0" smtClean="0"/>
              <a:t> (</a:t>
            </a:r>
            <a:r>
              <a:rPr lang="el-GR" dirty="0" smtClean="0"/>
              <a:t>όχι πολύ καλή ανάλυση) ψηλότερο </a:t>
            </a:r>
            <a:r>
              <a:rPr lang="en-US" dirty="0" smtClean="0"/>
              <a:t>frame rate</a:t>
            </a:r>
            <a:endParaRPr lang="el-GR" dirty="0" smtClean="0"/>
          </a:p>
        </p:txBody>
      </p:sp>
      <p:graphicFrame>
        <p:nvGraphicFramePr>
          <p:cNvPr id="20483" name="Content Placeholder 3"/>
          <p:cNvGraphicFramePr>
            <a:graphicFrameLocks noChangeAspect="1"/>
          </p:cNvGraphicFramePr>
          <p:nvPr/>
        </p:nvGraphicFramePr>
        <p:xfrm>
          <a:off x="3071802" y="2500306"/>
          <a:ext cx="1678268" cy="634595"/>
        </p:xfrm>
        <a:graphic>
          <a:graphicData uri="http://schemas.openxmlformats.org/presentationml/2006/ole">
            <p:oleObj spid="_x0000_s20483" name="Equation" r:id="rId3" imgW="104112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5984" y="3643314"/>
          <a:ext cx="2857520" cy="338669"/>
        </p:xfrm>
        <a:graphic>
          <a:graphicData uri="http://schemas.openxmlformats.org/presentationml/2006/ole">
            <p:oleObj spid="_x0000_s20484" name="Equation" r:id="rId4" imgW="17143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Νέες τεχνολογίες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pPr>
              <a:buNone/>
            </a:pPr>
            <a:r>
              <a:rPr lang="el-GR" dirty="0" smtClean="0"/>
              <a:t>         </a:t>
            </a:r>
            <a:r>
              <a:rPr lang="el-GR" dirty="0" err="1" smtClean="0"/>
              <a:t>Ελαστογραφία</a:t>
            </a:r>
            <a:r>
              <a:rPr lang="el-GR" dirty="0" smtClean="0"/>
              <a:t>                               3</a:t>
            </a:r>
            <a:r>
              <a:rPr lang="en-US" dirty="0" smtClean="0"/>
              <a:t>D/4D Ultrasound</a:t>
            </a:r>
            <a:endParaRPr lang="el-GR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4137802" cy="313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wombswindow.com/wp-content/uploads/2012/02/wombswindow005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357430"/>
            <a:ext cx="3923221" cy="317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ΕΡΩΤΗΣΕΙΣ?</a:t>
            </a:r>
            <a:endParaRPr lang="el-GR" dirty="0"/>
          </a:p>
        </p:txBody>
      </p:sp>
      <p:pic>
        <p:nvPicPr>
          <p:cNvPr id="21506" name="Picture 2" descr="http://www.elixis-biotech.gr/image/image_gallery?img_id=999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315200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Φυσικές Αρχές Υπερήχων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Ήχος : </a:t>
            </a:r>
            <a:r>
              <a:rPr lang="el-GR" dirty="0" err="1" smtClean="0"/>
              <a:t>Διαμήκες</a:t>
            </a:r>
            <a:r>
              <a:rPr lang="el-GR" dirty="0" smtClean="0"/>
              <a:t> κύμα που διαδίδεται κατά μήκος της διεύθυνσης διάδοσης</a:t>
            </a:r>
          </a:p>
          <a:p>
            <a:r>
              <a:rPr lang="el-GR" dirty="0" smtClean="0"/>
              <a:t>Χωρίζεται σε: </a:t>
            </a:r>
            <a:r>
              <a:rPr lang="el-GR" dirty="0" err="1" smtClean="0"/>
              <a:t>Υπόηχους</a:t>
            </a:r>
            <a:r>
              <a:rPr lang="el-GR" dirty="0" smtClean="0"/>
              <a:t> (</a:t>
            </a:r>
            <a:r>
              <a:rPr lang="en-US" dirty="0" smtClean="0"/>
              <a:t>f&lt;20 Hz)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		     Ακουστούς ήχους (20 </a:t>
            </a:r>
            <a:r>
              <a:rPr lang="en-US" dirty="0" smtClean="0"/>
              <a:t>Hz</a:t>
            </a:r>
            <a:r>
              <a:rPr lang="el-GR" dirty="0" smtClean="0"/>
              <a:t>&lt;</a:t>
            </a:r>
            <a:r>
              <a:rPr lang="en-US" dirty="0" smtClean="0"/>
              <a:t>f</a:t>
            </a:r>
            <a:r>
              <a:rPr lang="el-GR" dirty="0" smtClean="0"/>
              <a:t>&lt; 20 </a:t>
            </a:r>
            <a:r>
              <a:rPr lang="en-US" dirty="0" smtClean="0"/>
              <a:t>KHz</a:t>
            </a:r>
            <a:r>
              <a:rPr lang="el-GR" dirty="0" smtClean="0"/>
              <a:t>)</a:t>
            </a:r>
          </a:p>
          <a:p>
            <a:pPr>
              <a:buNone/>
            </a:pPr>
            <a:r>
              <a:rPr lang="el-GR" dirty="0" smtClean="0"/>
              <a:t>			     Υπερήχους</a:t>
            </a:r>
            <a:r>
              <a:rPr lang="en-US" dirty="0" smtClean="0"/>
              <a:t> (f&gt;20KHz)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Στο υπερηχογράφημα χρησιμοποιούνται </a:t>
            </a:r>
            <a:r>
              <a:rPr lang="el-GR" dirty="0" err="1" smtClean="0"/>
              <a:t>υπερήχοι</a:t>
            </a:r>
            <a:r>
              <a:rPr lang="el-GR" dirty="0" smtClean="0"/>
              <a:t> 1-10</a:t>
            </a:r>
            <a:r>
              <a:rPr lang="en-US" dirty="0" smtClean="0"/>
              <a:t> MHz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Ταχύτητα:</a:t>
            </a:r>
            <a:r>
              <a:rPr lang="en-US" sz="2000" dirty="0" smtClean="0"/>
              <a:t> </a:t>
            </a:r>
            <a:r>
              <a:rPr lang="el-GR" sz="2000" dirty="0" smtClean="0"/>
              <a:t>Εξαρτάται από τις ιδιότητες του μέσου</a:t>
            </a:r>
          </a:p>
          <a:p>
            <a:pPr>
              <a:buNone/>
            </a:pPr>
            <a:r>
              <a:rPr lang="el-GR" sz="2000" dirty="0" smtClean="0"/>
              <a:t>                                              </a:t>
            </a:r>
          </a:p>
          <a:p>
            <a:pPr>
              <a:buNone/>
            </a:pPr>
            <a:r>
              <a:rPr lang="el-GR" sz="2000" dirty="0" smtClean="0"/>
              <a:t>                                         </a:t>
            </a:r>
            <a:r>
              <a:rPr lang="en-US" sz="2000" dirty="0" smtClean="0"/>
              <a:t>                          </a:t>
            </a:r>
            <a:r>
              <a:rPr lang="el-GR" sz="2000" dirty="0" smtClean="0"/>
              <a:t>ή                               </a:t>
            </a:r>
            <a:r>
              <a:rPr lang="en-US" sz="2000" dirty="0" smtClean="0"/>
              <a:t>(m/s)</a:t>
            </a:r>
          </a:p>
          <a:p>
            <a:pPr>
              <a:buNone/>
            </a:pPr>
            <a:r>
              <a:rPr lang="el-GR" sz="2000" dirty="0" smtClean="0"/>
              <a:t>Β μέση σκληρότητα, ρ μέση πυκνότητα</a:t>
            </a:r>
          </a:p>
          <a:p>
            <a:pPr>
              <a:buNone/>
            </a:pPr>
            <a:r>
              <a:rPr lang="el-GR" sz="2000" dirty="0" smtClean="0"/>
              <a:t>	</a:t>
            </a:r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n-US" sz="2000" dirty="0" smtClean="0"/>
          </a:p>
          <a:p>
            <a:pPr marL="274320" lvl="5" indent="-27432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μέση ταχύτητα ήχου στους ιστούς θεωρείται </a:t>
            </a:r>
            <a:r>
              <a:rPr lang="en-US" sz="2000" dirty="0" smtClean="0"/>
              <a:t>c=1540 m/s</a:t>
            </a:r>
            <a:endParaRPr lang="el-G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3857652" cy="19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85852" y="2571744"/>
          <a:ext cx="1350178" cy="500066"/>
        </p:xfrm>
        <a:graphic>
          <a:graphicData uri="http://schemas.openxmlformats.org/presentationml/2006/ole">
            <p:oleObj spid="_x0000_s1028" name="Equation" r:id="rId4" imgW="685800" imgH="253800" progId="Equation.3">
              <p:embed/>
            </p:oleObj>
          </a:graphicData>
        </a:graphic>
      </p:graphicFrame>
      <p:graphicFrame>
        <p:nvGraphicFramePr>
          <p:cNvPr id="1031" name="Object 4"/>
          <p:cNvGraphicFramePr>
            <a:graphicFrameLocks noChangeAspect="1"/>
          </p:cNvGraphicFramePr>
          <p:nvPr/>
        </p:nvGraphicFramePr>
        <p:xfrm>
          <a:off x="5715008" y="2714620"/>
          <a:ext cx="1076325" cy="400050"/>
        </p:xfrm>
        <a:graphic>
          <a:graphicData uri="http://schemas.openxmlformats.org/presentationml/2006/ole">
            <p:oleObj spid="_x0000_s1031" name="Equation" r:id="rId5" imgW="545760" imgH="203040" progId="Equation.3">
              <p:embed/>
            </p:oleObj>
          </a:graphicData>
        </a:graphic>
      </p:graphicFrame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3357562"/>
            <a:ext cx="264317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Πίεση </a:t>
            </a:r>
            <a:r>
              <a:rPr lang="en-US" sz="2000" dirty="0" smtClean="0"/>
              <a:t>P (Pa)</a:t>
            </a:r>
            <a:r>
              <a:rPr lang="el-GR" sz="2000" dirty="0" smtClean="0"/>
              <a:t>: Κατά τη διάδοση του ήχου μετακινούνται τα σωματίδια του  μέσου μπροστά και πίσω δημιουργώντας περιοχές πύκνωσης και αραίωσης δηλαδή μεταβολές στη μέση πίεση του μέσου. </a:t>
            </a:r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Ένταση Ι</a:t>
            </a:r>
            <a:r>
              <a:rPr lang="en-US" sz="2000" dirty="0" smtClean="0"/>
              <a:t>                                    </a:t>
            </a:r>
            <a:r>
              <a:rPr lang="el-GR" sz="2000" dirty="0" smtClean="0"/>
              <a:t>Ενέργεια ανά μονάδα χρόνου που δίδεται από μια μοναδιαία επιφάνεια, κάθετη στη διεύθυνση του κύματος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000372"/>
            <a:ext cx="35719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43174" y="6000768"/>
          <a:ext cx="3817964" cy="357190"/>
        </p:xfrm>
        <a:graphic>
          <a:graphicData uri="http://schemas.openxmlformats.org/presentationml/2006/ole">
            <p:oleObj spid="_x0000_s3074" name="Equation" r:id="rId4" imgW="217152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57356" y="5072074"/>
          <a:ext cx="2143125" cy="428625"/>
        </p:xfrm>
        <a:graphic>
          <a:graphicData uri="http://schemas.openxmlformats.org/presentationml/2006/ole">
            <p:oleObj spid="_x0000_s3075" name="Equation" r:id="rId5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Ανάκλαση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43626" cy="4389120"/>
          </a:xfrm>
        </p:spPr>
        <p:txBody>
          <a:bodyPr>
            <a:normAutofit fontScale="92500" lnSpcReduction="10000"/>
          </a:bodyPr>
          <a:lstStyle/>
          <a:p>
            <a:r>
              <a:rPr lang="el-GR" sz="2000" dirty="0" smtClean="0"/>
              <a:t>Ακουστική </a:t>
            </a:r>
            <a:r>
              <a:rPr lang="el-GR" sz="2000" dirty="0" err="1" smtClean="0"/>
              <a:t>εμπέδηση</a:t>
            </a:r>
            <a:r>
              <a:rPr lang="el-GR" sz="2000" dirty="0" smtClean="0"/>
              <a:t> Ζ</a:t>
            </a:r>
            <a:r>
              <a:rPr lang="en-US" sz="2000" dirty="0" smtClean="0"/>
              <a:t>: </a:t>
            </a:r>
            <a:r>
              <a:rPr lang="el-GR" sz="2000" dirty="0" smtClean="0"/>
              <a:t>Λόγος της πίεσης σε κάποιο σημείο ως προς τη ταχύτητα του σωματιδίου στο σημείο αυτό</a:t>
            </a:r>
          </a:p>
          <a:p>
            <a:endParaRPr lang="el-GR" sz="2000" dirty="0" smtClean="0"/>
          </a:p>
          <a:p>
            <a:r>
              <a:rPr lang="el-GR" sz="2000" dirty="0" smtClean="0"/>
              <a:t>Ανάκλαση:  Το προσπίπτον κύμα ανακλάται μερικώς,</a:t>
            </a:r>
          </a:p>
          <a:p>
            <a:pPr>
              <a:buNone/>
            </a:pPr>
            <a:r>
              <a:rPr lang="el-GR" sz="2000" dirty="0" smtClean="0"/>
              <a:t>     όταν φτάσει σε επιφάνειες μεγαλύτερες από ένα μήκος κύματος, που έχουν διαφορετικές ακουστικές </a:t>
            </a:r>
            <a:r>
              <a:rPr lang="el-GR" sz="2000" dirty="0" err="1" smtClean="0"/>
              <a:t>εμπεδότητες</a:t>
            </a:r>
            <a:r>
              <a:rPr lang="el-GR" sz="2000" dirty="0" smtClean="0"/>
              <a:t>. </a:t>
            </a:r>
          </a:p>
          <a:p>
            <a:pPr>
              <a:buNone/>
            </a:pPr>
            <a:endParaRPr lang="el-GR" sz="2000" dirty="0" smtClean="0"/>
          </a:p>
          <a:p>
            <a:r>
              <a:rPr lang="el-GR" sz="2000" dirty="0" smtClean="0"/>
              <a:t>Σκέδαση:  Όταν το προσπίπτον  κύμα συναντήσει </a:t>
            </a:r>
          </a:p>
          <a:p>
            <a:pPr>
              <a:buNone/>
            </a:pPr>
            <a:r>
              <a:rPr lang="el-GR" sz="2000" dirty="0" smtClean="0"/>
              <a:t>     μικρότερες επιφάνειες ή ίσες με ένα μήκος κύματος </a:t>
            </a:r>
          </a:p>
          <a:p>
            <a:pPr>
              <a:buNone/>
            </a:pPr>
            <a:r>
              <a:rPr lang="el-GR" sz="2000" dirty="0" smtClean="0"/>
              <a:t>     ανακλάται σε διάφορες γωνίες και διασκορπίζεται η </a:t>
            </a:r>
          </a:p>
          <a:p>
            <a:pPr>
              <a:buNone/>
            </a:pPr>
            <a:r>
              <a:rPr lang="el-GR" sz="2000" dirty="0" smtClean="0"/>
              <a:t>     ενέργεια σε διάφορες κατευθύνσεις. Ασθενές πλάτος</a:t>
            </a:r>
          </a:p>
          <a:p>
            <a:pPr>
              <a:buNone/>
            </a:pPr>
            <a:r>
              <a:rPr lang="el-GR" sz="2000" dirty="0" smtClean="0"/>
              <a:t>     των ανακλάσεων.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643182"/>
            <a:ext cx="2339747" cy="186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4714884"/>
            <a:ext cx="2571736" cy="125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5984" y="2571744"/>
          <a:ext cx="1151938" cy="428628"/>
        </p:xfrm>
        <a:graphic>
          <a:graphicData uri="http://schemas.openxmlformats.org/presentationml/2006/ole">
            <p:oleObj spid="_x0000_s5122" name="Equation" r:id="rId5" imgW="545760" imgH="203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43306" y="2500306"/>
          <a:ext cx="1250165" cy="500066"/>
        </p:xfrm>
        <a:graphic>
          <a:graphicData uri="http://schemas.openxmlformats.org/presentationml/2006/ole">
            <p:oleObj spid="_x0000_s5123" name="Equation" r:id="rId6" imgW="571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Εξασθένηση και απορρόφηση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972056" cy="438912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Το κύμα καθώς διαδίδεται μέσα στο σώμα </a:t>
            </a:r>
            <a:r>
              <a:rPr lang="el-GR" sz="2000" dirty="0" err="1" smtClean="0"/>
              <a:t>εξασθενείται</a:t>
            </a:r>
            <a:r>
              <a:rPr lang="el-GR" sz="2000" dirty="0" smtClean="0"/>
              <a:t> και η ενέργεια του απορροφάται σαν θερμότητα.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l-GR" sz="2000" dirty="0" smtClean="0"/>
              <a:t>Η εξασθένηση είναι εκθετική όσο μεγαλώνει η απόσταση που διανύει το κύμα. </a:t>
            </a:r>
            <a:endParaRPr lang="en-US" sz="2000" dirty="0" smtClean="0"/>
          </a:p>
          <a:p>
            <a:r>
              <a:rPr lang="el-GR" sz="2000" dirty="0" smtClean="0"/>
              <a:t>Συντελεστής εξασθένισης μ (</a:t>
            </a:r>
            <a:r>
              <a:rPr lang="en-US" sz="2000" dirty="0" smtClean="0"/>
              <a:t>dB/cm)</a:t>
            </a:r>
            <a:r>
              <a:rPr lang="el-GR" sz="2000" dirty="0" smtClean="0"/>
              <a:t> ορίζει την μείωση της σχετικής έντασης για κάθε εκατοστόμετρο που ταξιδεύει το κύμα.</a:t>
            </a:r>
          </a:p>
          <a:p>
            <a:r>
              <a:rPr lang="el-GR" sz="2000" dirty="0" smtClean="0"/>
              <a:t>Για μεγάλες συχνότητες και για μεγάλα βάθη η εξασθένηση είναι μεγαλύτερη.</a:t>
            </a:r>
            <a:endParaRPr lang="el-GR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786" y="2357430"/>
            <a:ext cx="37862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Εκπομπή και λήψη υπερήχων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 smtClean="0"/>
              <a:t>Πιεζοηλεκτρικό φαινόμενο:  Ο πομποδέκτης ή αλλιώς</a:t>
            </a:r>
            <a:r>
              <a:rPr lang="en-US" dirty="0" smtClean="0"/>
              <a:t> </a:t>
            </a:r>
            <a:r>
              <a:rPr lang="el-GR" dirty="0" smtClean="0"/>
              <a:t>μετατροπέας ενέργειας (</a:t>
            </a:r>
            <a:r>
              <a:rPr lang="en-US" dirty="0" smtClean="0"/>
              <a:t>transducer)</a:t>
            </a:r>
            <a:r>
              <a:rPr lang="el-GR" dirty="0" smtClean="0"/>
              <a:t> αποτελείται από πιεζοηλεκτρικούς κρυστάλλους (</a:t>
            </a:r>
            <a:r>
              <a:rPr lang="en-US" dirty="0" smtClean="0"/>
              <a:t>PZT)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Αυτοί οι κρύσταλλοι όταν δεχθούν ηλεκτρική τάση στα άκρα τους παραμορφώνονται μηχανικά , δημιουργώντας έτσι κύματα πίεσης (υπερηχητικοί παλμοί) τα οποία διαδίδονται στο μέσο.</a:t>
            </a:r>
          </a:p>
          <a:p>
            <a:endParaRPr lang="el-GR" dirty="0" smtClean="0"/>
          </a:p>
          <a:p>
            <a:r>
              <a:rPr lang="el-GR" dirty="0" smtClean="0"/>
              <a:t>Η αντίστροφη διαδικασία γίνεται όταν οι κρύσταλλοι δέχονται κύματα πίεσης (ανακλάσεις) και  έτσι δημιουργείται διαφορά δυναμικού στα άκρα τους μετατρέποντας την μηχανική ενέργεια σε ηλεκτρική ενέργεια.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Μετατροπέας γραμμικών συστοιχιών (</a:t>
            </a:r>
            <a:r>
              <a:rPr lang="en-US" dirty="0" smtClean="0"/>
              <a:t>linear array)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Αποτελείται συνήθως από 256-512 στοιχεία (κρυστάλλους) σε σειρά το ένα δίπλα από το άλλο.                           </a:t>
            </a:r>
          </a:p>
          <a:p>
            <a:pPr lvl="6">
              <a:buNone/>
            </a:pPr>
            <a:r>
              <a:rPr lang="el-GR" sz="1000" dirty="0" smtClean="0"/>
              <a:t>				           </a:t>
            </a:r>
            <a:r>
              <a:rPr lang="en-US" sz="1000" dirty="0" smtClean="0"/>
              <a:t>Linear Array                                    Curvilinear Array</a:t>
            </a:r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n-US" sz="1000" dirty="0" smtClean="0"/>
          </a:p>
          <a:p>
            <a:pPr lvl="6">
              <a:buNone/>
            </a:pPr>
            <a:endParaRPr lang="el-GR" sz="1000" dirty="0" smtClean="0"/>
          </a:p>
          <a:p>
            <a:pPr lvl="6">
              <a:buNone/>
            </a:pPr>
            <a:endParaRPr lang="el-GR" sz="1000" dirty="0" smtClean="0"/>
          </a:p>
          <a:p>
            <a:pPr lvl="6">
              <a:buNone/>
            </a:pPr>
            <a:r>
              <a:rPr lang="el-GR" sz="1000" dirty="0" smtClean="0"/>
              <a:t>Γεωμετρία γραμμικού μετατροπέα</a:t>
            </a:r>
            <a:endParaRPr lang="el-GR" sz="1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786058"/>
            <a:ext cx="3520701" cy="15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circ.ahajournals.org/content/124/2/245/F1.larg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643446"/>
            <a:ext cx="1517312" cy="133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30c1be84fhhqj3xa1lmshckme.wpengine.netdna-cdn.com/wp-content/uploads/cache/2016/03/ultrasound-2/372874594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4643446"/>
            <a:ext cx="157163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k-wave.org/documentation/images/example_us_defining_transducer_02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357562"/>
            <a:ext cx="4380614" cy="189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3111</TotalTime>
  <Words>1307</Words>
  <Application>Microsoft Office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Equation</vt:lpstr>
      <vt:lpstr>Σύνθεση εικόνας υπερηχογραφήματος Β-Σάρωσης</vt:lpstr>
      <vt:lpstr>Τι είναι η εικόνα Β-Σάρωσης</vt:lpstr>
      <vt:lpstr>Φυσικές Αρχές Υπερήχων</vt:lpstr>
      <vt:lpstr>Ιδιότητες</vt:lpstr>
      <vt:lpstr>Ιδιότητες</vt:lpstr>
      <vt:lpstr>Ανάκλαση</vt:lpstr>
      <vt:lpstr>Εξασθένηση και απορρόφηση</vt:lpstr>
      <vt:lpstr>Εκπομπή και λήψη υπερήχων</vt:lpstr>
      <vt:lpstr>Μετατροπέας γραμμικών συστοιχιών (linear array)</vt:lpstr>
      <vt:lpstr>Ενεργή περιοχή στοιχείων (aperture)</vt:lpstr>
      <vt:lpstr>Μορφοποίηση δέσμης κατά την εκπομπή (Transmit Beamforming) </vt:lpstr>
      <vt:lpstr>Μορφοποίηση δέσμης κατά την λήψη (Receive Beamforming)</vt:lpstr>
      <vt:lpstr>Apodization</vt:lpstr>
      <vt:lpstr>Μετατροπείς με καθυστέρηση φάσης (phased array transducer)</vt:lpstr>
      <vt:lpstr>Ανάλυση</vt:lpstr>
      <vt:lpstr>Κατασκευή εικόνας και επεξεργασία</vt:lpstr>
      <vt:lpstr>Ενίσχυση σήματος</vt:lpstr>
      <vt:lpstr>Μετατροπή αναλογικού σήματος σε ψηφιακό</vt:lpstr>
      <vt:lpstr>Χρονική αντιστάθμιση κέρδους Time Gain Compensation-TGC</vt:lpstr>
      <vt:lpstr>Δυναμικό εύρος </vt:lpstr>
      <vt:lpstr>Αποδιαμόρφωση πλάτους (Amplitude Demodulation)</vt:lpstr>
      <vt:lpstr>Κατασκευή δισδιάστατης εικόνας</vt:lpstr>
      <vt:lpstr>Κατασκευή δισδιάστατης εικόνας</vt:lpstr>
      <vt:lpstr>Κατασκευή δισδιάστατης εικόνας</vt:lpstr>
      <vt:lpstr>Απεικόνιση σε πραγματικό χρόνο</vt:lpstr>
      <vt:lpstr>Νέες τεχνολογίες </vt:lpstr>
      <vt:lpstr>ΕΡΩΤΗΣΕΙΣ?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Σύνθεση εικόνας υπερηχογραφήματος Β-Σάρωσης</dc:title>
  <dc:creator>Christos</dc:creator>
  <cp:lastModifiedBy>Christos</cp:lastModifiedBy>
  <cp:revision>144</cp:revision>
  <dcterms:created xsi:type="dcterms:W3CDTF">2016-06-10T16:19:25Z</dcterms:created>
  <dcterms:modified xsi:type="dcterms:W3CDTF">2016-06-15T23:38:00Z</dcterms:modified>
</cp:coreProperties>
</file>