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87" r:id="rId6"/>
    <p:sldId id="261" r:id="rId7"/>
    <p:sldId id="268" r:id="rId8"/>
    <p:sldId id="271" r:id="rId9"/>
    <p:sldId id="269" r:id="rId10"/>
    <p:sldId id="272" r:id="rId11"/>
    <p:sldId id="273" r:id="rId12"/>
    <p:sldId id="274" r:id="rId13"/>
    <p:sldId id="275" r:id="rId14"/>
    <p:sldId id="276" r:id="rId15"/>
    <p:sldId id="277" r:id="rId16"/>
    <p:sldId id="288" r:id="rId17"/>
    <p:sldId id="285" r:id="rId18"/>
    <p:sldId id="283" r:id="rId19"/>
    <p:sldId id="281" r:id="rId20"/>
    <p:sldId id="264" r:id="rId21"/>
    <p:sldId id="263" r:id="rId22"/>
    <p:sldId id="26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635F17-5E71-41BA-A6A0-B6F8C8AC1FE5}" v="4" dt="2025-05-10T23:33:10.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02" autoAdjust="0"/>
  </p:normalViewPr>
  <p:slideViewPr>
    <p:cSldViewPr snapToGrid="0" snapToObjects="1">
      <p:cViewPr varScale="1">
        <p:scale>
          <a:sx n="56" d="100"/>
          <a:sy n="56" d="100"/>
        </p:scale>
        <p:origin x="15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C98735-607B-4314-A022-EA13F21E50F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CB7626D-0598-42E9-B856-6557F14B1474}">
      <dgm:prSet/>
      <dgm:spPr/>
      <dgm:t>
        <a:bodyPr/>
        <a:lstStyle/>
        <a:p>
          <a:pPr>
            <a:lnSpc>
              <a:spcPct val="100000"/>
            </a:lnSpc>
          </a:pPr>
          <a:r>
            <a:rPr lang="en-US"/>
            <a:t>Course: DSC 205 – Data Visualization</a:t>
          </a:r>
        </a:p>
      </dgm:t>
    </dgm:pt>
    <dgm:pt modelId="{CEB8DDE3-B235-408E-9F75-288F4AD9A5A6}" type="parTrans" cxnId="{E58AA4C2-C4B0-4DDA-B015-2DFF02DB1C51}">
      <dgm:prSet/>
      <dgm:spPr/>
      <dgm:t>
        <a:bodyPr/>
        <a:lstStyle/>
        <a:p>
          <a:endParaRPr lang="en-US"/>
        </a:p>
      </dgm:t>
    </dgm:pt>
    <dgm:pt modelId="{F0D4212D-1CF8-4838-9041-07F8164DA2F4}" type="sibTrans" cxnId="{E58AA4C2-C4B0-4DDA-B015-2DFF02DB1C51}">
      <dgm:prSet/>
      <dgm:spPr/>
      <dgm:t>
        <a:bodyPr/>
        <a:lstStyle/>
        <a:p>
          <a:endParaRPr lang="en-US"/>
        </a:p>
      </dgm:t>
    </dgm:pt>
    <dgm:pt modelId="{C99E9AF2-00B2-4DFC-A1DF-40104688AA7E}">
      <dgm:prSet/>
      <dgm:spPr/>
      <dgm:t>
        <a:bodyPr/>
        <a:lstStyle/>
        <a:p>
          <a:pPr>
            <a:lnSpc>
              <a:spcPct val="100000"/>
            </a:lnSpc>
          </a:pPr>
          <a:r>
            <a:rPr lang="en-US"/>
            <a:t>Team Members: Marinela Deda, Aylin Mantilla, Chris Rodrigues</a:t>
          </a:r>
        </a:p>
      </dgm:t>
    </dgm:pt>
    <dgm:pt modelId="{9EB460DE-F420-4A1D-AC8D-BBAF71033D62}" type="parTrans" cxnId="{8F19633C-749B-4AB9-A52B-210AC5B72B17}">
      <dgm:prSet/>
      <dgm:spPr/>
      <dgm:t>
        <a:bodyPr/>
        <a:lstStyle/>
        <a:p>
          <a:endParaRPr lang="en-US"/>
        </a:p>
      </dgm:t>
    </dgm:pt>
    <dgm:pt modelId="{900CFC2A-7180-4889-993C-175291D825A5}" type="sibTrans" cxnId="{8F19633C-749B-4AB9-A52B-210AC5B72B17}">
      <dgm:prSet/>
      <dgm:spPr/>
      <dgm:t>
        <a:bodyPr/>
        <a:lstStyle/>
        <a:p>
          <a:endParaRPr lang="en-US"/>
        </a:p>
      </dgm:t>
    </dgm:pt>
    <dgm:pt modelId="{D05CB24C-73E5-4118-8557-552802A79816}">
      <dgm:prSet/>
      <dgm:spPr/>
      <dgm:t>
        <a:bodyPr/>
        <a:lstStyle/>
        <a:p>
          <a:pPr>
            <a:lnSpc>
              <a:spcPct val="100000"/>
            </a:lnSpc>
          </a:pPr>
          <a:r>
            <a:rPr lang="en-US"/>
            <a:t>Date: May 13, 2025</a:t>
          </a:r>
        </a:p>
      </dgm:t>
    </dgm:pt>
    <dgm:pt modelId="{9C745E22-14F9-4684-8346-073C84647D3B}" type="parTrans" cxnId="{BFE29878-0873-44E0-AD18-068AB304D882}">
      <dgm:prSet/>
      <dgm:spPr/>
      <dgm:t>
        <a:bodyPr/>
        <a:lstStyle/>
        <a:p>
          <a:endParaRPr lang="en-US"/>
        </a:p>
      </dgm:t>
    </dgm:pt>
    <dgm:pt modelId="{47F6BBDC-2424-414E-B8FA-6182CE7C0949}" type="sibTrans" cxnId="{BFE29878-0873-44E0-AD18-068AB304D882}">
      <dgm:prSet/>
      <dgm:spPr/>
      <dgm:t>
        <a:bodyPr/>
        <a:lstStyle/>
        <a:p>
          <a:endParaRPr lang="en-US"/>
        </a:p>
      </dgm:t>
    </dgm:pt>
    <dgm:pt modelId="{A79D3A70-D5E9-4900-BC07-AC07D8850697}" type="pres">
      <dgm:prSet presAssocID="{F0C98735-607B-4314-A022-EA13F21E50F3}" presName="root" presStyleCnt="0">
        <dgm:presLayoutVars>
          <dgm:dir/>
          <dgm:resizeHandles val="exact"/>
        </dgm:presLayoutVars>
      </dgm:prSet>
      <dgm:spPr/>
    </dgm:pt>
    <dgm:pt modelId="{5E6AED8C-E4C3-49AF-BA7C-FD8C9E6AFF87}" type="pres">
      <dgm:prSet presAssocID="{9CB7626D-0598-42E9-B856-6557F14B1474}" presName="compNode" presStyleCnt="0"/>
      <dgm:spPr/>
    </dgm:pt>
    <dgm:pt modelId="{CBF64ED7-4337-4BBF-AD3D-2D8F35E67902}" type="pres">
      <dgm:prSet presAssocID="{9CB7626D-0598-42E9-B856-6557F14B1474}" presName="bgRect" presStyleLbl="bgShp" presStyleIdx="0" presStyleCnt="3"/>
      <dgm:spPr/>
    </dgm:pt>
    <dgm:pt modelId="{1E2FD3B9-C743-4A74-9432-36044FD9D2A2}" type="pres">
      <dgm:prSet presAssocID="{9CB7626D-0598-42E9-B856-6557F14B14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63D30921-7152-4418-BDB6-375C758CE89C}" type="pres">
      <dgm:prSet presAssocID="{9CB7626D-0598-42E9-B856-6557F14B1474}" presName="spaceRect" presStyleCnt="0"/>
      <dgm:spPr/>
    </dgm:pt>
    <dgm:pt modelId="{637FC273-3320-41A3-A755-1BFD06C8D118}" type="pres">
      <dgm:prSet presAssocID="{9CB7626D-0598-42E9-B856-6557F14B1474}" presName="parTx" presStyleLbl="revTx" presStyleIdx="0" presStyleCnt="3">
        <dgm:presLayoutVars>
          <dgm:chMax val="0"/>
          <dgm:chPref val="0"/>
        </dgm:presLayoutVars>
      </dgm:prSet>
      <dgm:spPr/>
    </dgm:pt>
    <dgm:pt modelId="{4BE5E650-A758-4756-BDAC-54997B12277F}" type="pres">
      <dgm:prSet presAssocID="{F0D4212D-1CF8-4838-9041-07F8164DA2F4}" presName="sibTrans" presStyleCnt="0"/>
      <dgm:spPr/>
    </dgm:pt>
    <dgm:pt modelId="{F74387F1-1C3A-44CD-B320-29800011D4BF}" type="pres">
      <dgm:prSet presAssocID="{C99E9AF2-00B2-4DFC-A1DF-40104688AA7E}" presName="compNode" presStyleCnt="0"/>
      <dgm:spPr/>
    </dgm:pt>
    <dgm:pt modelId="{AE4C0B01-2EB3-49E8-B790-9D1CF67A82E6}" type="pres">
      <dgm:prSet presAssocID="{C99E9AF2-00B2-4DFC-A1DF-40104688AA7E}" presName="bgRect" presStyleLbl="bgShp" presStyleIdx="1" presStyleCnt="3"/>
      <dgm:spPr/>
    </dgm:pt>
    <dgm:pt modelId="{4AF1B88F-F7FC-44F8-BAF5-7E835FD8198C}" type="pres">
      <dgm:prSet presAssocID="{C99E9AF2-00B2-4DFC-A1DF-40104688AA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ptain"/>
        </a:ext>
      </dgm:extLst>
    </dgm:pt>
    <dgm:pt modelId="{D71CF43C-2F86-462F-86E2-8F1DF9636293}" type="pres">
      <dgm:prSet presAssocID="{C99E9AF2-00B2-4DFC-A1DF-40104688AA7E}" presName="spaceRect" presStyleCnt="0"/>
      <dgm:spPr/>
    </dgm:pt>
    <dgm:pt modelId="{19DB68E0-A589-41F3-96C8-96176E4FA7E0}" type="pres">
      <dgm:prSet presAssocID="{C99E9AF2-00B2-4DFC-A1DF-40104688AA7E}" presName="parTx" presStyleLbl="revTx" presStyleIdx="1" presStyleCnt="3">
        <dgm:presLayoutVars>
          <dgm:chMax val="0"/>
          <dgm:chPref val="0"/>
        </dgm:presLayoutVars>
      </dgm:prSet>
      <dgm:spPr/>
    </dgm:pt>
    <dgm:pt modelId="{044BFB63-CD74-47D7-9B5B-2E517DC80CD7}" type="pres">
      <dgm:prSet presAssocID="{900CFC2A-7180-4889-993C-175291D825A5}" presName="sibTrans" presStyleCnt="0"/>
      <dgm:spPr/>
    </dgm:pt>
    <dgm:pt modelId="{DE15ADDD-2A04-47DE-AF52-BC963D37BE5C}" type="pres">
      <dgm:prSet presAssocID="{D05CB24C-73E5-4118-8557-552802A79816}" presName="compNode" presStyleCnt="0"/>
      <dgm:spPr/>
    </dgm:pt>
    <dgm:pt modelId="{93B1BEFB-292C-4069-A3E8-CF18879275DA}" type="pres">
      <dgm:prSet presAssocID="{D05CB24C-73E5-4118-8557-552802A79816}" presName="bgRect" presStyleLbl="bgShp" presStyleIdx="2" presStyleCnt="3"/>
      <dgm:spPr/>
    </dgm:pt>
    <dgm:pt modelId="{F711BBB9-57B1-4076-A722-E3DEDAF05299}" type="pres">
      <dgm:prSet presAssocID="{D05CB24C-73E5-4118-8557-552802A798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ily Calendar"/>
        </a:ext>
      </dgm:extLst>
    </dgm:pt>
    <dgm:pt modelId="{3164BF83-AB79-42C4-B33C-C5FBA8F784E9}" type="pres">
      <dgm:prSet presAssocID="{D05CB24C-73E5-4118-8557-552802A79816}" presName="spaceRect" presStyleCnt="0"/>
      <dgm:spPr/>
    </dgm:pt>
    <dgm:pt modelId="{286437A5-8C1F-44A7-ADB1-2CFDA43990F4}" type="pres">
      <dgm:prSet presAssocID="{D05CB24C-73E5-4118-8557-552802A79816}" presName="parTx" presStyleLbl="revTx" presStyleIdx="2" presStyleCnt="3">
        <dgm:presLayoutVars>
          <dgm:chMax val="0"/>
          <dgm:chPref val="0"/>
        </dgm:presLayoutVars>
      </dgm:prSet>
      <dgm:spPr/>
    </dgm:pt>
  </dgm:ptLst>
  <dgm:cxnLst>
    <dgm:cxn modelId="{8F19633C-749B-4AB9-A52B-210AC5B72B17}" srcId="{F0C98735-607B-4314-A022-EA13F21E50F3}" destId="{C99E9AF2-00B2-4DFC-A1DF-40104688AA7E}" srcOrd="1" destOrd="0" parTransId="{9EB460DE-F420-4A1D-AC8D-BBAF71033D62}" sibTransId="{900CFC2A-7180-4889-993C-175291D825A5}"/>
    <dgm:cxn modelId="{F1B9595B-110F-4A64-B22A-87E7B9EE3DC9}" type="presOf" srcId="{F0C98735-607B-4314-A022-EA13F21E50F3}" destId="{A79D3A70-D5E9-4900-BC07-AC07D8850697}" srcOrd="0" destOrd="0" presId="urn:microsoft.com/office/officeart/2018/2/layout/IconVerticalSolidList"/>
    <dgm:cxn modelId="{7F66764C-3213-42F0-B4B3-0F5ED89AF0C7}" type="presOf" srcId="{9CB7626D-0598-42E9-B856-6557F14B1474}" destId="{637FC273-3320-41A3-A755-1BFD06C8D118}" srcOrd="0" destOrd="0" presId="urn:microsoft.com/office/officeart/2018/2/layout/IconVerticalSolidList"/>
    <dgm:cxn modelId="{BFE29878-0873-44E0-AD18-068AB304D882}" srcId="{F0C98735-607B-4314-A022-EA13F21E50F3}" destId="{D05CB24C-73E5-4118-8557-552802A79816}" srcOrd="2" destOrd="0" parTransId="{9C745E22-14F9-4684-8346-073C84647D3B}" sibTransId="{47F6BBDC-2424-414E-B8FA-6182CE7C0949}"/>
    <dgm:cxn modelId="{19B5EB88-C0C3-46AE-B357-00877854602D}" type="presOf" srcId="{C99E9AF2-00B2-4DFC-A1DF-40104688AA7E}" destId="{19DB68E0-A589-41F3-96C8-96176E4FA7E0}" srcOrd="0" destOrd="0" presId="urn:microsoft.com/office/officeart/2018/2/layout/IconVerticalSolidList"/>
    <dgm:cxn modelId="{E58AA4C2-C4B0-4DDA-B015-2DFF02DB1C51}" srcId="{F0C98735-607B-4314-A022-EA13F21E50F3}" destId="{9CB7626D-0598-42E9-B856-6557F14B1474}" srcOrd="0" destOrd="0" parTransId="{CEB8DDE3-B235-408E-9F75-288F4AD9A5A6}" sibTransId="{F0D4212D-1CF8-4838-9041-07F8164DA2F4}"/>
    <dgm:cxn modelId="{D046B0D4-E028-494F-A663-821FD3D43A15}" type="presOf" srcId="{D05CB24C-73E5-4118-8557-552802A79816}" destId="{286437A5-8C1F-44A7-ADB1-2CFDA43990F4}" srcOrd="0" destOrd="0" presId="urn:microsoft.com/office/officeart/2018/2/layout/IconVerticalSolidList"/>
    <dgm:cxn modelId="{47D605DB-1D3A-41F8-80B5-08967CCF5D10}" type="presParOf" srcId="{A79D3A70-D5E9-4900-BC07-AC07D8850697}" destId="{5E6AED8C-E4C3-49AF-BA7C-FD8C9E6AFF87}" srcOrd="0" destOrd="0" presId="urn:microsoft.com/office/officeart/2018/2/layout/IconVerticalSolidList"/>
    <dgm:cxn modelId="{FEC1645D-3D37-4C05-9753-D1837C166C42}" type="presParOf" srcId="{5E6AED8C-E4C3-49AF-BA7C-FD8C9E6AFF87}" destId="{CBF64ED7-4337-4BBF-AD3D-2D8F35E67902}" srcOrd="0" destOrd="0" presId="urn:microsoft.com/office/officeart/2018/2/layout/IconVerticalSolidList"/>
    <dgm:cxn modelId="{1B17976C-E49A-4E20-AF48-A71A8E34748D}" type="presParOf" srcId="{5E6AED8C-E4C3-49AF-BA7C-FD8C9E6AFF87}" destId="{1E2FD3B9-C743-4A74-9432-36044FD9D2A2}" srcOrd="1" destOrd="0" presId="urn:microsoft.com/office/officeart/2018/2/layout/IconVerticalSolidList"/>
    <dgm:cxn modelId="{2102FB4D-7B26-4FA4-AB8C-1A67F4AEBDC9}" type="presParOf" srcId="{5E6AED8C-E4C3-49AF-BA7C-FD8C9E6AFF87}" destId="{63D30921-7152-4418-BDB6-375C758CE89C}" srcOrd="2" destOrd="0" presId="urn:microsoft.com/office/officeart/2018/2/layout/IconVerticalSolidList"/>
    <dgm:cxn modelId="{E6FDB4E3-A4C6-40F0-9B62-7858CB93DA3D}" type="presParOf" srcId="{5E6AED8C-E4C3-49AF-BA7C-FD8C9E6AFF87}" destId="{637FC273-3320-41A3-A755-1BFD06C8D118}" srcOrd="3" destOrd="0" presId="urn:microsoft.com/office/officeart/2018/2/layout/IconVerticalSolidList"/>
    <dgm:cxn modelId="{B5E048A7-EDBE-4D5C-9BF1-A5BAAE06D76E}" type="presParOf" srcId="{A79D3A70-D5E9-4900-BC07-AC07D8850697}" destId="{4BE5E650-A758-4756-BDAC-54997B12277F}" srcOrd="1" destOrd="0" presId="urn:microsoft.com/office/officeart/2018/2/layout/IconVerticalSolidList"/>
    <dgm:cxn modelId="{9174A9A2-7672-4786-B840-27853D74EE76}" type="presParOf" srcId="{A79D3A70-D5E9-4900-BC07-AC07D8850697}" destId="{F74387F1-1C3A-44CD-B320-29800011D4BF}" srcOrd="2" destOrd="0" presId="urn:microsoft.com/office/officeart/2018/2/layout/IconVerticalSolidList"/>
    <dgm:cxn modelId="{6D9083A2-D7A7-4F1B-82F3-81B3C93347C9}" type="presParOf" srcId="{F74387F1-1C3A-44CD-B320-29800011D4BF}" destId="{AE4C0B01-2EB3-49E8-B790-9D1CF67A82E6}" srcOrd="0" destOrd="0" presId="urn:microsoft.com/office/officeart/2018/2/layout/IconVerticalSolidList"/>
    <dgm:cxn modelId="{375D5D56-D078-4CB3-9BF5-D2DE078279F5}" type="presParOf" srcId="{F74387F1-1C3A-44CD-B320-29800011D4BF}" destId="{4AF1B88F-F7FC-44F8-BAF5-7E835FD8198C}" srcOrd="1" destOrd="0" presId="urn:microsoft.com/office/officeart/2018/2/layout/IconVerticalSolidList"/>
    <dgm:cxn modelId="{F7B8E662-83E1-4B81-8360-511C08005D23}" type="presParOf" srcId="{F74387F1-1C3A-44CD-B320-29800011D4BF}" destId="{D71CF43C-2F86-462F-86E2-8F1DF9636293}" srcOrd="2" destOrd="0" presId="urn:microsoft.com/office/officeart/2018/2/layout/IconVerticalSolidList"/>
    <dgm:cxn modelId="{61C7554F-2349-4AE8-9AEF-1504E299F28D}" type="presParOf" srcId="{F74387F1-1C3A-44CD-B320-29800011D4BF}" destId="{19DB68E0-A589-41F3-96C8-96176E4FA7E0}" srcOrd="3" destOrd="0" presId="urn:microsoft.com/office/officeart/2018/2/layout/IconVerticalSolidList"/>
    <dgm:cxn modelId="{D4FFEB53-0A9C-4C5E-B377-CD8514C52432}" type="presParOf" srcId="{A79D3A70-D5E9-4900-BC07-AC07D8850697}" destId="{044BFB63-CD74-47D7-9B5B-2E517DC80CD7}" srcOrd="3" destOrd="0" presId="urn:microsoft.com/office/officeart/2018/2/layout/IconVerticalSolidList"/>
    <dgm:cxn modelId="{C2C9A7E0-FDE0-4303-B5E9-F6D76D1F5FED}" type="presParOf" srcId="{A79D3A70-D5E9-4900-BC07-AC07D8850697}" destId="{DE15ADDD-2A04-47DE-AF52-BC963D37BE5C}" srcOrd="4" destOrd="0" presId="urn:microsoft.com/office/officeart/2018/2/layout/IconVerticalSolidList"/>
    <dgm:cxn modelId="{8A1CA3C2-FCB2-4402-B573-F95D244D1A79}" type="presParOf" srcId="{DE15ADDD-2A04-47DE-AF52-BC963D37BE5C}" destId="{93B1BEFB-292C-4069-A3E8-CF18879275DA}" srcOrd="0" destOrd="0" presId="urn:microsoft.com/office/officeart/2018/2/layout/IconVerticalSolidList"/>
    <dgm:cxn modelId="{944A9A29-C3A8-4D42-A5E2-6F11193E5441}" type="presParOf" srcId="{DE15ADDD-2A04-47DE-AF52-BC963D37BE5C}" destId="{F711BBB9-57B1-4076-A722-E3DEDAF05299}" srcOrd="1" destOrd="0" presId="urn:microsoft.com/office/officeart/2018/2/layout/IconVerticalSolidList"/>
    <dgm:cxn modelId="{A3CC895E-A07B-4A5C-A2AB-65A8A4AFE782}" type="presParOf" srcId="{DE15ADDD-2A04-47DE-AF52-BC963D37BE5C}" destId="{3164BF83-AB79-42C4-B33C-C5FBA8F784E9}" srcOrd="2" destOrd="0" presId="urn:microsoft.com/office/officeart/2018/2/layout/IconVerticalSolidList"/>
    <dgm:cxn modelId="{4DE9A60F-E0DB-4784-A265-94B74BBE69E9}" type="presParOf" srcId="{DE15ADDD-2A04-47DE-AF52-BC963D37BE5C}" destId="{286437A5-8C1F-44A7-ADB1-2CFDA43990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356D7-4FDB-4190-88E5-8661352985B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A60D6D7-81EC-4889-AC7F-EE589AA81B59}">
      <dgm:prSet/>
      <dgm:spPr/>
      <dgm:t>
        <a:bodyPr/>
        <a:lstStyle/>
        <a:p>
          <a:r>
            <a:rPr lang="en-US" b="0" i="0" baseline="0"/>
            <a:t>Cleaned column names and standardized formatting</a:t>
          </a:r>
          <a:endParaRPr lang="en-US"/>
        </a:p>
      </dgm:t>
    </dgm:pt>
    <dgm:pt modelId="{1B4DD07B-886C-49B0-827D-749CDC57D131}" type="parTrans" cxnId="{E0C478AF-C6F5-47DC-A972-08E432D3D134}">
      <dgm:prSet/>
      <dgm:spPr/>
      <dgm:t>
        <a:bodyPr/>
        <a:lstStyle/>
        <a:p>
          <a:endParaRPr lang="en-US"/>
        </a:p>
      </dgm:t>
    </dgm:pt>
    <dgm:pt modelId="{2A3725CB-0CEA-48CC-9F7C-EED13AA010F7}" type="sibTrans" cxnId="{E0C478AF-C6F5-47DC-A972-08E432D3D134}">
      <dgm:prSet/>
      <dgm:spPr/>
      <dgm:t>
        <a:bodyPr/>
        <a:lstStyle/>
        <a:p>
          <a:endParaRPr lang="en-US"/>
        </a:p>
      </dgm:t>
    </dgm:pt>
    <dgm:pt modelId="{5A86A0D5-0D08-4DB1-8A07-72B128B4C669}">
      <dgm:prSet/>
      <dgm:spPr/>
      <dgm:t>
        <a:bodyPr/>
        <a:lstStyle/>
        <a:p>
          <a:r>
            <a:rPr lang="en-US" b="0" i="0" baseline="0"/>
            <a:t>Converted spending data to numeric values using pd.to_numeric()</a:t>
          </a:r>
          <a:endParaRPr lang="en-US"/>
        </a:p>
      </dgm:t>
    </dgm:pt>
    <dgm:pt modelId="{F93CEBFF-BA6D-414B-B25A-DCBC46AB7CE5}" type="parTrans" cxnId="{0F5A99AE-67EE-4CB8-9AFF-3A0997323F60}">
      <dgm:prSet/>
      <dgm:spPr/>
      <dgm:t>
        <a:bodyPr/>
        <a:lstStyle/>
        <a:p>
          <a:endParaRPr lang="en-US"/>
        </a:p>
      </dgm:t>
    </dgm:pt>
    <dgm:pt modelId="{BC88C768-5D21-4FC2-A850-E566D8D99CAB}" type="sibTrans" cxnId="{0F5A99AE-67EE-4CB8-9AFF-3A0997323F60}">
      <dgm:prSet/>
      <dgm:spPr/>
      <dgm:t>
        <a:bodyPr/>
        <a:lstStyle/>
        <a:p>
          <a:endParaRPr lang="en-US"/>
        </a:p>
      </dgm:t>
    </dgm:pt>
    <dgm:pt modelId="{57837470-5853-4FE4-A4CB-51A5A6A4F1E4}">
      <dgm:prSet/>
      <dgm:spPr/>
      <dgm:t>
        <a:bodyPr/>
        <a:lstStyle/>
        <a:p>
          <a:r>
            <a:rPr lang="en-US" b="0" i="0" baseline="0"/>
            <a:t>Removed missing values to ensure clean visual output</a:t>
          </a:r>
          <a:endParaRPr lang="en-US"/>
        </a:p>
      </dgm:t>
    </dgm:pt>
    <dgm:pt modelId="{DA7E404A-7C34-4BF5-B2FF-F1F199834A0D}" type="parTrans" cxnId="{87F9D088-0788-479E-A87A-586A199F0EA7}">
      <dgm:prSet/>
      <dgm:spPr/>
      <dgm:t>
        <a:bodyPr/>
        <a:lstStyle/>
        <a:p>
          <a:endParaRPr lang="en-US"/>
        </a:p>
      </dgm:t>
    </dgm:pt>
    <dgm:pt modelId="{33FD826D-E9F5-47BA-94FB-F5F1673A29C7}" type="sibTrans" cxnId="{87F9D088-0788-479E-A87A-586A199F0EA7}">
      <dgm:prSet/>
      <dgm:spPr/>
      <dgm:t>
        <a:bodyPr/>
        <a:lstStyle/>
        <a:p>
          <a:endParaRPr lang="en-US"/>
        </a:p>
      </dgm:t>
    </dgm:pt>
    <dgm:pt modelId="{30BC6FF7-41B7-41B9-8564-87D6A59C4820}">
      <dgm:prSet/>
      <dgm:spPr/>
      <dgm:t>
        <a:bodyPr/>
        <a:lstStyle/>
        <a:p>
          <a:r>
            <a:rPr lang="en-US" b="0" i="0" baseline="0"/>
            <a:t>Melted demographic columns to long format for race/ethnicity plots</a:t>
          </a:r>
          <a:endParaRPr lang="en-US"/>
        </a:p>
      </dgm:t>
    </dgm:pt>
    <dgm:pt modelId="{5086B206-DC87-40EE-AF1A-C78D58EBAE72}" type="parTrans" cxnId="{381CC0E5-619E-40B2-A3E1-A9DA9236A91B}">
      <dgm:prSet/>
      <dgm:spPr/>
      <dgm:t>
        <a:bodyPr/>
        <a:lstStyle/>
        <a:p>
          <a:endParaRPr lang="en-US"/>
        </a:p>
      </dgm:t>
    </dgm:pt>
    <dgm:pt modelId="{9B91D8E6-49A9-4EE5-8E27-A35179BEDC0E}" type="sibTrans" cxnId="{381CC0E5-619E-40B2-A3E1-A9DA9236A91B}">
      <dgm:prSet/>
      <dgm:spPr/>
      <dgm:t>
        <a:bodyPr/>
        <a:lstStyle/>
        <a:p>
          <a:endParaRPr lang="en-US"/>
        </a:p>
      </dgm:t>
    </dgm:pt>
    <dgm:pt modelId="{6EEDBBC3-9C45-4C71-A614-1A78AB89CA1D}">
      <dgm:prSet/>
      <dgm:spPr/>
      <dgm:t>
        <a:bodyPr/>
        <a:lstStyle/>
        <a:p>
          <a:r>
            <a:rPr lang="en-US" b="0" i="0" baseline="0"/>
            <a:t>Applied filters by </a:t>
          </a:r>
          <a:r>
            <a:rPr lang="en-US" b="1" i="0" baseline="0"/>
            <a:t>year</a:t>
          </a:r>
          <a:r>
            <a:rPr lang="en-US" b="0" i="0" baseline="0"/>
            <a:t>, </a:t>
          </a:r>
          <a:r>
            <a:rPr lang="en-US" b="1" i="0" baseline="0"/>
            <a:t>county</a:t>
          </a:r>
          <a:r>
            <a:rPr lang="en-US" b="0" i="0" baseline="0"/>
            <a:t>, </a:t>
          </a:r>
          <a:r>
            <a:rPr lang="en-US" b="1" i="0" baseline="0"/>
            <a:t>district</a:t>
          </a:r>
          <a:r>
            <a:rPr lang="en-US" b="0" i="0" baseline="0"/>
            <a:t>, and </a:t>
          </a:r>
          <a:r>
            <a:rPr lang="en-US" b="1" i="0" baseline="0"/>
            <a:t>subject</a:t>
          </a:r>
          <a:r>
            <a:rPr lang="en-US" b="0" i="0" baseline="0"/>
            <a:t> using sidebar inputs</a:t>
          </a:r>
          <a:endParaRPr lang="en-US"/>
        </a:p>
      </dgm:t>
    </dgm:pt>
    <dgm:pt modelId="{978F262B-67AC-4691-A717-06A3D1A09BAD}" type="parTrans" cxnId="{DD421772-B21C-4507-A3AB-82F7C488823B}">
      <dgm:prSet/>
      <dgm:spPr/>
      <dgm:t>
        <a:bodyPr/>
        <a:lstStyle/>
        <a:p>
          <a:endParaRPr lang="en-US"/>
        </a:p>
      </dgm:t>
    </dgm:pt>
    <dgm:pt modelId="{9D2C678D-003A-4896-84B0-38B0E437BB52}" type="sibTrans" cxnId="{DD421772-B21C-4507-A3AB-82F7C488823B}">
      <dgm:prSet/>
      <dgm:spPr/>
      <dgm:t>
        <a:bodyPr/>
        <a:lstStyle/>
        <a:p>
          <a:endParaRPr lang="en-US"/>
        </a:p>
      </dgm:t>
    </dgm:pt>
    <dgm:pt modelId="{313912D5-70C8-4602-BE1A-380D2ACA4541}" type="pres">
      <dgm:prSet presAssocID="{4B1356D7-4FDB-4190-88E5-8661352985BF}" presName="outerComposite" presStyleCnt="0">
        <dgm:presLayoutVars>
          <dgm:chMax val="5"/>
          <dgm:dir/>
          <dgm:resizeHandles val="exact"/>
        </dgm:presLayoutVars>
      </dgm:prSet>
      <dgm:spPr/>
    </dgm:pt>
    <dgm:pt modelId="{415A5ABA-592E-4CC1-A1C6-3B2B31EE46BF}" type="pres">
      <dgm:prSet presAssocID="{4B1356D7-4FDB-4190-88E5-8661352985BF}" presName="dummyMaxCanvas" presStyleCnt="0">
        <dgm:presLayoutVars/>
      </dgm:prSet>
      <dgm:spPr/>
    </dgm:pt>
    <dgm:pt modelId="{2B04796E-7E64-4640-A620-C8C25527C1A9}" type="pres">
      <dgm:prSet presAssocID="{4B1356D7-4FDB-4190-88E5-8661352985BF}" presName="FiveNodes_1" presStyleLbl="node1" presStyleIdx="0" presStyleCnt="5">
        <dgm:presLayoutVars>
          <dgm:bulletEnabled val="1"/>
        </dgm:presLayoutVars>
      </dgm:prSet>
      <dgm:spPr/>
    </dgm:pt>
    <dgm:pt modelId="{42F71652-D85A-4FBE-9D02-76F3F652E629}" type="pres">
      <dgm:prSet presAssocID="{4B1356D7-4FDB-4190-88E5-8661352985BF}" presName="FiveNodes_2" presStyleLbl="node1" presStyleIdx="1" presStyleCnt="5">
        <dgm:presLayoutVars>
          <dgm:bulletEnabled val="1"/>
        </dgm:presLayoutVars>
      </dgm:prSet>
      <dgm:spPr/>
    </dgm:pt>
    <dgm:pt modelId="{24DBA9C0-D492-4CD8-B3DE-16C91178AF86}" type="pres">
      <dgm:prSet presAssocID="{4B1356D7-4FDB-4190-88E5-8661352985BF}" presName="FiveNodes_3" presStyleLbl="node1" presStyleIdx="2" presStyleCnt="5">
        <dgm:presLayoutVars>
          <dgm:bulletEnabled val="1"/>
        </dgm:presLayoutVars>
      </dgm:prSet>
      <dgm:spPr/>
    </dgm:pt>
    <dgm:pt modelId="{2C524EEC-E8DA-47DF-BA94-EDA78E65FAC1}" type="pres">
      <dgm:prSet presAssocID="{4B1356D7-4FDB-4190-88E5-8661352985BF}" presName="FiveNodes_4" presStyleLbl="node1" presStyleIdx="3" presStyleCnt="5">
        <dgm:presLayoutVars>
          <dgm:bulletEnabled val="1"/>
        </dgm:presLayoutVars>
      </dgm:prSet>
      <dgm:spPr/>
    </dgm:pt>
    <dgm:pt modelId="{0ED1A9CA-918D-42AD-A163-7CC0C72E002A}" type="pres">
      <dgm:prSet presAssocID="{4B1356D7-4FDB-4190-88E5-8661352985BF}" presName="FiveNodes_5" presStyleLbl="node1" presStyleIdx="4" presStyleCnt="5">
        <dgm:presLayoutVars>
          <dgm:bulletEnabled val="1"/>
        </dgm:presLayoutVars>
      </dgm:prSet>
      <dgm:spPr/>
    </dgm:pt>
    <dgm:pt modelId="{F5BF9C5B-5FD9-42C9-82A3-4F6E4D9F3E30}" type="pres">
      <dgm:prSet presAssocID="{4B1356D7-4FDB-4190-88E5-8661352985BF}" presName="FiveConn_1-2" presStyleLbl="fgAccFollowNode1" presStyleIdx="0" presStyleCnt="4">
        <dgm:presLayoutVars>
          <dgm:bulletEnabled val="1"/>
        </dgm:presLayoutVars>
      </dgm:prSet>
      <dgm:spPr/>
    </dgm:pt>
    <dgm:pt modelId="{2454FCC4-4B37-4833-9F6A-904189A420D7}" type="pres">
      <dgm:prSet presAssocID="{4B1356D7-4FDB-4190-88E5-8661352985BF}" presName="FiveConn_2-3" presStyleLbl="fgAccFollowNode1" presStyleIdx="1" presStyleCnt="4">
        <dgm:presLayoutVars>
          <dgm:bulletEnabled val="1"/>
        </dgm:presLayoutVars>
      </dgm:prSet>
      <dgm:spPr/>
    </dgm:pt>
    <dgm:pt modelId="{DF1560BF-43DC-4646-B313-8FE23444FAAC}" type="pres">
      <dgm:prSet presAssocID="{4B1356D7-4FDB-4190-88E5-8661352985BF}" presName="FiveConn_3-4" presStyleLbl="fgAccFollowNode1" presStyleIdx="2" presStyleCnt="4">
        <dgm:presLayoutVars>
          <dgm:bulletEnabled val="1"/>
        </dgm:presLayoutVars>
      </dgm:prSet>
      <dgm:spPr/>
    </dgm:pt>
    <dgm:pt modelId="{C31425DC-C614-4694-9113-8EC97DD27882}" type="pres">
      <dgm:prSet presAssocID="{4B1356D7-4FDB-4190-88E5-8661352985BF}" presName="FiveConn_4-5" presStyleLbl="fgAccFollowNode1" presStyleIdx="3" presStyleCnt="4">
        <dgm:presLayoutVars>
          <dgm:bulletEnabled val="1"/>
        </dgm:presLayoutVars>
      </dgm:prSet>
      <dgm:spPr/>
    </dgm:pt>
    <dgm:pt modelId="{D171C12B-B37C-4105-BF9B-BA7105427652}" type="pres">
      <dgm:prSet presAssocID="{4B1356D7-4FDB-4190-88E5-8661352985BF}" presName="FiveNodes_1_text" presStyleLbl="node1" presStyleIdx="4" presStyleCnt="5">
        <dgm:presLayoutVars>
          <dgm:bulletEnabled val="1"/>
        </dgm:presLayoutVars>
      </dgm:prSet>
      <dgm:spPr/>
    </dgm:pt>
    <dgm:pt modelId="{C07861B6-C8F3-4B60-A50F-D79711C44A6F}" type="pres">
      <dgm:prSet presAssocID="{4B1356D7-4FDB-4190-88E5-8661352985BF}" presName="FiveNodes_2_text" presStyleLbl="node1" presStyleIdx="4" presStyleCnt="5">
        <dgm:presLayoutVars>
          <dgm:bulletEnabled val="1"/>
        </dgm:presLayoutVars>
      </dgm:prSet>
      <dgm:spPr/>
    </dgm:pt>
    <dgm:pt modelId="{5DE74927-AEE0-42B2-ADC9-9CFF78E7349D}" type="pres">
      <dgm:prSet presAssocID="{4B1356D7-4FDB-4190-88E5-8661352985BF}" presName="FiveNodes_3_text" presStyleLbl="node1" presStyleIdx="4" presStyleCnt="5">
        <dgm:presLayoutVars>
          <dgm:bulletEnabled val="1"/>
        </dgm:presLayoutVars>
      </dgm:prSet>
      <dgm:spPr/>
    </dgm:pt>
    <dgm:pt modelId="{3D1C9EFB-2384-452D-A7C2-AB5E8F81B770}" type="pres">
      <dgm:prSet presAssocID="{4B1356D7-4FDB-4190-88E5-8661352985BF}" presName="FiveNodes_4_text" presStyleLbl="node1" presStyleIdx="4" presStyleCnt="5">
        <dgm:presLayoutVars>
          <dgm:bulletEnabled val="1"/>
        </dgm:presLayoutVars>
      </dgm:prSet>
      <dgm:spPr/>
    </dgm:pt>
    <dgm:pt modelId="{474F0236-351C-493C-A064-3839B5EFB9F3}" type="pres">
      <dgm:prSet presAssocID="{4B1356D7-4FDB-4190-88E5-8661352985BF}" presName="FiveNodes_5_text" presStyleLbl="node1" presStyleIdx="4" presStyleCnt="5">
        <dgm:presLayoutVars>
          <dgm:bulletEnabled val="1"/>
        </dgm:presLayoutVars>
      </dgm:prSet>
      <dgm:spPr/>
    </dgm:pt>
  </dgm:ptLst>
  <dgm:cxnLst>
    <dgm:cxn modelId="{3DDAB702-73E4-4325-B49D-282230932E77}" type="presOf" srcId="{BC88C768-5D21-4FC2-A850-E566D8D99CAB}" destId="{2454FCC4-4B37-4833-9F6A-904189A420D7}" srcOrd="0" destOrd="0" presId="urn:microsoft.com/office/officeart/2005/8/layout/vProcess5"/>
    <dgm:cxn modelId="{7E08B71F-007E-4A35-834F-612EAAEB7D88}" type="presOf" srcId="{AA60D6D7-81EC-4889-AC7F-EE589AA81B59}" destId="{2B04796E-7E64-4640-A620-C8C25527C1A9}" srcOrd="0" destOrd="0" presId="urn:microsoft.com/office/officeart/2005/8/layout/vProcess5"/>
    <dgm:cxn modelId="{C14D5028-A5A7-40A7-AEFF-57F9FC0AB818}" type="presOf" srcId="{5A86A0D5-0D08-4DB1-8A07-72B128B4C669}" destId="{C07861B6-C8F3-4B60-A50F-D79711C44A6F}" srcOrd="1" destOrd="0" presId="urn:microsoft.com/office/officeart/2005/8/layout/vProcess5"/>
    <dgm:cxn modelId="{B9EEFD2F-C6A0-4D71-A087-10CDC4473DF0}" type="presOf" srcId="{57837470-5853-4FE4-A4CB-51A5A6A4F1E4}" destId="{5DE74927-AEE0-42B2-ADC9-9CFF78E7349D}" srcOrd="1" destOrd="0" presId="urn:microsoft.com/office/officeart/2005/8/layout/vProcess5"/>
    <dgm:cxn modelId="{18752D3D-66B7-41E4-BFED-51B2A40E3069}" type="presOf" srcId="{5A86A0D5-0D08-4DB1-8A07-72B128B4C669}" destId="{42F71652-D85A-4FBE-9D02-76F3F652E629}" srcOrd="0" destOrd="0" presId="urn:microsoft.com/office/officeart/2005/8/layout/vProcess5"/>
    <dgm:cxn modelId="{507CF162-D695-4B16-8BB3-DF60ED75235D}" type="presOf" srcId="{30BC6FF7-41B7-41B9-8564-87D6A59C4820}" destId="{2C524EEC-E8DA-47DF-BA94-EDA78E65FAC1}" srcOrd="0" destOrd="0" presId="urn:microsoft.com/office/officeart/2005/8/layout/vProcess5"/>
    <dgm:cxn modelId="{0ACAF844-4A63-4E9A-A5B6-2EE7D91DFC80}" type="presOf" srcId="{6EEDBBC3-9C45-4C71-A614-1A78AB89CA1D}" destId="{474F0236-351C-493C-A064-3839B5EFB9F3}" srcOrd="1" destOrd="0" presId="urn:microsoft.com/office/officeart/2005/8/layout/vProcess5"/>
    <dgm:cxn modelId="{113A8466-7638-4237-A5D3-A5879905116E}" type="presOf" srcId="{2A3725CB-0CEA-48CC-9F7C-EED13AA010F7}" destId="{F5BF9C5B-5FD9-42C9-82A3-4F6E4D9F3E30}" srcOrd="0" destOrd="0" presId="urn:microsoft.com/office/officeart/2005/8/layout/vProcess5"/>
    <dgm:cxn modelId="{62AE8B71-6F15-4ACB-B708-9769A8A3A31E}" type="presOf" srcId="{33FD826D-E9F5-47BA-94FB-F5F1673A29C7}" destId="{DF1560BF-43DC-4646-B313-8FE23444FAAC}" srcOrd="0" destOrd="0" presId="urn:microsoft.com/office/officeart/2005/8/layout/vProcess5"/>
    <dgm:cxn modelId="{DD421772-B21C-4507-A3AB-82F7C488823B}" srcId="{4B1356D7-4FDB-4190-88E5-8661352985BF}" destId="{6EEDBBC3-9C45-4C71-A614-1A78AB89CA1D}" srcOrd="4" destOrd="0" parTransId="{978F262B-67AC-4691-A717-06A3D1A09BAD}" sibTransId="{9D2C678D-003A-4896-84B0-38B0E437BB52}"/>
    <dgm:cxn modelId="{43363657-7874-4C76-B60C-F31CE4457162}" type="presOf" srcId="{57837470-5853-4FE4-A4CB-51A5A6A4F1E4}" destId="{24DBA9C0-D492-4CD8-B3DE-16C91178AF86}" srcOrd="0" destOrd="0" presId="urn:microsoft.com/office/officeart/2005/8/layout/vProcess5"/>
    <dgm:cxn modelId="{E1E7EF58-0698-43F9-9797-7FAEDBF2E556}" type="presOf" srcId="{4B1356D7-4FDB-4190-88E5-8661352985BF}" destId="{313912D5-70C8-4602-BE1A-380D2ACA4541}" srcOrd="0" destOrd="0" presId="urn:microsoft.com/office/officeart/2005/8/layout/vProcess5"/>
    <dgm:cxn modelId="{87F9D088-0788-479E-A87A-586A199F0EA7}" srcId="{4B1356D7-4FDB-4190-88E5-8661352985BF}" destId="{57837470-5853-4FE4-A4CB-51A5A6A4F1E4}" srcOrd="2" destOrd="0" parTransId="{DA7E404A-7C34-4BF5-B2FF-F1F199834A0D}" sibTransId="{33FD826D-E9F5-47BA-94FB-F5F1673A29C7}"/>
    <dgm:cxn modelId="{90AE5295-614F-4CB1-A0CB-B7DDDCE59C69}" type="presOf" srcId="{30BC6FF7-41B7-41B9-8564-87D6A59C4820}" destId="{3D1C9EFB-2384-452D-A7C2-AB5E8F81B770}" srcOrd="1" destOrd="0" presId="urn:microsoft.com/office/officeart/2005/8/layout/vProcess5"/>
    <dgm:cxn modelId="{0D0F12A5-F33B-4232-8B18-4589EA4A6271}" type="presOf" srcId="{6EEDBBC3-9C45-4C71-A614-1A78AB89CA1D}" destId="{0ED1A9CA-918D-42AD-A163-7CC0C72E002A}" srcOrd="0" destOrd="0" presId="urn:microsoft.com/office/officeart/2005/8/layout/vProcess5"/>
    <dgm:cxn modelId="{0F5A99AE-67EE-4CB8-9AFF-3A0997323F60}" srcId="{4B1356D7-4FDB-4190-88E5-8661352985BF}" destId="{5A86A0D5-0D08-4DB1-8A07-72B128B4C669}" srcOrd="1" destOrd="0" parTransId="{F93CEBFF-BA6D-414B-B25A-DCBC46AB7CE5}" sibTransId="{BC88C768-5D21-4FC2-A850-E566D8D99CAB}"/>
    <dgm:cxn modelId="{E0C478AF-C6F5-47DC-A972-08E432D3D134}" srcId="{4B1356D7-4FDB-4190-88E5-8661352985BF}" destId="{AA60D6D7-81EC-4889-AC7F-EE589AA81B59}" srcOrd="0" destOrd="0" parTransId="{1B4DD07B-886C-49B0-827D-749CDC57D131}" sibTransId="{2A3725CB-0CEA-48CC-9F7C-EED13AA010F7}"/>
    <dgm:cxn modelId="{A7BE8ABB-B87E-4E46-B86C-C5F5B7995FE8}" type="presOf" srcId="{9B91D8E6-49A9-4EE5-8E27-A35179BEDC0E}" destId="{C31425DC-C614-4694-9113-8EC97DD27882}" srcOrd="0" destOrd="0" presId="urn:microsoft.com/office/officeart/2005/8/layout/vProcess5"/>
    <dgm:cxn modelId="{809B75C9-4D27-4287-90D4-F2048F5E4FDE}" type="presOf" srcId="{AA60D6D7-81EC-4889-AC7F-EE589AA81B59}" destId="{D171C12B-B37C-4105-BF9B-BA7105427652}" srcOrd="1" destOrd="0" presId="urn:microsoft.com/office/officeart/2005/8/layout/vProcess5"/>
    <dgm:cxn modelId="{381CC0E5-619E-40B2-A3E1-A9DA9236A91B}" srcId="{4B1356D7-4FDB-4190-88E5-8661352985BF}" destId="{30BC6FF7-41B7-41B9-8564-87D6A59C4820}" srcOrd="3" destOrd="0" parTransId="{5086B206-DC87-40EE-AF1A-C78D58EBAE72}" sibTransId="{9B91D8E6-49A9-4EE5-8E27-A35179BEDC0E}"/>
    <dgm:cxn modelId="{CFD6A4C0-71A0-4A8D-B5F3-3C891785560C}" type="presParOf" srcId="{313912D5-70C8-4602-BE1A-380D2ACA4541}" destId="{415A5ABA-592E-4CC1-A1C6-3B2B31EE46BF}" srcOrd="0" destOrd="0" presId="urn:microsoft.com/office/officeart/2005/8/layout/vProcess5"/>
    <dgm:cxn modelId="{39EE82E9-4D73-46E9-A183-8049604C86C5}" type="presParOf" srcId="{313912D5-70C8-4602-BE1A-380D2ACA4541}" destId="{2B04796E-7E64-4640-A620-C8C25527C1A9}" srcOrd="1" destOrd="0" presId="urn:microsoft.com/office/officeart/2005/8/layout/vProcess5"/>
    <dgm:cxn modelId="{D044C55A-09E9-4A37-8199-F0C05F93C6A2}" type="presParOf" srcId="{313912D5-70C8-4602-BE1A-380D2ACA4541}" destId="{42F71652-D85A-4FBE-9D02-76F3F652E629}" srcOrd="2" destOrd="0" presId="urn:microsoft.com/office/officeart/2005/8/layout/vProcess5"/>
    <dgm:cxn modelId="{D0EB4AEC-95A0-4B36-8D57-E78C166F931D}" type="presParOf" srcId="{313912D5-70C8-4602-BE1A-380D2ACA4541}" destId="{24DBA9C0-D492-4CD8-B3DE-16C91178AF86}" srcOrd="3" destOrd="0" presId="urn:microsoft.com/office/officeart/2005/8/layout/vProcess5"/>
    <dgm:cxn modelId="{3E64EB33-FC87-482D-B6BB-D0B48763E24D}" type="presParOf" srcId="{313912D5-70C8-4602-BE1A-380D2ACA4541}" destId="{2C524EEC-E8DA-47DF-BA94-EDA78E65FAC1}" srcOrd="4" destOrd="0" presId="urn:microsoft.com/office/officeart/2005/8/layout/vProcess5"/>
    <dgm:cxn modelId="{333FBBFF-69C1-4EC9-B572-5AC8B3C17ABF}" type="presParOf" srcId="{313912D5-70C8-4602-BE1A-380D2ACA4541}" destId="{0ED1A9CA-918D-42AD-A163-7CC0C72E002A}" srcOrd="5" destOrd="0" presId="urn:microsoft.com/office/officeart/2005/8/layout/vProcess5"/>
    <dgm:cxn modelId="{DD1404D7-4CFE-453E-855C-3A3F2328E134}" type="presParOf" srcId="{313912D5-70C8-4602-BE1A-380D2ACA4541}" destId="{F5BF9C5B-5FD9-42C9-82A3-4F6E4D9F3E30}" srcOrd="6" destOrd="0" presId="urn:microsoft.com/office/officeart/2005/8/layout/vProcess5"/>
    <dgm:cxn modelId="{59869E2C-0F9E-4EF5-ACD4-880393099BF7}" type="presParOf" srcId="{313912D5-70C8-4602-BE1A-380D2ACA4541}" destId="{2454FCC4-4B37-4833-9F6A-904189A420D7}" srcOrd="7" destOrd="0" presId="urn:microsoft.com/office/officeart/2005/8/layout/vProcess5"/>
    <dgm:cxn modelId="{FDDA8057-073B-4DDB-B028-C2D80434E44D}" type="presParOf" srcId="{313912D5-70C8-4602-BE1A-380D2ACA4541}" destId="{DF1560BF-43DC-4646-B313-8FE23444FAAC}" srcOrd="8" destOrd="0" presId="urn:microsoft.com/office/officeart/2005/8/layout/vProcess5"/>
    <dgm:cxn modelId="{6FA5F570-03AC-49E8-907F-FFF44E1961CA}" type="presParOf" srcId="{313912D5-70C8-4602-BE1A-380D2ACA4541}" destId="{C31425DC-C614-4694-9113-8EC97DD27882}" srcOrd="9" destOrd="0" presId="urn:microsoft.com/office/officeart/2005/8/layout/vProcess5"/>
    <dgm:cxn modelId="{892927B3-20C8-4F18-B49E-4F821692629D}" type="presParOf" srcId="{313912D5-70C8-4602-BE1A-380D2ACA4541}" destId="{D171C12B-B37C-4105-BF9B-BA7105427652}" srcOrd="10" destOrd="0" presId="urn:microsoft.com/office/officeart/2005/8/layout/vProcess5"/>
    <dgm:cxn modelId="{2C8151C3-4790-49C7-9179-BB00FDDB0C9C}" type="presParOf" srcId="{313912D5-70C8-4602-BE1A-380D2ACA4541}" destId="{C07861B6-C8F3-4B60-A50F-D79711C44A6F}" srcOrd="11" destOrd="0" presId="urn:microsoft.com/office/officeart/2005/8/layout/vProcess5"/>
    <dgm:cxn modelId="{6D2D0F8B-533D-4577-9744-6412DA5588D8}" type="presParOf" srcId="{313912D5-70C8-4602-BE1A-380D2ACA4541}" destId="{5DE74927-AEE0-42B2-ADC9-9CFF78E7349D}" srcOrd="12" destOrd="0" presId="urn:microsoft.com/office/officeart/2005/8/layout/vProcess5"/>
    <dgm:cxn modelId="{C33076E8-B43B-4576-B16A-E6C7C7F9D3BC}" type="presParOf" srcId="{313912D5-70C8-4602-BE1A-380D2ACA4541}" destId="{3D1C9EFB-2384-452D-A7C2-AB5E8F81B770}" srcOrd="13" destOrd="0" presId="urn:microsoft.com/office/officeart/2005/8/layout/vProcess5"/>
    <dgm:cxn modelId="{F3749777-3996-413B-AE0C-15C29D7EC762}" type="presParOf" srcId="{313912D5-70C8-4602-BE1A-380D2ACA4541}" destId="{474F0236-351C-493C-A064-3839B5EFB9F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76E62B-37C9-4453-9792-764963579B0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8B01575-45EE-4FAC-8A31-994D787316EB}">
      <dgm:prSet custT="1"/>
      <dgm:spPr/>
      <dgm:t>
        <a:bodyPr/>
        <a:lstStyle/>
        <a:p>
          <a:r>
            <a:rPr lang="en-US" sz="1800" b="1" dirty="0"/>
            <a:t>Per-pupil spending </a:t>
          </a:r>
          <a:r>
            <a:rPr lang="en-US" sz="1800" dirty="0"/>
            <a:t>does not always lead to higher test scores. While there is a general upward trend, some districts with very high or very low spending fall outside of it, suggesting that </a:t>
          </a:r>
          <a:r>
            <a:rPr lang="en-US" sz="1800" b="1" dirty="0"/>
            <a:t>money alone isn't the only factor</a:t>
          </a:r>
          <a:r>
            <a:rPr lang="en-US" sz="1800" dirty="0"/>
            <a:t>.</a:t>
          </a:r>
        </a:p>
      </dgm:t>
    </dgm:pt>
    <dgm:pt modelId="{CD8B7706-BCB9-4E84-93C8-9504FE936863}" type="parTrans" cxnId="{FF11A119-9A38-4D76-B961-F528C4E643A5}">
      <dgm:prSet/>
      <dgm:spPr/>
      <dgm:t>
        <a:bodyPr/>
        <a:lstStyle/>
        <a:p>
          <a:endParaRPr lang="en-US"/>
        </a:p>
      </dgm:t>
    </dgm:pt>
    <dgm:pt modelId="{CCD25B91-980C-48D8-A88E-BDA68D3B1BD6}" type="sibTrans" cxnId="{FF11A119-9A38-4D76-B961-F528C4E643A5}">
      <dgm:prSet/>
      <dgm:spPr/>
      <dgm:t>
        <a:bodyPr/>
        <a:lstStyle/>
        <a:p>
          <a:endParaRPr lang="en-US"/>
        </a:p>
      </dgm:t>
    </dgm:pt>
    <dgm:pt modelId="{E068DCC4-5879-4D53-AED6-9AA546A81777}">
      <dgm:prSet/>
      <dgm:spPr/>
      <dgm:t>
        <a:bodyPr/>
        <a:lstStyle/>
        <a:p>
          <a:r>
            <a:rPr lang="en-US" b="1" dirty="0"/>
            <a:t>Demographics don’t directly cause performance outcomes</a:t>
          </a:r>
          <a:r>
            <a:rPr lang="en-US" dirty="0"/>
            <a:t>, but they can reflect deeper issues. For example, districts with higher percentages of Hispanic students tended to score higher in ELA. This may point to </a:t>
          </a:r>
          <a:r>
            <a:rPr lang="en-US" b="1" dirty="0"/>
            <a:t>strong support systems or resources</a:t>
          </a:r>
          <a:r>
            <a:rPr lang="en-US" dirty="0"/>
            <a:t> in those districts, not to race or ethnicity itself.</a:t>
          </a:r>
        </a:p>
      </dgm:t>
    </dgm:pt>
    <dgm:pt modelId="{1E671A90-FBAD-41A9-AB6B-F4144B4D242C}" type="parTrans" cxnId="{17BE7A38-14F7-4591-B15F-A7B61E3EE298}">
      <dgm:prSet/>
      <dgm:spPr/>
      <dgm:t>
        <a:bodyPr/>
        <a:lstStyle/>
        <a:p>
          <a:endParaRPr lang="en-US"/>
        </a:p>
      </dgm:t>
    </dgm:pt>
    <dgm:pt modelId="{BDF72EF1-D918-4FB9-A7CA-895F833627D7}" type="sibTrans" cxnId="{17BE7A38-14F7-4591-B15F-A7B61E3EE298}">
      <dgm:prSet/>
      <dgm:spPr/>
      <dgm:t>
        <a:bodyPr/>
        <a:lstStyle/>
        <a:p>
          <a:endParaRPr lang="en-US"/>
        </a:p>
      </dgm:t>
    </dgm:pt>
    <dgm:pt modelId="{4BF3C85C-63C6-4CBB-AFEC-FD8C76A966C6}">
      <dgm:prSet/>
      <dgm:spPr/>
      <dgm:t>
        <a:bodyPr/>
        <a:lstStyle/>
        <a:p>
          <a:r>
            <a:rPr lang="en-US" dirty="0"/>
            <a:t>In </a:t>
          </a:r>
          <a:r>
            <a:rPr lang="en-US" b="1" dirty="0"/>
            <a:t>top-performing districts</a:t>
          </a:r>
          <a:r>
            <a:rPr lang="en-US" dirty="0"/>
            <a:t>, Hispanic students made up the largest demographic group. In </a:t>
          </a:r>
          <a:r>
            <a:rPr lang="en-US" b="1" dirty="0"/>
            <a:t>lower-performing districts</a:t>
          </a:r>
          <a:r>
            <a:rPr lang="en-US" dirty="0"/>
            <a:t>, the majority populations were Black and White. This doesn't mean one group is better than another — rather, it shows how </a:t>
          </a:r>
          <a:r>
            <a:rPr lang="en-US" b="1" dirty="0"/>
            <a:t>external factors connected to demographics</a:t>
          </a:r>
          <a:r>
            <a:rPr lang="en-US" dirty="0"/>
            <a:t> (like funding, community support, or socioeconomic status) may affect performance.</a:t>
          </a:r>
        </a:p>
      </dgm:t>
    </dgm:pt>
    <dgm:pt modelId="{660CE600-1870-4B4B-8E8F-2F79DAC7C0A5}" type="parTrans" cxnId="{1F46F43F-28BB-4209-BF48-D75DA076BE1C}">
      <dgm:prSet/>
      <dgm:spPr/>
      <dgm:t>
        <a:bodyPr/>
        <a:lstStyle/>
        <a:p>
          <a:endParaRPr lang="en-US"/>
        </a:p>
      </dgm:t>
    </dgm:pt>
    <dgm:pt modelId="{E6198200-53CB-4853-A566-661C7B894717}" type="sibTrans" cxnId="{1F46F43F-28BB-4209-BF48-D75DA076BE1C}">
      <dgm:prSet/>
      <dgm:spPr/>
      <dgm:t>
        <a:bodyPr/>
        <a:lstStyle/>
        <a:p>
          <a:endParaRPr lang="en-US"/>
        </a:p>
      </dgm:t>
    </dgm:pt>
    <dgm:pt modelId="{6AA6285A-417D-4F0B-991C-18D5FCA9A687}">
      <dgm:prSet custT="1"/>
      <dgm:spPr/>
      <dgm:t>
        <a:bodyPr/>
        <a:lstStyle/>
        <a:p>
          <a:r>
            <a:rPr lang="en-US" sz="1800" b="1" dirty="0"/>
            <a:t>Urban vs. Suburban</a:t>
          </a:r>
          <a:r>
            <a:rPr lang="en-US" sz="1800" dirty="0"/>
            <a:t>: Urban districts performed better than suburban ones in ELA scores. This challenges common assumptions and shows that success depends more on the support and investment a district receives, not just its location.</a:t>
          </a:r>
        </a:p>
      </dgm:t>
    </dgm:pt>
    <dgm:pt modelId="{2D367B6B-4C7B-494C-AE0A-1F803ADAC993}" type="parTrans" cxnId="{092875BA-C557-4A6B-B86B-99C9CF148703}">
      <dgm:prSet/>
      <dgm:spPr/>
      <dgm:t>
        <a:bodyPr/>
        <a:lstStyle/>
        <a:p>
          <a:endParaRPr lang="en-US"/>
        </a:p>
      </dgm:t>
    </dgm:pt>
    <dgm:pt modelId="{9976AA36-71F4-4184-BC81-14C28A9F04D7}" type="sibTrans" cxnId="{092875BA-C557-4A6B-B86B-99C9CF148703}">
      <dgm:prSet/>
      <dgm:spPr/>
      <dgm:t>
        <a:bodyPr/>
        <a:lstStyle/>
        <a:p>
          <a:endParaRPr lang="en-US"/>
        </a:p>
      </dgm:t>
    </dgm:pt>
    <dgm:pt modelId="{C36DB7D4-0D27-4309-B54B-30369258D682}" type="pres">
      <dgm:prSet presAssocID="{B776E62B-37C9-4453-9792-764963579B07}" presName="vert0" presStyleCnt="0">
        <dgm:presLayoutVars>
          <dgm:dir/>
          <dgm:animOne val="branch"/>
          <dgm:animLvl val="lvl"/>
        </dgm:presLayoutVars>
      </dgm:prSet>
      <dgm:spPr/>
    </dgm:pt>
    <dgm:pt modelId="{E9CE0E9C-E738-4A08-9F77-A3482C2F789D}" type="pres">
      <dgm:prSet presAssocID="{78B01575-45EE-4FAC-8A31-994D787316EB}" presName="thickLine" presStyleLbl="alignNode1" presStyleIdx="0" presStyleCnt="4"/>
      <dgm:spPr/>
    </dgm:pt>
    <dgm:pt modelId="{578064AE-B6E4-4BBF-8B67-2A7B739E55F3}" type="pres">
      <dgm:prSet presAssocID="{78B01575-45EE-4FAC-8A31-994D787316EB}" presName="horz1" presStyleCnt="0"/>
      <dgm:spPr/>
    </dgm:pt>
    <dgm:pt modelId="{DB355C69-1497-4546-81F1-BA9EF7414891}" type="pres">
      <dgm:prSet presAssocID="{78B01575-45EE-4FAC-8A31-994D787316EB}" presName="tx1" presStyleLbl="revTx" presStyleIdx="0" presStyleCnt="4"/>
      <dgm:spPr/>
    </dgm:pt>
    <dgm:pt modelId="{60F4D46F-A285-4359-BEB3-4F13EC02D17B}" type="pres">
      <dgm:prSet presAssocID="{78B01575-45EE-4FAC-8A31-994D787316EB}" presName="vert1" presStyleCnt="0"/>
      <dgm:spPr/>
    </dgm:pt>
    <dgm:pt modelId="{00E7BD23-4E27-4E72-B3F5-9D7DDA0F0B0D}" type="pres">
      <dgm:prSet presAssocID="{E068DCC4-5879-4D53-AED6-9AA546A81777}" presName="thickLine" presStyleLbl="alignNode1" presStyleIdx="1" presStyleCnt="4"/>
      <dgm:spPr/>
    </dgm:pt>
    <dgm:pt modelId="{28EE158D-AE0B-4C28-B4EB-2D416CA005E1}" type="pres">
      <dgm:prSet presAssocID="{E068DCC4-5879-4D53-AED6-9AA546A81777}" presName="horz1" presStyleCnt="0"/>
      <dgm:spPr/>
    </dgm:pt>
    <dgm:pt modelId="{CD370CAA-8962-4958-A5DD-CEE7BE268D56}" type="pres">
      <dgm:prSet presAssocID="{E068DCC4-5879-4D53-AED6-9AA546A81777}" presName="tx1" presStyleLbl="revTx" presStyleIdx="1" presStyleCnt="4"/>
      <dgm:spPr/>
    </dgm:pt>
    <dgm:pt modelId="{30FE1F97-45B3-454F-8068-9703BB16C1BC}" type="pres">
      <dgm:prSet presAssocID="{E068DCC4-5879-4D53-AED6-9AA546A81777}" presName="vert1" presStyleCnt="0"/>
      <dgm:spPr/>
    </dgm:pt>
    <dgm:pt modelId="{F97AA396-5142-4345-8191-82E9387182AC}" type="pres">
      <dgm:prSet presAssocID="{4BF3C85C-63C6-4CBB-AFEC-FD8C76A966C6}" presName="thickLine" presStyleLbl="alignNode1" presStyleIdx="2" presStyleCnt="4"/>
      <dgm:spPr/>
    </dgm:pt>
    <dgm:pt modelId="{B1FCDA5F-CE02-404D-A698-18C6D2A62B5D}" type="pres">
      <dgm:prSet presAssocID="{4BF3C85C-63C6-4CBB-AFEC-FD8C76A966C6}" presName="horz1" presStyleCnt="0"/>
      <dgm:spPr/>
    </dgm:pt>
    <dgm:pt modelId="{EBF8C38F-0EA3-4E76-8935-350058183CAC}" type="pres">
      <dgm:prSet presAssocID="{4BF3C85C-63C6-4CBB-AFEC-FD8C76A966C6}" presName="tx1" presStyleLbl="revTx" presStyleIdx="2" presStyleCnt="4"/>
      <dgm:spPr/>
    </dgm:pt>
    <dgm:pt modelId="{FA4A60A4-C396-4D7F-8EA4-5328D56350CA}" type="pres">
      <dgm:prSet presAssocID="{4BF3C85C-63C6-4CBB-AFEC-FD8C76A966C6}" presName="vert1" presStyleCnt="0"/>
      <dgm:spPr/>
    </dgm:pt>
    <dgm:pt modelId="{E58D1B7E-5BD5-42D6-9E04-D96E2F00DD7D}" type="pres">
      <dgm:prSet presAssocID="{6AA6285A-417D-4F0B-991C-18D5FCA9A687}" presName="thickLine" presStyleLbl="alignNode1" presStyleIdx="3" presStyleCnt="4"/>
      <dgm:spPr/>
    </dgm:pt>
    <dgm:pt modelId="{2F16A620-E8C7-4420-9F21-643A03FD587E}" type="pres">
      <dgm:prSet presAssocID="{6AA6285A-417D-4F0B-991C-18D5FCA9A687}" presName="horz1" presStyleCnt="0"/>
      <dgm:spPr/>
    </dgm:pt>
    <dgm:pt modelId="{B3CE358D-F16E-4692-AEC2-FDB00B1BBAA1}" type="pres">
      <dgm:prSet presAssocID="{6AA6285A-417D-4F0B-991C-18D5FCA9A687}" presName="tx1" presStyleLbl="revTx" presStyleIdx="3" presStyleCnt="4"/>
      <dgm:spPr/>
    </dgm:pt>
    <dgm:pt modelId="{A94094A1-A9B5-4E4A-A817-B806D96AC975}" type="pres">
      <dgm:prSet presAssocID="{6AA6285A-417D-4F0B-991C-18D5FCA9A687}" presName="vert1" presStyleCnt="0"/>
      <dgm:spPr/>
    </dgm:pt>
  </dgm:ptLst>
  <dgm:cxnLst>
    <dgm:cxn modelId="{FF11A119-9A38-4D76-B961-F528C4E643A5}" srcId="{B776E62B-37C9-4453-9792-764963579B07}" destId="{78B01575-45EE-4FAC-8A31-994D787316EB}" srcOrd="0" destOrd="0" parTransId="{CD8B7706-BCB9-4E84-93C8-9504FE936863}" sibTransId="{CCD25B91-980C-48D8-A88E-BDA68D3B1BD6}"/>
    <dgm:cxn modelId="{FFC15A37-8E58-4A39-ACA0-CC4CBE1D331D}" type="presOf" srcId="{78B01575-45EE-4FAC-8A31-994D787316EB}" destId="{DB355C69-1497-4546-81F1-BA9EF7414891}" srcOrd="0" destOrd="0" presId="urn:microsoft.com/office/officeart/2008/layout/LinedList"/>
    <dgm:cxn modelId="{17BE7A38-14F7-4591-B15F-A7B61E3EE298}" srcId="{B776E62B-37C9-4453-9792-764963579B07}" destId="{E068DCC4-5879-4D53-AED6-9AA546A81777}" srcOrd="1" destOrd="0" parTransId="{1E671A90-FBAD-41A9-AB6B-F4144B4D242C}" sibTransId="{BDF72EF1-D918-4FB9-A7CA-895F833627D7}"/>
    <dgm:cxn modelId="{47F7273B-FBDB-4A91-951C-27DC0599F157}" type="presOf" srcId="{4BF3C85C-63C6-4CBB-AFEC-FD8C76A966C6}" destId="{EBF8C38F-0EA3-4E76-8935-350058183CAC}" srcOrd="0" destOrd="0" presId="urn:microsoft.com/office/officeart/2008/layout/LinedList"/>
    <dgm:cxn modelId="{1F46F43F-28BB-4209-BF48-D75DA076BE1C}" srcId="{B776E62B-37C9-4453-9792-764963579B07}" destId="{4BF3C85C-63C6-4CBB-AFEC-FD8C76A966C6}" srcOrd="2" destOrd="0" parTransId="{660CE600-1870-4B4B-8E8F-2F79DAC7C0A5}" sibTransId="{E6198200-53CB-4853-A566-661C7B894717}"/>
    <dgm:cxn modelId="{35068F71-2CD1-4B07-AFEB-BEEDBFF0C63C}" type="presOf" srcId="{6AA6285A-417D-4F0B-991C-18D5FCA9A687}" destId="{B3CE358D-F16E-4692-AEC2-FDB00B1BBAA1}" srcOrd="0" destOrd="0" presId="urn:microsoft.com/office/officeart/2008/layout/LinedList"/>
    <dgm:cxn modelId="{F7D2447F-3906-4B27-BEDC-5C71CCEA2C97}" type="presOf" srcId="{E068DCC4-5879-4D53-AED6-9AA546A81777}" destId="{CD370CAA-8962-4958-A5DD-CEE7BE268D56}" srcOrd="0" destOrd="0" presId="urn:microsoft.com/office/officeart/2008/layout/LinedList"/>
    <dgm:cxn modelId="{092875BA-C557-4A6B-B86B-99C9CF148703}" srcId="{B776E62B-37C9-4453-9792-764963579B07}" destId="{6AA6285A-417D-4F0B-991C-18D5FCA9A687}" srcOrd="3" destOrd="0" parTransId="{2D367B6B-4C7B-494C-AE0A-1F803ADAC993}" sibTransId="{9976AA36-71F4-4184-BC81-14C28A9F04D7}"/>
    <dgm:cxn modelId="{459D41D7-C947-436E-A10C-FEEF4FFC6BA9}" type="presOf" srcId="{B776E62B-37C9-4453-9792-764963579B07}" destId="{C36DB7D4-0D27-4309-B54B-30369258D682}" srcOrd="0" destOrd="0" presId="urn:microsoft.com/office/officeart/2008/layout/LinedList"/>
    <dgm:cxn modelId="{167FAE9B-7145-4C12-A99B-E981D090CC2F}" type="presParOf" srcId="{C36DB7D4-0D27-4309-B54B-30369258D682}" destId="{E9CE0E9C-E738-4A08-9F77-A3482C2F789D}" srcOrd="0" destOrd="0" presId="urn:microsoft.com/office/officeart/2008/layout/LinedList"/>
    <dgm:cxn modelId="{13AD6657-D155-4D88-8ED2-68B9DA24311F}" type="presParOf" srcId="{C36DB7D4-0D27-4309-B54B-30369258D682}" destId="{578064AE-B6E4-4BBF-8B67-2A7B739E55F3}" srcOrd="1" destOrd="0" presId="urn:microsoft.com/office/officeart/2008/layout/LinedList"/>
    <dgm:cxn modelId="{2DDF0B94-86C2-4809-AF54-547769DDF651}" type="presParOf" srcId="{578064AE-B6E4-4BBF-8B67-2A7B739E55F3}" destId="{DB355C69-1497-4546-81F1-BA9EF7414891}" srcOrd="0" destOrd="0" presId="urn:microsoft.com/office/officeart/2008/layout/LinedList"/>
    <dgm:cxn modelId="{E5CA69D9-3A34-4019-9739-AB644AFF09DA}" type="presParOf" srcId="{578064AE-B6E4-4BBF-8B67-2A7B739E55F3}" destId="{60F4D46F-A285-4359-BEB3-4F13EC02D17B}" srcOrd="1" destOrd="0" presId="urn:microsoft.com/office/officeart/2008/layout/LinedList"/>
    <dgm:cxn modelId="{16061ADC-570F-4B8A-A887-7D61705D045B}" type="presParOf" srcId="{C36DB7D4-0D27-4309-B54B-30369258D682}" destId="{00E7BD23-4E27-4E72-B3F5-9D7DDA0F0B0D}" srcOrd="2" destOrd="0" presId="urn:microsoft.com/office/officeart/2008/layout/LinedList"/>
    <dgm:cxn modelId="{CD3E1C18-4681-4470-83C7-C5970F8056E9}" type="presParOf" srcId="{C36DB7D4-0D27-4309-B54B-30369258D682}" destId="{28EE158D-AE0B-4C28-B4EB-2D416CA005E1}" srcOrd="3" destOrd="0" presId="urn:microsoft.com/office/officeart/2008/layout/LinedList"/>
    <dgm:cxn modelId="{E8629171-D372-443D-8980-0EDF61094FAE}" type="presParOf" srcId="{28EE158D-AE0B-4C28-B4EB-2D416CA005E1}" destId="{CD370CAA-8962-4958-A5DD-CEE7BE268D56}" srcOrd="0" destOrd="0" presId="urn:microsoft.com/office/officeart/2008/layout/LinedList"/>
    <dgm:cxn modelId="{1E5CE5A6-FE60-43CA-B816-0746475BCAC4}" type="presParOf" srcId="{28EE158D-AE0B-4C28-B4EB-2D416CA005E1}" destId="{30FE1F97-45B3-454F-8068-9703BB16C1BC}" srcOrd="1" destOrd="0" presId="urn:microsoft.com/office/officeart/2008/layout/LinedList"/>
    <dgm:cxn modelId="{57C8AA65-E696-45B9-80FB-A96BE28D4089}" type="presParOf" srcId="{C36DB7D4-0D27-4309-B54B-30369258D682}" destId="{F97AA396-5142-4345-8191-82E9387182AC}" srcOrd="4" destOrd="0" presId="urn:microsoft.com/office/officeart/2008/layout/LinedList"/>
    <dgm:cxn modelId="{93CD85A2-667F-4A30-A8BB-FB2605916023}" type="presParOf" srcId="{C36DB7D4-0D27-4309-B54B-30369258D682}" destId="{B1FCDA5F-CE02-404D-A698-18C6D2A62B5D}" srcOrd="5" destOrd="0" presId="urn:microsoft.com/office/officeart/2008/layout/LinedList"/>
    <dgm:cxn modelId="{FC6B965C-4F56-40DA-AFB3-3F1E3F670F34}" type="presParOf" srcId="{B1FCDA5F-CE02-404D-A698-18C6D2A62B5D}" destId="{EBF8C38F-0EA3-4E76-8935-350058183CAC}" srcOrd="0" destOrd="0" presId="urn:microsoft.com/office/officeart/2008/layout/LinedList"/>
    <dgm:cxn modelId="{55A677D2-060D-4AFE-AE85-A3409411E034}" type="presParOf" srcId="{B1FCDA5F-CE02-404D-A698-18C6D2A62B5D}" destId="{FA4A60A4-C396-4D7F-8EA4-5328D56350CA}" srcOrd="1" destOrd="0" presId="urn:microsoft.com/office/officeart/2008/layout/LinedList"/>
    <dgm:cxn modelId="{CAC08978-1E3B-4C27-8DB3-06942BC263BF}" type="presParOf" srcId="{C36DB7D4-0D27-4309-B54B-30369258D682}" destId="{E58D1B7E-5BD5-42D6-9E04-D96E2F00DD7D}" srcOrd="6" destOrd="0" presId="urn:microsoft.com/office/officeart/2008/layout/LinedList"/>
    <dgm:cxn modelId="{02AEE1BB-7844-4968-B4B7-BB7985CFB199}" type="presParOf" srcId="{C36DB7D4-0D27-4309-B54B-30369258D682}" destId="{2F16A620-E8C7-4420-9F21-643A03FD587E}" srcOrd="7" destOrd="0" presId="urn:microsoft.com/office/officeart/2008/layout/LinedList"/>
    <dgm:cxn modelId="{6839F26F-73EC-4672-ABBB-3D87C5EF7AC0}" type="presParOf" srcId="{2F16A620-E8C7-4420-9F21-643A03FD587E}" destId="{B3CE358D-F16E-4692-AEC2-FDB00B1BBAA1}" srcOrd="0" destOrd="0" presId="urn:microsoft.com/office/officeart/2008/layout/LinedList"/>
    <dgm:cxn modelId="{8E7B14D3-F5ED-49D6-A577-0121A7DABB5B}" type="presParOf" srcId="{2F16A620-E8C7-4420-9F21-643A03FD587E}" destId="{A94094A1-A9B5-4E4A-A817-B806D96AC97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76E62B-37C9-4453-9792-764963579B0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8B01575-45EE-4FAC-8A31-994D787316EB}">
      <dgm:prSet custT="1"/>
      <dgm:spPr/>
      <dgm:t>
        <a:bodyPr/>
        <a:lstStyle/>
        <a:p>
          <a:r>
            <a:rPr lang="en-US" sz="1800" b="1" dirty="0"/>
            <a:t>Include other counties across Connecticut</a:t>
          </a:r>
          <a:r>
            <a:rPr lang="en-US" sz="1800" dirty="0"/>
            <a:t> to see if the patterns we observed in New Haven County are consistent across the state.</a:t>
          </a:r>
        </a:p>
      </dgm:t>
    </dgm:pt>
    <dgm:pt modelId="{CD8B7706-BCB9-4E84-93C8-9504FE936863}" type="parTrans" cxnId="{FF11A119-9A38-4D76-B961-F528C4E643A5}">
      <dgm:prSet/>
      <dgm:spPr/>
      <dgm:t>
        <a:bodyPr/>
        <a:lstStyle/>
        <a:p>
          <a:endParaRPr lang="en-US"/>
        </a:p>
      </dgm:t>
    </dgm:pt>
    <dgm:pt modelId="{CCD25B91-980C-48D8-A88E-BDA68D3B1BD6}" type="sibTrans" cxnId="{FF11A119-9A38-4D76-B961-F528C4E643A5}">
      <dgm:prSet/>
      <dgm:spPr/>
      <dgm:t>
        <a:bodyPr/>
        <a:lstStyle/>
        <a:p>
          <a:endParaRPr lang="en-US"/>
        </a:p>
      </dgm:t>
    </dgm:pt>
    <dgm:pt modelId="{E068DCC4-5879-4D53-AED6-9AA546A81777}">
      <dgm:prSet/>
      <dgm:spPr/>
      <dgm:t>
        <a:bodyPr/>
        <a:lstStyle/>
        <a:p>
          <a:r>
            <a:rPr lang="en-US" b="1" dirty="0"/>
            <a:t>Break down performance by grade level or subject (ELA vs. Math)</a:t>
          </a:r>
          <a:r>
            <a:rPr lang="en-US" dirty="0"/>
            <a:t> to explore whether certain grades or subjects show stronger or weaker results.</a:t>
          </a:r>
          <a:br>
            <a:rPr lang="en-US" dirty="0"/>
          </a:br>
          <a:r>
            <a:rPr lang="en-US" dirty="0"/>
            <a:t>While this level of detail wasn’t available in the official dataset—only subject-level scores at the district level—</a:t>
          </a:r>
          <a:r>
            <a:rPr lang="en-US" b="1" dirty="0"/>
            <a:t>it's an important area worth exploring in future research</a:t>
          </a:r>
          <a:r>
            <a:rPr lang="en-US" dirty="0"/>
            <a:t>.</a:t>
          </a:r>
        </a:p>
      </dgm:t>
    </dgm:pt>
    <dgm:pt modelId="{1E671A90-FBAD-41A9-AB6B-F4144B4D242C}" type="parTrans" cxnId="{17BE7A38-14F7-4591-B15F-A7B61E3EE298}">
      <dgm:prSet/>
      <dgm:spPr/>
      <dgm:t>
        <a:bodyPr/>
        <a:lstStyle/>
        <a:p>
          <a:endParaRPr lang="en-US"/>
        </a:p>
      </dgm:t>
    </dgm:pt>
    <dgm:pt modelId="{BDF72EF1-D918-4FB9-A7CA-895F833627D7}" type="sibTrans" cxnId="{17BE7A38-14F7-4591-B15F-A7B61E3EE298}">
      <dgm:prSet/>
      <dgm:spPr/>
      <dgm:t>
        <a:bodyPr/>
        <a:lstStyle/>
        <a:p>
          <a:endParaRPr lang="en-US"/>
        </a:p>
      </dgm:t>
    </dgm:pt>
    <dgm:pt modelId="{4BF3C85C-63C6-4CBB-AFEC-FD8C76A966C6}">
      <dgm:prSet/>
      <dgm:spPr/>
      <dgm:t>
        <a:bodyPr/>
        <a:lstStyle/>
        <a:p>
          <a:r>
            <a:rPr lang="en-US" b="1" dirty="0"/>
            <a:t>Analyze teacher-related factors</a:t>
          </a:r>
          <a:r>
            <a:rPr lang="en-US" dirty="0"/>
            <a:t>, such as student-to-teacher ratios, years of experience, and instructional resources.</a:t>
          </a:r>
          <a:br>
            <a:rPr lang="en-US" dirty="0"/>
          </a:br>
          <a:r>
            <a:rPr lang="en-US" dirty="0"/>
            <a:t>Although we couldn’t access this information in our current dataset, </a:t>
          </a:r>
          <a:r>
            <a:rPr lang="en-US" b="1" dirty="0"/>
            <a:t>these factors are likely to play a key role in student outcomes and would be valuable to investigate further</a:t>
          </a:r>
          <a:r>
            <a:rPr lang="en-US" dirty="0"/>
            <a:t>.</a:t>
          </a:r>
        </a:p>
      </dgm:t>
    </dgm:pt>
    <dgm:pt modelId="{660CE600-1870-4B4B-8E8F-2F79DAC7C0A5}" type="parTrans" cxnId="{1F46F43F-28BB-4209-BF48-D75DA076BE1C}">
      <dgm:prSet/>
      <dgm:spPr/>
      <dgm:t>
        <a:bodyPr/>
        <a:lstStyle/>
        <a:p>
          <a:endParaRPr lang="en-US"/>
        </a:p>
      </dgm:t>
    </dgm:pt>
    <dgm:pt modelId="{E6198200-53CB-4853-A566-661C7B894717}" type="sibTrans" cxnId="{1F46F43F-28BB-4209-BF48-D75DA076BE1C}">
      <dgm:prSet/>
      <dgm:spPr/>
      <dgm:t>
        <a:bodyPr/>
        <a:lstStyle/>
        <a:p>
          <a:endParaRPr lang="en-US"/>
        </a:p>
      </dgm:t>
    </dgm:pt>
    <dgm:pt modelId="{6AA6285A-417D-4F0B-991C-18D5FCA9A687}">
      <dgm:prSet custT="1"/>
      <dgm:spPr/>
      <dgm:t>
        <a:bodyPr/>
        <a:lstStyle/>
        <a:p>
          <a:r>
            <a:rPr lang="en-US" sz="1800" b="1" dirty="0"/>
            <a:t>Track performance over a longer period of time</a:t>
          </a:r>
          <a:r>
            <a:rPr lang="en-US" sz="1800" dirty="0"/>
            <a:t> to examine how trends change and whether new policies or investments lead to real improvements.</a:t>
          </a:r>
        </a:p>
      </dgm:t>
    </dgm:pt>
    <dgm:pt modelId="{2D367B6B-4C7B-494C-AE0A-1F803ADAC993}" type="parTrans" cxnId="{092875BA-C557-4A6B-B86B-99C9CF148703}">
      <dgm:prSet/>
      <dgm:spPr/>
      <dgm:t>
        <a:bodyPr/>
        <a:lstStyle/>
        <a:p>
          <a:endParaRPr lang="en-US"/>
        </a:p>
      </dgm:t>
    </dgm:pt>
    <dgm:pt modelId="{9976AA36-71F4-4184-BC81-14C28A9F04D7}" type="sibTrans" cxnId="{092875BA-C557-4A6B-B86B-99C9CF148703}">
      <dgm:prSet/>
      <dgm:spPr/>
      <dgm:t>
        <a:bodyPr/>
        <a:lstStyle/>
        <a:p>
          <a:endParaRPr lang="en-US"/>
        </a:p>
      </dgm:t>
    </dgm:pt>
    <dgm:pt modelId="{C36DB7D4-0D27-4309-B54B-30369258D682}" type="pres">
      <dgm:prSet presAssocID="{B776E62B-37C9-4453-9792-764963579B07}" presName="vert0" presStyleCnt="0">
        <dgm:presLayoutVars>
          <dgm:dir/>
          <dgm:animOne val="branch"/>
          <dgm:animLvl val="lvl"/>
        </dgm:presLayoutVars>
      </dgm:prSet>
      <dgm:spPr/>
    </dgm:pt>
    <dgm:pt modelId="{E9CE0E9C-E738-4A08-9F77-A3482C2F789D}" type="pres">
      <dgm:prSet presAssocID="{78B01575-45EE-4FAC-8A31-994D787316EB}" presName="thickLine" presStyleLbl="alignNode1" presStyleIdx="0" presStyleCnt="4"/>
      <dgm:spPr/>
    </dgm:pt>
    <dgm:pt modelId="{578064AE-B6E4-4BBF-8B67-2A7B739E55F3}" type="pres">
      <dgm:prSet presAssocID="{78B01575-45EE-4FAC-8A31-994D787316EB}" presName="horz1" presStyleCnt="0"/>
      <dgm:spPr/>
    </dgm:pt>
    <dgm:pt modelId="{DB355C69-1497-4546-81F1-BA9EF7414891}" type="pres">
      <dgm:prSet presAssocID="{78B01575-45EE-4FAC-8A31-994D787316EB}" presName="tx1" presStyleLbl="revTx" presStyleIdx="0" presStyleCnt="4"/>
      <dgm:spPr/>
    </dgm:pt>
    <dgm:pt modelId="{60F4D46F-A285-4359-BEB3-4F13EC02D17B}" type="pres">
      <dgm:prSet presAssocID="{78B01575-45EE-4FAC-8A31-994D787316EB}" presName="vert1" presStyleCnt="0"/>
      <dgm:spPr/>
    </dgm:pt>
    <dgm:pt modelId="{00E7BD23-4E27-4E72-B3F5-9D7DDA0F0B0D}" type="pres">
      <dgm:prSet presAssocID="{E068DCC4-5879-4D53-AED6-9AA546A81777}" presName="thickLine" presStyleLbl="alignNode1" presStyleIdx="1" presStyleCnt="4"/>
      <dgm:spPr/>
    </dgm:pt>
    <dgm:pt modelId="{28EE158D-AE0B-4C28-B4EB-2D416CA005E1}" type="pres">
      <dgm:prSet presAssocID="{E068DCC4-5879-4D53-AED6-9AA546A81777}" presName="horz1" presStyleCnt="0"/>
      <dgm:spPr/>
    </dgm:pt>
    <dgm:pt modelId="{CD370CAA-8962-4958-A5DD-CEE7BE268D56}" type="pres">
      <dgm:prSet presAssocID="{E068DCC4-5879-4D53-AED6-9AA546A81777}" presName="tx1" presStyleLbl="revTx" presStyleIdx="1" presStyleCnt="4"/>
      <dgm:spPr/>
    </dgm:pt>
    <dgm:pt modelId="{30FE1F97-45B3-454F-8068-9703BB16C1BC}" type="pres">
      <dgm:prSet presAssocID="{E068DCC4-5879-4D53-AED6-9AA546A81777}" presName="vert1" presStyleCnt="0"/>
      <dgm:spPr/>
    </dgm:pt>
    <dgm:pt modelId="{F97AA396-5142-4345-8191-82E9387182AC}" type="pres">
      <dgm:prSet presAssocID="{4BF3C85C-63C6-4CBB-AFEC-FD8C76A966C6}" presName="thickLine" presStyleLbl="alignNode1" presStyleIdx="2" presStyleCnt="4"/>
      <dgm:spPr/>
    </dgm:pt>
    <dgm:pt modelId="{B1FCDA5F-CE02-404D-A698-18C6D2A62B5D}" type="pres">
      <dgm:prSet presAssocID="{4BF3C85C-63C6-4CBB-AFEC-FD8C76A966C6}" presName="horz1" presStyleCnt="0"/>
      <dgm:spPr/>
    </dgm:pt>
    <dgm:pt modelId="{EBF8C38F-0EA3-4E76-8935-350058183CAC}" type="pres">
      <dgm:prSet presAssocID="{4BF3C85C-63C6-4CBB-AFEC-FD8C76A966C6}" presName="tx1" presStyleLbl="revTx" presStyleIdx="2" presStyleCnt="4"/>
      <dgm:spPr/>
    </dgm:pt>
    <dgm:pt modelId="{FA4A60A4-C396-4D7F-8EA4-5328D56350CA}" type="pres">
      <dgm:prSet presAssocID="{4BF3C85C-63C6-4CBB-AFEC-FD8C76A966C6}" presName="vert1" presStyleCnt="0"/>
      <dgm:spPr/>
    </dgm:pt>
    <dgm:pt modelId="{E58D1B7E-5BD5-42D6-9E04-D96E2F00DD7D}" type="pres">
      <dgm:prSet presAssocID="{6AA6285A-417D-4F0B-991C-18D5FCA9A687}" presName="thickLine" presStyleLbl="alignNode1" presStyleIdx="3" presStyleCnt="4"/>
      <dgm:spPr/>
    </dgm:pt>
    <dgm:pt modelId="{2F16A620-E8C7-4420-9F21-643A03FD587E}" type="pres">
      <dgm:prSet presAssocID="{6AA6285A-417D-4F0B-991C-18D5FCA9A687}" presName="horz1" presStyleCnt="0"/>
      <dgm:spPr/>
    </dgm:pt>
    <dgm:pt modelId="{B3CE358D-F16E-4692-AEC2-FDB00B1BBAA1}" type="pres">
      <dgm:prSet presAssocID="{6AA6285A-417D-4F0B-991C-18D5FCA9A687}" presName="tx1" presStyleLbl="revTx" presStyleIdx="3" presStyleCnt="4"/>
      <dgm:spPr/>
    </dgm:pt>
    <dgm:pt modelId="{A94094A1-A9B5-4E4A-A817-B806D96AC975}" type="pres">
      <dgm:prSet presAssocID="{6AA6285A-417D-4F0B-991C-18D5FCA9A687}" presName="vert1" presStyleCnt="0"/>
      <dgm:spPr/>
    </dgm:pt>
  </dgm:ptLst>
  <dgm:cxnLst>
    <dgm:cxn modelId="{FF11A119-9A38-4D76-B961-F528C4E643A5}" srcId="{B776E62B-37C9-4453-9792-764963579B07}" destId="{78B01575-45EE-4FAC-8A31-994D787316EB}" srcOrd="0" destOrd="0" parTransId="{CD8B7706-BCB9-4E84-93C8-9504FE936863}" sibTransId="{CCD25B91-980C-48D8-A88E-BDA68D3B1BD6}"/>
    <dgm:cxn modelId="{FFC15A37-8E58-4A39-ACA0-CC4CBE1D331D}" type="presOf" srcId="{78B01575-45EE-4FAC-8A31-994D787316EB}" destId="{DB355C69-1497-4546-81F1-BA9EF7414891}" srcOrd="0" destOrd="0" presId="urn:microsoft.com/office/officeart/2008/layout/LinedList"/>
    <dgm:cxn modelId="{17BE7A38-14F7-4591-B15F-A7B61E3EE298}" srcId="{B776E62B-37C9-4453-9792-764963579B07}" destId="{E068DCC4-5879-4D53-AED6-9AA546A81777}" srcOrd="1" destOrd="0" parTransId="{1E671A90-FBAD-41A9-AB6B-F4144B4D242C}" sibTransId="{BDF72EF1-D918-4FB9-A7CA-895F833627D7}"/>
    <dgm:cxn modelId="{47F7273B-FBDB-4A91-951C-27DC0599F157}" type="presOf" srcId="{4BF3C85C-63C6-4CBB-AFEC-FD8C76A966C6}" destId="{EBF8C38F-0EA3-4E76-8935-350058183CAC}" srcOrd="0" destOrd="0" presId="urn:microsoft.com/office/officeart/2008/layout/LinedList"/>
    <dgm:cxn modelId="{1F46F43F-28BB-4209-BF48-D75DA076BE1C}" srcId="{B776E62B-37C9-4453-9792-764963579B07}" destId="{4BF3C85C-63C6-4CBB-AFEC-FD8C76A966C6}" srcOrd="2" destOrd="0" parTransId="{660CE600-1870-4B4B-8E8F-2F79DAC7C0A5}" sibTransId="{E6198200-53CB-4853-A566-661C7B894717}"/>
    <dgm:cxn modelId="{35068F71-2CD1-4B07-AFEB-BEEDBFF0C63C}" type="presOf" srcId="{6AA6285A-417D-4F0B-991C-18D5FCA9A687}" destId="{B3CE358D-F16E-4692-AEC2-FDB00B1BBAA1}" srcOrd="0" destOrd="0" presId="urn:microsoft.com/office/officeart/2008/layout/LinedList"/>
    <dgm:cxn modelId="{F7D2447F-3906-4B27-BEDC-5C71CCEA2C97}" type="presOf" srcId="{E068DCC4-5879-4D53-AED6-9AA546A81777}" destId="{CD370CAA-8962-4958-A5DD-CEE7BE268D56}" srcOrd="0" destOrd="0" presId="urn:microsoft.com/office/officeart/2008/layout/LinedList"/>
    <dgm:cxn modelId="{092875BA-C557-4A6B-B86B-99C9CF148703}" srcId="{B776E62B-37C9-4453-9792-764963579B07}" destId="{6AA6285A-417D-4F0B-991C-18D5FCA9A687}" srcOrd="3" destOrd="0" parTransId="{2D367B6B-4C7B-494C-AE0A-1F803ADAC993}" sibTransId="{9976AA36-71F4-4184-BC81-14C28A9F04D7}"/>
    <dgm:cxn modelId="{459D41D7-C947-436E-A10C-FEEF4FFC6BA9}" type="presOf" srcId="{B776E62B-37C9-4453-9792-764963579B07}" destId="{C36DB7D4-0D27-4309-B54B-30369258D682}" srcOrd="0" destOrd="0" presId="urn:microsoft.com/office/officeart/2008/layout/LinedList"/>
    <dgm:cxn modelId="{167FAE9B-7145-4C12-A99B-E981D090CC2F}" type="presParOf" srcId="{C36DB7D4-0D27-4309-B54B-30369258D682}" destId="{E9CE0E9C-E738-4A08-9F77-A3482C2F789D}" srcOrd="0" destOrd="0" presId="urn:microsoft.com/office/officeart/2008/layout/LinedList"/>
    <dgm:cxn modelId="{13AD6657-D155-4D88-8ED2-68B9DA24311F}" type="presParOf" srcId="{C36DB7D4-0D27-4309-B54B-30369258D682}" destId="{578064AE-B6E4-4BBF-8B67-2A7B739E55F3}" srcOrd="1" destOrd="0" presId="urn:microsoft.com/office/officeart/2008/layout/LinedList"/>
    <dgm:cxn modelId="{2DDF0B94-86C2-4809-AF54-547769DDF651}" type="presParOf" srcId="{578064AE-B6E4-4BBF-8B67-2A7B739E55F3}" destId="{DB355C69-1497-4546-81F1-BA9EF7414891}" srcOrd="0" destOrd="0" presId="urn:microsoft.com/office/officeart/2008/layout/LinedList"/>
    <dgm:cxn modelId="{E5CA69D9-3A34-4019-9739-AB644AFF09DA}" type="presParOf" srcId="{578064AE-B6E4-4BBF-8B67-2A7B739E55F3}" destId="{60F4D46F-A285-4359-BEB3-4F13EC02D17B}" srcOrd="1" destOrd="0" presId="urn:microsoft.com/office/officeart/2008/layout/LinedList"/>
    <dgm:cxn modelId="{16061ADC-570F-4B8A-A887-7D61705D045B}" type="presParOf" srcId="{C36DB7D4-0D27-4309-B54B-30369258D682}" destId="{00E7BD23-4E27-4E72-B3F5-9D7DDA0F0B0D}" srcOrd="2" destOrd="0" presId="urn:microsoft.com/office/officeart/2008/layout/LinedList"/>
    <dgm:cxn modelId="{CD3E1C18-4681-4470-83C7-C5970F8056E9}" type="presParOf" srcId="{C36DB7D4-0D27-4309-B54B-30369258D682}" destId="{28EE158D-AE0B-4C28-B4EB-2D416CA005E1}" srcOrd="3" destOrd="0" presId="urn:microsoft.com/office/officeart/2008/layout/LinedList"/>
    <dgm:cxn modelId="{E8629171-D372-443D-8980-0EDF61094FAE}" type="presParOf" srcId="{28EE158D-AE0B-4C28-B4EB-2D416CA005E1}" destId="{CD370CAA-8962-4958-A5DD-CEE7BE268D56}" srcOrd="0" destOrd="0" presId="urn:microsoft.com/office/officeart/2008/layout/LinedList"/>
    <dgm:cxn modelId="{1E5CE5A6-FE60-43CA-B816-0746475BCAC4}" type="presParOf" srcId="{28EE158D-AE0B-4C28-B4EB-2D416CA005E1}" destId="{30FE1F97-45B3-454F-8068-9703BB16C1BC}" srcOrd="1" destOrd="0" presId="urn:microsoft.com/office/officeart/2008/layout/LinedList"/>
    <dgm:cxn modelId="{57C8AA65-E696-45B9-80FB-A96BE28D4089}" type="presParOf" srcId="{C36DB7D4-0D27-4309-B54B-30369258D682}" destId="{F97AA396-5142-4345-8191-82E9387182AC}" srcOrd="4" destOrd="0" presId="urn:microsoft.com/office/officeart/2008/layout/LinedList"/>
    <dgm:cxn modelId="{93CD85A2-667F-4A30-A8BB-FB2605916023}" type="presParOf" srcId="{C36DB7D4-0D27-4309-B54B-30369258D682}" destId="{B1FCDA5F-CE02-404D-A698-18C6D2A62B5D}" srcOrd="5" destOrd="0" presId="urn:microsoft.com/office/officeart/2008/layout/LinedList"/>
    <dgm:cxn modelId="{FC6B965C-4F56-40DA-AFB3-3F1E3F670F34}" type="presParOf" srcId="{B1FCDA5F-CE02-404D-A698-18C6D2A62B5D}" destId="{EBF8C38F-0EA3-4E76-8935-350058183CAC}" srcOrd="0" destOrd="0" presId="urn:microsoft.com/office/officeart/2008/layout/LinedList"/>
    <dgm:cxn modelId="{55A677D2-060D-4AFE-AE85-A3409411E034}" type="presParOf" srcId="{B1FCDA5F-CE02-404D-A698-18C6D2A62B5D}" destId="{FA4A60A4-C396-4D7F-8EA4-5328D56350CA}" srcOrd="1" destOrd="0" presId="urn:microsoft.com/office/officeart/2008/layout/LinedList"/>
    <dgm:cxn modelId="{CAC08978-1E3B-4C27-8DB3-06942BC263BF}" type="presParOf" srcId="{C36DB7D4-0D27-4309-B54B-30369258D682}" destId="{E58D1B7E-5BD5-42D6-9E04-D96E2F00DD7D}" srcOrd="6" destOrd="0" presId="urn:microsoft.com/office/officeart/2008/layout/LinedList"/>
    <dgm:cxn modelId="{02AEE1BB-7844-4968-B4B7-BB7985CFB199}" type="presParOf" srcId="{C36DB7D4-0D27-4309-B54B-30369258D682}" destId="{2F16A620-E8C7-4420-9F21-643A03FD587E}" srcOrd="7" destOrd="0" presId="urn:microsoft.com/office/officeart/2008/layout/LinedList"/>
    <dgm:cxn modelId="{6839F26F-73EC-4672-ABBB-3D87C5EF7AC0}" type="presParOf" srcId="{2F16A620-E8C7-4420-9F21-643A03FD587E}" destId="{B3CE358D-F16E-4692-AEC2-FDB00B1BBAA1}" srcOrd="0" destOrd="0" presId="urn:microsoft.com/office/officeart/2008/layout/LinedList"/>
    <dgm:cxn modelId="{8E7B14D3-F5ED-49D6-A577-0121A7DABB5B}" type="presParOf" srcId="{2F16A620-E8C7-4420-9F21-643A03FD587E}" destId="{A94094A1-A9B5-4E4A-A817-B806D96AC9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64ED7-4337-4BBF-AD3D-2D8F35E67902}">
      <dsp:nvSpPr>
        <dsp:cNvPr id="0" name=""/>
        <dsp:cNvSpPr/>
      </dsp:nvSpPr>
      <dsp:spPr>
        <a:xfrm>
          <a:off x="0" y="341"/>
          <a:ext cx="6056111" cy="7999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2FD3B9-C743-4A74-9432-36044FD9D2A2}">
      <dsp:nvSpPr>
        <dsp:cNvPr id="0" name=""/>
        <dsp:cNvSpPr/>
      </dsp:nvSpPr>
      <dsp:spPr>
        <a:xfrm>
          <a:off x="241975" y="180323"/>
          <a:ext cx="439954" cy="4399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FC273-3320-41A3-A755-1BFD06C8D118}">
      <dsp:nvSpPr>
        <dsp:cNvPr id="0" name=""/>
        <dsp:cNvSpPr/>
      </dsp:nvSpPr>
      <dsp:spPr>
        <a:xfrm>
          <a:off x="923904" y="341"/>
          <a:ext cx="5132206" cy="79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658" tIns="84658" rIns="84658" bIns="84658" numCol="1" spcCol="1270" anchor="ctr" anchorCtr="0">
          <a:noAutofit/>
        </a:bodyPr>
        <a:lstStyle/>
        <a:p>
          <a:pPr marL="0" lvl="0" indent="0" algn="l" defTabSz="889000">
            <a:lnSpc>
              <a:spcPct val="100000"/>
            </a:lnSpc>
            <a:spcBef>
              <a:spcPct val="0"/>
            </a:spcBef>
            <a:spcAft>
              <a:spcPct val="35000"/>
            </a:spcAft>
            <a:buNone/>
          </a:pPr>
          <a:r>
            <a:rPr lang="en-US" sz="2000" kern="1200"/>
            <a:t>Course: DSC 205 – Data Visualization</a:t>
          </a:r>
        </a:p>
      </dsp:txBody>
      <dsp:txXfrm>
        <a:off x="923904" y="341"/>
        <a:ext cx="5132206" cy="799917"/>
      </dsp:txXfrm>
    </dsp:sp>
    <dsp:sp modelId="{AE4C0B01-2EB3-49E8-B790-9D1CF67A82E6}">
      <dsp:nvSpPr>
        <dsp:cNvPr id="0" name=""/>
        <dsp:cNvSpPr/>
      </dsp:nvSpPr>
      <dsp:spPr>
        <a:xfrm>
          <a:off x="0" y="1000238"/>
          <a:ext cx="6056111" cy="7999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F1B88F-F7FC-44F8-BAF5-7E835FD8198C}">
      <dsp:nvSpPr>
        <dsp:cNvPr id="0" name=""/>
        <dsp:cNvSpPr/>
      </dsp:nvSpPr>
      <dsp:spPr>
        <a:xfrm>
          <a:off x="241975" y="1180220"/>
          <a:ext cx="439954" cy="4399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DB68E0-A589-41F3-96C8-96176E4FA7E0}">
      <dsp:nvSpPr>
        <dsp:cNvPr id="0" name=""/>
        <dsp:cNvSpPr/>
      </dsp:nvSpPr>
      <dsp:spPr>
        <a:xfrm>
          <a:off x="923904" y="1000238"/>
          <a:ext cx="5132206" cy="79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658" tIns="84658" rIns="84658" bIns="84658" numCol="1" spcCol="1270" anchor="ctr" anchorCtr="0">
          <a:noAutofit/>
        </a:bodyPr>
        <a:lstStyle/>
        <a:p>
          <a:pPr marL="0" lvl="0" indent="0" algn="l" defTabSz="889000">
            <a:lnSpc>
              <a:spcPct val="100000"/>
            </a:lnSpc>
            <a:spcBef>
              <a:spcPct val="0"/>
            </a:spcBef>
            <a:spcAft>
              <a:spcPct val="35000"/>
            </a:spcAft>
            <a:buNone/>
          </a:pPr>
          <a:r>
            <a:rPr lang="en-US" sz="2000" kern="1200"/>
            <a:t>Team Members: Marinela Deda, Aylin Mantilla, Chris Rodrigues</a:t>
          </a:r>
        </a:p>
      </dsp:txBody>
      <dsp:txXfrm>
        <a:off x="923904" y="1000238"/>
        <a:ext cx="5132206" cy="799917"/>
      </dsp:txXfrm>
    </dsp:sp>
    <dsp:sp modelId="{93B1BEFB-292C-4069-A3E8-CF18879275DA}">
      <dsp:nvSpPr>
        <dsp:cNvPr id="0" name=""/>
        <dsp:cNvSpPr/>
      </dsp:nvSpPr>
      <dsp:spPr>
        <a:xfrm>
          <a:off x="0" y="2000135"/>
          <a:ext cx="6056111" cy="7999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1BBB9-57B1-4076-A722-E3DEDAF05299}">
      <dsp:nvSpPr>
        <dsp:cNvPr id="0" name=""/>
        <dsp:cNvSpPr/>
      </dsp:nvSpPr>
      <dsp:spPr>
        <a:xfrm>
          <a:off x="241975" y="2180117"/>
          <a:ext cx="439954" cy="4399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6437A5-8C1F-44A7-ADB1-2CFDA43990F4}">
      <dsp:nvSpPr>
        <dsp:cNvPr id="0" name=""/>
        <dsp:cNvSpPr/>
      </dsp:nvSpPr>
      <dsp:spPr>
        <a:xfrm>
          <a:off x="923904" y="2000135"/>
          <a:ext cx="5132206" cy="79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658" tIns="84658" rIns="84658" bIns="84658" numCol="1" spcCol="1270" anchor="ctr" anchorCtr="0">
          <a:noAutofit/>
        </a:bodyPr>
        <a:lstStyle/>
        <a:p>
          <a:pPr marL="0" lvl="0" indent="0" algn="l" defTabSz="889000">
            <a:lnSpc>
              <a:spcPct val="100000"/>
            </a:lnSpc>
            <a:spcBef>
              <a:spcPct val="0"/>
            </a:spcBef>
            <a:spcAft>
              <a:spcPct val="35000"/>
            </a:spcAft>
            <a:buNone/>
          </a:pPr>
          <a:r>
            <a:rPr lang="en-US" sz="2000" kern="1200"/>
            <a:t>Date: May 13, 2025</a:t>
          </a:r>
        </a:p>
      </dsp:txBody>
      <dsp:txXfrm>
        <a:off x="923904" y="2000135"/>
        <a:ext cx="5132206" cy="799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4796E-7E64-4640-A620-C8C25527C1A9}">
      <dsp:nvSpPr>
        <dsp:cNvPr id="0" name=""/>
        <dsp:cNvSpPr/>
      </dsp:nvSpPr>
      <dsp:spPr>
        <a:xfrm>
          <a:off x="0" y="0"/>
          <a:ext cx="6072759" cy="7832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Cleaned column names and standardized formatting</a:t>
          </a:r>
          <a:endParaRPr lang="en-US" sz="2000" kern="1200"/>
        </a:p>
      </dsp:txBody>
      <dsp:txXfrm>
        <a:off x="22940" y="22940"/>
        <a:ext cx="5135942" cy="737360"/>
      </dsp:txXfrm>
    </dsp:sp>
    <dsp:sp modelId="{42F71652-D85A-4FBE-9D02-76F3F652E629}">
      <dsp:nvSpPr>
        <dsp:cNvPr id="0" name=""/>
        <dsp:cNvSpPr/>
      </dsp:nvSpPr>
      <dsp:spPr>
        <a:xfrm>
          <a:off x="453485" y="892024"/>
          <a:ext cx="6072759" cy="783240"/>
        </a:xfrm>
        <a:prstGeom prst="roundRect">
          <a:avLst>
            <a:gd name="adj" fmla="val 10000"/>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Converted spending data to numeric values using pd.to_numeric()</a:t>
          </a:r>
          <a:endParaRPr lang="en-US" sz="2000" kern="1200"/>
        </a:p>
      </dsp:txBody>
      <dsp:txXfrm>
        <a:off x="476425" y="914964"/>
        <a:ext cx="5064287" cy="737360"/>
      </dsp:txXfrm>
    </dsp:sp>
    <dsp:sp modelId="{24DBA9C0-D492-4CD8-B3DE-16C91178AF86}">
      <dsp:nvSpPr>
        <dsp:cNvPr id="0" name=""/>
        <dsp:cNvSpPr/>
      </dsp:nvSpPr>
      <dsp:spPr>
        <a:xfrm>
          <a:off x="906970" y="1784048"/>
          <a:ext cx="6072759" cy="783240"/>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Removed missing values to ensure clean visual output</a:t>
          </a:r>
          <a:endParaRPr lang="en-US" sz="2000" kern="1200"/>
        </a:p>
      </dsp:txBody>
      <dsp:txXfrm>
        <a:off x="929910" y="1806988"/>
        <a:ext cx="5064287" cy="737360"/>
      </dsp:txXfrm>
    </dsp:sp>
    <dsp:sp modelId="{2C524EEC-E8DA-47DF-BA94-EDA78E65FAC1}">
      <dsp:nvSpPr>
        <dsp:cNvPr id="0" name=""/>
        <dsp:cNvSpPr/>
      </dsp:nvSpPr>
      <dsp:spPr>
        <a:xfrm>
          <a:off x="1360455" y="2676072"/>
          <a:ext cx="6072759" cy="783240"/>
        </a:xfrm>
        <a:prstGeom prst="roundRect">
          <a:avLst>
            <a:gd name="adj" fmla="val 10000"/>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Melted demographic columns to long format for race/ethnicity plots</a:t>
          </a:r>
          <a:endParaRPr lang="en-US" sz="2000" kern="1200"/>
        </a:p>
      </dsp:txBody>
      <dsp:txXfrm>
        <a:off x="1383395" y="2699012"/>
        <a:ext cx="5064287" cy="737360"/>
      </dsp:txXfrm>
    </dsp:sp>
    <dsp:sp modelId="{0ED1A9CA-918D-42AD-A163-7CC0C72E002A}">
      <dsp:nvSpPr>
        <dsp:cNvPr id="0" name=""/>
        <dsp:cNvSpPr/>
      </dsp:nvSpPr>
      <dsp:spPr>
        <a:xfrm>
          <a:off x="1813940" y="3568097"/>
          <a:ext cx="6072759" cy="783240"/>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Applied filters by </a:t>
          </a:r>
          <a:r>
            <a:rPr lang="en-US" sz="2000" b="1" i="0" kern="1200" baseline="0"/>
            <a:t>year</a:t>
          </a:r>
          <a:r>
            <a:rPr lang="en-US" sz="2000" b="0" i="0" kern="1200" baseline="0"/>
            <a:t>, </a:t>
          </a:r>
          <a:r>
            <a:rPr lang="en-US" sz="2000" b="1" i="0" kern="1200" baseline="0"/>
            <a:t>county</a:t>
          </a:r>
          <a:r>
            <a:rPr lang="en-US" sz="2000" b="0" i="0" kern="1200" baseline="0"/>
            <a:t>, </a:t>
          </a:r>
          <a:r>
            <a:rPr lang="en-US" sz="2000" b="1" i="0" kern="1200" baseline="0"/>
            <a:t>district</a:t>
          </a:r>
          <a:r>
            <a:rPr lang="en-US" sz="2000" b="0" i="0" kern="1200" baseline="0"/>
            <a:t>, and </a:t>
          </a:r>
          <a:r>
            <a:rPr lang="en-US" sz="2000" b="1" i="0" kern="1200" baseline="0"/>
            <a:t>subject</a:t>
          </a:r>
          <a:r>
            <a:rPr lang="en-US" sz="2000" b="0" i="0" kern="1200" baseline="0"/>
            <a:t> using sidebar inputs</a:t>
          </a:r>
          <a:endParaRPr lang="en-US" sz="2000" kern="1200"/>
        </a:p>
      </dsp:txBody>
      <dsp:txXfrm>
        <a:off x="1836880" y="3591037"/>
        <a:ext cx="5064287" cy="737360"/>
      </dsp:txXfrm>
    </dsp:sp>
    <dsp:sp modelId="{F5BF9C5B-5FD9-42C9-82A3-4F6E4D9F3E30}">
      <dsp:nvSpPr>
        <dsp:cNvPr id="0" name=""/>
        <dsp:cNvSpPr/>
      </dsp:nvSpPr>
      <dsp:spPr>
        <a:xfrm>
          <a:off x="5563652"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678201" y="572200"/>
        <a:ext cx="280008" cy="383102"/>
      </dsp:txXfrm>
    </dsp:sp>
    <dsp:sp modelId="{2454FCC4-4B37-4833-9F6A-904189A420D7}">
      <dsp:nvSpPr>
        <dsp:cNvPr id="0" name=""/>
        <dsp:cNvSpPr/>
      </dsp:nvSpPr>
      <dsp:spPr>
        <a:xfrm>
          <a:off x="6017137" y="1464225"/>
          <a:ext cx="509106" cy="509106"/>
        </a:xfrm>
        <a:prstGeom prst="downArrow">
          <a:avLst>
            <a:gd name="adj1" fmla="val 55000"/>
            <a:gd name="adj2" fmla="val 45000"/>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131686" y="1464225"/>
        <a:ext cx="280008" cy="383102"/>
      </dsp:txXfrm>
    </dsp:sp>
    <dsp:sp modelId="{DF1560BF-43DC-4646-B313-8FE23444FAAC}">
      <dsp:nvSpPr>
        <dsp:cNvPr id="0" name=""/>
        <dsp:cNvSpPr/>
      </dsp:nvSpPr>
      <dsp:spPr>
        <a:xfrm>
          <a:off x="6470622" y="2343195"/>
          <a:ext cx="509106" cy="509106"/>
        </a:xfrm>
        <a:prstGeom prst="downArrow">
          <a:avLst>
            <a:gd name="adj1" fmla="val 55000"/>
            <a:gd name="adj2" fmla="val 45000"/>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585171" y="2343195"/>
        <a:ext cx="280008" cy="383102"/>
      </dsp:txXfrm>
    </dsp:sp>
    <dsp:sp modelId="{C31425DC-C614-4694-9113-8EC97DD27882}">
      <dsp:nvSpPr>
        <dsp:cNvPr id="0" name=""/>
        <dsp:cNvSpPr/>
      </dsp:nvSpPr>
      <dsp:spPr>
        <a:xfrm>
          <a:off x="6924108" y="3243922"/>
          <a:ext cx="509106" cy="509106"/>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038657" y="3243922"/>
        <a:ext cx="280008" cy="383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E0E9C-E738-4A08-9F77-A3482C2F789D}">
      <dsp:nvSpPr>
        <dsp:cNvPr id="0" name=""/>
        <dsp:cNvSpPr/>
      </dsp:nvSpPr>
      <dsp:spPr>
        <a:xfrm>
          <a:off x="0" y="0"/>
          <a:ext cx="85153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55C69-1497-4546-81F1-BA9EF7414891}">
      <dsp:nvSpPr>
        <dsp:cNvPr id="0" name=""/>
        <dsp:cNvSpPr/>
      </dsp:nvSpPr>
      <dsp:spPr>
        <a:xfrm>
          <a:off x="0" y="0"/>
          <a:ext cx="8515349" cy="1133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Per-pupil spending </a:t>
          </a:r>
          <a:r>
            <a:rPr lang="en-US" sz="1800" kern="1200" dirty="0"/>
            <a:t>does not always lead to higher test scores. While there is a general upward trend, some districts with very high or very low spending fall outside of it, suggesting that </a:t>
          </a:r>
          <a:r>
            <a:rPr lang="en-US" sz="1800" b="1" kern="1200" dirty="0"/>
            <a:t>money alone isn't the only factor</a:t>
          </a:r>
          <a:r>
            <a:rPr lang="en-US" sz="1800" kern="1200" dirty="0"/>
            <a:t>.</a:t>
          </a:r>
        </a:p>
      </dsp:txBody>
      <dsp:txXfrm>
        <a:off x="0" y="0"/>
        <a:ext cx="8515349" cy="1133634"/>
      </dsp:txXfrm>
    </dsp:sp>
    <dsp:sp modelId="{00E7BD23-4E27-4E72-B3F5-9D7DDA0F0B0D}">
      <dsp:nvSpPr>
        <dsp:cNvPr id="0" name=""/>
        <dsp:cNvSpPr/>
      </dsp:nvSpPr>
      <dsp:spPr>
        <a:xfrm>
          <a:off x="0" y="1133634"/>
          <a:ext cx="85153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70CAA-8962-4958-A5DD-CEE7BE268D56}">
      <dsp:nvSpPr>
        <dsp:cNvPr id="0" name=""/>
        <dsp:cNvSpPr/>
      </dsp:nvSpPr>
      <dsp:spPr>
        <a:xfrm>
          <a:off x="0" y="1133634"/>
          <a:ext cx="8515349" cy="1133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Demographics don’t directly cause performance outcomes</a:t>
          </a:r>
          <a:r>
            <a:rPr lang="en-US" sz="1600" kern="1200" dirty="0"/>
            <a:t>, but they can reflect deeper issues. For example, districts with higher percentages of Hispanic students tended to score higher in ELA. This may point to </a:t>
          </a:r>
          <a:r>
            <a:rPr lang="en-US" sz="1600" b="1" kern="1200" dirty="0"/>
            <a:t>strong support systems or resources</a:t>
          </a:r>
          <a:r>
            <a:rPr lang="en-US" sz="1600" kern="1200" dirty="0"/>
            <a:t> in those districts, not to race or ethnicity itself.</a:t>
          </a:r>
        </a:p>
      </dsp:txBody>
      <dsp:txXfrm>
        <a:off x="0" y="1133634"/>
        <a:ext cx="8515349" cy="1133634"/>
      </dsp:txXfrm>
    </dsp:sp>
    <dsp:sp modelId="{F97AA396-5142-4345-8191-82E9387182AC}">
      <dsp:nvSpPr>
        <dsp:cNvPr id="0" name=""/>
        <dsp:cNvSpPr/>
      </dsp:nvSpPr>
      <dsp:spPr>
        <a:xfrm>
          <a:off x="0" y="2267268"/>
          <a:ext cx="85153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F8C38F-0EA3-4E76-8935-350058183CAC}">
      <dsp:nvSpPr>
        <dsp:cNvPr id="0" name=""/>
        <dsp:cNvSpPr/>
      </dsp:nvSpPr>
      <dsp:spPr>
        <a:xfrm>
          <a:off x="0" y="2267268"/>
          <a:ext cx="8515349" cy="1133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In </a:t>
          </a:r>
          <a:r>
            <a:rPr lang="en-US" sz="1600" b="1" kern="1200" dirty="0"/>
            <a:t>top-performing districts</a:t>
          </a:r>
          <a:r>
            <a:rPr lang="en-US" sz="1600" kern="1200" dirty="0"/>
            <a:t>, Hispanic students made up the largest demographic group. In </a:t>
          </a:r>
          <a:r>
            <a:rPr lang="en-US" sz="1600" b="1" kern="1200" dirty="0"/>
            <a:t>lower-performing districts</a:t>
          </a:r>
          <a:r>
            <a:rPr lang="en-US" sz="1600" kern="1200" dirty="0"/>
            <a:t>, the majority populations were Black and White. This doesn't mean one group is better than another — rather, it shows how </a:t>
          </a:r>
          <a:r>
            <a:rPr lang="en-US" sz="1600" b="1" kern="1200" dirty="0"/>
            <a:t>external factors connected to demographics</a:t>
          </a:r>
          <a:r>
            <a:rPr lang="en-US" sz="1600" kern="1200" dirty="0"/>
            <a:t> (like funding, community support, or socioeconomic status) may affect performance.</a:t>
          </a:r>
        </a:p>
      </dsp:txBody>
      <dsp:txXfrm>
        <a:off x="0" y="2267268"/>
        <a:ext cx="8515349" cy="1133634"/>
      </dsp:txXfrm>
    </dsp:sp>
    <dsp:sp modelId="{E58D1B7E-5BD5-42D6-9E04-D96E2F00DD7D}">
      <dsp:nvSpPr>
        <dsp:cNvPr id="0" name=""/>
        <dsp:cNvSpPr/>
      </dsp:nvSpPr>
      <dsp:spPr>
        <a:xfrm>
          <a:off x="0" y="3400901"/>
          <a:ext cx="851534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CE358D-F16E-4692-AEC2-FDB00B1BBAA1}">
      <dsp:nvSpPr>
        <dsp:cNvPr id="0" name=""/>
        <dsp:cNvSpPr/>
      </dsp:nvSpPr>
      <dsp:spPr>
        <a:xfrm>
          <a:off x="0" y="3400902"/>
          <a:ext cx="8515349" cy="1133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Urban vs. Suburban</a:t>
          </a:r>
          <a:r>
            <a:rPr lang="en-US" sz="1800" kern="1200" dirty="0"/>
            <a:t>: Urban districts performed better than suburban ones in ELA scores. This challenges common assumptions and shows that success depends more on the support and investment a district receives, not just its location.</a:t>
          </a:r>
        </a:p>
      </dsp:txBody>
      <dsp:txXfrm>
        <a:off x="0" y="3400902"/>
        <a:ext cx="8515349" cy="1133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E0E9C-E738-4A08-9F77-A3482C2F789D}">
      <dsp:nvSpPr>
        <dsp:cNvPr id="0" name=""/>
        <dsp:cNvSpPr/>
      </dsp:nvSpPr>
      <dsp:spPr>
        <a:xfrm>
          <a:off x="0" y="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55C69-1497-4546-81F1-BA9EF7414891}">
      <dsp:nvSpPr>
        <dsp:cNvPr id="0" name=""/>
        <dsp:cNvSpPr/>
      </dsp:nvSpPr>
      <dsp:spPr>
        <a:xfrm>
          <a:off x="0" y="0"/>
          <a:ext cx="8229600" cy="98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Include other counties across Connecticut</a:t>
          </a:r>
          <a:r>
            <a:rPr lang="en-US" sz="1800" kern="1200" dirty="0"/>
            <a:t> to see if the patterns we observed in New Haven County are consistent across the state.</a:t>
          </a:r>
        </a:p>
      </dsp:txBody>
      <dsp:txXfrm>
        <a:off x="0" y="0"/>
        <a:ext cx="8229600" cy="987822"/>
      </dsp:txXfrm>
    </dsp:sp>
    <dsp:sp modelId="{00E7BD23-4E27-4E72-B3F5-9D7DDA0F0B0D}">
      <dsp:nvSpPr>
        <dsp:cNvPr id="0" name=""/>
        <dsp:cNvSpPr/>
      </dsp:nvSpPr>
      <dsp:spPr>
        <a:xfrm>
          <a:off x="0" y="98782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70CAA-8962-4958-A5DD-CEE7BE268D56}">
      <dsp:nvSpPr>
        <dsp:cNvPr id="0" name=""/>
        <dsp:cNvSpPr/>
      </dsp:nvSpPr>
      <dsp:spPr>
        <a:xfrm>
          <a:off x="0" y="987822"/>
          <a:ext cx="8229600" cy="98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Break down performance by grade level or subject (ELA vs. Math)</a:t>
          </a:r>
          <a:r>
            <a:rPr lang="en-US" sz="1500" kern="1200" dirty="0"/>
            <a:t> to explore whether certain grades or subjects show stronger or weaker results.</a:t>
          </a:r>
          <a:br>
            <a:rPr lang="en-US" sz="1500" kern="1200" dirty="0"/>
          </a:br>
          <a:r>
            <a:rPr lang="en-US" sz="1500" kern="1200" dirty="0"/>
            <a:t>While this level of detail wasn’t available in the official dataset—only subject-level scores at the district level—</a:t>
          </a:r>
          <a:r>
            <a:rPr lang="en-US" sz="1500" b="1" kern="1200" dirty="0"/>
            <a:t>it's an important area worth exploring in future research</a:t>
          </a:r>
          <a:r>
            <a:rPr lang="en-US" sz="1500" kern="1200" dirty="0"/>
            <a:t>.</a:t>
          </a:r>
        </a:p>
      </dsp:txBody>
      <dsp:txXfrm>
        <a:off x="0" y="987822"/>
        <a:ext cx="8229600" cy="987822"/>
      </dsp:txXfrm>
    </dsp:sp>
    <dsp:sp modelId="{F97AA396-5142-4345-8191-82E9387182AC}">
      <dsp:nvSpPr>
        <dsp:cNvPr id="0" name=""/>
        <dsp:cNvSpPr/>
      </dsp:nvSpPr>
      <dsp:spPr>
        <a:xfrm>
          <a:off x="0" y="197564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F8C38F-0EA3-4E76-8935-350058183CAC}">
      <dsp:nvSpPr>
        <dsp:cNvPr id="0" name=""/>
        <dsp:cNvSpPr/>
      </dsp:nvSpPr>
      <dsp:spPr>
        <a:xfrm>
          <a:off x="0" y="1975644"/>
          <a:ext cx="8229600" cy="98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Analyze teacher-related factors</a:t>
          </a:r>
          <a:r>
            <a:rPr lang="en-US" sz="1500" kern="1200" dirty="0"/>
            <a:t>, such as student-to-teacher ratios, years of experience, and instructional resources.</a:t>
          </a:r>
          <a:br>
            <a:rPr lang="en-US" sz="1500" kern="1200" dirty="0"/>
          </a:br>
          <a:r>
            <a:rPr lang="en-US" sz="1500" kern="1200" dirty="0"/>
            <a:t>Although we couldn’t access this information in our current dataset, </a:t>
          </a:r>
          <a:r>
            <a:rPr lang="en-US" sz="1500" b="1" kern="1200" dirty="0"/>
            <a:t>these factors are likely to play a key role in student outcomes and would be valuable to investigate further</a:t>
          </a:r>
          <a:r>
            <a:rPr lang="en-US" sz="1500" kern="1200" dirty="0"/>
            <a:t>.</a:t>
          </a:r>
        </a:p>
      </dsp:txBody>
      <dsp:txXfrm>
        <a:off x="0" y="1975644"/>
        <a:ext cx="8229600" cy="987822"/>
      </dsp:txXfrm>
    </dsp:sp>
    <dsp:sp modelId="{E58D1B7E-5BD5-42D6-9E04-D96E2F00DD7D}">
      <dsp:nvSpPr>
        <dsp:cNvPr id="0" name=""/>
        <dsp:cNvSpPr/>
      </dsp:nvSpPr>
      <dsp:spPr>
        <a:xfrm>
          <a:off x="0" y="2963466"/>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CE358D-F16E-4692-AEC2-FDB00B1BBAA1}">
      <dsp:nvSpPr>
        <dsp:cNvPr id="0" name=""/>
        <dsp:cNvSpPr/>
      </dsp:nvSpPr>
      <dsp:spPr>
        <a:xfrm>
          <a:off x="0" y="2963466"/>
          <a:ext cx="8229600" cy="98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Track performance over a longer period of time</a:t>
          </a:r>
          <a:r>
            <a:rPr lang="en-US" sz="1800" kern="1200" dirty="0"/>
            <a:t> to examine how trends change and whether new policies or investments lead to real improvements.</a:t>
          </a:r>
        </a:p>
      </dsp:txBody>
      <dsp:txXfrm>
        <a:off x="0" y="2963466"/>
        <a:ext cx="8229600" cy="9878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CA790-EAD9-452E-B163-29020825E13E}" type="datetimeFigureOut">
              <a:rPr lang="en-US" smtClean="0"/>
              <a:t>5/10/2025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7DEAF-5E48-47C5-8F25-CE236C2AD051}" type="slidenum">
              <a:rPr lang="en-US" smtClean="0"/>
              <a:t>‹#›</a:t>
            </a:fld>
            <a:endParaRPr lang="en-US"/>
          </a:p>
        </p:txBody>
      </p:sp>
    </p:spTree>
    <p:extLst>
      <p:ext uri="{BB962C8B-B14F-4D97-AF65-F5344CB8AC3E}">
        <p14:creationId xmlns:p14="http://schemas.microsoft.com/office/powerpoint/2010/main" val="771620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b="1" dirty="0"/>
              <a:t>📊 Slide 1 Interpretation: District Performance Extremes in New Haven County</a:t>
            </a:r>
          </a:p>
          <a:p>
            <a:pPr>
              <a:buNone/>
            </a:pPr>
            <a:r>
              <a:rPr lang="en-US" sz="1200" dirty="0"/>
              <a:t>This slide highlights the five districts in New Haven County with the highest and lowest SBAC scores. The green bars represent top-performing districts, while red bars show the lowest performers.</a:t>
            </a:r>
          </a:p>
          <a:p>
            <a:pPr>
              <a:buNone/>
            </a:pPr>
            <a:r>
              <a:rPr lang="en-US" sz="1200" dirty="0"/>
              <a:t>Key Observations:</a:t>
            </a:r>
          </a:p>
          <a:p>
            <a:pPr>
              <a:buFont typeface="Arial" panose="020B0604020202020204" pitchFamily="34" charset="0"/>
              <a:buChar char="•"/>
            </a:pPr>
            <a:r>
              <a:rPr lang="en-US" sz="1200" b="1" dirty="0"/>
              <a:t>Top Performers:</a:t>
            </a:r>
            <a:r>
              <a:rPr lang="en-US" sz="1200" dirty="0"/>
              <a:t> Districts like Waterbury and New Haven show exceptionally high scores, with ELA scores exceeding 8,000.</a:t>
            </a:r>
          </a:p>
          <a:p>
            <a:pPr>
              <a:buFont typeface="Arial" panose="020B0604020202020204" pitchFamily="34" charset="0"/>
              <a:buChar char="•"/>
            </a:pPr>
            <a:r>
              <a:rPr lang="en-US" sz="1200" b="1" dirty="0"/>
              <a:t>Lowest Performers:</a:t>
            </a:r>
            <a:r>
              <a:rPr lang="en-US" sz="1200" dirty="0"/>
              <a:t> Several charter schools (e.g., Elm City Montessori, </a:t>
            </a:r>
            <a:r>
              <a:rPr lang="en-US" sz="1200" dirty="0" err="1"/>
              <a:t>Highville</a:t>
            </a:r>
            <a:r>
              <a:rPr lang="en-US" sz="1200" dirty="0"/>
              <a:t> Charter, Brass City Charter) report significantly lower scores.</a:t>
            </a:r>
          </a:p>
          <a:p>
            <a:pPr>
              <a:buFont typeface="Arial" panose="020B0604020202020204" pitchFamily="34" charset="0"/>
              <a:buChar char="•"/>
            </a:pPr>
            <a:r>
              <a:rPr lang="en-US" sz="1200" b="1" dirty="0"/>
              <a:t>Performance Gap:</a:t>
            </a:r>
            <a:r>
              <a:rPr lang="en-US" sz="1200" dirty="0"/>
              <a:t> The disparity between the highest and lowest scoring districts is stark, visually reinforcing the theme of </a:t>
            </a:r>
            <a:r>
              <a:rPr lang="en-US" sz="1200" b="1" dirty="0"/>
              <a:t>educational inequality</a:t>
            </a:r>
            <a:r>
              <a:rPr lang="en-US" sz="1200" dirty="0"/>
              <a:t> in Connecticut.</a:t>
            </a:r>
          </a:p>
          <a:p>
            <a:r>
              <a:rPr lang="en-US" sz="1200" b="1" dirty="0"/>
              <a:t>Contextual Link to Project Purpose:</a:t>
            </a:r>
            <a:br>
              <a:rPr lang="en-US" sz="1200" dirty="0"/>
            </a:br>
            <a:r>
              <a:rPr lang="en-US" sz="1200" dirty="0"/>
              <a:t>These differences raise critical questions about </a:t>
            </a:r>
            <a:r>
              <a:rPr lang="en-US" sz="1200" b="1" dirty="0"/>
              <a:t>how district-level resources and demographics</a:t>
            </a:r>
            <a:r>
              <a:rPr lang="en-US" sz="1200" dirty="0"/>
              <a:t> contribute to performance. This slide sets the foundation for further analysis on whether </a:t>
            </a:r>
            <a:r>
              <a:rPr lang="en-US" sz="1200" b="1" dirty="0"/>
              <a:t>funding, racial composition, or urban/suburban context</a:t>
            </a:r>
            <a:r>
              <a:rPr lang="en-US" sz="1200" dirty="0"/>
              <a:t> are driving these gaps.</a:t>
            </a:r>
          </a:p>
          <a:p>
            <a:endParaRPr lang="en-US" dirty="0"/>
          </a:p>
        </p:txBody>
      </p:sp>
      <p:sp>
        <p:nvSpPr>
          <p:cNvPr id="4" name="Slide Number Placeholder 3"/>
          <p:cNvSpPr>
            <a:spLocks noGrp="1"/>
          </p:cNvSpPr>
          <p:nvPr>
            <p:ph type="sldNum" sz="quarter" idx="5"/>
          </p:nvPr>
        </p:nvSpPr>
        <p:spPr/>
        <p:txBody>
          <a:bodyPr/>
          <a:lstStyle/>
          <a:p>
            <a:fld id="{3B17DEAF-5E48-47C5-8F25-CE236C2AD051}" type="slidenum">
              <a:rPr lang="en-US" smtClean="0"/>
              <a:t>7</a:t>
            </a:fld>
            <a:endParaRPr lang="en-US"/>
          </a:p>
        </p:txBody>
      </p:sp>
    </p:spTree>
    <p:extLst>
      <p:ext uri="{BB962C8B-B14F-4D97-AF65-F5344CB8AC3E}">
        <p14:creationId xmlns:p14="http://schemas.microsoft.com/office/powerpoint/2010/main" val="3437750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17DEAF-5E48-47C5-8F25-CE236C2AD051}" type="slidenum">
              <a:rPr lang="en-US" smtClean="0"/>
              <a:t>18</a:t>
            </a:fld>
            <a:endParaRPr lang="en-US"/>
          </a:p>
        </p:txBody>
      </p:sp>
    </p:spTree>
    <p:extLst>
      <p:ext uri="{BB962C8B-B14F-4D97-AF65-F5344CB8AC3E}">
        <p14:creationId xmlns:p14="http://schemas.microsoft.com/office/powerpoint/2010/main" val="164537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17DEAF-5E48-47C5-8F25-CE236C2AD051}" type="slidenum">
              <a:rPr lang="en-US" smtClean="0"/>
              <a:t>21</a:t>
            </a:fld>
            <a:endParaRPr lang="en-US"/>
          </a:p>
        </p:txBody>
      </p:sp>
    </p:spTree>
    <p:extLst>
      <p:ext uri="{BB962C8B-B14F-4D97-AF65-F5344CB8AC3E}">
        <p14:creationId xmlns:p14="http://schemas.microsoft.com/office/powerpoint/2010/main" val="164287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bar chart compares total per-pupil spending across districts in </a:t>
            </a:r>
            <a:r>
              <a:rPr lang="en-US" b="1" dirty="0"/>
              <a:t>New Haven County</a:t>
            </a:r>
            <a:r>
              <a:rPr lang="en-US" dirty="0"/>
              <a:t>.</a:t>
            </a:r>
          </a:p>
          <a:p>
            <a:pPr>
              <a:buNone/>
            </a:pPr>
            <a:r>
              <a:rPr lang="en-US" dirty="0"/>
              <a:t>We can immediately see a large gap — with </a:t>
            </a:r>
            <a:r>
              <a:rPr lang="en-US" b="1" dirty="0"/>
              <a:t>Area Cooperative Educational Services</a:t>
            </a:r>
            <a:r>
              <a:rPr lang="en-US" dirty="0"/>
              <a:t> spending over </a:t>
            </a:r>
            <a:r>
              <a:rPr lang="en-US" b="1" dirty="0"/>
              <a:t>$49,000 per student</a:t>
            </a:r>
            <a:r>
              <a:rPr lang="en-US" dirty="0"/>
              <a:t>, while districts like </a:t>
            </a:r>
            <a:r>
              <a:rPr lang="en-US" b="1" dirty="0" err="1"/>
              <a:t>Highville</a:t>
            </a:r>
            <a:r>
              <a:rPr lang="en-US" b="1" dirty="0"/>
              <a:t> Charter School</a:t>
            </a:r>
            <a:r>
              <a:rPr lang="en-US" dirty="0"/>
              <a:t> spend less than </a:t>
            </a:r>
            <a:r>
              <a:rPr lang="en-US" b="1" dirty="0"/>
              <a:t>$12,000</a:t>
            </a:r>
            <a:r>
              <a:rPr lang="en-US" dirty="0"/>
              <a:t>.</a:t>
            </a:r>
          </a:p>
          <a:p>
            <a:pPr>
              <a:buNone/>
            </a:pPr>
            <a:r>
              <a:rPr lang="en-US" dirty="0"/>
              <a:t>This variation suggests that students in different districts may not have equal access to funding, which could impact the quality of education, resources, and support services.</a:t>
            </a:r>
          </a:p>
          <a:p>
            <a:r>
              <a:rPr lang="en-US" dirty="0"/>
              <a:t>As we move forward, we’ll explore whether this spending difference actually translates into </a:t>
            </a:r>
            <a:r>
              <a:rPr lang="en-US" b="1" dirty="0"/>
              <a:t>better student performance</a:t>
            </a:r>
            <a:r>
              <a:rPr lang="en-US" dirty="0"/>
              <a:t>.</a:t>
            </a:r>
          </a:p>
          <a:p>
            <a:endParaRPr lang="en-US" dirty="0"/>
          </a:p>
        </p:txBody>
      </p:sp>
      <p:sp>
        <p:nvSpPr>
          <p:cNvPr id="4" name="Slide Number Placeholder 3"/>
          <p:cNvSpPr>
            <a:spLocks noGrp="1"/>
          </p:cNvSpPr>
          <p:nvPr>
            <p:ph type="sldNum" sz="quarter" idx="5"/>
          </p:nvPr>
        </p:nvSpPr>
        <p:spPr/>
        <p:txBody>
          <a:bodyPr/>
          <a:lstStyle/>
          <a:p>
            <a:fld id="{3B17DEAF-5E48-47C5-8F25-CE236C2AD051}" type="slidenum">
              <a:rPr lang="en-US" smtClean="0"/>
              <a:t>8</a:t>
            </a:fld>
            <a:endParaRPr lang="en-US"/>
          </a:p>
        </p:txBody>
      </p:sp>
    </p:spTree>
    <p:extLst>
      <p:ext uri="{BB962C8B-B14F-4D97-AF65-F5344CB8AC3E}">
        <p14:creationId xmlns:p14="http://schemas.microsoft.com/office/powerpoint/2010/main" val="384761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chart explores the relationship between </a:t>
            </a:r>
            <a:r>
              <a:rPr lang="en-US" b="1" dirty="0"/>
              <a:t>per-pupil spending</a:t>
            </a:r>
            <a:r>
              <a:rPr lang="en-US" dirty="0"/>
              <a:t> and </a:t>
            </a:r>
            <a:r>
              <a:rPr lang="en-US" b="1" dirty="0"/>
              <a:t>ELA scores</a:t>
            </a:r>
            <a:r>
              <a:rPr lang="en-US" dirty="0"/>
              <a:t> for school districts in </a:t>
            </a:r>
            <a:r>
              <a:rPr lang="en-US" b="1" dirty="0"/>
              <a:t>New Haven County</a:t>
            </a:r>
            <a:r>
              <a:rPr lang="en-US" dirty="0"/>
              <a:t>.</a:t>
            </a:r>
          </a:p>
          <a:p>
            <a:pPr>
              <a:buNone/>
            </a:pPr>
            <a:r>
              <a:rPr lang="en-US" dirty="0"/>
              <a:t>Each labeled square represents a district, with the numbers corresponding to the legend. The </a:t>
            </a:r>
            <a:r>
              <a:rPr lang="en-US" b="1" dirty="0"/>
              <a:t>black regression line</a:t>
            </a:r>
            <a:r>
              <a:rPr lang="en-US" dirty="0"/>
              <a:t> shows the overall trend, and we can see it's relatively flat—this suggests that </a:t>
            </a:r>
            <a:r>
              <a:rPr lang="en-US" b="1" dirty="0"/>
              <a:t>higher spending doesn't always correlate with higher test performance</a:t>
            </a:r>
            <a:r>
              <a:rPr lang="en-US" dirty="0"/>
              <a:t>.</a:t>
            </a:r>
          </a:p>
          <a:p>
            <a:pPr>
              <a:buNone/>
            </a:pPr>
            <a:r>
              <a:rPr lang="en-US" dirty="0"/>
              <a:t>A clear outlier is </a:t>
            </a:r>
            <a:r>
              <a:rPr lang="en-US" b="1" dirty="0"/>
              <a:t>District 3 — Area Cooperative Educational Services</a:t>
            </a:r>
            <a:r>
              <a:rPr lang="en-US" dirty="0"/>
              <a:t>, which spends close to </a:t>
            </a:r>
            <a:r>
              <a:rPr lang="en-US" b="1" dirty="0"/>
              <a:t>$50,000 per student</a:t>
            </a:r>
            <a:r>
              <a:rPr lang="en-US" dirty="0"/>
              <a:t> yet scores very low in ELA. This suggests that </a:t>
            </a:r>
            <a:r>
              <a:rPr lang="en-US" b="1" dirty="0"/>
              <a:t>spending alone isn’t a reliable predictor of academic success</a:t>
            </a:r>
            <a:r>
              <a:rPr lang="en-US" dirty="0"/>
              <a:t>, and other variables—like instructional quality, socio-economic context, or student needs—may play a large role.</a:t>
            </a:r>
          </a:p>
          <a:p>
            <a:r>
              <a:rPr lang="en-US" dirty="0"/>
              <a:t>The </a:t>
            </a:r>
            <a:r>
              <a:rPr lang="en-US" b="1" dirty="0"/>
              <a:t>shaded gray area</a:t>
            </a:r>
            <a:r>
              <a:rPr lang="en-US" dirty="0"/>
              <a:t> is the </a:t>
            </a:r>
            <a:r>
              <a:rPr lang="en-US" b="1" dirty="0"/>
              <a:t>confidence interval</a:t>
            </a:r>
            <a:r>
              <a:rPr lang="en-US" dirty="0"/>
              <a:t>, giving us a sense of how strong or weak the relationship is. In this case, the wide band indicates a </a:t>
            </a:r>
            <a:r>
              <a:rPr lang="en-US" b="1" dirty="0"/>
              <a:t>weak or highly variable correlation</a:t>
            </a:r>
            <a:r>
              <a:rPr lang="en-US" dirty="0"/>
              <a:t>, meaning that even with similar spending, districts can have very different outcomes.</a:t>
            </a:r>
          </a:p>
          <a:p>
            <a:endParaRPr lang="en-US" dirty="0"/>
          </a:p>
        </p:txBody>
      </p:sp>
      <p:sp>
        <p:nvSpPr>
          <p:cNvPr id="4" name="Slide Number Placeholder 3"/>
          <p:cNvSpPr>
            <a:spLocks noGrp="1"/>
          </p:cNvSpPr>
          <p:nvPr>
            <p:ph type="sldNum" sz="quarter" idx="5"/>
          </p:nvPr>
        </p:nvSpPr>
        <p:spPr/>
        <p:txBody>
          <a:bodyPr/>
          <a:lstStyle/>
          <a:p>
            <a:fld id="{3B17DEAF-5E48-47C5-8F25-CE236C2AD051}" type="slidenum">
              <a:rPr lang="en-US" smtClean="0"/>
              <a:t>9</a:t>
            </a:fld>
            <a:endParaRPr lang="en-US"/>
          </a:p>
        </p:txBody>
      </p:sp>
    </p:spTree>
    <p:extLst>
      <p:ext uri="{BB962C8B-B14F-4D97-AF65-F5344CB8AC3E}">
        <p14:creationId xmlns:p14="http://schemas.microsoft.com/office/powerpoint/2010/main" val="3930573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chart analyzes the relationship between student demographics and test performance in </a:t>
            </a:r>
            <a:r>
              <a:rPr lang="en-US" b="1" dirty="0"/>
              <a:t>New Haven County</a:t>
            </a:r>
            <a:r>
              <a:rPr lang="en-US" dirty="0"/>
              <a:t>.</a:t>
            </a:r>
          </a:p>
          <a:p>
            <a:pPr>
              <a:buFont typeface="Arial" panose="020B0604020202020204" pitchFamily="34" charset="0"/>
              <a:buChar char="•"/>
            </a:pPr>
            <a:r>
              <a:rPr lang="en-US" dirty="0"/>
              <a:t>Each </a:t>
            </a:r>
            <a:r>
              <a:rPr lang="en-US" b="1" dirty="0"/>
              <a:t>bubble</a:t>
            </a:r>
            <a:r>
              <a:rPr lang="en-US" dirty="0"/>
              <a:t> represents a district, with its </a:t>
            </a:r>
            <a:r>
              <a:rPr lang="en-US" b="1" dirty="0"/>
              <a:t>size</a:t>
            </a:r>
            <a:r>
              <a:rPr lang="en-US" dirty="0"/>
              <a:t> indicating the proportion of students from a specific demographic.</a:t>
            </a:r>
          </a:p>
          <a:p>
            <a:pPr>
              <a:buFont typeface="Arial" panose="020B0604020202020204" pitchFamily="34" charset="0"/>
              <a:buChar char="•"/>
            </a:pPr>
            <a:r>
              <a:rPr lang="en-US" dirty="0"/>
              <a:t>The </a:t>
            </a:r>
            <a:r>
              <a:rPr lang="en-US" b="1" dirty="0"/>
              <a:t>X-axis</a:t>
            </a:r>
            <a:r>
              <a:rPr lang="en-US" dirty="0"/>
              <a:t> shows the percentage of a racial/ethnic group in a district.</a:t>
            </a:r>
          </a:p>
          <a:p>
            <a:pPr>
              <a:buFont typeface="Arial" panose="020B0604020202020204" pitchFamily="34" charset="0"/>
              <a:buChar char="•"/>
            </a:pPr>
            <a:r>
              <a:rPr lang="en-US" dirty="0"/>
              <a:t>The </a:t>
            </a:r>
            <a:r>
              <a:rPr lang="en-US" b="1" dirty="0"/>
              <a:t>Y-axis</a:t>
            </a:r>
            <a:r>
              <a:rPr lang="en-US" dirty="0"/>
              <a:t> shows the corresponding ELA scores.</a:t>
            </a:r>
          </a:p>
          <a:p>
            <a:pPr>
              <a:buNone/>
            </a:pPr>
            <a:r>
              <a:rPr lang="en-US" dirty="0"/>
              <a:t>The </a:t>
            </a:r>
            <a:r>
              <a:rPr lang="en-US" b="1" dirty="0"/>
              <a:t>dashed lines</a:t>
            </a:r>
            <a:r>
              <a:rPr lang="en-US" dirty="0"/>
              <a:t> show the </a:t>
            </a:r>
            <a:r>
              <a:rPr lang="en-US" b="1" dirty="0"/>
              <a:t>trend</a:t>
            </a:r>
            <a:r>
              <a:rPr lang="en-US" dirty="0"/>
              <a:t> for each group:</a:t>
            </a:r>
          </a:p>
          <a:p>
            <a:pPr marL="171450" indent="-171450">
              <a:buFont typeface="Arial" panose="020B0604020202020204" pitchFamily="34" charset="0"/>
              <a:buChar char="•"/>
            </a:pPr>
            <a:r>
              <a:rPr lang="en-US" b="1" dirty="0"/>
              <a:t>Hispanic (orange line):</a:t>
            </a:r>
            <a:r>
              <a:rPr lang="en-US" dirty="0"/>
              <a:t> The line goes </a:t>
            </a:r>
            <a:r>
              <a:rPr lang="en-US" b="1" dirty="0"/>
              <a:t>up</a:t>
            </a:r>
            <a:r>
              <a:rPr lang="en-US" dirty="0"/>
              <a:t>, which means that districts with more Hispanic students </a:t>
            </a:r>
            <a:r>
              <a:rPr lang="en-US" b="1" dirty="0"/>
              <a:t>tend to have higher ELA scores</a:t>
            </a:r>
            <a:r>
              <a:rPr lang="en-US" dirty="0"/>
              <a:t>. That’s a </a:t>
            </a:r>
            <a:r>
              <a:rPr lang="en-US" b="1" dirty="0"/>
              <a:t>positive correlation</a:t>
            </a:r>
            <a:r>
              <a:rPr lang="en-US" dirty="0"/>
              <a:t>.</a:t>
            </a:r>
          </a:p>
          <a:p>
            <a:pPr marL="171450" indent="-171450">
              <a:buFont typeface="Arial" panose="020B0604020202020204" pitchFamily="34" charset="0"/>
              <a:buChar char="•"/>
            </a:pPr>
            <a:r>
              <a:rPr lang="en-US" b="1" dirty="0"/>
              <a:t>Black, White, and Asian (blue, green, and purple lines):</a:t>
            </a:r>
            <a:r>
              <a:rPr lang="en-US" dirty="0"/>
              <a:t> Their lines are </a:t>
            </a:r>
            <a:r>
              <a:rPr lang="en-US" b="1" dirty="0"/>
              <a:t>flat or slightly down</a:t>
            </a:r>
            <a:r>
              <a:rPr lang="en-US" dirty="0"/>
              <a:t>, meaning </a:t>
            </a:r>
            <a:r>
              <a:rPr lang="en-US" b="1" dirty="0"/>
              <a:t>no clear relationship</a:t>
            </a:r>
            <a:r>
              <a:rPr lang="en-US" dirty="0"/>
              <a:t> — or sometimes even a </a:t>
            </a:r>
            <a:r>
              <a:rPr lang="en-US" b="1" dirty="0"/>
              <a:t>slight decrease in scores</a:t>
            </a:r>
            <a:r>
              <a:rPr lang="en-US" dirty="0"/>
              <a:t> as the percentage increases.</a:t>
            </a:r>
          </a:p>
          <a:p>
            <a:pPr>
              <a:buNone/>
            </a:pPr>
            <a:r>
              <a:rPr lang="en-US" dirty="0"/>
              <a:t>Race or ethnicity alone </a:t>
            </a:r>
            <a:r>
              <a:rPr lang="en-US" b="1" dirty="0"/>
              <a:t>does not fully explain performance</a:t>
            </a:r>
            <a:r>
              <a:rPr lang="en-US" dirty="0"/>
              <a:t>, but it </a:t>
            </a:r>
            <a:r>
              <a:rPr lang="en-US" b="1" dirty="0"/>
              <a:t>might play a role</a:t>
            </a:r>
            <a:r>
              <a:rPr lang="en-US" dirty="0"/>
              <a:t>, especially when connected with other factors like school funding, teacher quality, access to resources and community support.</a:t>
            </a:r>
          </a:p>
          <a:p>
            <a:r>
              <a:rPr lang="en-US" dirty="0"/>
              <a:t>This chart helps us </a:t>
            </a:r>
            <a:r>
              <a:rPr lang="en-US" b="1" dirty="0"/>
              <a:t>see trends</a:t>
            </a:r>
            <a:r>
              <a:rPr lang="en-US" dirty="0"/>
              <a:t>, not causes.</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3B17DEAF-5E48-47C5-8F25-CE236C2AD051}" type="slidenum">
              <a:rPr lang="en-US" smtClean="0"/>
              <a:t>10</a:t>
            </a:fld>
            <a:endParaRPr lang="en-US"/>
          </a:p>
        </p:txBody>
      </p:sp>
    </p:spTree>
    <p:extLst>
      <p:ext uri="{BB962C8B-B14F-4D97-AF65-F5344CB8AC3E}">
        <p14:creationId xmlns:p14="http://schemas.microsoft.com/office/powerpoint/2010/main" val="3220734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17DEAF-5E48-47C5-8F25-CE236C2AD051}" type="slidenum">
              <a:rPr lang="en-US" smtClean="0"/>
              <a:t>11</a:t>
            </a:fld>
            <a:endParaRPr lang="en-US"/>
          </a:p>
        </p:txBody>
      </p:sp>
    </p:spTree>
    <p:extLst>
      <p:ext uri="{BB962C8B-B14F-4D97-AF65-F5344CB8AC3E}">
        <p14:creationId xmlns:p14="http://schemas.microsoft.com/office/powerpoint/2010/main" val="343715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chart shows the </a:t>
            </a:r>
            <a:r>
              <a:rPr lang="en-US" b="1" dirty="0"/>
              <a:t>average ELA scores</a:t>
            </a:r>
            <a:r>
              <a:rPr lang="en-US" dirty="0"/>
              <a:t> for districts in </a:t>
            </a:r>
            <a:r>
              <a:rPr lang="en-US" b="1" dirty="0"/>
              <a:t>New Haven County</a:t>
            </a:r>
            <a:r>
              <a:rPr lang="en-US" dirty="0"/>
              <a:t>, grouped by the </a:t>
            </a:r>
            <a:r>
              <a:rPr lang="en-US" b="1" dirty="0"/>
              <a:t>majority racial/ethnic group</a:t>
            </a:r>
            <a:r>
              <a:rPr lang="en-US" dirty="0"/>
              <a:t> in each district.</a:t>
            </a:r>
          </a:p>
          <a:p>
            <a:pPr>
              <a:buNone/>
            </a:pPr>
            <a:r>
              <a:rPr lang="en-US" b="1" dirty="0"/>
              <a:t>🔍 Key Insights:</a:t>
            </a:r>
          </a:p>
          <a:p>
            <a:pPr>
              <a:buFont typeface="Arial" panose="020B0604020202020204" pitchFamily="34" charset="0"/>
              <a:buChar char="•"/>
            </a:pPr>
            <a:r>
              <a:rPr lang="en-US" b="1" dirty="0"/>
              <a:t>Hispanic-majority districts</a:t>
            </a:r>
            <a:r>
              <a:rPr lang="en-US" dirty="0"/>
              <a:t> have the highest average ELA scores.</a:t>
            </a:r>
          </a:p>
          <a:p>
            <a:pPr>
              <a:buFont typeface="Arial" panose="020B0604020202020204" pitchFamily="34" charset="0"/>
              <a:buChar char="•"/>
            </a:pPr>
            <a:r>
              <a:rPr lang="en-US" b="1" dirty="0"/>
              <a:t>White- and Black-majority districts</a:t>
            </a:r>
            <a:r>
              <a:rPr lang="en-US" dirty="0"/>
              <a:t> score significantly lower, with </a:t>
            </a:r>
            <a:r>
              <a:rPr lang="en-US" b="1" dirty="0"/>
              <a:t>Black-majority districts</a:t>
            </a:r>
            <a:r>
              <a:rPr lang="en-US" dirty="0"/>
              <a:t> showing the lowest averages.</a:t>
            </a:r>
          </a:p>
          <a:p>
            <a:pPr>
              <a:buNone/>
            </a:pPr>
            <a:r>
              <a:rPr lang="en-US" b="1" dirty="0"/>
              <a:t>📌 What This Suggests:</a:t>
            </a:r>
          </a:p>
          <a:p>
            <a:pPr>
              <a:buFont typeface="Arial" panose="020B0604020202020204" pitchFamily="34" charset="0"/>
              <a:buChar char="•"/>
            </a:pPr>
            <a:r>
              <a:rPr lang="en-US" dirty="0"/>
              <a:t>These differences </a:t>
            </a:r>
            <a:r>
              <a:rPr lang="en-US" b="1" dirty="0"/>
              <a:t>don’t reflect student ability</a:t>
            </a:r>
            <a:r>
              <a:rPr lang="en-US" dirty="0"/>
              <a:t>, but may highlight </a:t>
            </a:r>
            <a:r>
              <a:rPr lang="en-US" b="1" dirty="0"/>
              <a:t>underlying inequalities</a:t>
            </a:r>
            <a:r>
              <a:rPr lang="en-US" dirty="0"/>
              <a:t> across districts.</a:t>
            </a:r>
          </a:p>
          <a:p>
            <a:pPr>
              <a:buFont typeface="Arial" panose="020B0604020202020204" pitchFamily="34" charset="0"/>
              <a:buChar char="•"/>
            </a:pPr>
            <a:r>
              <a:rPr lang="en-US" dirty="0"/>
              <a:t>Factors like:</a:t>
            </a:r>
          </a:p>
          <a:p>
            <a:pPr marL="742950" lvl="1" indent="-285750">
              <a:buFont typeface="Arial" panose="020B0604020202020204" pitchFamily="34" charset="0"/>
              <a:buChar char="•"/>
            </a:pPr>
            <a:r>
              <a:rPr lang="en-US" b="1" dirty="0"/>
              <a:t>School funding</a:t>
            </a:r>
            <a:endParaRPr lang="en-US" dirty="0"/>
          </a:p>
          <a:p>
            <a:pPr marL="742950" lvl="1" indent="-285750">
              <a:buFont typeface="Arial" panose="020B0604020202020204" pitchFamily="34" charset="0"/>
              <a:buChar char="•"/>
            </a:pPr>
            <a:r>
              <a:rPr lang="en-US" b="1" dirty="0"/>
              <a:t>Teacher quality</a:t>
            </a:r>
            <a:endParaRPr lang="en-US" dirty="0"/>
          </a:p>
          <a:p>
            <a:pPr marL="742950" lvl="1" indent="-285750">
              <a:buFont typeface="Arial" panose="020B0604020202020204" pitchFamily="34" charset="0"/>
              <a:buChar char="•"/>
            </a:pPr>
            <a:r>
              <a:rPr lang="en-US" b="1" dirty="0"/>
              <a:t>Community resources</a:t>
            </a:r>
            <a:endParaRPr lang="en-US" dirty="0"/>
          </a:p>
          <a:p>
            <a:pPr marL="742950" lvl="1" indent="-285750">
              <a:buFont typeface="Arial" panose="020B0604020202020204" pitchFamily="34" charset="0"/>
              <a:buChar char="•"/>
            </a:pPr>
            <a:r>
              <a:rPr lang="en-US" b="1" dirty="0"/>
              <a:t>Access to support programs</a:t>
            </a:r>
            <a:br>
              <a:rPr lang="en-US" dirty="0"/>
            </a:br>
            <a:r>
              <a:rPr lang="en-US" dirty="0"/>
              <a:t>likely play a major role.</a:t>
            </a:r>
          </a:p>
          <a:p>
            <a:r>
              <a:rPr lang="en-US" dirty="0"/>
              <a:t>🧠 </a:t>
            </a:r>
            <a:r>
              <a:rPr lang="en-US" b="1" dirty="0"/>
              <a:t>Takeaway</a:t>
            </a:r>
            <a:r>
              <a:rPr lang="en-US" dirty="0"/>
              <a:t>: A district’s majority demographic group can correlate with performance, but the real drivers are </a:t>
            </a:r>
            <a:r>
              <a:rPr lang="en-US" b="1" dirty="0"/>
              <a:t>systemic conditions</a:t>
            </a:r>
            <a:r>
              <a:rPr lang="en-US" dirty="0"/>
              <a:t> that affect educational equity.</a:t>
            </a:r>
          </a:p>
          <a:p>
            <a:endParaRPr lang="en-US" dirty="0"/>
          </a:p>
        </p:txBody>
      </p:sp>
      <p:sp>
        <p:nvSpPr>
          <p:cNvPr id="4" name="Slide Number Placeholder 3"/>
          <p:cNvSpPr>
            <a:spLocks noGrp="1"/>
          </p:cNvSpPr>
          <p:nvPr>
            <p:ph type="sldNum" sz="quarter" idx="5"/>
          </p:nvPr>
        </p:nvSpPr>
        <p:spPr/>
        <p:txBody>
          <a:bodyPr/>
          <a:lstStyle/>
          <a:p>
            <a:fld id="{3B17DEAF-5E48-47C5-8F25-CE236C2AD051}" type="slidenum">
              <a:rPr lang="en-US" smtClean="0"/>
              <a:t>12</a:t>
            </a:fld>
            <a:endParaRPr lang="en-US"/>
          </a:p>
        </p:txBody>
      </p:sp>
    </p:spTree>
    <p:extLst>
      <p:ext uri="{BB962C8B-B14F-4D97-AF65-F5344CB8AC3E}">
        <p14:creationId xmlns:p14="http://schemas.microsoft.com/office/powerpoint/2010/main" val="2327605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slide compares </a:t>
            </a:r>
            <a:r>
              <a:rPr lang="en-US" b="1" dirty="0"/>
              <a:t>student demographics</a:t>
            </a:r>
            <a:r>
              <a:rPr lang="en-US" dirty="0"/>
              <a:t> in </a:t>
            </a:r>
            <a:r>
              <a:rPr lang="en-US" b="1" dirty="0"/>
              <a:t>top-scoring</a:t>
            </a:r>
            <a:r>
              <a:rPr lang="en-US" dirty="0"/>
              <a:t> vs. </a:t>
            </a:r>
            <a:r>
              <a:rPr lang="en-US" b="1" dirty="0"/>
              <a:t>low-scoring districts</a:t>
            </a:r>
            <a:r>
              <a:rPr lang="en-US" dirty="0"/>
              <a:t> in </a:t>
            </a:r>
            <a:r>
              <a:rPr lang="en-US" b="1" dirty="0"/>
              <a:t>New Haven County</a:t>
            </a:r>
            <a:r>
              <a:rPr lang="en-US" dirty="0"/>
              <a:t>.</a:t>
            </a:r>
            <a:endParaRPr lang="en-US" b="1" dirty="0"/>
          </a:p>
          <a:p>
            <a:pPr>
              <a:buFont typeface="Arial" panose="020B0604020202020204" pitchFamily="34" charset="0"/>
              <a:buChar char="•"/>
            </a:pPr>
            <a:r>
              <a:rPr lang="en-US" b="1" dirty="0"/>
              <a:t>Top-Scoring Districts</a:t>
            </a:r>
            <a:r>
              <a:rPr lang="en-US" dirty="0"/>
              <a:t> have:</a:t>
            </a:r>
          </a:p>
          <a:p>
            <a:pPr marL="742950" lvl="1" indent="-285750">
              <a:buFont typeface="Arial" panose="020B0604020202020204" pitchFamily="34" charset="0"/>
              <a:buChar char="•"/>
            </a:pPr>
            <a:r>
              <a:rPr lang="en-US" b="1" dirty="0"/>
              <a:t>Higher percentage of Hispanic students</a:t>
            </a:r>
            <a:r>
              <a:rPr lang="en-US" dirty="0"/>
              <a:t> (47.4%)</a:t>
            </a:r>
          </a:p>
          <a:p>
            <a:pPr marL="742950" lvl="1" indent="-285750">
              <a:buFont typeface="Arial" panose="020B0604020202020204" pitchFamily="34" charset="0"/>
              <a:buChar char="•"/>
            </a:pPr>
            <a:r>
              <a:rPr lang="en-US" b="1" dirty="0"/>
              <a:t>Lower percentage of White students</a:t>
            </a:r>
            <a:r>
              <a:rPr lang="en-US" dirty="0"/>
              <a:t> (19.7%)</a:t>
            </a:r>
          </a:p>
          <a:p>
            <a:pPr>
              <a:buFont typeface="Arial" panose="020B0604020202020204" pitchFamily="34" charset="0"/>
              <a:buChar char="•"/>
            </a:pPr>
            <a:r>
              <a:rPr lang="en-US" b="1" dirty="0"/>
              <a:t>Low-Scoring Districts</a:t>
            </a:r>
            <a:r>
              <a:rPr lang="en-US" dirty="0"/>
              <a:t> have:</a:t>
            </a:r>
          </a:p>
          <a:p>
            <a:pPr marL="742950" lvl="1" indent="-285750">
              <a:buFont typeface="Arial" panose="020B0604020202020204" pitchFamily="34" charset="0"/>
              <a:buChar char="•"/>
            </a:pPr>
            <a:r>
              <a:rPr lang="en-US" b="1" dirty="0"/>
              <a:t>Higher percentage of White students</a:t>
            </a:r>
            <a:r>
              <a:rPr lang="en-US" dirty="0"/>
              <a:t> (32.0%)</a:t>
            </a:r>
          </a:p>
          <a:p>
            <a:pPr marL="742950" lvl="1" indent="-285750">
              <a:buFont typeface="Arial" panose="020B0604020202020204" pitchFamily="34" charset="0"/>
              <a:buChar char="•"/>
            </a:pPr>
            <a:r>
              <a:rPr lang="en-US" b="1" dirty="0"/>
              <a:t>Lower percentage of Hispanic students</a:t>
            </a:r>
            <a:r>
              <a:rPr lang="en-US" dirty="0"/>
              <a:t> (28.0%)</a:t>
            </a:r>
          </a:p>
          <a:p>
            <a:pPr>
              <a:buFont typeface="Arial" panose="020B0604020202020204" pitchFamily="34" charset="0"/>
              <a:buChar char="•"/>
            </a:pPr>
            <a:r>
              <a:rPr lang="en-US" b="1" dirty="0"/>
              <a:t>Black student proportions</a:t>
            </a:r>
            <a:r>
              <a:rPr lang="en-US" dirty="0"/>
              <a:t> are also </a:t>
            </a:r>
            <a:r>
              <a:rPr lang="en-US" b="1" dirty="0"/>
              <a:t>higher in low-performing districts</a:t>
            </a:r>
            <a:r>
              <a:rPr lang="en-US" dirty="0"/>
              <a:t> (30.8%) than in top-performing ones (24.7%).</a:t>
            </a:r>
          </a:p>
          <a:p>
            <a:pPr>
              <a:buNone/>
            </a:pPr>
            <a:r>
              <a:rPr lang="en-US" b="1" dirty="0"/>
              <a:t>📌 What This Suggests:</a:t>
            </a:r>
          </a:p>
          <a:p>
            <a:pPr>
              <a:buFont typeface="Arial" panose="020B0604020202020204" pitchFamily="34" charset="0"/>
              <a:buChar char="•"/>
            </a:pPr>
            <a:r>
              <a:rPr lang="en-US" dirty="0"/>
              <a:t>Demographic makeup </a:t>
            </a:r>
            <a:r>
              <a:rPr lang="en-US" b="1" dirty="0"/>
              <a:t>differs meaningfully</a:t>
            </a:r>
            <a:r>
              <a:rPr lang="en-US" dirty="0"/>
              <a:t> between high- and low-performing districts.</a:t>
            </a:r>
          </a:p>
          <a:p>
            <a:pPr>
              <a:buFont typeface="Arial" panose="020B0604020202020204" pitchFamily="34" charset="0"/>
              <a:buChar char="•"/>
            </a:pPr>
            <a:r>
              <a:rPr lang="en-US" dirty="0"/>
              <a:t>However, </a:t>
            </a:r>
            <a:r>
              <a:rPr lang="en-US" b="1" dirty="0"/>
              <a:t>demographics alone don't determine success</a:t>
            </a:r>
            <a:r>
              <a:rPr lang="en-US" dirty="0"/>
              <a:t>—they often reflect:</a:t>
            </a:r>
          </a:p>
          <a:p>
            <a:pPr marL="742950" lvl="1" indent="-285750">
              <a:buFont typeface="Arial" panose="020B0604020202020204" pitchFamily="34" charset="0"/>
              <a:buChar char="•"/>
            </a:pPr>
            <a:r>
              <a:rPr lang="en-US" b="1" dirty="0"/>
              <a:t>Historical inequities</a:t>
            </a:r>
            <a:endParaRPr lang="en-US" dirty="0"/>
          </a:p>
          <a:p>
            <a:pPr marL="742950" lvl="1" indent="-285750">
              <a:buFont typeface="Arial" panose="020B0604020202020204" pitchFamily="34" charset="0"/>
              <a:buChar char="•"/>
            </a:pPr>
            <a:r>
              <a:rPr lang="en-US" b="1" dirty="0"/>
              <a:t>Socioeconomic status</a:t>
            </a:r>
            <a:endParaRPr lang="en-US" dirty="0"/>
          </a:p>
          <a:p>
            <a:pPr marL="742950" lvl="1" indent="-285750">
              <a:buFont typeface="Arial" panose="020B0604020202020204" pitchFamily="34" charset="0"/>
              <a:buChar char="•"/>
            </a:pPr>
            <a:r>
              <a:rPr lang="en-US" b="1" dirty="0"/>
              <a:t>Access to experienced teachers</a:t>
            </a:r>
            <a:endParaRPr lang="en-US" dirty="0"/>
          </a:p>
          <a:p>
            <a:pPr marL="742950" lvl="1" indent="-285750">
              <a:buFont typeface="Arial" panose="020B0604020202020204" pitchFamily="34" charset="0"/>
              <a:buChar char="•"/>
            </a:pPr>
            <a:r>
              <a:rPr lang="en-US" b="1" dirty="0"/>
              <a:t>School funding and community resources</a:t>
            </a:r>
            <a:endParaRPr lang="en-US" dirty="0"/>
          </a:p>
          <a:p>
            <a:r>
              <a:rPr lang="en-US" dirty="0"/>
              <a:t>🧠 </a:t>
            </a:r>
            <a:r>
              <a:rPr lang="en-US" b="1" dirty="0"/>
              <a:t>Takeaway</a:t>
            </a:r>
            <a:r>
              <a:rPr lang="en-US" dirty="0"/>
              <a:t>: To close performance gaps, we must look beyond test scores and address deeper structural challenges in education.</a:t>
            </a:r>
          </a:p>
          <a:p>
            <a:endParaRPr lang="en-US" dirty="0"/>
          </a:p>
        </p:txBody>
      </p:sp>
      <p:sp>
        <p:nvSpPr>
          <p:cNvPr id="4" name="Slide Number Placeholder 3"/>
          <p:cNvSpPr>
            <a:spLocks noGrp="1"/>
          </p:cNvSpPr>
          <p:nvPr>
            <p:ph type="sldNum" sz="quarter" idx="5"/>
          </p:nvPr>
        </p:nvSpPr>
        <p:spPr/>
        <p:txBody>
          <a:bodyPr/>
          <a:lstStyle/>
          <a:p>
            <a:fld id="{3B17DEAF-5E48-47C5-8F25-CE236C2AD051}" type="slidenum">
              <a:rPr lang="en-US" smtClean="0"/>
              <a:t>13</a:t>
            </a:fld>
            <a:endParaRPr lang="en-US"/>
          </a:p>
        </p:txBody>
      </p:sp>
    </p:spTree>
    <p:extLst>
      <p:ext uri="{BB962C8B-B14F-4D97-AF65-F5344CB8AC3E}">
        <p14:creationId xmlns:p14="http://schemas.microsoft.com/office/powerpoint/2010/main" val="244904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This chart compares ELA test score trends over 3 years.</a:t>
            </a:r>
          </a:p>
          <a:p>
            <a:pPr>
              <a:buFont typeface="Arial" panose="020B0604020202020204" pitchFamily="34" charset="0"/>
              <a:buChar char="•"/>
            </a:pPr>
            <a:r>
              <a:rPr lang="en-US" dirty="0"/>
              <a:t>The blue line represents all Connecticut districts, the orange line shows New Haven County, and the green shaded area is the state target range.</a:t>
            </a:r>
          </a:p>
          <a:p>
            <a:pPr>
              <a:buFont typeface="Arial" panose="020B0604020202020204" pitchFamily="34" charset="0"/>
              <a:buChar char="•"/>
            </a:pPr>
            <a:r>
              <a:rPr lang="en-US" dirty="0"/>
              <a:t>New Haven County consistently performs above the state average, but both groups show a slight decline in scores.</a:t>
            </a:r>
          </a:p>
          <a:p>
            <a:pPr>
              <a:buFont typeface="Arial" panose="020B0604020202020204" pitchFamily="34" charset="0"/>
              <a:buChar char="•"/>
            </a:pPr>
            <a:r>
              <a:rPr lang="en-US" dirty="0"/>
              <a:t>New Haven dropped from 1535 to 1521; the state from 1157 to 1151.</a:t>
            </a:r>
          </a:p>
          <a:p>
            <a:pPr>
              <a:buFont typeface="Arial" panose="020B0604020202020204" pitchFamily="34" charset="0"/>
              <a:buChar char="•"/>
            </a:pPr>
            <a:r>
              <a:rPr lang="en-US" dirty="0"/>
              <a:t>Neither meets the target, but New Haven is closer.</a:t>
            </a:r>
          </a:p>
          <a:p>
            <a:pPr>
              <a:buFont typeface="Arial" panose="020B0604020202020204" pitchFamily="34" charset="0"/>
              <a:buChar char="•"/>
            </a:pPr>
            <a:r>
              <a:rPr lang="en-US" dirty="0"/>
              <a:t>This suggests that while the county is doing relatively well, there's room for improvement.</a:t>
            </a:r>
          </a:p>
          <a:p>
            <a:pPr>
              <a:buFont typeface="Arial" panose="020B0604020202020204" pitchFamily="34" charset="0"/>
              <a:buChar char="•"/>
            </a:pPr>
            <a:r>
              <a:rPr lang="en-US" dirty="0"/>
              <a:t>Factors like curriculum, teacher support, and resource allocation might influence these trends.</a:t>
            </a:r>
          </a:p>
          <a:p>
            <a:endParaRPr lang="en-US" dirty="0"/>
          </a:p>
        </p:txBody>
      </p:sp>
      <p:sp>
        <p:nvSpPr>
          <p:cNvPr id="4" name="Slide Number Placeholder 3"/>
          <p:cNvSpPr>
            <a:spLocks noGrp="1"/>
          </p:cNvSpPr>
          <p:nvPr>
            <p:ph type="sldNum" sz="quarter" idx="5"/>
          </p:nvPr>
        </p:nvSpPr>
        <p:spPr/>
        <p:txBody>
          <a:bodyPr/>
          <a:lstStyle/>
          <a:p>
            <a:fld id="{3B17DEAF-5E48-47C5-8F25-CE236C2AD051}" type="slidenum">
              <a:rPr lang="en-US" smtClean="0"/>
              <a:t>14</a:t>
            </a:fld>
            <a:endParaRPr lang="en-US"/>
          </a:p>
        </p:txBody>
      </p:sp>
    </p:spTree>
    <p:extLst>
      <p:ext uri="{BB962C8B-B14F-4D97-AF65-F5344CB8AC3E}">
        <p14:creationId xmlns:p14="http://schemas.microsoft.com/office/powerpoint/2010/main" val="130750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bar chart compares average ELA test scores between urban and suburban areas.</a:t>
            </a:r>
          </a:p>
          <a:p>
            <a:pPr>
              <a:buNone/>
            </a:pPr>
            <a:r>
              <a:rPr lang="en-US" dirty="0"/>
              <a:t>Interestingly, urban districts show significantly higher scores than suburban ones in this dataset.</a:t>
            </a:r>
          </a:p>
          <a:p>
            <a:pPr>
              <a:buNone/>
            </a:pPr>
            <a:r>
              <a:rPr lang="en-US" dirty="0"/>
              <a:t>This challenges common assumptions that suburban schools always outperform urban ones.</a:t>
            </a:r>
          </a:p>
          <a:p>
            <a:pPr>
              <a:buNone/>
            </a:pPr>
            <a:r>
              <a:rPr lang="en-US" dirty="0"/>
              <a:t>Possible explanations could include:</a:t>
            </a:r>
          </a:p>
          <a:p>
            <a:pPr>
              <a:buFont typeface="Arial" panose="020B0604020202020204" pitchFamily="34" charset="0"/>
              <a:buChar char="•"/>
            </a:pPr>
            <a:r>
              <a:rPr lang="en-US" dirty="0"/>
              <a:t>Focused interventions or programs in urban schools.</a:t>
            </a:r>
          </a:p>
          <a:p>
            <a:pPr>
              <a:buFont typeface="Arial" panose="020B0604020202020204" pitchFamily="34" charset="0"/>
              <a:buChar char="•"/>
            </a:pPr>
            <a:r>
              <a:rPr lang="en-US" dirty="0"/>
              <a:t>Differences in how “urban” and “suburban” are classified in the dataset.</a:t>
            </a:r>
          </a:p>
          <a:p>
            <a:pPr>
              <a:buFont typeface="Arial" panose="020B0604020202020204" pitchFamily="34" charset="0"/>
              <a:buChar char="•"/>
            </a:pPr>
            <a:r>
              <a:rPr lang="en-US" dirty="0"/>
              <a:t>Data quality or small sample size in certain areas.</a:t>
            </a:r>
          </a:p>
          <a:p>
            <a:r>
              <a:rPr lang="en-US" dirty="0"/>
              <a:t>It’s important to investigate deeper rather than assume one group always performs better.</a:t>
            </a:r>
          </a:p>
          <a:p>
            <a:endParaRPr lang="en-US" dirty="0"/>
          </a:p>
        </p:txBody>
      </p:sp>
      <p:sp>
        <p:nvSpPr>
          <p:cNvPr id="4" name="Slide Number Placeholder 3"/>
          <p:cNvSpPr>
            <a:spLocks noGrp="1"/>
          </p:cNvSpPr>
          <p:nvPr>
            <p:ph type="sldNum" sz="quarter" idx="5"/>
          </p:nvPr>
        </p:nvSpPr>
        <p:spPr/>
        <p:txBody>
          <a:bodyPr/>
          <a:lstStyle/>
          <a:p>
            <a:fld id="{3B17DEAF-5E48-47C5-8F25-CE236C2AD051}" type="slidenum">
              <a:rPr lang="en-US" smtClean="0"/>
              <a:t>15</a:t>
            </a:fld>
            <a:endParaRPr lang="en-US"/>
          </a:p>
        </p:txBody>
      </p:sp>
    </p:spTree>
    <p:extLst>
      <p:ext uri="{BB962C8B-B14F-4D97-AF65-F5344CB8AC3E}">
        <p14:creationId xmlns:p14="http://schemas.microsoft.com/office/powerpoint/2010/main" val="318966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ct-school-performance.streamlit.a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edsight.ct.gov/overview/per-pupil-expenditures-by-function---district/per-pupil-expenditures-by-funding-source---summary?language=en_US" TargetMode="External"/><Relationship Id="rId2" Type="http://schemas.openxmlformats.org/officeDocument/2006/relationships/hyperlink" Target="https://public-edsight.ct.gov/performance/smarter-balanced-achievement-participation/growth-trajectory-tool?language=en_US" TargetMode="External"/><Relationship Id="rId1" Type="http://schemas.openxmlformats.org/officeDocument/2006/relationships/slideLayout" Target="../slideLayouts/slideLayout2.xml"/><Relationship Id="rId4" Type="http://schemas.openxmlformats.org/officeDocument/2006/relationships/hyperlink" Target="https://public-edsight.ct.gov/overview/profile-and-performance-reports?language=en_US"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3500" dirty="0"/>
              <a:t>Educational Equity in Connecticut: A Data-Driven Look at School Performance</a:t>
            </a:r>
          </a:p>
        </p:txBody>
      </p:sp>
      <p:graphicFrame>
        <p:nvGraphicFramePr>
          <p:cNvPr id="14" name="Content Placeholder 2">
            <a:extLst>
              <a:ext uri="{FF2B5EF4-FFF2-40B4-BE49-F238E27FC236}">
                <a16:creationId xmlns:a16="http://schemas.microsoft.com/office/drawing/2014/main" id="{D23520CE-CCE5-3543-D207-347EC2A0FB2D}"/>
              </a:ext>
            </a:extLst>
          </p:cNvPr>
          <p:cNvGraphicFramePr>
            <a:graphicFrameLocks noGrp="1"/>
          </p:cNvGraphicFramePr>
          <p:nvPr>
            <p:ph idx="1"/>
          </p:nvPr>
        </p:nvGraphicFramePr>
        <p:xfrm>
          <a:off x="963930" y="2969469"/>
          <a:ext cx="6056111" cy="280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4316F1-AA78-0485-58B0-1C13C737D707}"/>
              </a:ext>
            </a:extLst>
          </p:cNvPr>
          <p:cNvPicPr>
            <a:picLocks noChangeAspect="1"/>
          </p:cNvPicPr>
          <p:nvPr/>
        </p:nvPicPr>
        <p:blipFill>
          <a:blip r:embed="rId3"/>
          <a:stretch>
            <a:fillRect/>
          </a:stretch>
        </p:blipFill>
        <p:spPr>
          <a:xfrm>
            <a:off x="1734051" y="0"/>
            <a:ext cx="5675897" cy="6858000"/>
          </a:xfrm>
          <a:prstGeom prst="rect">
            <a:avLst/>
          </a:prstGeom>
        </p:spPr>
      </p:pic>
    </p:spTree>
    <p:extLst>
      <p:ext uri="{BB962C8B-B14F-4D97-AF65-F5344CB8AC3E}">
        <p14:creationId xmlns:p14="http://schemas.microsoft.com/office/powerpoint/2010/main" val="18601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07D7CB-7BC0-39C8-23D6-32EE06FEDCCA}"/>
              </a:ext>
            </a:extLst>
          </p:cNvPr>
          <p:cNvPicPr>
            <a:picLocks noChangeAspect="1"/>
          </p:cNvPicPr>
          <p:nvPr/>
        </p:nvPicPr>
        <p:blipFill>
          <a:blip r:embed="rId3"/>
          <a:stretch>
            <a:fillRect/>
          </a:stretch>
        </p:blipFill>
        <p:spPr>
          <a:xfrm>
            <a:off x="365760" y="1022293"/>
            <a:ext cx="8321040" cy="3876154"/>
          </a:xfrm>
          <a:prstGeom prst="rect">
            <a:avLst/>
          </a:prstGeom>
        </p:spPr>
      </p:pic>
      <p:pic>
        <p:nvPicPr>
          <p:cNvPr id="3" name="Picture 2">
            <a:extLst>
              <a:ext uri="{FF2B5EF4-FFF2-40B4-BE49-F238E27FC236}">
                <a16:creationId xmlns:a16="http://schemas.microsoft.com/office/drawing/2014/main" id="{E84AA249-9AAA-FE73-98E7-CEEA7E7807A7}"/>
              </a:ext>
            </a:extLst>
          </p:cNvPr>
          <p:cNvPicPr>
            <a:picLocks noChangeAspect="1"/>
          </p:cNvPicPr>
          <p:nvPr/>
        </p:nvPicPr>
        <p:blipFill>
          <a:blip r:embed="rId4"/>
          <a:stretch>
            <a:fillRect/>
          </a:stretch>
        </p:blipFill>
        <p:spPr>
          <a:xfrm>
            <a:off x="644332" y="5627319"/>
            <a:ext cx="7745288" cy="724001"/>
          </a:xfrm>
          <a:prstGeom prst="rect">
            <a:avLst/>
          </a:prstGeom>
        </p:spPr>
      </p:pic>
    </p:spTree>
    <p:extLst>
      <p:ext uri="{BB962C8B-B14F-4D97-AF65-F5344CB8AC3E}">
        <p14:creationId xmlns:p14="http://schemas.microsoft.com/office/powerpoint/2010/main" val="381558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EC1F3-2934-E32E-878C-2D17A5499169}"/>
              </a:ext>
            </a:extLst>
          </p:cNvPr>
          <p:cNvPicPr>
            <a:picLocks noChangeAspect="1"/>
          </p:cNvPicPr>
          <p:nvPr/>
        </p:nvPicPr>
        <p:blipFill>
          <a:blip r:embed="rId3"/>
          <a:stretch>
            <a:fillRect/>
          </a:stretch>
        </p:blipFill>
        <p:spPr>
          <a:xfrm>
            <a:off x="137798" y="0"/>
            <a:ext cx="8868403" cy="6858000"/>
          </a:xfrm>
          <a:prstGeom prst="rect">
            <a:avLst/>
          </a:prstGeom>
        </p:spPr>
      </p:pic>
    </p:spTree>
    <p:extLst>
      <p:ext uri="{BB962C8B-B14F-4D97-AF65-F5344CB8AC3E}">
        <p14:creationId xmlns:p14="http://schemas.microsoft.com/office/powerpoint/2010/main" val="181500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E2A50A-F412-F122-F43A-9547E319C9EE}"/>
              </a:ext>
            </a:extLst>
          </p:cNvPr>
          <p:cNvPicPr>
            <a:picLocks noChangeAspect="1"/>
          </p:cNvPicPr>
          <p:nvPr/>
        </p:nvPicPr>
        <p:blipFill>
          <a:blip r:embed="rId3"/>
          <a:stretch>
            <a:fillRect/>
          </a:stretch>
        </p:blipFill>
        <p:spPr>
          <a:xfrm>
            <a:off x="297180" y="0"/>
            <a:ext cx="8296872" cy="6858000"/>
          </a:xfrm>
          <a:prstGeom prst="rect">
            <a:avLst/>
          </a:prstGeom>
        </p:spPr>
      </p:pic>
    </p:spTree>
    <p:extLst>
      <p:ext uri="{BB962C8B-B14F-4D97-AF65-F5344CB8AC3E}">
        <p14:creationId xmlns:p14="http://schemas.microsoft.com/office/powerpoint/2010/main" val="305891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1A7794-687A-9EA0-F8F2-B1B982F41379}"/>
              </a:ext>
            </a:extLst>
          </p:cNvPr>
          <p:cNvPicPr>
            <a:picLocks noChangeAspect="1"/>
          </p:cNvPicPr>
          <p:nvPr/>
        </p:nvPicPr>
        <p:blipFill>
          <a:blip r:embed="rId3"/>
          <a:stretch>
            <a:fillRect/>
          </a:stretch>
        </p:blipFill>
        <p:spPr>
          <a:xfrm>
            <a:off x="351836" y="142416"/>
            <a:ext cx="8440328" cy="6573167"/>
          </a:xfrm>
          <a:prstGeom prst="rect">
            <a:avLst/>
          </a:prstGeom>
        </p:spPr>
      </p:pic>
    </p:spTree>
    <p:extLst>
      <p:ext uri="{BB962C8B-B14F-4D97-AF65-F5344CB8AC3E}">
        <p14:creationId xmlns:p14="http://schemas.microsoft.com/office/powerpoint/2010/main" val="152732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D33A77-FFA3-6558-232F-EBDD0F6F90C6}"/>
              </a:ext>
            </a:extLst>
          </p:cNvPr>
          <p:cNvPicPr>
            <a:picLocks noChangeAspect="1"/>
          </p:cNvPicPr>
          <p:nvPr/>
        </p:nvPicPr>
        <p:blipFill>
          <a:blip r:embed="rId3"/>
          <a:stretch>
            <a:fillRect/>
          </a:stretch>
        </p:blipFill>
        <p:spPr>
          <a:xfrm>
            <a:off x="1143000" y="0"/>
            <a:ext cx="6858000" cy="6858000"/>
          </a:xfrm>
          <a:prstGeom prst="rect">
            <a:avLst/>
          </a:prstGeom>
        </p:spPr>
      </p:pic>
    </p:spTree>
    <p:extLst>
      <p:ext uri="{BB962C8B-B14F-4D97-AF65-F5344CB8AC3E}">
        <p14:creationId xmlns:p14="http://schemas.microsoft.com/office/powerpoint/2010/main" val="1737190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258A97-4DD7-17D5-30FA-5533F89652D7}"/>
              </a:ext>
            </a:extLst>
          </p:cNvPr>
          <p:cNvSpPr>
            <a:spLocks noGrp="1"/>
          </p:cNvSpPr>
          <p:nvPr>
            <p:ph type="title"/>
          </p:nvPr>
        </p:nvSpPr>
        <p:spPr>
          <a:xfrm>
            <a:off x="852775" y="609600"/>
            <a:ext cx="3588597" cy="1330840"/>
          </a:xfrm>
        </p:spPr>
        <p:txBody>
          <a:bodyPr>
            <a:normAutofit/>
          </a:bodyPr>
          <a:lstStyle/>
          <a:p>
            <a:pPr>
              <a:lnSpc>
                <a:spcPct val="90000"/>
              </a:lnSpc>
            </a:pPr>
            <a:r>
              <a:rPr lang="en-US" sz="4100" dirty="0"/>
              <a:t>The Dashboard Is Now Live!</a:t>
            </a:r>
          </a:p>
        </p:txBody>
      </p:sp>
      <p:sp>
        <p:nvSpPr>
          <p:cNvPr id="13" name="Content Placeholder 2">
            <a:extLst>
              <a:ext uri="{FF2B5EF4-FFF2-40B4-BE49-F238E27FC236}">
                <a16:creationId xmlns:a16="http://schemas.microsoft.com/office/drawing/2014/main" id="{A4798044-DA4F-4234-D5FF-0F16B431B9EF}"/>
              </a:ext>
            </a:extLst>
          </p:cNvPr>
          <p:cNvSpPr>
            <a:spLocks noGrp="1"/>
          </p:cNvSpPr>
          <p:nvPr>
            <p:ph idx="1"/>
          </p:nvPr>
        </p:nvSpPr>
        <p:spPr>
          <a:xfrm>
            <a:off x="852775" y="2194102"/>
            <a:ext cx="3328527" cy="3908585"/>
          </a:xfrm>
        </p:spPr>
        <p:txBody>
          <a:bodyPr>
            <a:normAutofit/>
          </a:bodyPr>
          <a:lstStyle/>
          <a:p>
            <a:pPr marL="0" indent="0">
              <a:buNone/>
            </a:pPr>
            <a:r>
              <a:rPr lang="en-US" sz="1700" dirty="0"/>
              <a:t>You can now explore our interactive </a:t>
            </a:r>
            <a:r>
              <a:rPr lang="en-US" sz="1700" b="1" dirty="0" err="1"/>
              <a:t>Streamlit</a:t>
            </a:r>
            <a:r>
              <a:rPr lang="en-US" sz="1700" b="1" dirty="0"/>
              <a:t> dashboard</a:t>
            </a:r>
            <a:r>
              <a:rPr lang="en-US" sz="1700" dirty="0"/>
              <a:t> right in your browser.</a:t>
            </a:r>
          </a:p>
          <a:p>
            <a:pPr marL="0" indent="0">
              <a:buNone/>
            </a:pPr>
            <a:endParaRPr lang="en-US" sz="1700" dirty="0"/>
          </a:p>
          <a:p>
            <a:pPr marL="0" indent="0">
              <a:buNone/>
            </a:pPr>
            <a:r>
              <a:rPr lang="en-US" sz="1700" dirty="0"/>
              <a:t>👉 </a:t>
            </a:r>
            <a:r>
              <a:rPr lang="en-US" sz="1700" dirty="0">
                <a:hlinkClick r:id="rId2"/>
              </a:rPr>
              <a:t>Click here to view the live dashboard</a:t>
            </a:r>
            <a:endParaRPr lang="en-US" sz="1700" dirty="0"/>
          </a:p>
          <a:p>
            <a:pPr marL="0" indent="0">
              <a:buNone/>
            </a:pPr>
            <a:endParaRPr lang="en-US" sz="1700" dirty="0"/>
          </a:p>
          <a:p>
            <a:pPr marL="0" indent="0">
              <a:buNone/>
            </a:pPr>
            <a:r>
              <a:rPr lang="en-US" sz="1700" dirty="0"/>
              <a:t>https://ct-school-performance.streamlit.app</a:t>
            </a:r>
          </a:p>
          <a:p>
            <a:pPr marL="0" indent="0">
              <a:buNone/>
            </a:pPr>
            <a:endParaRPr lang="en-US" sz="1700" dirty="0"/>
          </a:p>
        </p:txBody>
      </p:sp>
      <p:pic>
        <p:nvPicPr>
          <p:cNvPr id="6" name="Picture 5" descr="A screenshot of a computer&#10;&#10;AI-generated content may be incorrect.">
            <a:extLst>
              <a:ext uri="{FF2B5EF4-FFF2-40B4-BE49-F238E27FC236}">
                <a16:creationId xmlns:a16="http://schemas.microsoft.com/office/drawing/2014/main" id="{FD9C8832-7A60-6765-B3C7-99484B83E546}"/>
              </a:ext>
            </a:extLst>
          </p:cNvPr>
          <p:cNvPicPr>
            <a:picLocks noChangeAspect="1"/>
          </p:cNvPicPr>
          <p:nvPr/>
        </p:nvPicPr>
        <p:blipFill>
          <a:blip r:embed="rId3"/>
          <a:stretch>
            <a:fillRect/>
          </a:stretch>
        </p:blipFill>
        <p:spPr>
          <a:xfrm>
            <a:off x="4962700" y="2362696"/>
            <a:ext cx="3750995" cy="2132607"/>
          </a:xfrm>
          <a:prstGeom prst="rect">
            <a:avLst/>
          </a:prstGeom>
        </p:spPr>
      </p:pic>
    </p:spTree>
    <p:extLst>
      <p:ext uri="{BB962C8B-B14F-4D97-AF65-F5344CB8AC3E}">
        <p14:creationId xmlns:p14="http://schemas.microsoft.com/office/powerpoint/2010/main" val="156625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E037-B85C-33BA-69D7-880BF1AF8F79}"/>
              </a:ext>
            </a:extLst>
          </p:cNvPr>
          <p:cNvSpPr>
            <a:spLocks noGrp="1"/>
          </p:cNvSpPr>
          <p:nvPr>
            <p:ph type="title"/>
          </p:nvPr>
        </p:nvSpPr>
        <p:spPr/>
        <p:txBody>
          <a:bodyPr>
            <a:normAutofit fontScale="90000"/>
          </a:bodyPr>
          <a:lstStyle/>
          <a:p>
            <a:r>
              <a:rPr lang="en-US" dirty="0"/>
              <a:t>Discuss Technical Aspects of Your </a:t>
            </a:r>
            <a:r>
              <a:rPr lang="en-US" dirty="0" err="1"/>
              <a:t>Streamlit</a:t>
            </a:r>
            <a:r>
              <a:rPr lang="en-US" dirty="0"/>
              <a:t> Application</a:t>
            </a:r>
          </a:p>
        </p:txBody>
      </p:sp>
      <p:graphicFrame>
        <p:nvGraphicFramePr>
          <p:cNvPr id="7" name="Content Placeholder 6">
            <a:extLst>
              <a:ext uri="{FF2B5EF4-FFF2-40B4-BE49-F238E27FC236}">
                <a16:creationId xmlns:a16="http://schemas.microsoft.com/office/drawing/2014/main" id="{7B86CF34-7298-F00B-396C-A6A3B420FE0D}"/>
              </a:ext>
            </a:extLst>
          </p:cNvPr>
          <p:cNvGraphicFramePr>
            <a:graphicFrameLocks noGrp="1"/>
          </p:cNvGraphicFramePr>
          <p:nvPr>
            <p:ph idx="1"/>
            <p:extLst>
              <p:ext uri="{D42A27DB-BD31-4B8C-83A1-F6EECF244321}">
                <p14:modId xmlns:p14="http://schemas.microsoft.com/office/powerpoint/2010/main" val="135747054"/>
              </p:ext>
            </p:extLst>
          </p:nvPr>
        </p:nvGraphicFramePr>
        <p:xfrm>
          <a:off x="400050" y="1711868"/>
          <a:ext cx="8343900" cy="4988012"/>
        </p:xfrm>
        <a:graphic>
          <a:graphicData uri="http://schemas.openxmlformats.org/drawingml/2006/table">
            <a:tbl>
              <a:tblPr/>
              <a:tblGrid>
                <a:gridCol w="3771900">
                  <a:extLst>
                    <a:ext uri="{9D8B030D-6E8A-4147-A177-3AD203B41FA5}">
                      <a16:colId xmlns:a16="http://schemas.microsoft.com/office/drawing/2014/main" val="3057734580"/>
                    </a:ext>
                  </a:extLst>
                </a:gridCol>
                <a:gridCol w="4572000">
                  <a:extLst>
                    <a:ext uri="{9D8B030D-6E8A-4147-A177-3AD203B41FA5}">
                      <a16:colId xmlns:a16="http://schemas.microsoft.com/office/drawing/2014/main" val="3524643402"/>
                    </a:ext>
                  </a:extLst>
                </a:gridCol>
              </a:tblGrid>
              <a:tr h="196781">
                <a:tc>
                  <a:txBody>
                    <a:bodyPr/>
                    <a:lstStyle/>
                    <a:p>
                      <a:r>
                        <a:rPr lang="en-US" sz="1400" b="1"/>
                        <a:t>Feature</a:t>
                      </a:r>
                      <a:endParaRPr lang="en-US" sz="1400"/>
                    </a:p>
                  </a:txBody>
                  <a:tcPr marL="49195" marR="49195" marT="24598" marB="24598" anchor="ctr">
                    <a:lnL>
                      <a:noFill/>
                    </a:lnL>
                    <a:lnR>
                      <a:noFill/>
                    </a:lnR>
                    <a:lnT>
                      <a:noFill/>
                    </a:lnT>
                    <a:lnB>
                      <a:noFill/>
                    </a:lnB>
                    <a:noFill/>
                  </a:tcPr>
                </a:tc>
                <a:tc>
                  <a:txBody>
                    <a:bodyPr/>
                    <a:lstStyle/>
                    <a:p>
                      <a:r>
                        <a:rPr lang="en-US" sz="1400" b="1"/>
                        <a:t>How to Explain the Code</a:t>
                      </a:r>
                      <a:endParaRPr lang="en-US" sz="1400"/>
                    </a:p>
                  </a:txBody>
                  <a:tcPr marL="49195" marR="49195" marT="24598" marB="24598" anchor="ctr">
                    <a:lnL>
                      <a:noFill/>
                    </a:lnL>
                    <a:lnR>
                      <a:noFill/>
                    </a:lnR>
                    <a:lnT>
                      <a:noFill/>
                    </a:lnT>
                    <a:lnB>
                      <a:noFill/>
                    </a:lnB>
                    <a:noFill/>
                  </a:tcPr>
                </a:tc>
                <a:extLst>
                  <a:ext uri="{0D108BD9-81ED-4DB2-BD59-A6C34878D82A}">
                    <a16:rowId xmlns:a16="http://schemas.microsoft.com/office/drawing/2014/main" val="4228929896"/>
                  </a:ext>
                </a:extLst>
              </a:tr>
              <a:tr h="639538">
                <a:tc>
                  <a:txBody>
                    <a:bodyPr/>
                    <a:lstStyle/>
                    <a:p>
                      <a:r>
                        <a:rPr lang="en-US" sz="1400" b="1" dirty="0"/>
                        <a:t>Sidebar Filters</a:t>
                      </a:r>
                    </a:p>
                    <a:p>
                      <a:r>
                        <a:rPr lang="en-US" sz="1400" dirty="0" err="1"/>
                        <a:t>st.sidebar.selectbox</a:t>
                      </a:r>
                      <a:r>
                        <a:rPr lang="en-US" sz="1400" dirty="0"/>
                        <a:t>(...), </a:t>
                      </a:r>
                    </a:p>
                    <a:p>
                      <a:r>
                        <a:rPr lang="en-US" sz="1400" dirty="0" err="1"/>
                        <a:t>st.sidebar.radio</a:t>
                      </a:r>
                      <a:r>
                        <a:rPr lang="en-US" sz="1400" dirty="0"/>
                        <a:t>(...)</a:t>
                      </a:r>
                    </a:p>
                  </a:txBody>
                  <a:tcPr marL="49195" marR="49195" marT="24598" marB="24598" anchor="ctr">
                    <a:lnL>
                      <a:noFill/>
                    </a:lnL>
                    <a:lnR>
                      <a:noFill/>
                    </a:lnR>
                    <a:lnT>
                      <a:noFill/>
                    </a:lnT>
                    <a:lnB>
                      <a:noFill/>
                    </a:lnB>
                    <a:noFill/>
                  </a:tcPr>
                </a:tc>
                <a:tc>
                  <a:txBody>
                    <a:bodyPr/>
                    <a:lstStyle/>
                    <a:p>
                      <a:r>
                        <a:rPr lang="en-US" sz="1400"/>
                        <a:t>“This code adds filters to the sidebar, allowing the user to choose things like the year, county, or subject. It makes the dashboard interactive.”</a:t>
                      </a:r>
                    </a:p>
                  </a:txBody>
                  <a:tcPr marL="49195" marR="49195" marT="24598" marB="24598" anchor="ctr">
                    <a:lnL>
                      <a:noFill/>
                    </a:lnL>
                    <a:lnR>
                      <a:noFill/>
                    </a:lnR>
                    <a:lnT>
                      <a:noFill/>
                    </a:lnT>
                    <a:lnB>
                      <a:noFill/>
                    </a:lnB>
                    <a:noFill/>
                  </a:tcPr>
                </a:tc>
                <a:extLst>
                  <a:ext uri="{0D108BD9-81ED-4DB2-BD59-A6C34878D82A}">
                    <a16:rowId xmlns:a16="http://schemas.microsoft.com/office/drawing/2014/main" val="1504303169"/>
                  </a:ext>
                </a:extLst>
              </a:tr>
              <a:tr h="491952">
                <a:tc>
                  <a:txBody>
                    <a:bodyPr/>
                    <a:lstStyle/>
                    <a:p>
                      <a:r>
                        <a:rPr lang="en-US" sz="1400" b="1" dirty="0"/>
                        <a:t>Dynamic Filtering</a:t>
                      </a:r>
                    </a:p>
                    <a:p>
                      <a:r>
                        <a:rPr lang="en-US" sz="1400" dirty="0" err="1"/>
                        <a:t>county_df</a:t>
                      </a:r>
                      <a:r>
                        <a:rPr lang="en-US" sz="1400" dirty="0"/>
                        <a:t> = </a:t>
                      </a:r>
                      <a:r>
                        <a:rPr lang="en-US" sz="1400" dirty="0" err="1"/>
                        <a:t>df</a:t>
                      </a:r>
                      <a:r>
                        <a:rPr lang="en-US" sz="1400" dirty="0"/>
                        <a:t>[(</a:t>
                      </a:r>
                      <a:r>
                        <a:rPr lang="en-US" sz="1400" dirty="0" err="1"/>
                        <a:t>df</a:t>
                      </a:r>
                      <a:r>
                        <a:rPr lang="en-US" sz="1400" dirty="0"/>
                        <a:t>["Year"] == year) &amp; (</a:t>
                      </a:r>
                      <a:r>
                        <a:rPr lang="en-US" sz="1400" dirty="0" err="1"/>
                        <a:t>df</a:t>
                      </a:r>
                      <a:r>
                        <a:rPr lang="en-US" sz="1400" dirty="0"/>
                        <a:t>["County"] == </a:t>
                      </a:r>
                      <a:r>
                        <a:rPr lang="en-US" sz="1400" dirty="0" err="1"/>
                        <a:t>selected_county</a:t>
                      </a:r>
                      <a:r>
                        <a:rPr lang="en-US" sz="1400" dirty="0"/>
                        <a:t>)]</a:t>
                      </a:r>
                    </a:p>
                  </a:txBody>
                  <a:tcPr marL="49195" marR="49195" marT="24598" marB="24598" anchor="ctr">
                    <a:lnL>
                      <a:noFill/>
                    </a:lnL>
                    <a:lnR>
                      <a:noFill/>
                    </a:lnR>
                    <a:lnT>
                      <a:noFill/>
                    </a:lnT>
                    <a:lnB>
                      <a:noFill/>
                    </a:lnB>
                    <a:noFill/>
                  </a:tcPr>
                </a:tc>
                <a:tc>
                  <a:txBody>
                    <a:bodyPr/>
                    <a:lstStyle/>
                    <a:p>
                      <a:r>
                        <a:rPr lang="en-US" sz="1400"/>
                        <a:t>“This line filters the dataset based on what the user selects in the sidebar, so we only analyze the data we’re interested in.”</a:t>
                      </a:r>
                    </a:p>
                  </a:txBody>
                  <a:tcPr marL="49195" marR="49195" marT="24598" marB="24598" anchor="ctr">
                    <a:lnL>
                      <a:noFill/>
                    </a:lnL>
                    <a:lnR>
                      <a:noFill/>
                    </a:lnR>
                    <a:lnT>
                      <a:noFill/>
                    </a:lnT>
                    <a:lnB>
                      <a:noFill/>
                    </a:lnB>
                    <a:noFill/>
                  </a:tcPr>
                </a:tc>
                <a:extLst>
                  <a:ext uri="{0D108BD9-81ED-4DB2-BD59-A6C34878D82A}">
                    <a16:rowId xmlns:a16="http://schemas.microsoft.com/office/drawing/2014/main" val="143808550"/>
                  </a:ext>
                </a:extLst>
              </a:tr>
              <a:tr h="639538">
                <a:tc>
                  <a:txBody>
                    <a:bodyPr/>
                    <a:lstStyle/>
                    <a:p>
                      <a:r>
                        <a:rPr lang="en-US" sz="1400" b="1" dirty="0"/>
                        <a:t>Step 1 (Bar Chart)</a:t>
                      </a:r>
                    </a:p>
                    <a:p>
                      <a:r>
                        <a:rPr lang="en-US" sz="1400" dirty="0" err="1"/>
                        <a:t>ax.bar</a:t>
                      </a:r>
                      <a:r>
                        <a:rPr lang="en-US" sz="1400" dirty="0"/>
                        <a:t>(...) and </a:t>
                      </a:r>
                      <a:r>
                        <a:rPr lang="en-US" sz="1400" dirty="0" err="1"/>
                        <a:t>st.pyplot</a:t>
                      </a:r>
                      <a:r>
                        <a:rPr lang="en-US" sz="1400" dirty="0"/>
                        <a:t>(fig)</a:t>
                      </a:r>
                    </a:p>
                  </a:txBody>
                  <a:tcPr marL="49195" marR="49195" marT="24598" marB="24598" anchor="ctr">
                    <a:lnL>
                      <a:noFill/>
                    </a:lnL>
                    <a:lnR>
                      <a:noFill/>
                    </a:lnR>
                    <a:lnT>
                      <a:noFill/>
                    </a:lnT>
                    <a:lnB>
                      <a:noFill/>
                    </a:lnB>
                    <a:noFill/>
                  </a:tcPr>
                </a:tc>
                <a:tc>
                  <a:txBody>
                    <a:bodyPr/>
                    <a:lstStyle/>
                    <a:p>
                      <a:r>
                        <a:rPr lang="en-US" sz="1400"/>
                        <a:t>“Here we use Matplotlib to create a bar chart and show it in Streamlit with st.pyplot(). It shows the highest and lowest performing districts.”</a:t>
                      </a:r>
                    </a:p>
                  </a:txBody>
                  <a:tcPr marL="49195" marR="49195" marT="24598" marB="24598" anchor="ctr">
                    <a:lnL>
                      <a:noFill/>
                    </a:lnL>
                    <a:lnR>
                      <a:noFill/>
                    </a:lnR>
                    <a:lnT>
                      <a:noFill/>
                    </a:lnT>
                    <a:lnB>
                      <a:noFill/>
                    </a:lnB>
                    <a:noFill/>
                  </a:tcPr>
                </a:tc>
                <a:extLst>
                  <a:ext uri="{0D108BD9-81ED-4DB2-BD59-A6C34878D82A}">
                    <a16:rowId xmlns:a16="http://schemas.microsoft.com/office/drawing/2014/main" val="2453645900"/>
                  </a:ext>
                </a:extLst>
              </a:tr>
              <a:tr h="787124">
                <a:tc>
                  <a:txBody>
                    <a:bodyPr/>
                    <a:lstStyle/>
                    <a:p>
                      <a:r>
                        <a:rPr lang="en-US" sz="1400" b="1" dirty="0"/>
                        <a:t>Step 3 (Scatter Plot)</a:t>
                      </a:r>
                    </a:p>
                    <a:p>
                      <a:r>
                        <a:rPr lang="en-US" sz="1400" dirty="0" err="1"/>
                        <a:t>sns.regplot</a:t>
                      </a:r>
                      <a:r>
                        <a:rPr lang="en-US" sz="1400" dirty="0"/>
                        <a:t>(..., ci=95)</a:t>
                      </a:r>
                    </a:p>
                  </a:txBody>
                  <a:tcPr marL="49195" marR="49195" marT="24598" marB="24598" anchor="ctr">
                    <a:lnL>
                      <a:noFill/>
                    </a:lnL>
                    <a:lnR>
                      <a:noFill/>
                    </a:lnR>
                    <a:lnT>
                      <a:noFill/>
                    </a:lnT>
                    <a:lnB>
                      <a:noFill/>
                    </a:lnB>
                    <a:noFill/>
                  </a:tcPr>
                </a:tc>
                <a:tc>
                  <a:txBody>
                    <a:bodyPr/>
                    <a:lstStyle/>
                    <a:p>
                      <a:r>
                        <a:rPr lang="en-US" sz="1400"/>
                        <a:t>“We use Seaborn to create a scatter plot with a regression line and a 95% confidence interval to see if there’s a pattern between spending and test scores.”</a:t>
                      </a:r>
                    </a:p>
                  </a:txBody>
                  <a:tcPr marL="49195" marR="49195" marT="24598" marB="24598" anchor="ctr">
                    <a:lnL>
                      <a:noFill/>
                    </a:lnL>
                    <a:lnR>
                      <a:noFill/>
                    </a:lnR>
                    <a:lnT>
                      <a:noFill/>
                    </a:lnT>
                    <a:lnB>
                      <a:noFill/>
                    </a:lnB>
                    <a:noFill/>
                  </a:tcPr>
                </a:tc>
                <a:extLst>
                  <a:ext uri="{0D108BD9-81ED-4DB2-BD59-A6C34878D82A}">
                    <a16:rowId xmlns:a16="http://schemas.microsoft.com/office/drawing/2014/main" val="1761143730"/>
                  </a:ext>
                </a:extLst>
              </a:tr>
              <a:tr h="639538">
                <a:tc>
                  <a:txBody>
                    <a:bodyPr/>
                    <a:lstStyle/>
                    <a:p>
                      <a:r>
                        <a:rPr lang="en-US" sz="1400" b="1" dirty="0"/>
                        <a:t>Step 4 (Bubble Chart)</a:t>
                      </a:r>
                    </a:p>
                    <a:p>
                      <a:r>
                        <a:rPr lang="en-US" sz="1400" dirty="0"/>
                        <a:t>fig1 = </a:t>
                      </a:r>
                      <a:r>
                        <a:rPr lang="en-US" sz="1400" dirty="0" err="1"/>
                        <a:t>px.scatter</a:t>
                      </a:r>
                      <a:r>
                        <a:rPr lang="en-US" sz="1400" dirty="0"/>
                        <a:t>(...) + </a:t>
                      </a:r>
                      <a:r>
                        <a:rPr lang="en-US" sz="1400" dirty="0" err="1"/>
                        <a:t>go.Scatter</a:t>
                      </a:r>
                      <a:r>
                        <a:rPr lang="en-US" sz="1400" dirty="0"/>
                        <a:t>(...)</a:t>
                      </a:r>
                    </a:p>
                  </a:txBody>
                  <a:tcPr marL="49195" marR="49195" marT="24598" marB="24598" anchor="ctr">
                    <a:lnL>
                      <a:noFill/>
                    </a:lnL>
                    <a:lnR>
                      <a:noFill/>
                    </a:lnR>
                    <a:lnT>
                      <a:noFill/>
                    </a:lnT>
                    <a:lnB>
                      <a:noFill/>
                    </a:lnB>
                    <a:noFill/>
                  </a:tcPr>
                </a:tc>
                <a:tc>
                  <a:txBody>
                    <a:bodyPr/>
                    <a:lstStyle/>
                    <a:p>
                      <a:r>
                        <a:rPr lang="en-US" sz="1400"/>
                        <a:t>“We use Plotly to create an interactive bubble chart, and we add trend lines for each demographic group using go.Scatter().”</a:t>
                      </a:r>
                    </a:p>
                  </a:txBody>
                  <a:tcPr marL="49195" marR="49195" marT="24598" marB="24598" anchor="ctr">
                    <a:lnL>
                      <a:noFill/>
                    </a:lnL>
                    <a:lnR>
                      <a:noFill/>
                    </a:lnR>
                    <a:lnT>
                      <a:noFill/>
                    </a:lnT>
                    <a:lnB>
                      <a:noFill/>
                    </a:lnB>
                    <a:noFill/>
                  </a:tcPr>
                </a:tc>
                <a:extLst>
                  <a:ext uri="{0D108BD9-81ED-4DB2-BD59-A6C34878D82A}">
                    <a16:rowId xmlns:a16="http://schemas.microsoft.com/office/drawing/2014/main" val="3482336247"/>
                  </a:ext>
                </a:extLst>
              </a:tr>
              <a:tr h="491952">
                <a:tc>
                  <a:txBody>
                    <a:bodyPr/>
                    <a:lstStyle/>
                    <a:p>
                      <a:r>
                        <a:rPr lang="en-US" sz="1400" b="1" dirty="0"/>
                        <a:t>Step 6 (Line Chart)</a:t>
                      </a:r>
                    </a:p>
                    <a:p>
                      <a:r>
                        <a:rPr lang="en-US" sz="1400" dirty="0" err="1"/>
                        <a:t>ax.plot</a:t>
                      </a:r>
                      <a:r>
                        <a:rPr lang="en-US" sz="1400" dirty="0"/>
                        <a:t>(...), </a:t>
                      </a:r>
                      <a:r>
                        <a:rPr lang="en-US" sz="1400" dirty="0" err="1"/>
                        <a:t>ax.axhspan</a:t>
                      </a:r>
                      <a:r>
                        <a:rPr lang="en-US" sz="1400" dirty="0"/>
                        <a:t>(...)</a:t>
                      </a:r>
                    </a:p>
                  </a:txBody>
                  <a:tcPr marL="49195" marR="49195" marT="24598" marB="24598" anchor="ctr">
                    <a:lnL>
                      <a:noFill/>
                    </a:lnL>
                    <a:lnR>
                      <a:noFill/>
                    </a:lnR>
                    <a:lnT>
                      <a:noFill/>
                    </a:lnT>
                    <a:lnB>
                      <a:noFill/>
                    </a:lnB>
                    <a:noFill/>
                  </a:tcPr>
                </a:tc>
                <a:tc>
                  <a:txBody>
                    <a:bodyPr/>
                    <a:lstStyle/>
                    <a:p>
                      <a:r>
                        <a:rPr lang="en-US" sz="1400"/>
                        <a:t>“This line chart tracks test performance over time. axhspan() adds a green shaded area to show the target score range.”</a:t>
                      </a:r>
                    </a:p>
                  </a:txBody>
                  <a:tcPr marL="49195" marR="49195" marT="24598" marB="24598" anchor="ctr">
                    <a:lnL>
                      <a:noFill/>
                    </a:lnL>
                    <a:lnR>
                      <a:noFill/>
                    </a:lnR>
                    <a:lnT>
                      <a:noFill/>
                    </a:lnT>
                    <a:lnB>
                      <a:noFill/>
                    </a:lnB>
                    <a:noFill/>
                  </a:tcPr>
                </a:tc>
                <a:extLst>
                  <a:ext uri="{0D108BD9-81ED-4DB2-BD59-A6C34878D82A}">
                    <a16:rowId xmlns:a16="http://schemas.microsoft.com/office/drawing/2014/main" val="2677123821"/>
                  </a:ext>
                </a:extLst>
              </a:tr>
              <a:tr h="639538">
                <a:tc>
                  <a:txBody>
                    <a:bodyPr/>
                    <a:lstStyle/>
                    <a:p>
                      <a:r>
                        <a:rPr lang="en-US" sz="1400" b="1" dirty="0"/>
                        <a:t>Step 7 (Urban vs. Suburban)</a:t>
                      </a:r>
                    </a:p>
                    <a:p>
                      <a:r>
                        <a:rPr lang="en-US" sz="1400" dirty="0" err="1"/>
                        <a:t>sns.barplot</a:t>
                      </a:r>
                      <a:r>
                        <a:rPr lang="en-US" sz="1400" dirty="0"/>
                        <a:t>(data=</a:t>
                      </a:r>
                      <a:r>
                        <a:rPr lang="en-US" sz="1400" dirty="0" err="1"/>
                        <a:t>area_df</a:t>
                      </a:r>
                      <a:r>
                        <a:rPr lang="en-US" sz="1400" dirty="0"/>
                        <a:t>, ...)</a:t>
                      </a:r>
                    </a:p>
                  </a:txBody>
                  <a:tcPr marL="49195" marR="49195" marT="24598" marB="24598" anchor="ctr">
                    <a:lnL>
                      <a:noFill/>
                    </a:lnL>
                    <a:lnR>
                      <a:noFill/>
                    </a:lnR>
                    <a:lnT>
                      <a:noFill/>
                    </a:lnT>
                    <a:lnB>
                      <a:noFill/>
                    </a:lnB>
                    <a:noFill/>
                  </a:tcPr>
                </a:tc>
                <a:tc>
                  <a:txBody>
                    <a:bodyPr/>
                    <a:lstStyle/>
                    <a:p>
                      <a:r>
                        <a:rPr lang="en-US" sz="1400" dirty="0"/>
                        <a:t>“This uses Seaborn to compare average scores in urban and suburban districts. The chart helps show if location affects performance.”</a:t>
                      </a:r>
                    </a:p>
                  </a:txBody>
                  <a:tcPr marL="49195" marR="49195" marT="24598" marB="24598" anchor="ctr">
                    <a:lnL>
                      <a:noFill/>
                    </a:lnL>
                    <a:lnR>
                      <a:noFill/>
                    </a:lnR>
                    <a:lnT>
                      <a:noFill/>
                    </a:lnT>
                    <a:lnB>
                      <a:noFill/>
                    </a:lnB>
                    <a:noFill/>
                  </a:tcPr>
                </a:tc>
                <a:extLst>
                  <a:ext uri="{0D108BD9-81ED-4DB2-BD59-A6C34878D82A}">
                    <a16:rowId xmlns:a16="http://schemas.microsoft.com/office/drawing/2014/main" val="2809350299"/>
                  </a:ext>
                </a:extLst>
              </a:tr>
            </a:tbl>
          </a:graphicData>
        </a:graphic>
      </p:graphicFrame>
    </p:spTree>
    <p:extLst>
      <p:ext uri="{BB962C8B-B14F-4D97-AF65-F5344CB8AC3E}">
        <p14:creationId xmlns:p14="http://schemas.microsoft.com/office/powerpoint/2010/main" val="103948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FF5D3-C357-3823-7F0E-6B07728AC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3D9F3C-3F76-4334-B88B-868B3E605B27}"/>
              </a:ext>
            </a:extLst>
          </p:cNvPr>
          <p:cNvSpPr>
            <a:spLocks noGrp="1"/>
          </p:cNvSpPr>
          <p:nvPr>
            <p:ph type="title"/>
          </p:nvPr>
        </p:nvSpPr>
        <p:spPr>
          <a:xfrm>
            <a:off x="457200" y="137478"/>
            <a:ext cx="8229600" cy="971550"/>
          </a:xfrm>
        </p:spPr>
        <p:txBody>
          <a:bodyPr>
            <a:normAutofit/>
          </a:bodyPr>
          <a:lstStyle/>
          <a:p>
            <a:r>
              <a:rPr lang="en-US" sz="4400" dirty="0"/>
              <a:t>Discussion &amp; Takeaways</a:t>
            </a:r>
            <a:endParaRPr lang="en-US" dirty="0"/>
          </a:p>
        </p:txBody>
      </p:sp>
      <p:sp>
        <p:nvSpPr>
          <p:cNvPr id="3" name="Text Placeholder 2">
            <a:extLst>
              <a:ext uri="{FF2B5EF4-FFF2-40B4-BE49-F238E27FC236}">
                <a16:creationId xmlns:a16="http://schemas.microsoft.com/office/drawing/2014/main" id="{1E64D34E-B409-8907-7A68-66EBD32292EF}"/>
              </a:ext>
            </a:extLst>
          </p:cNvPr>
          <p:cNvSpPr>
            <a:spLocks noGrp="1"/>
          </p:cNvSpPr>
          <p:nvPr>
            <p:ph type="body" idx="1"/>
          </p:nvPr>
        </p:nvSpPr>
        <p:spPr>
          <a:xfrm>
            <a:off x="457200" y="1497330"/>
            <a:ext cx="8069580" cy="971550"/>
          </a:xfrm>
        </p:spPr>
        <p:txBody>
          <a:bodyPr>
            <a:normAutofit fontScale="70000" lnSpcReduction="20000"/>
          </a:bodyPr>
          <a:lstStyle/>
          <a:p>
            <a:pPr defTabSz="914400">
              <a:lnSpc>
                <a:spcPct val="90000"/>
              </a:lnSpc>
            </a:pPr>
            <a:r>
              <a:rPr lang="en-US" sz="2400" b="0" dirty="0"/>
              <a:t>From the visualizations, we observed meaningful differences in student performance across Connecticut districts. </a:t>
            </a:r>
          </a:p>
          <a:p>
            <a:pPr defTabSz="914400">
              <a:lnSpc>
                <a:spcPct val="90000"/>
              </a:lnSpc>
            </a:pPr>
            <a:endParaRPr lang="en-US" sz="2400" b="0" dirty="0"/>
          </a:p>
          <a:p>
            <a:pPr defTabSz="914400">
              <a:lnSpc>
                <a:spcPct val="90000"/>
              </a:lnSpc>
            </a:pPr>
            <a:r>
              <a:rPr lang="en-US" sz="2400" b="0" dirty="0"/>
              <a:t>Some important takeaways include:</a:t>
            </a:r>
          </a:p>
          <a:p>
            <a:endParaRPr lang="en-US" dirty="0"/>
          </a:p>
        </p:txBody>
      </p:sp>
      <p:graphicFrame>
        <p:nvGraphicFramePr>
          <p:cNvPr id="16" name="Content Placeholder 5">
            <a:extLst>
              <a:ext uri="{FF2B5EF4-FFF2-40B4-BE49-F238E27FC236}">
                <a16:creationId xmlns:a16="http://schemas.microsoft.com/office/drawing/2014/main" id="{0D83BA40-BF87-4252-B8E7-2F15A068B5A1}"/>
              </a:ext>
            </a:extLst>
          </p:cNvPr>
          <p:cNvGraphicFramePr>
            <a:graphicFrameLocks noGrp="1"/>
          </p:cNvGraphicFramePr>
          <p:nvPr>
            <p:ph sz="quarter" idx="4"/>
            <p:extLst>
              <p:ext uri="{D42A27DB-BD31-4B8C-83A1-F6EECF244321}">
                <p14:modId xmlns:p14="http://schemas.microsoft.com/office/powerpoint/2010/main" val="783098514"/>
              </p:ext>
            </p:extLst>
          </p:nvPr>
        </p:nvGraphicFramePr>
        <p:xfrm>
          <a:off x="457200" y="2323464"/>
          <a:ext cx="8515349" cy="453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3936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E42A-AB83-8CB7-C169-80D1CCFDDC60}"/>
              </a:ext>
            </a:extLst>
          </p:cNvPr>
          <p:cNvSpPr>
            <a:spLocks noGrp="1"/>
          </p:cNvSpPr>
          <p:nvPr>
            <p:ph type="title"/>
          </p:nvPr>
        </p:nvSpPr>
        <p:spPr>
          <a:xfrm>
            <a:off x="457200" y="137478"/>
            <a:ext cx="8229600" cy="971550"/>
          </a:xfrm>
        </p:spPr>
        <p:txBody>
          <a:bodyPr>
            <a:normAutofit/>
          </a:bodyPr>
          <a:lstStyle/>
          <a:p>
            <a:r>
              <a:rPr lang="en-US" dirty="0"/>
              <a:t>Suggestions for Further Work</a:t>
            </a:r>
          </a:p>
        </p:txBody>
      </p:sp>
      <p:sp>
        <p:nvSpPr>
          <p:cNvPr id="3" name="Text Placeholder 2">
            <a:extLst>
              <a:ext uri="{FF2B5EF4-FFF2-40B4-BE49-F238E27FC236}">
                <a16:creationId xmlns:a16="http://schemas.microsoft.com/office/drawing/2014/main" id="{5BF0884F-2711-1BE4-27AD-C67A8A16B589}"/>
              </a:ext>
            </a:extLst>
          </p:cNvPr>
          <p:cNvSpPr>
            <a:spLocks noGrp="1"/>
          </p:cNvSpPr>
          <p:nvPr>
            <p:ph type="body" idx="1"/>
          </p:nvPr>
        </p:nvSpPr>
        <p:spPr>
          <a:xfrm>
            <a:off x="457200" y="1497330"/>
            <a:ext cx="8069580" cy="971550"/>
          </a:xfrm>
        </p:spPr>
        <p:txBody>
          <a:bodyPr>
            <a:normAutofit fontScale="62500" lnSpcReduction="20000"/>
          </a:bodyPr>
          <a:lstStyle/>
          <a:p>
            <a:pPr>
              <a:buNone/>
            </a:pPr>
            <a:r>
              <a:rPr lang="en-US" b="0" dirty="0"/>
              <a:t>Although our dashboard includes data from all Connecticut counties, we focused on New Haven County to allow for a more detailed and manageable analysis within our limited time.</a:t>
            </a:r>
          </a:p>
          <a:p>
            <a:pPr>
              <a:buNone/>
            </a:pPr>
            <a:endParaRPr lang="en-US" b="0" dirty="0"/>
          </a:p>
          <a:p>
            <a:r>
              <a:rPr lang="en-US" b="0" dirty="0"/>
              <a:t>In the future, this project could be expanded in the following ways:</a:t>
            </a:r>
          </a:p>
          <a:p>
            <a:endParaRPr lang="en-US" dirty="0"/>
          </a:p>
        </p:txBody>
      </p:sp>
      <p:graphicFrame>
        <p:nvGraphicFramePr>
          <p:cNvPr id="16" name="Content Placeholder 5">
            <a:extLst>
              <a:ext uri="{FF2B5EF4-FFF2-40B4-BE49-F238E27FC236}">
                <a16:creationId xmlns:a16="http://schemas.microsoft.com/office/drawing/2014/main" id="{D7375741-8F1A-DF4A-2B5A-31B781BF48A5}"/>
              </a:ext>
            </a:extLst>
          </p:cNvPr>
          <p:cNvGraphicFramePr>
            <a:graphicFrameLocks noGrp="1"/>
          </p:cNvGraphicFramePr>
          <p:nvPr>
            <p:ph sz="quarter" idx="4"/>
            <p:extLst>
              <p:ext uri="{D42A27DB-BD31-4B8C-83A1-F6EECF244321}">
                <p14:modId xmlns:p14="http://schemas.microsoft.com/office/powerpoint/2010/main" val="3688601475"/>
              </p:ext>
            </p:extLst>
          </p:nvPr>
        </p:nvGraphicFramePr>
        <p:xfrm>
          <a:off x="457201" y="2517775"/>
          <a:ext cx="8229600" cy="395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206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8167"/>
            <a:ext cx="3625552" cy="2488150"/>
            <a:chOff x="6867015" y="-1"/>
            <a:chExt cx="5324985" cy="3251912"/>
          </a:xfrm>
          <a:solidFill>
            <a:schemeClr val="bg1">
              <a:alpha val="30000"/>
            </a:schemeClr>
          </a:solidFill>
        </p:grpSpPr>
        <p:sp>
          <p:nvSpPr>
            <p:cNvPr id="44" name="Freeform: Shape 4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270943" y="991261"/>
            <a:ext cx="4316022" cy="1837349"/>
          </a:xfrm>
        </p:spPr>
        <p:txBody>
          <a:bodyPr>
            <a:normAutofit/>
          </a:bodyPr>
          <a:lstStyle/>
          <a:p>
            <a:r>
              <a:rPr lang="en-US" sz="3100">
                <a:solidFill>
                  <a:schemeClr val="tx2"/>
                </a:solidFill>
              </a:rPr>
              <a:t>Motivation</a:t>
            </a:r>
          </a:p>
        </p:txBody>
      </p:sp>
      <p:sp>
        <p:nvSpPr>
          <p:cNvPr id="3" name="Content Placeholder 2"/>
          <p:cNvSpPr>
            <a:spLocks noGrp="1"/>
          </p:cNvSpPr>
          <p:nvPr>
            <p:ph idx="1"/>
          </p:nvPr>
        </p:nvSpPr>
        <p:spPr>
          <a:xfrm>
            <a:off x="2287809" y="2979336"/>
            <a:ext cx="4282290" cy="2430864"/>
          </a:xfrm>
        </p:spPr>
        <p:txBody>
          <a:bodyPr anchor="t">
            <a:normAutofit/>
          </a:bodyPr>
          <a:lstStyle/>
          <a:p>
            <a:pPr marL="0" indent="0">
              <a:buNone/>
            </a:pPr>
            <a:r>
              <a:rPr lang="en-US" sz="1700">
                <a:solidFill>
                  <a:schemeClr val="tx2"/>
                </a:solidFill>
              </a:rPr>
              <a:t>Connecticut ranks among the top in education, yet vast disparities exist between districts. This project explores whether funding and demographics influence school performance. Understanding these factors can help address inequality and improve public education outcomes.</a:t>
            </a:r>
          </a:p>
        </p:txBody>
      </p:sp>
      <p:grpSp>
        <p:nvGrpSpPr>
          <p:cNvPr id="48" name="Group 4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49" name="Freeform: Shape 4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323" y="3985"/>
            <a:ext cx="7329573"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2275099" y="991261"/>
            <a:ext cx="4316022" cy="1837349"/>
          </a:xfrm>
        </p:spPr>
        <p:txBody>
          <a:bodyPr anchor="ctr">
            <a:normAutofit/>
          </a:bodyPr>
          <a:lstStyle/>
          <a:p>
            <a:r>
              <a:rPr lang="en-US" sz="3100">
                <a:solidFill>
                  <a:schemeClr val="tx2"/>
                </a:solidFill>
              </a:rPr>
              <a:t>Conclusion</a:t>
            </a:r>
          </a:p>
        </p:txBody>
      </p:sp>
      <p:sp>
        <p:nvSpPr>
          <p:cNvPr id="3" name="Content Placeholder 2"/>
          <p:cNvSpPr>
            <a:spLocks noGrp="1"/>
          </p:cNvSpPr>
          <p:nvPr>
            <p:ph idx="1"/>
          </p:nvPr>
        </p:nvSpPr>
        <p:spPr>
          <a:xfrm>
            <a:off x="2490418" y="2600454"/>
            <a:ext cx="4282291" cy="2430864"/>
          </a:xfrm>
        </p:spPr>
        <p:txBody>
          <a:bodyPr anchor="t">
            <a:normAutofit/>
          </a:bodyPr>
          <a:lstStyle/>
          <a:p>
            <a:pPr>
              <a:buNone/>
            </a:pPr>
            <a:r>
              <a:rPr lang="en-US" sz="1800" dirty="0"/>
              <a:t>This project gave us insight into how funding and demographics relate to school performance in New Haven County.</a:t>
            </a:r>
          </a:p>
          <a:p>
            <a:pPr marL="0" indent="0">
              <a:buNone/>
            </a:pPr>
            <a:r>
              <a:rPr lang="en-US" sz="1800" dirty="0"/>
              <a:t>While these factors matter, they don’t fully explain outcomes—highlighting the need to consider broader issues like equity and support.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Timeline &amp; Team Roles</a:t>
            </a:r>
          </a:p>
        </p:txBody>
      </p:sp>
      <p:sp>
        <p:nvSpPr>
          <p:cNvPr id="3" name="Content Placeholder 2"/>
          <p:cNvSpPr>
            <a:spLocks noGrp="1"/>
          </p:cNvSpPr>
          <p:nvPr>
            <p:ph idx="1"/>
          </p:nvPr>
        </p:nvSpPr>
        <p:spPr>
          <a:xfrm>
            <a:off x="963930" y="2969469"/>
            <a:ext cx="6056111" cy="2800395"/>
          </a:xfrm>
        </p:spPr>
        <p:txBody>
          <a:bodyPr anchor="t">
            <a:normAutofit/>
          </a:bodyPr>
          <a:lstStyle/>
          <a:p>
            <a:pPr>
              <a:lnSpc>
                <a:spcPct val="90000"/>
              </a:lnSpc>
              <a:buFont typeface="Arial" panose="020B0604020202020204" pitchFamily="34" charset="0"/>
              <a:buChar char="•"/>
            </a:pPr>
            <a:r>
              <a:rPr lang="en-US" sz="1600" b="1" dirty="0"/>
              <a:t>Marinela Deda:</a:t>
            </a:r>
            <a:r>
              <a:rPr lang="en-US" sz="1600" dirty="0"/>
              <a:t> Data Cleaning, Integration, Coding &amp; Dashboard Coordination. Also responsible for GitHub repository setup, </a:t>
            </a:r>
            <a:r>
              <a:rPr lang="en-US" sz="1600" dirty="0" err="1"/>
              <a:t>Streamlit</a:t>
            </a:r>
            <a:r>
              <a:rPr lang="en-US" sz="1600" dirty="0"/>
              <a:t> Cloud hosting, and successful app deployment</a:t>
            </a:r>
            <a:r>
              <a:rPr lang="en-US" sz="1700" dirty="0"/>
              <a:t>.</a:t>
            </a:r>
          </a:p>
          <a:p>
            <a:pPr>
              <a:lnSpc>
                <a:spcPct val="90000"/>
              </a:lnSpc>
              <a:buFont typeface="Arial" panose="020B0604020202020204" pitchFamily="34" charset="0"/>
              <a:buChar char="•"/>
            </a:pPr>
            <a:endParaRPr lang="en-US" sz="1600" dirty="0"/>
          </a:p>
          <a:p>
            <a:pPr>
              <a:lnSpc>
                <a:spcPct val="90000"/>
              </a:lnSpc>
              <a:buFont typeface="Arial" panose="020B0604020202020204" pitchFamily="34" charset="0"/>
              <a:buChar char="•"/>
            </a:pPr>
            <a:r>
              <a:rPr lang="en-US" sz="1600" b="1" dirty="0"/>
              <a:t>Chris Rodrigues :</a:t>
            </a:r>
            <a:r>
              <a:rPr lang="en-US" sz="1600" dirty="0"/>
              <a:t> Visualization Design &amp; Layout</a:t>
            </a:r>
          </a:p>
          <a:p>
            <a:pPr>
              <a:lnSpc>
                <a:spcPct val="90000"/>
              </a:lnSpc>
              <a:buFont typeface="Arial" panose="020B0604020202020204" pitchFamily="34" charset="0"/>
              <a:buChar char="•"/>
            </a:pPr>
            <a:endParaRPr lang="en-US" sz="1600" dirty="0"/>
          </a:p>
          <a:p>
            <a:pPr>
              <a:lnSpc>
                <a:spcPct val="90000"/>
              </a:lnSpc>
              <a:buFont typeface="Arial" panose="020B0604020202020204" pitchFamily="34" charset="0"/>
              <a:buChar char="•"/>
            </a:pPr>
            <a:r>
              <a:rPr lang="en-US" sz="1600" b="1" dirty="0"/>
              <a:t>Aylin Mantilla :</a:t>
            </a:r>
            <a:r>
              <a:rPr lang="en-US" sz="1600" dirty="0"/>
              <a:t> Presentation Writing, Recording, and Editing</a:t>
            </a:r>
          </a:p>
          <a:p>
            <a:pPr marL="0" indent="0">
              <a:lnSpc>
                <a:spcPct val="90000"/>
              </a:lnSpc>
              <a:buNone/>
            </a:pPr>
            <a:endParaRPr lang="en-US" sz="1600" dirty="0"/>
          </a:p>
          <a:p>
            <a:pPr>
              <a:lnSpc>
                <a:spcPct val="90000"/>
              </a:lnSpc>
            </a:pPr>
            <a:r>
              <a:rPr lang="en-US" sz="1600" dirty="0"/>
              <a:t>Timeline:</a:t>
            </a:r>
          </a:p>
          <a:p>
            <a:pPr marL="0" indent="0">
              <a:lnSpc>
                <a:spcPct val="90000"/>
              </a:lnSpc>
              <a:buNone/>
            </a:pPr>
            <a:r>
              <a:rPr lang="en-US" sz="1600" dirty="0"/>
              <a:t>        May 13: Final Presentation (10:15am-12:15pm)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7825" y="735283"/>
            <a:ext cx="3733800" cy="3165045"/>
          </a:xfrm>
        </p:spPr>
        <p:txBody>
          <a:bodyPr vert="horz" lIns="91440" tIns="45720" rIns="91440" bIns="45720" rtlCol="0" anchor="b">
            <a:normAutofit/>
          </a:bodyPr>
          <a:lstStyle/>
          <a:p>
            <a:pPr algn="l" defTabSz="914400">
              <a:lnSpc>
                <a:spcPct val="90000"/>
              </a:lnSpc>
            </a:pPr>
            <a:r>
              <a:rPr lang="en-US" sz="4500" kern="1200">
                <a:solidFill>
                  <a:schemeClr val="tx1"/>
                </a:solidFill>
                <a:latin typeface="+mj-lt"/>
                <a:ea typeface="+mj-ea"/>
                <a:cs typeface="+mj-cs"/>
              </a:rPr>
              <a:t>Thank You!</a:t>
            </a:r>
          </a:p>
        </p:txBody>
      </p:sp>
      <p:sp>
        <p:nvSpPr>
          <p:cNvPr id="3" name="Content Placeholder 2"/>
          <p:cNvSpPr>
            <a:spLocks noGrp="1"/>
          </p:cNvSpPr>
          <p:nvPr>
            <p:ph idx="1"/>
          </p:nvPr>
        </p:nvSpPr>
        <p:spPr>
          <a:xfrm>
            <a:off x="1647825" y="4078423"/>
            <a:ext cx="3733800" cy="2058657"/>
          </a:xfrm>
        </p:spPr>
        <p:txBody>
          <a:bodyPr vert="horz" lIns="91440" tIns="45720" rIns="91440" bIns="45720" rtlCol="0">
            <a:normAutofit/>
          </a:bodyPr>
          <a:lstStyle/>
          <a:p>
            <a:pPr marL="0" indent="0" defTabSz="914400">
              <a:lnSpc>
                <a:spcPct val="90000"/>
              </a:lnSpc>
              <a:spcBef>
                <a:spcPts val="1000"/>
              </a:spcBef>
              <a:buNone/>
            </a:pPr>
            <a:r>
              <a:rPr lang="en-US" sz="2400" kern="1200">
                <a:solidFill>
                  <a:schemeClr val="tx1"/>
                </a:solidFill>
                <a:latin typeface="+mn-lt"/>
                <a:ea typeface="+mn-ea"/>
                <a:cs typeface="+mn-cs"/>
              </a:rPr>
              <a:t>Questions?</a:t>
            </a:r>
          </a:p>
        </p:txBody>
      </p:sp>
      <p:pic>
        <p:nvPicPr>
          <p:cNvPr id="7" name="Graphic 6" descr="Help">
            <a:extLst>
              <a:ext uri="{FF2B5EF4-FFF2-40B4-BE49-F238E27FC236}">
                <a16:creationId xmlns:a16="http://schemas.microsoft.com/office/drawing/2014/main" id="{7F00BEFC-D07E-F454-1C7D-74F9FB1765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161" y="2937750"/>
            <a:ext cx="966789" cy="966789"/>
          </a:xfrm>
          <a:prstGeom prst="rect">
            <a:avLst/>
          </a:prstGeom>
        </p:spPr>
      </p:pic>
      <p:pic>
        <p:nvPicPr>
          <p:cNvPr id="9" name="Graphic 8" descr="Help">
            <a:extLst>
              <a:ext uri="{FF2B5EF4-FFF2-40B4-BE49-F238E27FC236}">
                <a16:creationId xmlns:a16="http://schemas.microsoft.com/office/drawing/2014/main" id="{BAEBECAB-B956-40D3-A637-BF0738BC5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861" y="1392825"/>
            <a:ext cx="4058507" cy="40585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2" y="0"/>
            <a:ext cx="4235228" cy="6483075"/>
            <a:chOff x="-19221" y="0"/>
            <a:chExt cx="5646974" cy="6483075"/>
          </a:xfrm>
        </p:grpSpPr>
        <p:sp>
          <p:nvSpPr>
            <p:cNvPr id="28" name="Freeform: Shape 27">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03504" y="2053641"/>
            <a:ext cx="2751870" cy="2760098"/>
          </a:xfrm>
        </p:spPr>
        <p:txBody>
          <a:bodyPr>
            <a:normAutofit/>
          </a:bodyPr>
          <a:lstStyle/>
          <a:p>
            <a:r>
              <a:rPr lang="en-US" sz="3500">
                <a:solidFill>
                  <a:schemeClr val="tx2"/>
                </a:solidFill>
              </a:rPr>
              <a:t>Visualization Questions</a:t>
            </a:r>
          </a:p>
        </p:txBody>
      </p:sp>
      <p:sp>
        <p:nvSpPr>
          <p:cNvPr id="3" name="Content Placeholder 2"/>
          <p:cNvSpPr>
            <a:spLocks noGrp="1"/>
          </p:cNvSpPr>
          <p:nvPr>
            <p:ph idx="1"/>
          </p:nvPr>
        </p:nvSpPr>
        <p:spPr>
          <a:xfrm>
            <a:off x="4567930" y="801866"/>
            <a:ext cx="3979563" cy="5230634"/>
          </a:xfrm>
          <a:noFill/>
          <a:ln>
            <a:noFill/>
          </a:ln>
        </p:spPr>
        <p:txBody>
          <a:bodyPr anchor="ctr">
            <a:normAutofit/>
          </a:bodyPr>
          <a:lstStyle/>
          <a:p>
            <a:r>
              <a:rPr lang="en-US" sz="1600" dirty="0">
                <a:solidFill>
                  <a:schemeClr val="tx2"/>
                </a:solidFill>
              </a:rPr>
              <a:t>1. Which districts have the highest and lowest SBAC test scores?</a:t>
            </a:r>
          </a:p>
          <a:p>
            <a:r>
              <a:rPr lang="en-US" sz="1600" dirty="0">
                <a:solidFill>
                  <a:schemeClr val="tx2"/>
                </a:solidFill>
              </a:rPr>
              <a:t>2. How does per-pupil spending vary by district?</a:t>
            </a:r>
          </a:p>
          <a:p>
            <a:r>
              <a:rPr lang="en-US" sz="1600" dirty="0">
                <a:solidFill>
                  <a:schemeClr val="tx2"/>
                </a:solidFill>
              </a:rPr>
              <a:t>3. Is there a correlation between spending and student performance?</a:t>
            </a:r>
          </a:p>
          <a:p>
            <a:r>
              <a:rPr lang="en-US" sz="1600" dirty="0">
                <a:solidFill>
                  <a:schemeClr val="tx2"/>
                </a:solidFill>
              </a:rPr>
              <a:t>4. How race and ethnicity relate to test performance in counties ?</a:t>
            </a:r>
          </a:p>
          <a:p>
            <a:r>
              <a:rPr lang="en-US" sz="1600" dirty="0">
                <a:solidFill>
                  <a:schemeClr val="tx2"/>
                </a:solidFill>
              </a:rPr>
              <a:t>5. What do student demographics look like in high- vs. low-performing districts?</a:t>
            </a:r>
          </a:p>
          <a:p>
            <a:r>
              <a:rPr lang="en-US" sz="1600" dirty="0">
                <a:solidFill>
                  <a:schemeClr val="tx2"/>
                </a:solidFill>
              </a:rPr>
              <a:t>6. Has school performance improved or declined over the past 3 years?</a:t>
            </a:r>
          </a:p>
          <a:p>
            <a:r>
              <a:rPr lang="en-US" sz="1600" dirty="0">
                <a:solidFill>
                  <a:schemeClr val="tx2"/>
                </a:solidFill>
              </a:rPr>
              <a:t>7. Are urban vs. suburban districts performing differently?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628650" y="713312"/>
            <a:ext cx="3028950" cy="5431376"/>
          </a:xfrm>
        </p:spPr>
        <p:txBody>
          <a:bodyPr>
            <a:normAutofit/>
          </a:bodyPr>
          <a:lstStyle/>
          <a:p>
            <a:r>
              <a:rPr lang="en-US"/>
              <a:t>Data Sources</a:t>
            </a:r>
          </a:p>
        </p:txBody>
      </p:sp>
      <p:sp>
        <p:nvSpPr>
          <p:cNvPr id="3" name="Content Placeholder 2"/>
          <p:cNvSpPr>
            <a:spLocks noGrp="1"/>
          </p:cNvSpPr>
          <p:nvPr>
            <p:ph idx="1"/>
          </p:nvPr>
        </p:nvSpPr>
        <p:spPr>
          <a:xfrm>
            <a:off x="4571999" y="713313"/>
            <a:ext cx="3943351" cy="5431376"/>
          </a:xfrm>
        </p:spPr>
        <p:txBody>
          <a:bodyPr anchor="ctr">
            <a:normAutofit/>
          </a:bodyPr>
          <a:lstStyle/>
          <a:p>
            <a:pPr marL="0" indent="0">
              <a:buNone/>
            </a:pPr>
            <a:r>
              <a:rPr lang="en-US" sz="1700"/>
              <a:t>1. Smarter Balanced Assessment Test Results (SBAC):</a:t>
            </a:r>
          </a:p>
          <a:p>
            <a:pPr marL="0" indent="0">
              <a:buNone/>
            </a:pPr>
            <a:r>
              <a:rPr lang="en-US" sz="1700" u="sng">
                <a:effectLst/>
                <a:latin typeface="Calibri" panose="020F0502020204030204" pitchFamily="34" charset="0"/>
                <a:ea typeface="Calibri" panose="020F0502020204030204" pitchFamily="34" charset="0"/>
                <a:cs typeface="Times New Roman" panose="02020603050405020304" pitchFamily="18" charset="0"/>
                <a:hlinkClick r:id="rId2"/>
              </a:rPr>
              <a:t>https://public-edsight.ct.gov/performance/smarter-balanced-achievement-participation/growth-trajectory-tool?language=en_US</a:t>
            </a:r>
            <a:r>
              <a:rPr lang="en-US" sz="170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700"/>
              <a:t>2. Per-Pupil Expenditures by District:</a:t>
            </a:r>
          </a:p>
          <a:p>
            <a:pPr marL="0" indent="0">
              <a:buNone/>
            </a:pPr>
            <a:r>
              <a:rPr lang="en-US" sz="1700"/>
              <a:t>  </a:t>
            </a:r>
            <a:r>
              <a:rPr lang="en-US" sz="1700" u="sng">
                <a:effectLst/>
                <a:latin typeface="Calibri" panose="020F0502020204030204" pitchFamily="34" charset="0"/>
                <a:ea typeface="Calibri" panose="020F0502020204030204" pitchFamily="34" charset="0"/>
                <a:cs typeface="Times New Roman" panose="02020603050405020304" pitchFamily="18" charset="0"/>
                <a:hlinkClick r:id="rId3"/>
              </a:rPr>
              <a:t>https://public-edsight.ct.gov/overview/per-pupil-expenditures-by-function---district/per-pupil-expenditures-by-funding-source---summary?language=en_US</a:t>
            </a:r>
            <a:r>
              <a:rPr lang="en-US" sz="170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700"/>
              <a:t>3. District Demographics &amp; Profiles:</a:t>
            </a:r>
          </a:p>
          <a:p>
            <a:pPr marL="0" indent="0">
              <a:buNone/>
            </a:pPr>
            <a:r>
              <a:rPr lang="en-US" sz="1700"/>
              <a:t>  </a:t>
            </a:r>
            <a:r>
              <a:rPr lang="en-US" sz="1700" u="sng">
                <a:effectLst/>
                <a:latin typeface="Calibri" panose="020F0502020204030204" pitchFamily="34" charset="0"/>
                <a:ea typeface="Calibri" panose="020F0502020204030204" pitchFamily="34" charset="0"/>
                <a:cs typeface="Times New Roman" panose="02020603050405020304" pitchFamily="18" charset="0"/>
                <a:hlinkClick r:id="rId4"/>
              </a:rPr>
              <a:t>https://public-edsight.ct.gov/overview/profile-and-performance-reports?language=en_US</a:t>
            </a: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B92D7A-8127-EAF3-2EF0-3563E408367B}"/>
              </a:ext>
            </a:extLst>
          </p:cNvPr>
          <p:cNvPicPr>
            <a:picLocks noChangeAspect="1"/>
          </p:cNvPicPr>
          <p:nvPr/>
        </p:nvPicPr>
        <p:blipFill>
          <a:blip r:embed="rId2">
            <a:duotone>
              <a:schemeClr val="bg2">
                <a:shade val="45000"/>
                <a:satMod val="135000"/>
              </a:schemeClr>
              <a:prstClr val="white"/>
            </a:duotone>
          </a:blip>
          <a:srcRect r="10999" b="-1"/>
          <a:stretch/>
        </p:blipFill>
        <p:spPr>
          <a:xfrm>
            <a:off x="20" y="10"/>
            <a:ext cx="9143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F01C8-EEEB-AA3E-D22B-E14B59C693A9}"/>
              </a:ext>
            </a:extLst>
          </p:cNvPr>
          <p:cNvSpPr>
            <a:spLocks noGrp="1"/>
          </p:cNvSpPr>
          <p:nvPr>
            <p:ph type="title"/>
          </p:nvPr>
        </p:nvSpPr>
        <p:spPr>
          <a:xfrm>
            <a:off x="628650" y="365125"/>
            <a:ext cx="7886700" cy="1325563"/>
          </a:xfrm>
        </p:spPr>
        <p:txBody>
          <a:bodyPr>
            <a:normAutofit/>
          </a:bodyPr>
          <a:lstStyle/>
          <a:p>
            <a:r>
              <a:rPr lang="en-US" dirty="0"/>
              <a:t>🧹 Data Preparation</a:t>
            </a:r>
          </a:p>
        </p:txBody>
      </p:sp>
      <p:graphicFrame>
        <p:nvGraphicFramePr>
          <p:cNvPr id="6" name="Rectangle 1">
            <a:extLst>
              <a:ext uri="{FF2B5EF4-FFF2-40B4-BE49-F238E27FC236}">
                <a16:creationId xmlns:a16="http://schemas.microsoft.com/office/drawing/2014/main" id="{CCE64788-15B2-48BC-0E1E-05972E62A253}"/>
              </a:ext>
            </a:extLst>
          </p:cNvPr>
          <p:cNvGraphicFramePr>
            <a:graphicFrameLocks noGrp="1"/>
          </p:cNvGraphicFramePr>
          <p:nvPr>
            <p:ph idx="1"/>
            <p:extLst>
              <p:ext uri="{D42A27DB-BD31-4B8C-83A1-F6EECF244321}">
                <p14:modId xmlns:p14="http://schemas.microsoft.com/office/powerpoint/2010/main" val="292924904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396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321733"/>
            <a:ext cx="8660121"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175" y="1188637"/>
            <a:ext cx="2356072" cy="4480726"/>
          </a:xfrm>
        </p:spPr>
        <p:txBody>
          <a:bodyPr>
            <a:normAutofit/>
          </a:bodyPr>
          <a:lstStyle/>
          <a:p>
            <a:pPr algn="r">
              <a:lnSpc>
                <a:spcPct val="90000"/>
              </a:lnSpc>
            </a:pPr>
            <a:r>
              <a:rPr lang="en-US" sz="3100" dirty="0"/>
              <a:t>Dashboard Layout (Sketch Description)</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0754" y="883654"/>
            <a:ext cx="4186326" cy="5347503"/>
          </a:xfrm>
        </p:spPr>
        <p:txBody>
          <a:bodyPr anchor="ctr">
            <a:normAutofit fontScale="77500" lnSpcReduction="20000"/>
          </a:bodyPr>
          <a:lstStyle/>
          <a:p>
            <a:pPr marL="0" indent="0">
              <a:buNone/>
            </a:pPr>
            <a:r>
              <a:rPr lang="en-US" sz="2000" b="1" dirty="0"/>
              <a:t>    Sidebar Filters:</a:t>
            </a:r>
          </a:p>
          <a:p>
            <a:pPr marL="0" indent="0">
              <a:buNone/>
            </a:pPr>
            <a:r>
              <a:rPr lang="en-US" sz="2000" dirty="0"/>
              <a:t>          • Year</a:t>
            </a:r>
          </a:p>
          <a:p>
            <a:pPr marL="0" indent="0">
              <a:buNone/>
            </a:pPr>
            <a:r>
              <a:rPr lang="en-US" sz="2000" dirty="0"/>
              <a:t>           • County</a:t>
            </a:r>
          </a:p>
          <a:p>
            <a:pPr marL="0" indent="0">
              <a:buNone/>
            </a:pPr>
            <a:r>
              <a:rPr lang="en-US" sz="2000" dirty="0"/>
              <a:t>          • District</a:t>
            </a:r>
          </a:p>
          <a:p>
            <a:pPr marL="0" indent="0">
              <a:buNone/>
            </a:pPr>
            <a:r>
              <a:rPr lang="en-US" sz="2000" dirty="0"/>
              <a:t>          • Subject (ELA / Math)</a:t>
            </a:r>
          </a:p>
          <a:p>
            <a:endParaRPr lang="en-US" sz="2000" b="1" dirty="0"/>
          </a:p>
          <a:p>
            <a:pPr marL="0" indent="0">
              <a:buNone/>
            </a:pPr>
            <a:r>
              <a:rPr lang="en-US" sz="2000" b="1" dirty="0"/>
              <a:t>     Main Visualizations:</a:t>
            </a:r>
          </a:p>
          <a:p>
            <a:pPr marL="0" indent="0">
              <a:buNone/>
            </a:pPr>
            <a:r>
              <a:rPr lang="en-US" sz="2000" dirty="0"/>
              <a:t>         • </a:t>
            </a:r>
            <a:r>
              <a:rPr lang="en-US" sz="2000" b="1" dirty="0">
                <a:solidFill>
                  <a:schemeClr val="tx2"/>
                </a:solidFill>
              </a:rPr>
              <a:t>Bar chart</a:t>
            </a:r>
            <a:r>
              <a:rPr lang="en-US" sz="2000" dirty="0"/>
              <a:t>: Top and Bottom SBAC Scores by District</a:t>
            </a:r>
          </a:p>
          <a:p>
            <a:pPr marL="0" indent="0">
              <a:buNone/>
            </a:pPr>
            <a:r>
              <a:rPr lang="en-US" sz="2000" dirty="0"/>
              <a:t>          • </a:t>
            </a:r>
            <a:r>
              <a:rPr lang="en-US" sz="2000" b="1" dirty="0">
                <a:solidFill>
                  <a:schemeClr val="tx2"/>
                </a:solidFill>
              </a:rPr>
              <a:t>Horizontal bar chart</a:t>
            </a:r>
            <a:r>
              <a:rPr lang="en-US" sz="2000" dirty="0"/>
              <a:t>: Per-Pupil Spending by District</a:t>
            </a:r>
          </a:p>
          <a:p>
            <a:pPr marL="0" indent="0">
              <a:buNone/>
            </a:pPr>
            <a:r>
              <a:rPr lang="en-US" sz="2000" dirty="0"/>
              <a:t>           • </a:t>
            </a:r>
            <a:r>
              <a:rPr lang="en-US" sz="2000" b="1" dirty="0">
                <a:solidFill>
                  <a:schemeClr val="tx2"/>
                </a:solidFill>
              </a:rPr>
              <a:t>Scatter plot</a:t>
            </a:r>
            <a:r>
              <a:rPr lang="en-US" sz="2000" dirty="0"/>
              <a:t>: Spending vs. Performance (with trend line)</a:t>
            </a:r>
          </a:p>
          <a:p>
            <a:pPr marL="0" indent="0">
              <a:buNone/>
            </a:pPr>
            <a:r>
              <a:rPr lang="en-US" sz="2000" dirty="0"/>
              <a:t>           • </a:t>
            </a:r>
            <a:r>
              <a:rPr lang="en-US" sz="2000" b="1" dirty="0">
                <a:solidFill>
                  <a:schemeClr val="tx2"/>
                </a:solidFill>
              </a:rPr>
              <a:t>Bubble chart</a:t>
            </a:r>
            <a:r>
              <a:rPr lang="en-US" sz="2000" dirty="0"/>
              <a:t>: Demographics vs. Test Performance</a:t>
            </a:r>
          </a:p>
          <a:p>
            <a:pPr marL="0" indent="0">
              <a:buNone/>
            </a:pPr>
            <a:r>
              <a:rPr lang="en-US" sz="2000" dirty="0"/>
              <a:t>           • </a:t>
            </a:r>
            <a:r>
              <a:rPr lang="en-US" sz="2000" b="1" dirty="0">
                <a:solidFill>
                  <a:schemeClr val="tx2"/>
                </a:solidFill>
              </a:rPr>
              <a:t>Bar chart</a:t>
            </a:r>
            <a:r>
              <a:rPr lang="en-US" sz="2000" dirty="0"/>
              <a:t>: Scores by Majority Demographic Group</a:t>
            </a:r>
          </a:p>
          <a:p>
            <a:pPr marL="0" indent="0">
              <a:buNone/>
            </a:pPr>
            <a:r>
              <a:rPr lang="en-US" sz="2000" dirty="0"/>
              <a:t>           • </a:t>
            </a:r>
            <a:r>
              <a:rPr lang="en-US" sz="2000" b="1" dirty="0">
                <a:solidFill>
                  <a:schemeClr val="tx2"/>
                </a:solidFill>
              </a:rPr>
              <a:t>Pie chart</a:t>
            </a:r>
            <a:r>
              <a:rPr lang="en-US" sz="2000" dirty="0"/>
              <a:t>: Demographics in High- vs. Low-Scoring Districts</a:t>
            </a:r>
          </a:p>
          <a:p>
            <a:pPr marL="0" indent="0">
              <a:buNone/>
            </a:pPr>
            <a:r>
              <a:rPr lang="en-US" sz="2000" dirty="0"/>
              <a:t>            • </a:t>
            </a:r>
            <a:r>
              <a:rPr lang="en-US" sz="2000" b="1" dirty="0">
                <a:solidFill>
                  <a:schemeClr val="tx2"/>
                </a:solidFill>
              </a:rPr>
              <a:t>Line chart: </a:t>
            </a:r>
            <a:r>
              <a:rPr lang="en-US" sz="2000" dirty="0"/>
              <a:t>Performance Over Time (State vs. County)</a:t>
            </a:r>
          </a:p>
          <a:p>
            <a:pPr marL="0" indent="0">
              <a:buNone/>
            </a:pPr>
            <a:r>
              <a:rPr lang="en-US" sz="2000" dirty="0"/>
              <a:t>             • </a:t>
            </a:r>
            <a:r>
              <a:rPr lang="en-US" sz="2000" b="1" dirty="0">
                <a:solidFill>
                  <a:schemeClr val="tx2"/>
                </a:solidFill>
              </a:rPr>
              <a:t>Bar chart</a:t>
            </a:r>
            <a:r>
              <a:rPr lang="en-US" sz="2000" dirty="0"/>
              <a:t>: Urban vs. Suburban Comparison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9D7E80F-4C5D-22BF-E7E1-287DA5B1FDFD}"/>
              </a:ext>
            </a:extLst>
          </p:cNvPr>
          <p:cNvPicPr>
            <a:picLocks noChangeAspect="1"/>
          </p:cNvPicPr>
          <p:nvPr/>
        </p:nvPicPr>
        <p:blipFill>
          <a:blip r:embed="rId3"/>
          <a:stretch>
            <a:fillRect/>
          </a:stretch>
        </p:blipFill>
        <p:spPr>
          <a:xfrm>
            <a:off x="226243" y="251178"/>
            <a:ext cx="1908928" cy="6039846"/>
          </a:xfrm>
          <a:prstGeom prst="rect">
            <a:avLst/>
          </a:prstGeom>
        </p:spPr>
      </p:pic>
      <p:pic>
        <p:nvPicPr>
          <p:cNvPr id="4" name="Picture 3">
            <a:extLst>
              <a:ext uri="{FF2B5EF4-FFF2-40B4-BE49-F238E27FC236}">
                <a16:creationId xmlns:a16="http://schemas.microsoft.com/office/drawing/2014/main" id="{1CC29CBF-1543-AFB4-A181-8D8772DC0C53}"/>
              </a:ext>
            </a:extLst>
          </p:cNvPr>
          <p:cNvPicPr>
            <a:picLocks noChangeAspect="1"/>
          </p:cNvPicPr>
          <p:nvPr/>
        </p:nvPicPr>
        <p:blipFill>
          <a:blip r:embed="rId4"/>
          <a:stretch>
            <a:fillRect/>
          </a:stretch>
        </p:blipFill>
        <p:spPr>
          <a:xfrm>
            <a:off x="2135171" y="91440"/>
            <a:ext cx="6693685" cy="6640830"/>
          </a:xfrm>
          <a:prstGeom prst="rect">
            <a:avLst/>
          </a:prstGeom>
        </p:spPr>
      </p:pic>
    </p:spTree>
    <p:extLst>
      <p:ext uri="{BB962C8B-B14F-4D97-AF65-F5344CB8AC3E}">
        <p14:creationId xmlns:p14="http://schemas.microsoft.com/office/powerpoint/2010/main" val="110383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700074-072C-86AB-E8B2-592F20D8C3A8}"/>
              </a:ext>
            </a:extLst>
          </p:cNvPr>
          <p:cNvPicPr>
            <a:picLocks noChangeAspect="1"/>
          </p:cNvPicPr>
          <p:nvPr/>
        </p:nvPicPr>
        <p:blipFill>
          <a:blip r:embed="rId3"/>
          <a:stretch>
            <a:fillRect/>
          </a:stretch>
        </p:blipFill>
        <p:spPr>
          <a:xfrm>
            <a:off x="0" y="242951"/>
            <a:ext cx="9144000" cy="6372097"/>
          </a:xfrm>
          <a:prstGeom prst="rect">
            <a:avLst/>
          </a:prstGeom>
        </p:spPr>
      </p:pic>
    </p:spTree>
    <p:extLst>
      <p:ext uri="{BB962C8B-B14F-4D97-AF65-F5344CB8AC3E}">
        <p14:creationId xmlns:p14="http://schemas.microsoft.com/office/powerpoint/2010/main" val="265598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F2BE05-A144-C8EC-5DC2-F75678FACB7C}"/>
              </a:ext>
            </a:extLst>
          </p:cNvPr>
          <p:cNvPicPr>
            <a:picLocks noChangeAspect="1"/>
          </p:cNvPicPr>
          <p:nvPr/>
        </p:nvPicPr>
        <p:blipFill>
          <a:blip r:embed="rId3"/>
          <a:stretch>
            <a:fillRect/>
          </a:stretch>
        </p:blipFill>
        <p:spPr>
          <a:xfrm>
            <a:off x="884447" y="0"/>
            <a:ext cx="7375105" cy="6858000"/>
          </a:xfrm>
          <a:prstGeom prst="rect">
            <a:avLst/>
          </a:prstGeom>
        </p:spPr>
      </p:pic>
    </p:spTree>
    <p:extLst>
      <p:ext uri="{BB962C8B-B14F-4D97-AF65-F5344CB8AC3E}">
        <p14:creationId xmlns:p14="http://schemas.microsoft.com/office/powerpoint/2010/main" val="860820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3782</TotalTime>
  <Words>2412</Words>
  <Application>Microsoft Office PowerPoint</Application>
  <PresentationFormat>On-screen Show (4:3)</PresentationFormat>
  <Paragraphs>182</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Educational Equity in Connecticut: A Data-Driven Look at School Performance</vt:lpstr>
      <vt:lpstr>Motivation</vt:lpstr>
      <vt:lpstr>Visualization Questions</vt:lpstr>
      <vt:lpstr>Data Sources</vt:lpstr>
      <vt:lpstr>🧹 Data Preparation</vt:lpstr>
      <vt:lpstr>Dashboard Layout (Sketch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Dashboard Is Now Live!</vt:lpstr>
      <vt:lpstr>Discuss Technical Aspects of Your Streamlit Application</vt:lpstr>
      <vt:lpstr>Discussion &amp; Takeaways</vt:lpstr>
      <vt:lpstr>Suggestions for Further Work</vt:lpstr>
      <vt:lpstr>Conclusion</vt:lpstr>
      <vt:lpstr>Timeline &amp; Team Roles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Marinela Deda</dc:creator>
  <cp:keywords/>
  <dc:description>generated using python-pptx</dc:description>
  <cp:lastModifiedBy>Marinela Deda</cp:lastModifiedBy>
  <cp:revision>9</cp:revision>
  <dcterms:created xsi:type="dcterms:W3CDTF">2013-01-27T09:14:16Z</dcterms:created>
  <dcterms:modified xsi:type="dcterms:W3CDTF">2025-05-11T00:53:14Z</dcterms:modified>
  <cp:category/>
</cp:coreProperties>
</file>