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25" r:id="rId4"/>
    <p:sldMasterId id="2147483976" r:id="rId5"/>
    <p:sldMasterId id="2147483943" r:id="rId6"/>
    <p:sldMasterId id="2147483952" r:id="rId7"/>
    <p:sldMasterId id="2147483995" r:id="rId8"/>
  </p:sldMasterIdLst>
  <p:notesMasterIdLst>
    <p:notesMasterId r:id="rId30"/>
  </p:notesMasterIdLst>
  <p:handoutMasterIdLst>
    <p:handoutMasterId r:id="rId31"/>
  </p:handoutMasterIdLst>
  <p:sldIdLst>
    <p:sldId id="256" r:id="rId9"/>
    <p:sldId id="286" r:id="rId10"/>
    <p:sldId id="257" r:id="rId11"/>
    <p:sldId id="276" r:id="rId12"/>
    <p:sldId id="277" r:id="rId13"/>
    <p:sldId id="278" r:id="rId14"/>
    <p:sldId id="258" r:id="rId15"/>
    <p:sldId id="279" r:id="rId16"/>
    <p:sldId id="280" r:id="rId17"/>
    <p:sldId id="282" r:id="rId18"/>
    <p:sldId id="283" r:id="rId19"/>
    <p:sldId id="284" r:id="rId20"/>
    <p:sldId id="287" r:id="rId21"/>
    <p:sldId id="295" r:id="rId22"/>
    <p:sldId id="288" r:id="rId23"/>
    <p:sldId id="289" r:id="rId24"/>
    <p:sldId id="290" r:id="rId25"/>
    <p:sldId id="293" r:id="rId26"/>
    <p:sldId id="291" r:id="rId27"/>
    <p:sldId id="294" r:id="rId28"/>
    <p:sldId id="27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6">
          <p15:clr>
            <a:srgbClr val="A4A3A4"/>
          </p15:clr>
        </p15:guide>
        <p15:guide id="2" pos="2880">
          <p15:clr>
            <a:srgbClr val="A4A3A4"/>
          </p15:clr>
        </p15:guide>
        <p15:guide id="3" orient="horz" pos="2156">
          <p15:clr>
            <a:srgbClr val="A4A3A4"/>
          </p15:clr>
        </p15:guide>
      </p15:sldGuideLst>
    </p:ext>
    <p:ext uri="{2D200454-40CA-4A62-9FC3-DE9A4176ACB9}">
      <p15:notesGuideLst xmlns:p15="http://schemas.microsoft.com/office/powerpoint/2012/main">
        <p15:guide id="1" orient="horz" pos="2881">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BBB7"/>
    <a:srgbClr val="262626"/>
    <a:srgbClr val="1F344C"/>
    <a:srgbClr val="08649C"/>
    <a:srgbClr val="90B328"/>
    <a:srgbClr val="294665"/>
    <a:srgbClr val="D9D9D9"/>
    <a:srgbClr val="9EC62C"/>
    <a:srgbClr val="85A725"/>
    <a:srgbClr val="4B7C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86449D-8B66-4F02-B10C-397E6404F364}" v="73" dt="2020-08-04T18:59:57.9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2" autoAdjust="0"/>
    <p:restoredTop sz="84224" autoAdjust="0"/>
  </p:normalViewPr>
  <p:slideViewPr>
    <p:cSldViewPr snapToGrid="0" snapToObjects="1" showGuides="1">
      <p:cViewPr varScale="1">
        <p:scale>
          <a:sx n="86" d="100"/>
          <a:sy n="86" d="100"/>
        </p:scale>
        <p:origin x="1332" y="96"/>
      </p:cViewPr>
      <p:guideLst>
        <p:guide orient="horz" pos="1616"/>
        <p:guide pos="2880"/>
        <p:guide orient="horz" pos="21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p:scale>
          <a:sx n="100" d="100"/>
          <a:sy n="100" d="100"/>
        </p:scale>
        <p:origin x="1638" y="-942"/>
      </p:cViewPr>
      <p:guideLst>
        <p:guide orient="horz" pos="2881"/>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lide Number Placeholder 1"/>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8" name="TextBox 2"/>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sp>
        <p:nvSpPr>
          <p:cNvPr id="9" name="Textbox 3"/>
          <p:cNvSpPr>
            <a:spLocks noChangeAspect="1"/>
          </p:cNvSpPr>
          <p:nvPr/>
        </p:nvSpPr>
        <p:spPr>
          <a:xfrm>
            <a:off x="2148840" y="8901571"/>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a:t>
            </a:r>
            <a:r>
              <a:rPr lang="en-US" sz="500" kern="300" spc="51" dirty="0">
                <a:solidFill>
                  <a:srgbClr val="0871B1"/>
                </a:solidFill>
                <a:ea typeface="Calibri" charset="0"/>
                <a:cs typeface="Arial" panose="020B0604020202020204" pitchFamily="34" charset="0"/>
              </a:rPr>
              <a:t>Inc</a:t>
            </a:r>
            <a:r>
              <a:rPr lang="en-US" sz="500" kern="300" spc="51" dirty="0">
                <a:solidFill>
                  <a:srgbClr val="0871B1"/>
                </a:solidFill>
                <a:latin typeface="Calibri" panose="020F0502020204030204" pitchFamily="34" charset="0"/>
                <a:ea typeface="Calibri" charset="0"/>
                <a:cs typeface="Arial" panose="020B0604020202020204" pitchFamily="34" charset="0"/>
              </a:rPr>
              <a:t>. All rights reserved.</a:t>
            </a:r>
          </a:p>
        </p:txBody>
      </p:sp>
      <p:pic>
        <p:nvPicPr>
          <p:cNvPr id="2"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3"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2823059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1"/>
          <p:cNvSpPr>
            <a:spLocks noGrp="1" noRot="1" noChangeAspect="1"/>
          </p:cNvSpPr>
          <p:nvPr>
            <p:ph type="sldImg" idx="2"/>
          </p:nvPr>
        </p:nvSpPr>
        <p:spPr>
          <a:xfrm>
            <a:off x="1338263" y="1162050"/>
            <a:ext cx="4181475" cy="3135313"/>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5" name="Notes Placeholder 2"/>
          <p:cNvSpPr>
            <a:spLocks noGrp="1"/>
          </p:cNvSpPr>
          <p:nvPr>
            <p:ph type="body" sz="quarter" idx="3"/>
          </p:nvPr>
        </p:nvSpPr>
        <p:spPr>
          <a:xfrm>
            <a:off x="635508" y="4471416"/>
            <a:ext cx="5586984" cy="4105656"/>
          </a:xfrm>
          <a:prstGeom prst="rect">
            <a:avLst/>
          </a:prstGeom>
        </p:spPr>
        <p:txBody>
          <a:bodyPr vert="horz" lIns="45720" tIns="45720" rIns="4572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10" name="Slide Number Placeholder 3"/>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4" name="TextBox 4"/>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sp>
        <p:nvSpPr>
          <p:cNvPr id="11" name="Textbox 5"/>
          <p:cNvSpPr>
            <a:spLocks noChangeAspect="1"/>
          </p:cNvSpPr>
          <p:nvPr/>
        </p:nvSpPr>
        <p:spPr>
          <a:xfrm>
            <a:off x="2148840" y="8901571"/>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pic>
        <p:nvPicPr>
          <p:cNvPr id="2"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12"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323604440"/>
      </p:ext>
    </p:extLst>
  </p:cSld>
  <p:clrMap bg1="lt1" tx1="dk1" bg2="lt2" tx2="dk2" accent1="accent1" accent2="accent2" accent3="accent3" accent4="accent4" accent5="accent5" accent6="accent6" hlink="hlink" folHlink="folHlink"/>
  <p:hf hdr="0" ftr="0" dt="0"/>
  <p:notesStyle>
    <a:lvl1pPr marL="171450" indent="-182880" algn="l" defTabSz="365760" rtl="0" eaLnBrk="1" latinLnBrk="0" hangingPunct="1">
      <a:lnSpc>
        <a:spcPct val="85000"/>
      </a:lnSpc>
      <a:spcBef>
        <a:spcPts val="800"/>
      </a:spcBef>
      <a:buClr>
        <a:schemeClr val="tx1"/>
      </a:buClr>
      <a:buSzPct val="80000"/>
      <a:buFont typeface="Arial" charset="0"/>
      <a:buChar char="•"/>
      <a:defRPr sz="1200" kern="1200" baseline="0">
        <a:solidFill>
          <a:schemeClr val="tx1"/>
        </a:solidFill>
        <a:effectLst/>
        <a:latin typeface="+mn-lt"/>
        <a:ea typeface="+mn-ea"/>
        <a:cs typeface="Arial" pitchFamily="34" charset="0"/>
      </a:defRPr>
    </a:lvl1pPr>
    <a:lvl2pPr marL="342900" indent="-182880" algn="l" defTabSz="365760" rtl="0" eaLnBrk="1" latinLnBrk="0" hangingPunct="1">
      <a:lnSpc>
        <a:spcPct val="85000"/>
      </a:lnSpc>
      <a:spcBef>
        <a:spcPts val="800"/>
      </a:spcBef>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2pPr>
    <a:lvl3pPr marL="515938" indent="-182880" algn="l" defTabSz="365760" rtl="0" eaLnBrk="1" latinLnBrk="0" hangingPunct="1">
      <a:lnSpc>
        <a:spcPct val="85000"/>
      </a:lnSpc>
      <a:spcBef>
        <a:spcPts val="800"/>
      </a:spcBef>
      <a:buClr>
        <a:schemeClr val="tx1">
          <a:lumMod val="65000"/>
          <a:lumOff val="35000"/>
        </a:schemeClr>
      </a:buClr>
      <a:buSzPct val="100000"/>
      <a:buFont typeface="Calibri" panose="020F0502020204030204" pitchFamily="34" charset="0"/>
      <a:buChar char="-"/>
      <a:tabLst/>
      <a:defRPr sz="1200" kern="1200" baseline="0">
        <a:solidFill>
          <a:schemeClr val="tx1">
            <a:lumMod val="65000"/>
            <a:lumOff val="35000"/>
          </a:schemeClr>
        </a:solidFill>
        <a:latin typeface="+mn-lt"/>
        <a:ea typeface="+mn-ea"/>
        <a:cs typeface="Arial" pitchFamily="34" charset="0"/>
      </a:defRPr>
    </a:lvl3pPr>
    <a:lvl4pPr marL="688975" indent="-173038"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4pPr>
    <a:lvl5pPr marL="860425" indent="-165100"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github.com/crate/crate_adapter" TargetMode="External"/><Relationship Id="rId13" Type="http://schemas.openxmlformats.org/officeDocument/2006/relationships/hyperlink" Target="https://docs.influxdata.com/influxdb/latest/supported_protocols/prometheus" TargetMode="External"/><Relationship Id="rId18" Type="http://schemas.openxmlformats.org/officeDocument/2006/relationships/hyperlink" Target="https://doc.quasardb.net/master/user-guide/integration/prometheus.html" TargetMode="External"/><Relationship Id="rId3" Type="http://schemas.openxmlformats.org/officeDocument/2006/relationships/hyperlink" Target="https://github.com/solarwinds/prometheus2appoptics" TargetMode="External"/><Relationship Id="rId21" Type="http://schemas.openxmlformats.org/officeDocument/2006/relationships/hyperlink" Target="https://github.com/bragfoo/TiPrometheus" TargetMode="External"/><Relationship Id="rId7" Type="http://schemas.openxmlformats.org/officeDocument/2006/relationships/hyperlink" Target="https://github.com/cortexproject/cortex" TargetMode="External"/><Relationship Id="rId12" Type="http://schemas.openxmlformats.org/officeDocument/2006/relationships/hyperlink" Target="https://github.com/prometheus/prometheus/tree/master/documentation/examples/remote_storage/remote_storage_adapter" TargetMode="External"/><Relationship Id="rId17" Type="http://schemas.openxmlformats.org/officeDocument/2006/relationships/hyperlink" Target="https://github.com/timescale/prometheus-postgresql-adapter" TargetMode="External"/><Relationship Id="rId2" Type="http://schemas.openxmlformats.org/officeDocument/2006/relationships/slide" Target="../slides/slide16.xml"/><Relationship Id="rId16" Type="http://schemas.openxmlformats.org/officeDocument/2006/relationships/hyperlink" Target="https://m3db.github.io/m3/integrations/prometheus" TargetMode="External"/><Relationship Id="rId20" Type="http://schemas.openxmlformats.org/officeDocument/2006/relationships/hyperlink" Target="https://github.com/kebe7jun/ropee" TargetMode="External"/><Relationship Id="rId1" Type="http://schemas.openxmlformats.org/officeDocument/2006/relationships/notesMaster" Target="../notesMasters/notesMaster1.xml"/><Relationship Id="rId6" Type="http://schemas.openxmlformats.org/officeDocument/2006/relationships/hyperlink" Target="https://github.com/ChronixDB/chronix.ingester" TargetMode="External"/><Relationship Id="rId11" Type="http://schemas.openxmlformats.org/officeDocument/2006/relationships/hyperlink" Target="https://github.com/google/truestreet" TargetMode="External"/><Relationship Id="rId24" Type="http://schemas.openxmlformats.org/officeDocument/2006/relationships/hyperlink" Target="https://github.com/wavefrontHQ/prometheus-storage-adapter" TargetMode="External"/><Relationship Id="rId5" Type="http://schemas.openxmlformats.org/officeDocument/2006/relationships/hyperlink" Target="https://github.com/bryanklewis/prometheus-eventhubs-adapter" TargetMode="External"/><Relationship Id="rId15" Type="http://schemas.openxmlformats.org/officeDocument/2006/relationships/hyperlink" Target="https://github.com/Telefonica/prometheus-kafka-adapter" TargetMode="External"/><Relationship Id="rId23" Type="http://schemas.openxmlformats.org/officeDocument/2006/relationships/hyperlink" Target="https://github.com/VictoriaMetrics/VictoriaMetrics" TargetMode="External"/><Relationship Id="rId10" Type="http://schemas.openxmlformats.org/officeDocument/2006/relationships/hyperlink" Target="https://gnocchi.xyz/prometheus.html" TargetMode="External"/><Relationship Id="rId19" Type="http://schemas.openxmlformats.org/officeDocument/2006/relationships/hyperlink" Target="https://github.com/signalfx/metricproxy#prometheus" TargetMode="External"/><Relationship Id="rId4" Type="http://schemas.openxmlformats.org/officeDocument/2006/relationships/hyperlink" Target="https://github.com/cosh/PrometheusToAdx" TargetMode="External"/><Relationship Id="rId9" Type="http://schemas.openxmlformats.org/officeDocument/2006/relationships/hyperlink" Target="https://github.com/infonova/prometheusbeat" TargetMode="External"/><Relationship Id="rId14" Type="http://schemas.openxmlformats.org/officeDocument/2006/relationships/hyperlink" Target="https://github.com/circonus-labs/irondb-prometheus-adapter" TargetMode="External"/><Relationship Id="rId22" Type="http://schemas.openxmlformats.org/officeDocument/2006/relationships/hyperlink" Target="https://github.com/thanos-io/thano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kubernetes.io/docs/concepts/overview/components/#node-components" TargetMode="External"/><Relationship Id="rId13" Type="http://schemas.openxmlformats.org/officeDocument/2006/relationships/hyperlink" Target="https://kubernetes.io/docs/reference/command-line-tools-reference/kube-proxy/" TargetMode="External"/><Relationship Id="rId3" Type="http://schemas.openxmlformats.org/officeDocument/2006/relationships/hyperlink" Target="https://kubernetes.io/docs/concepts/architecture/nodes/" TargetMode="External"/><Relationship Id="rId7" Type="http://schemas.openxmlformats.org/officeDocument/2006/relationships/hyperlink" Target="https://kubernetes.io/docs/reference/generated/kube-apiserver/" TargetMode="External"/><Relationship Id="rId12" Type="http://schemas.openxmlformats.org/officeDocument/2006/relationships/hyperlink" Target="https://kubernetes.io/docs/concepts/services-networking/service/" TargetMode="External"/><Relationship Id="rId17" Type="http://schemas.openxmlformats.org/officeDocument/2006/relationships/hyperlink" Target="https://github.com/kubernetes/community/blob/master/contributors/devel/sig-node/container-runtime-interface.md" TargetMode="External"/><Relationship Id="rId2" Type="http://schemas.openxmlformats.org/officeDocument/2006/relationships/slide" Target="../slides/slide2.xml"/><Relationship Id="rId16" Type="http://schemas.openxmlformats.org/officeDocument/2006/relationships/hyperlink" Target="https://cri-o.io/#what-is-cri-o" TargetMode="External"/><Relationship Id="rId1" Type="http://schemas.openxmlformats.org/officeDocument/2006/relationships/notesMaster" Target="../notesMasters/notesMaster1.xml"/><Relationship Id="rId6" Type="http://schemas.openxmlformats.org/officeDocument/2006/relationships/hyperlink" Target="https://kubernetes.io/docs/concepts/overview/components/#control-plane-components" TargetMode="External"/><Relationship Id="rId11" Type="http://schemas.openxmlformats.org/officeDocument/2006/relationships/hyperlink" Target="https://kubernetes.io/docs/concepts/overview/what-is-kubernetes/#why-containers" TargetMode="External"/><Relationship Id="rId5" Type="http://schemas.openxmlformats.org/officeDocument/2006/relationships/hyperlink" Target="https://kubernetes.io/docs/reference/glossary/?all=true#term-control-plane" TargetMode="External"/><Relationship Id="rId15" Type="http://schemas.openxmlformats.org/officeDocument/2006/relationships/hyperlink" Target="https://containerd.io/docs/" TargetMode="External"/><Relationship Id="rId10" Type="http://schemas.openxmlformats.org/officeDocument/2006/relationships/hyperlink" Target="https://kubernetes.io/docs/concepts/architecture/controller/" TargetMode="External"/><Relationship Id="rId4" Type="http://schemas.openxmlformats.org/officeDocument/2006/relationships/hyperlink" Target="https://kubernetes.io/docs/concepts/workloads/pods/pod-overview/" TargetMode="External"/><Relationship Id="rId9" Type="http://schemas.openxmlformats.org/officeDocument/2006/relationships/hyperlink" Target="https://kubernetes.io/docs/tasks/administer-cluster/configure-upgrade-etcd/#backing-up-an-etcd-cluster" TargetMode="External"/><Relationship Id="rId14" Type="http://schemas.openxmlformats.org/officeDocument/2006/relationships/hyperlink" Target="https://docs.docker.com/engin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kubernetes.io/docs/concepts/workloads/controllers/daemonse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cncf.io/newsroom/case-studies/?_sft_cstudies_project=helm" TargetMode="External"/><Relationship Id="rId3" Type="http://schemas.openxmlformats.org/officeDocument/2006/relationships/hyperlink" Target="https://kubernetes.io/docs/concepts/extend-kubernetes/api-extension/custom-resources/#custom-controllers" TargetMode="External"/><Relationship Id="rId7" Type="http://schemas.openxmlformats.org/officeDocument/2006/relationships/hyperlink" Target="https://github.com/coreos/prometheus-operator/tree/master/contrib/kube-prometheu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github.com/coreos/prometheus-operator/blob/master/README.md#customresourcedefinitions" TargetMode="External"/><Relationship Id="rId11" Type="http://schemas.openxmlformats.org/officeDocument/2006/relationships/hyperlink" Target="https://github.com/cncf/toc/blob/master/process/graduation_criteria.adoc" TargetMode="External"/><Relationship Id="rId5" Type="http://schemas.openxmlformats.org/officeDocument/2006/relationships/hyperlink" Target="https://github.com/coreos/prometheus-operator" TargetMode="External"/><Relationship Id="rId10" Type="http://schemas.openxmlformats.org/officeDocument/2006/relationships/hyperlink" Target="https://hub.helm.sh/" TargetMode="External"/><Relationship Id="rId4" Type="http://schemas.openxmlformats.org/officeDocument/2006/relationships/hyperlink" Target="https://kubernetes.io/docs/concepts/extend-kubernetes/api-extension/custom-resources/#customresourcedefinitions" TargetMode="External"/><Relationship Id="rId9" Type="http://schemas.openxmlformats.org/officeDocument/2006/relationships/hyperlink" Target="https://helm.devstats.cncf.io/d/5/companies-table?orgId=1&amp;var-period_name=Last%20decade&amp;var-metric=contributor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99305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i="1" dirty="0"/>
          </a:p>
        </p:txBody>
      </p:sp>
    </p:spTree>
    <p:extLst>
      <p:ext uri="{BB962C8B-B14F-4D97-AF65-F5344CB8AC3E}">
        <p14:creationId xmlns:p14="http://schemas.microsoft.com/office/powerpoint/2010/main" val="2952101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i="1" dirty="0"/>
          </a:p>
        </p:txBody>
      </p:sp>
    </p:spTree>
    <p:extLst>
      <p:ext uri="{BB962C8B-B14F-4D97-AF65-F5344CB8AC3E}">
        <p14:creationId xmlns:p14="http://schemas.microsoft.com/office/powerpoint/2010/main" val="347339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dirty="0"/>
              <a:t>Behind the cover, Prometheus uses </a:t>
            </a:r>
            <a:r>
              <a:rPr lang="en-US" b="1" i="1" dirty="0" err="1"/>
              <a:t>levelDB</a:t>
            </a:r>
            <a:r>
              <a:rPr lang="en-US" b="0" i="0" dirty="0"/>
              <a:t>, an in-grown time-series database developed by Google. </a:t>
            </a:r>
            <a:r>
              <a:rPr lang="en-US" b="0" i="0" dirty="0" err="1"/>
              <a:t>LevelDB</a:t>
            </a:r>
            <a:r>
              <a:rPr lang="en-US" b="0" i="0" dirty="0"/>
              <a:t> is supposed to be used as a short-term storage mean. For long-term purposes, it is recommended that Prometheus be configured to read and write from/to external storage to minimize performance impact on the Kubernetes cluster. Following is a list of remote endpoints and storage currently supported (keep in mind the list is a work in progress):</a:t>
            </a:r>
          </a:p>
          <a:p>
            <a:pPr marL="0" indent="0">
              <a:buNone/>
            </a:pPr>
            <a:endParaRPr lang="en-US" b="0" i="0" dirty="0"/>
          </a:p>
          <a:p>
            <a:r>
              <a:rPr lang="en-US" sz="1200" b="0" i="0" u="none" strike="noStrike" kern="1200" baseline="0" dirty="0" err="1">
                <a:solidFill>
                  <a:schemeClr val="tx1"/>
                </a:solidFill>
                <a:effectLst/>
                <a:latin typeface="+mn-lt"/>
                <a:ea typeface="+mn-ea"/>
                <a:cs typeface="Arial" pitchFamily="34" charset="0"/>
                <a:hlinkClick r:id="rId3"/>
              </a:rPr>
              <a:t>AppOptics</a:t>
            </a:r>
            <a:r>
              <a:rPr lang="en-US" sz="1200" b="0" i="0" kern="1200" baseline="0" dirty="0">
                <a:solidFill>
                  <a:schemeClr val="tx1"/>
                </a:solidFill>
                <a:effectLst/>
                <a:latin typeface="+mn-lt"/>
                <a:ea typeface="+mn-ea"/>
                <a:cs typeface="Arial" pitchFamily="34" charset="0"/>
              </a:rPr>
              <a:t>: write</a:t>
            </a:r>
          </a:p>
          <a:p>
            <a:r>
              <a:rPr lang="en-US" sz="1200" b="0" i="0" u="none" strike="noStrike" kern="1200" baseline="0" dirty="0">
                <a:solidFill>
                  <a:schemeClr val="tx1"/>
                </a:solidFill>
                <a:effectLst/>
                <a:latin typeface="+mn-lt"/>
                <a:ea typeface="+mn-ea"/>
                <a:cs typeface="Arial" pitchFamily="34" charset="0"/>
                <a:hlinkClick r:id="rId4"/>
              </a:rPr>
              <a:t>Azure Data Explorer</a:t>
            </a:r>
            <a:r>
              <a:rPr lang="en-US" sz="1200" b="0" i="0" kern="1200" baseline="0" dirty="0">
                <a:solidFill>
                  <a:schemeClr val="tx1"/>
                </a:solidFill>
                <a:effectLst/>
                <a:latin typeface="+mn-lt"/>
                <a:ea typeface="+mn-ea"/>
                <a:cs typeface="Arial" pitchFamily="34" charset="0"/>
              </a:rPr>
              <a:t>: read and write</a:t>
            </a:r>
          </a:p>
          <a:p>
            <a:r>
              <a:rPr lang="en-US" sz="1200" b="0" i="0" u="none" strike="noStrike" kern="1200" baseline="0" dirty="0">
                <a:solidFill>
                  <a:schemeClr val="tx1"/>
                </a:solidFill>
                <a:effectLst/>
                <a:latin typeface="+mn-lt"/>
                <a:ea typeface="+mn-ea"/>
                <a:cs typeface="Arial" pitchFamily="34" charset="0"/>
                <a:hlinkClick r:id="rId5"/>
              </a:rPr>
              <a:t>Azure Event Hubs</a:t>
            </a:r>
            <a:r>
              <a:rPr lang="en-US" sz="1200" b="0" i="0" kern="1200" baseline="0" dirty="0">
                <a:solidFill>
                  <a:schemeClr val="tx1"/>
                </a:solidFill>
                <a:effectLst/>
                <a:latin typeface="+mn-lt"/>
                <a:ea typeface="+mn-ea"/>
                <a:cs typeface="Arial" pitchFamily="34" charset="0"/>
              </a:rPr>
              <a:t>: write</a:t>
            </a:r>
          </a:p>
          <a:p>
            <a:r>
              <a:rPr lang="en-US" sz="1200" b="0" i="0" u="none" strike="noStrike" kern="1200" baseline="0" dirty="0" err="1">
                <a:solidFill>
                  <a:schemeClr val="tx1"/>
                </a:solidFill>
                <a:effectLst/>
                <a:latin typeface="+mn-lt"/>
                <a:ea typeface="+mn-ea"/>
                <a:cs typeface="Arial" pitchFamily="34" charset="0"/>
                <a:hlinkClick r:id="rId6"/>
              </a:rPr>
              <a:t>Chronix</a:t>
            </a:r>
            <a:r>
              <a:rPr lang="en-US" sz="1200" b="0" i="0" kern="1200" baseline="0" dirty="0">
                <a:solidFill>
                  <a:schemeClr val="tx1"/>
                </a:solidFill>
                <a:effectLst/>
                <a:latin typeface="+mn-lt"/>
                <a:ea typeface="+mn-ea"/>
                <a:cs typeface="Arial" pitchFamily="34" charset="0"/>
              </a:rPr>
              <a:t>: write</a:t>
            </a:r>
          </a:p>
          <a:p>
            <a:r>
              <a:rPr lang="en-US" sz="1200" b="0" i="0" u="none" strike="noStrike" kern="1200" baseline="0" dirty="0">
                <a:solidFill>
                  <a:schemeClr val="tx1"/>
                </a:solidFill>
                <a:effectLst/>
                <a:latin typeface="+mn-lt"/>
                <a:ea typeface="+mn-ea"/>
                <a:cs typeface="Arial" pitchFamily="34" charset="0"/>
                <a:hlinkClick r:id="rId7"/>
              </a:rPr>
              <a:t>Cortex</a:t>
            </a:r>
            <a:r>
              <a:rPr lang="en-US" sz="1200" b="0" i="0" kern="1200" baseline="0" dirty="0">
                <a:solidFill>
                  <a:schemeClr val="tx1"/>
                </a:solidFill>
                <a:effectLst/>
                <a:latin typeface="+mn-lt"/>
                <a:ea typeface="+mn-ea"/>
                <a:cs typeface="Arial" pitchFamily="34" charset="0"/>
              </a:rPr>
              <a:t>: read and write</a:t>
            </a:r>
          </a:p>
          <a:p>
            <a:r>
              <a:rPr lang="en-US" sz="1200" b="0" i="0" u="none" strike="noStrike" kern="1200" baseline="0" dirty="0" err="1">
                <a:solidFill>
                  <a:schemeClr val="tx1"/>
                </a:solidFill>
                <a:effectLst/>
                <a:latin typeface="+mn-lt"/>
                <a:ea typeface="+mn-ea"/>
                <a:cs typeface="Arial" pitchFamily="34" charset="0"/>
                <a:hlinkClick r:id="rId8"/>
              </a:rPr>
              <a:t>CrateDB</a:t>
            </a:r>
            <a:r>
              <a:rPr lang="en-US" sz="1200" b="0" i="0" kern="1200" baseline="0" dirty="0">
                <a:solidFill>
                  <a:schemeClr val="tx1"/>
                </a:solidFill>
                <a:effectLst/>
                <a:latin typeface="+mn-lt"/>
                <a:ea typeface="+mn-ea"/>
                <a:cs typeface="Arial" pitchFamily="34" charset="0"/>
              </a:rPr>
              <a:t>: read and write</a:t>
            </a:r>
          </a:p>
          <a:p>
            <a:r>
              <a:rPr lang="en-US" sz="1200" b="0" i="0" u="none" strike="noStrike" kern="1200" baseline="0" dirty="0">
                <a:solidFill>
                  <a:schemeClr val="tx1"/>
                </a:solidFill>
                <a:effectLst/>
                <a:latin typeface="+mn-lt"/>
                <a:ea typeface="+mn-ea"/>
                <a:cs typeface="Arial" pitchFamily="34" charset="0"/>
                <a:hlinkClick r:id="rId9"/>
              </a:rPr>
              <a:t>Elasticsearch</a:t>
            </a:r>
            <a:r>
              <a:rPr lang="en-US" sz="1200" b="0" i="0" kern="1200" baseline="0" dirty="0">
                <a:solidFill>
                  <a:schemeClr val="tx1"/>
                </a:solidFill>
                <a:effectLst/>
                <a:latin typeface="+mn-lt"/>
                <a:ea typeface="+mn-ea"/>
                <a:cs typeface="Arial" pitchFamily="34" charset="0"/>
              </a:rPr>
              <a:t>: write</a:t>
            </a:r>
          </a:p>
          <a:p>
            <a:r>
              <a:rPr lang="en-US" sz="1200" b="0" i="0" u="none" strike="noStrike" kern="1200" baseline="0" dirty="0">
                <a:solidFill>
                  <a:schemeClr val="tx1"/>
                </a:solidFill>
                <a:effectLst/>
                <a:latin typeface="+mn-lt"/>
                <a:ea typeface="+mn-ea"/>
                <a:cs typeface="Arial" pitchFamily="34" charset="0"/>
                <a:hlinkClick r:id="rId10"/>
              </a:rPr>
              <a:t>Gnocchi</a:t>
            </a:r>
            <a:r>
              <a:rPr lang="en-US" sz="1200" b="0" i="0" kern="1200" baseline="0" dirty="0">
                <a:solidFill>
                  <a:schemeClr val="tx1"/>
                </a:solidFill>
                <a:effectLst/>
                <a:latin typeface="+mn-lt"/>
                <a:ea typeface="+mn-ea"/>
                <a:cs typeface="Arial" pitchFamily="34" charset="0"/>
              </a:rPr>
              <a:t>: write</a:t>
            </a:r>
          </a:p>
          <a:p>
            <a:r>
              <a:rPr lang="en-US" sz="1200" b="0" i="0" u="none" strike="noStrike" kern="1200" baseline="0" dirty="0">
                <a:solidFill>
                  <a:schemeClr val="tx1"/>
                </a:solidFill>
                <a:effectLst/>
                <a:latin typeface="+mn-lt"/>
                <a:ea typeface="+mn-ea"/>
                <a:cs typeface="Arial" pitchFamily="34" charset="0"/>
                <a:hlinkClick r:id="rId11"/>
              </a:rPr>
              <a:t>Google Cloud Spanner</a:t>
            </a:r>
            <a:r>
              <a:rPr lang="en-US" sz="1200" b="0" i="0" kern="1200" baseline="0" dirty="0">
                <a:solidFill>
                  <a:schemeClr val="tx1"/>
                </a:solidFill>
                <a:effectLst/>
                <a:latin typeface="+mn-lt"/>
                <a:ea typeface="+mn-ea"/>
                <a:cs typeface="Arial" pitchFamily="34" charset="0"/>
              </a:rPr>
              <a:t>: read and write</a:t>
            </a:r>
          </a:p>
          <a:p>
            <a:r>
              <a:rPr lang="en-US" sz="1200" b="0" i="0" u="none" strike="noStrike" kern="1200" baseline="0" dirty="0">
                <a:solidFill>
                  <a:schemeClr val="tx1"/>
                </a:solidFill>
                <a:effectLst/>
                <a:latin typeface="+mn-lt"/>
                <a:ea typeface="+mn-ea"/>
                <a:cs typeface="Arial" pitchFamily="34" charset="0"/>
                <a:hlinkClick r:id="rId12"/>
              </a:rPr>
              <a:t>Graphite</a:t>
            </a:r>
            <a:r>
              <a:rPr lang="en-US" sz="1200" b="0" i="0" kern="1200" baseline="0" dirty="0">
                <a:solidFill>
                  <a:schemeClr val="tx1"/>
                </a:solidFill>
                <a:effectLst/>
                <a:latin typeface="+mn-lt"/>
                <a:ea typeface="+mn-ea"/>
                <a:cs typeface="Arial" pitchFamily="34" charset="0"/>
              </a:rPr>
              <a:t>: write</a:t>
            </a:r>
          </a:p>
          <a:p>
            <a:r>
              <a:rPr lang="en-US" sz="1200" b="0" i="0" u="none" strike="noStrike" kern="1200" baseline="0" dirty="0" err="1">
                <a:solidFill>
                  <a:schemeClr val="tx1"/>
                </a:solidFill>
                <a:effectLst/>
                <a:latin typeface="+mn-lt"/>
                <a:ea typeface="+mn-ea"/>
                <a:cs typeface="Arial" pitchFamily="34" charset="0"/>
                <a:hlinkClick r:id="rId13"/>
              </a:rPr>
              <a:t>InfluxDB</a:t>
            </a:r>
            <a:r>
              <a:rPr lang="en-US" sz="1200" b="0" i="0" kern="1200" baseline="0" dirty="0">
                <a:solidFill>
                  <a:schemeClr val="tx1"/>
                </a:solidFill>
                <a:effectLst/>
                <a:latin typeface="+mn-lt"/>
                <a:ea typeface="+mn-ea"/>
                <a:cs typeface="Arial" pitchFamily="34" charset="0"/>
              </a:rPr>
              <a:t>: read and write</a:t>
            </a:r>
          </a:p>
          <a:p>
            <a:r>
              <a:rPr lang="en-US" sz="1200" b="0" i="0" u="none" strike="noStrike" kern="1200" baseline="0" dirty="0" err="1">
                <a:solidFill>
                  <a:schemeClr val="tx1"/>
                </a:solidFill>
                <a:effectLst/>
                <a:latin typeface="+mn-lt"/>
                <a:ea typeface="+mn-ea"/>
                <a:cs typeface="Arial" pitchFamily="34" charset="0"/>
                <a:hlinkClick r:id="rId14"/>
              </a:rPr>
              <a:t>IRONdb</a:t>
            </a:r>
            <a:r>
              <a:rPr lang="en-US" sz="1200" b="0" i="0" kern="1200" baseline="0" dirty="0">
                <a:solidFill>
                  <a:schemeClr val="tx1"/>
                </a:solidFill>
                <a:effectLst/>
                <a:latin typeface="+mn-lt"/>
                <a:ea typeface="+mn-ea"/>
                <a:cs typeface="Arial" pitchFamily="34" charset="0"/>
              </a:rPr>
              <a:t>: read and write</a:t>
            </a:r>
          </a:p>
          <a:p>
            <a:r>
              <a:rPr lang="en-US" sz="1200" b="0" i="0" u="none" strike="noStrike" kern="1200" baseline="0" dirty="0">
                <a:solidFill>
                  <a:schemeClr val="tx1"/>
                </a:solidFill>
                <a:effectLst/>
                <a:latin typeface="+mn-lt"/>
                <a:ea typeface="+mn-ea"/>
                <a:cs typeface="Arial" pitchFamily="34" charset="0"/>
                <a:hlinkClick r:id="rId15"/>
              </a:rPr>
              <a:t>Kafka</a:t>
            </a:r>
            <a:r>
              <a:rPr lang="en-US" sz="1200" b="0" i="0" kern="1200" baseline="0" dirty="0">
                <a:solidFill>
                  <a:schemeClr val="tx1"/>
                </a:solidFill>
                <a:effectLst/>
                <a:latin typeface="+mn-lt"/>
                <a:ea typeface="+mn-ea"/>
                <a:cs typeface="Arial" pitchFamily="34" charset="0"/>
              </a:rPr>
              <a:t>: write</a:t>
            </a:r>
          </a:p>
          <a:p>
            <a:r>
              <a:rPr lang="en-US" sz="1200" b="0" i="0" u="none" strike="noStrike" kern="1200" baseline="0" dirty="0">
                <a:solidFill>
                  <a:schemeClr val="tx1"/>
                </a:solidFill>
                <a:effectLst/>
                <a:latin typeface="+mn-lt"/>
                <a:ea typeface="+mn-ea"/>
                <a:cs typeface="Arial" pitchFamily="34" charset="0"/>
                <a:hlinkClick r:id="rId16"/>
              </a:rPr>
              <a:t>M3DB</a:t>
            </a:r>
            <a:r>
              <a:rPr lang="en-US" sz="1200" b="0" i="0" kern="1200" baseline="0" dirty="0">
                <a:solidFill>
                  <a:schemeClr val="tx1"/>
                </a:solidFill>
                <a:effectLst/>
                <a:latin typeface="+mn-lt"/>
                <a:ea typeface="+mn-ea"/>
                <a:cs typeface="Arial" pitchFamily="34" charset="0"/>
              </a:rPr>
              <a:t>: read and write</a:t>
            </a:r>
          </a:p>
          <a:p>
            <a:r>
              <a:rPr lang="en-US" sz="1200" b="0" i="0" u="none" strike="noStrike" kern="1200" baseline="0" dirty="0" err="1">
                <a:solidFill>
                  <a:schemeClr val="tx1"/>
                </a:solidFill>
                <a:effectLst/>
                <a:latin typeface="+mn-lt"/>
                <a:ea typeface="+mn-ea"/>
                <a:cs typeface="Arial" pitchFamily="34" charset="0"/>
                <a:hlinkClick r:id="rId12"/>
              </a:rPr>
              <a:t>OpenTSDB</a:t>
            </a:r>
            <a:r>
              <a:rPr lang="en-US" sz="1200" b="0" i="0" kern="1200" baseline="0" dirty="0">
                <a:solidFill>
                  <a:schemeClr val="tx1"/>
                </a:solidFill>
                <a:effectLst/>
                <a:latin typeface="+mn-lt"/>
                <a:ea typeface="+mn-ea"/>
                <a:cs typeface="Arial" pitchFamily="34" charset="0"/>
              </a:rPr>
              <a:t>: write</a:t>
            </a:r>
          </a:p>
          <a:p>
            <a:r>
              <a:rPr lang="en-US" sz="1200" b="0" i="0" u="none" strike="noStrike" kern="1200" baseline="0" dirty="0">
                <a:solidFill>
                  <a:schemeClr val="tx1"/>
                </a:solidFill>
                <a:effectLst/>
                <a:latin typeface="+mn-lt"/>
                <a:ea typeface="+mn-ea"/>
                <a:cs typeface="Arial" pitchFamily="34" charset="0"/>
                <a:hlinkClick r:id="rId17"/>
              </a:rPr>
              <a:t>PostgreSQL/</a:t>
            </a:r>
            <a:r>
              <a:rPr lang="en-US" sz="1200" b="0" i="0" u="none" strike="noStrike" kern="1200" baseline="0" dirty="0" err="1">
                <a:solidFill>
                  <a:schemeClr val="tx1"/>
                </a:solidFill>
                <a:effectLst/>
                <a:latin typeface="+mn-lt"/>
                <a:ea typeface="+mn-ea"/>
                <a:cs typeface="Arial" pitchFamily="34" charset="0"/>
                <a:hlinkClick r:id="rId17"/>
              </a:rPr>
              <a:t>TimescaleDB</a:t>
            </a:r>
            <a:r>
              <a:rPr lang="en-US" sz="1200" b="0" i="0" kern="1200" baseline="0" dirty="0">
                <a:solidFill>
                  <a:schemeClr val="tx1"/>
                </a:solidFill>
                <a:effectLst/>
                <a:latin typeface="+mn-lt"/>
                <a:ea typeface="+mn-ea"/>
                <a:cs typeface="Arial" pitchFamily="34" charset="0"/>
              </a:rPr>
              <a:t>: read and write</a:t>
            </a:r>
          </a:p>
          <a:p>
            <a:r>
              <a:rPr lang="en-US" sz="1200" b="0" i="0" u="none" strike="noStrike" kern="1200" baseline="0" dirty="0" err="1">
                <a:solidFill>
                  <a:schemeClr val="tx1"/>
                </a:solidFill>
                <a:effectLst/>
                <a:latin typeface="+mn-lt"/>
                <a:ea typeface="+mn-ea"/>
                <a:cs typeface="Arial" pitchFamily="34" charset="0"/>
                <a:hlinkClick r:id="rId18"/>
              </a:rPr>
              <a:t>QuasarDB</a:t>
            </a:r>
            <a:r>
              <a:rPr lang="en-US" sz="1200" b="0" i="0" kern="1200" baseline="0" dirty="0">
                <a:solidFill>
                  <a:schemeClr val="tx1"/>
                </a:solidFill>
                <a:effectLst/>
                <a:latin typeface="+mn-lt"/>
                <a:ea typeface="+mn-ea"/>
                <a:cs typeface="Arial" pitchFamily="34" charset="0"/>
              </a:rPr>
              <a:t>: read and write</a:t>
            </a:r>
          </a:p>
          <a:p>
            <a:r>
              <a:rPr lang="en-US" sz="1200" b="0" i="0" u="none" strike="noStrike" kern="1200" baseline="0" dirty="0" err="1">
                <a:solidFill>
                  <a:schemeClr val="tx1"/>
                </a:solidFill>
                <a:effectLst/>
                <a:latin typeface="+mn-lt"/>
                <a:ea typeface="+mn-ea"/>
                <a:cs typeface="Arial" pitchFamily="34" charset="0"/>
                <a:hlinkClick r:id="rId19"/>
              </a:rPr>
              <a:t>SignalFx</a:t>
            </a:r>
            <a:r>
              <a:rPr lang="en-US" sz="1200" b="0" i="0" kern="1200" baseline="0" dirty="0">
                <a:solidFill>
                  <a:schemeClr val="tx1"/>
                </a:solidFill>
                <a:effectLst/>
                <a:latin typeface="+mn-lt"/>
                <a:ea typeface="+mn-ea"/>
                <a:cs typeface="Arial" pitchFamily="34" charset="0"/>
              </a:rPr>
              <a:t>: write</a:t>
            </a:r>
          </a:p>
          <a:p>
            <a:r>
              <a:rPr lang="en-US" sz="1200" b="0" i="0" u="none" strike="noStrike" kern="1200" baseline="0" dirty="0">
                <a:solidFill>
                  <a:schemeClr val="tx1"/>
                </a:solidFill>
                <a:effectLst/>
                <a:latin typeface="+mn-lt"/>
                <a:ea typeface="+mn-ea"/>
                <a:cs typeface="Arial" pitchFamily="34" charset="0"/>
                <a:hlinkClick r:id="rId20"/>
              </a:rPr>
              <a:t>Splunk</a:t>
            </a:r>
            <a:r>
              <a:rPr lang="en-US" sz="1200" b="0" i="0" kern="1200" baseline="0" dirty="0">
                <a:solidFill>
                  <a:schemeClr val="tx1"/>
                </a:solidFill>
                <a:effectLst/>
                <a:latin typeface="+mn-lt"/>
                <a:ea typeface="+mn-ea"/>
                <a:cs typeface="Arial" pitchFamily="34" charset="0"/>
              </a:rPr>
              <a:t>: read and write</a:t>
            </a:r>
          </a:p>
          <a:p>
            <a:r>
              <a:rPr lang="en-US" sz="1200" b="0" i="0" u="none" strike="noStrike" kern="1200" baseline="0" dirty="0" err="1">
                <a:solidFill>
                  <a:schemeClr val="tx1"/>
                </a:solidFill>
                <a:effectLst/>
                <a:latin typeface="+mn-lt"/>
                <a:ea typeface="+mn-ea"/>
                <a:cs typeface="Arial" pitchFamily="34" charset="0"/>
                <a:hlinkClick r:id="rId21"/>
              </a:rPr>
              <a:t>TiKV</a:t>
            </a:r>
            <a:r>
              <a:rPr lang="en-US" sz="1200" b="0" i="0" kern="1200" baseline="0" dirty="0">
                <a:solidFill>
                  <a:schemeClr val="tx1"/>
                </a:solidFill>
                <a:effectLst/>
                <a:latin typeface="+mn-lt"/>
                <a:ea typeface="+mn-ea"/>
                <a:cs typeface="Arial" pitchFamily="34" charset="0"/>
              </a:rPr>
              <a:t>: read and write</a:t>
            </a:r>
          </a:p>
          <a:p>
            <a:r>
              <a:rPr lang="en-US" sz="1200" b="0" i="0" u="none" strike="noStrike" kern="1200" baseline="0" dirty="0" err="1">
                <a:solidFill>
                  <a:schemeClr val="tx1"/>
                </a:solidFill>
                <a:effectLst/>
                <a:latin typeface="+mn-lt"/>
                <a:ea typeface="+mn-ea"/>
                <a:cs typeface="Arial" pitchFamily="34" charset="0"/>
                <a:hlinkClick r:id="rId22"/>
              </a:rPr>
              <a:t>Thanos</a:t>
            </a:r>
            <a:r>
              <a:rPr lang="en-US" sz="1200" b="0" i="0" kern="1200" baseline="0" dirty="0">
                <a:solidFill>
                  <a:schemeClr val="tx1"/>
                </a:solidFill>
                <a:effectLst/>
                <a:latin typeface="+mn-lt"/>
                <a:ea typeface="+mn-ea"/>
                <a:cs typeface="Arial" pitchFamily="34" charset="0"/>
              </a:rPr>
              <a:t>: write</a:t>
            </a:r>
          </a:p>
          <a:p>
            <a:r>
              <a:rPr lang="en-US" sz="1200" b="0" i="0" u="none" strike="noStrike" kern="1200" baseline="0" dirty="0" err="1">
                <a:solidFill>
                  <a:schemeClr val="tx1"/>
                </a:solidFill>
                <a:effectLst/>
                <a:latin typeface="+mn-lt"/>
                <a:ea typeface="+mn-ea"/>
                <a:cs typeface="Arial" pitchFamily="34" charset="0"/>
                <a:hlinkClick r:id="rId23"/>
              </a:rPr>
              <a:t>VictoriaMetrics</a:t>
            </a:r>
            <a:r>
              <a:rPr lang="en-US" sz="1200" b="0" i="0" kern="1200" baseline="0" dirty="0">
                <a:solidFill>
                  <a:schemeClr val="tx1"/>
                </a:solidFill>
                <a:effectLst/>
                <a:latin typeface="+mn-lt"/>
                <a:ea typeface="+mn-ea"/>
                <a:cs typeface="Arial" pitchFamily="34" charset="0"/>
              </a:rPr>
              <a:t>: write</a:t>
            </a:r>
          </a:p>
          <a:p>
            <a:r>
              <a:rPr lang="en-US" sz="1200" b="0" i="0" u="none" strike="noStrike" kern="1200" baseline="0" dirty="0" err="1">
                <a:solidFill>
                  <a:schemeClr val="tx1"/>
                </a:solidFill>
                <a:effectLst/>
                <a:latin typeface="+mn-lt"/>
                <a:ea typeface="+mn-ea"/>
                <a:cs typeface="Arial" pitchFamily="34" charset="0"/>
                <a:hlinkClick r:id="rId24"/>
              </a:rPr>
              <a:t>Wavefront</a:t>
            </a:r>
            <a:r>
              <a:rPr lang="en-US" sz="1200" b="0" i="0" kern="1200" baseline="0" dirty="0">
                <a:solidFill>
                  <a:schemeClr val="tx1"/>
                </a:solidFill>
                <a:effectLst/>
                <a:latin typeface="+mn-lt"/>
                <a:ea typeface="+mn-ea"/>
                <a:cs typeface="Arial" pitchFamily="34" charset="0"/>
              </a:rPr>
              <a:t>: write</a:t>
            </a:r>
          </a:p>
          <a:p>
            <a:pPr marL="0" indent="0">
              <a:buNone/>
            </a:pPr>
            <a:endParaRPr lang="en-US" b="0" i="0" dirty="0"/>
          </a:p>
          <a:p>
            <a:r>
              <a:rPr lang="en-US" sz="1200" b="1" i="0" kern="1200" baseline="0" dirty="0">
                <a:solidFill>
                  <a:schemeClr val="tx1"/>
                </a:solidFill>
                <a:effectLst/>
                <a:latin typeface="+mn-lt"/>
                <a:ea typeface="+mn-ea"/>
                <a:cs typeface="Arial" pitchFamily="34" charset="0"/>
              </a:rPr>
              <a:t>Prometheus exporters</a:t>
            </a:r>
          </a:p>
          <a:p>
            <a:pPr marL="0" indent="0">
              <a:buNone/>
            </a:pPr>
            <a:r>
              <a:rPr lang="en-US" sz="1200" b="0" i="0" kern="1200" baseline="0" dirty="0">
                <a:solidFill>
                  <a:schemeClr val="tx1"/>
                </a:solidFill>
                <a:effectLst/>
                <a:latin typeface="+mn-lt"/>
                <a:ea typeface="+mn-ea"/>
                <a:cs typeface="Arial" pitchFamily="34" charset="0"/>
              </a:rPr>
              <a:t>	Many popular server applications like Nginx or PostgreSQL are much older than the Prometheus metrics / </a:t>
            </a:r>
            <a:r>
              <a:rPr lang="en-US" sz="1200" b="0" i="0" kern="1200" baseline="0" dirty="0" err="1">
                <a:solidFill>
                  <a:schemeClr val="tx1"/>
                </a:solidFill>
                <a:effectLst/>
                <a:latin typeface="+mn-lt"/>
                <a:ea typeface="+mn-ea"/>
                <a:cs typeface="Arial" pitchFamily="34" charset="0"/>
              </a:rPr>
              <a:t>OpenMetrics</a:t>
            </a:r>
            <a:r>
              <a:rPr lang="en-US" sz="1200" b="0" i="0" kern="1200" baseline="0" dirty="0">
                <a:solidFill>
                  <a:schemeClr val="tx1"/>
                </a:solidFill>
                <a:effectLst/>
                <a:latin typeface="+mn-lt"/>
                <a:ea typeface="+mn-ea"/>
                <a:cs typeface="Arial" pitchFamily="34" charset="0"/>
              </a:rPr>
              <a:t> popularization. They usually have their own metrics formats and </a:t>
            </a:r>
          </a:p>
          <a:p>
            <a:pPr marL="0" indent="0">
              <a:buNone/>
            </a:pPr>
            <a:r>
              <a:rPr lang="en-US" sz="1200" b="0" i="0" kern="1200" baseline="0" dirty="0">
                <a:solidFill>
                  <a:schemeClr val="tx1"/>
                </a:solidFill>
                <a:effectLst/>
                <a:latin typeface="+mn-lt"/>
                <a:ea typeface="+mn-ea"/>
                <a:cs typeface="Arial" pitchFamily="34" charset="0"/>
              </a:rPr>
              <a:t>	exposition methods. If you are trying to unify your metric pipeline across many microservices and hosts using Prometheus metrics, this may be a problem. To work around this hurdle, 	</a:t>
            </a:r>
          </a:p>
          <a:p>
            <a:pPr marL="0" indent="0">
              <a:buNone/>
            </a:pPr>
            <a:r>
              <a:rPr lang="en-US" sz="1200" b="0" i="0" kern="1200" baseline="0" dirty="0">
                <a:solidFill>
                  <a:schemeClr val="tx1"/>
                </a:solidFill>
                <a:effectLst/>
                <a:latin typeface="+mn-lt"/>
                <a:ea typeface="+mn-ea"/>
                <a:cs typeface="Arial" pitchFamily="34" charset="0"/>
              </a:rPr>
              <a:t>	the Prometheus community is creating and maintaining a vast collection of Prometheus exporters. An exporter is a “translator” or “adapter” program able to collect the server native 	</a:t>
            </a:r>
          </a:p>
          <a:p>
            <a:pPr marL="0" indent="0">
              <a:buNone/>
            </a:pPr>
            <a:r>
              <a:rPr lang="en-US" sz="1200" b="0" i="0" kern="1200" baseline="0" dirty="0">
                <a:solidFill>
                  <a:schemeClr val="tx1"/>
                </a:solidFill>
                <a:effectLst/>
                <a:latin typeface="+mn-lt"/>
                <a:ea typeface="+mn-ea"/>
                <a:cs typeface="Arial" pitchFamily="34" charset="0"/>
              </a:rPr>
              <a:t>	metrics (or generate its own data observing the server </a:t>
            </a:r>
            <a:r>
              <a:rPr lang="en-US" sz="1200" b="0" i="0" kern="1200" baseline="0" dirty="0" err="1">
                <a:solidFill>
                  <a:schemeClr val="tx1"/>
                </a:solidFill>
                <a:effectLst/>
                <a:latin typeface="+mn-lt"/>
                <a:ea typeface="+mn-ea"/>
                <a:cs typeface="Arial" pitchFamily="34" charset="0"/>
              </a:rPr>
              <a:t>behaviour</a:t>
            </a:r>
            <a:r>
              <a:rPr lang="en-US" sz="1200" b="0" i="0" kern="1200" baseline="0" dirty="0">
                <a:solidFill>
                  <a:schemeClr val="tx1"/>
                </a:solidFill>
                <a:effectLst/>
                <a:latin typeface="+mn-lt"/>
                <a:ea typeface="+mn-ea"/>
                <a:cs typeface="Arial" pitchFamily="34" charset="0"/>
              </a:rPr>
              <a:t>) and re-publishing these metrics using the Prometheus metrics format and HTTP protocol transports. These small 	</a:t>
            </a:r>
          </a:p>
          <a:p>
            <a:pPr marL="0" indent="0">
              <a:buNone/>
            </a:pPr>
            <a:r>
              <a:rPr lang="en-US" sz="1200" b="0" i="0" kern="1200" baseline="0" dirty="0">
                <a:solidFill>
                  <a:schemeClr val="tx1"/>
                </a:solidFill>
                <a:effectLst/>
                <a:latin typeface="+mn-lt"/>
                <a:ea typeface="+mn-ea"/>
                <a:cs typeface="Arial" pitchFamily="34" charset="0"/>
              </a:rPr>
              <a:t>	binaries can be co-located in the same container or pod executing the main server that is being monitored, or isolated in their own sidecar container and then you can collect the 	</a:t>
            </a:r>
          </a:p>
          <a:p>
            <a:pPr marL="0" indent="0">
              <a:buNone/>
            </a:pPr>
            <a:r>
              <a:rPr lang="en-US" sz="1200" b="0" i="0" kern="1200" baseline="0" dirty="0">
                <a:solidFill>
                  <a:schemeClr val="tx1"/>
                </a:solidFill>
                <a:effectLst/>
                <a:latin typeface="+mn-lt"/>
                <a:ea typeface="+mn-ea"/>
                <a:cs typeface="Arial" pitchFamily="34" charset="0"/>
              </a:rPr>
              <a:t>	service metrics scraping the exporter that exposes and transforms them into Prometheus metrics.</a:t>
            </a:r>
          </a:p>
        </p:txBody>
      </p:sp>
    </p:spTree>
    <p:extLst>
      <p:ext uri="{BB962C8B-B14F-4D97-AF65-F5344CB8AC3E}">
        <p14:creationId xmlns:p14="http://schemas.microsoft.com/office/powerpoint/2010/main" val="1092699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i="1" dirty="0"/>
          </a:p>
        </p:txBody>
      </p:sp>
    </p:spTree>
    <p:extLst>
      <p:ext uri="{BB962C8B-B14F-4D97-AF65-F5344CB8AC3E}">
        <p14:creationId xmlns:p14="http://schemas.microsoft.com/office/powerpoint/2010/main" val="1561087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baseline="0" dirty="0">
                <a:solidFill>
                  <a:schemeClr val="tx1"/>
                </a:solidFill>
                <a:effectLst/>
                <a:latin typeface="+mn-lt"/>
                <a:ea typeface="+mn-ea"/>
                <a:cs typeface="Arial" pitchFamily="34" charset="0"/>
              </a:rPr>
              <a:t>The SAS ESP server exposes metrics automatically via the </a:t>
            </a:r>
            <a:r>
              <a:rPr lang="en-US" dirty="0" err="1"/>
              <a:t>prometheus</a:t>
            </a:r>
            <a:r>
              <a:rPr lang="en-US" sz="1200" b="0" i="0" kern="1200" baseline="0" dirty="0">
                <a:solidFill>
                  <a:schemeClr val="tx1"/>
                </a:solidFill>
                <a:effectLst/>
                <a:latin typeface="+mn-lt"/>
                <a:ea typeface="+mn-ea"/>
                <a:cs typeface="Arial" pitchFamily="34" charset="0"/>
              </a:rPr>
              <a:t> section of </a:t>
            </a:r>
            <a:r>
              <a:rPr lang="en-US" sz="1200" b="0" i="0" kern="1200" baseline="0" dirty="0" err="1">
                <a:solidFill>
                  <a:schemeClr val="tx1"/>
                </a:solidFill>
                <a:effectLst/>
                <a:latin typeface="+mn-lt"/>
                <a:ea typeface="+mn-ea"/>
                <a:cs typeface="Arial" pitchFamily="34" charset="0"/>
              </a:rPr>
              <a:t>esp-properties.yml</a:t>
            </a:r>
            <a:r>
              <a:rPr lang="en-US" sz="1200" b="0" i="0" kern="1200" baseline="0" dirty="0">
                <a:solidFill>
                  <a:schemeClr val="tx1"/>
                </a:solidFill>
                <a:effectLst/>
                <a:latin typeface="+mn-lt"/>
                <a:ea typeface="+mn-ea"/>
                <a:cs typeface="Arial" pitchFamily="34" charset="0"/>
              </a:rPr>
              <a:t> file. Two “families” of metrics are surfaced.</a:t>
            </a:r>
          </a:p>
          <a:p>
            <a:pPr marL="0" indent="0">
              <a:buNone/>
            </a:pPr>
            <a:r>
              <a:rPr lang="en-US" sz="1200" b="1" i="1" kern="1200" baseline="0" dirty="0">
                <a:solidFill>
                  <a:schemeClr val="tx1"/>
                </a:solidFill>
                <a:effectLst/>
                <a:latin typeface="+mn-lt"/>
                <a:ea typeface="+mn-ea"/>
                <a:cs typeface="Arial" pitchFamily="34" charset="0"/>
              </a:rPr>
              <a:t>ESP_CPU_USAGE</a:t>
            </a:r>
            <a:r>
              <a:rPr lang="en-US" sz="1200" b="0" i="0" kern="1200" baseline="0" dirty="0">
                <a:solidFill>
                  <a:schemeClr val="tx1"/>
                </a:solidFill>
                <a:effectLst/>
                <a:latin typeface="+mn-lt"/>
                <a:ea typeface="+mn-ea"/>
                <a:cs typeface="Arial" pitchFamily="34" charset="0"/>
              </a:rPr>
              <a:t> reports on CPU consumption at the ESP window level, whereas </a:t>
            </a:r>
            <a:r>
              <a:rPr lang="en-US" sz="1200" b="1" i="1" kern="1200" baseline="0" dirty="0">
                <a:solidFill>
                  <a:schemeClr val="tx1"/>
                </a:solidFill>
                <a:effectLst/>
                <a:latin typeface="+mn-lt"/>
                <a:ea typeface="+mn-ea"/>
                <a:cs typeface="Arial" pitchFamily="34" charset="0"/>
              </a:rPr>
              <a:t>ESP_MEM_USAGE </a:t>
            </a:r>
            <a:r>
              <a:rPr lang="en-US" sz="1200" b="0" i="0" kern="1200" baseline="0" dirty="0">
                <a:solidFill>
                  <a:schemeClr val="tx1"/>
                </a:solidFill>
                <a:effectLst/>
                <a:latin typeface="+mn-lt"/>
                <a:ea typeface="+mn-ea"/>
                <a:cs typeface="Arial" pitchFamily="34" charset="0"/>
              </a:rPr>
              <a:t>shows memory info based on type (total, </a:t>
            </a:r>
            <a:r>
              <a:rPr lang="en-US" sz="1200" b="0" i="0" kern="1200" baseline="0" dirty="0" err="1">
                <a:solidFill>
                  <a:schemeClr val="tx1"/>
                </a:solidFill>
                <a:effectLst/>
                <a:latin typeface="+mn-lt"/>
                <a:ea typeface="+mn-ea"/>
                <a:cs typeface="Arial" pitchFamily="34" charset="0"/>
              </a:rPr>
              <a:t>vm</a:t>
            </a:r>
            <a:r>
              <a:rPr lang="en-US" sz="1200" b="0" i="0" kern="1200" baseline="0" dirty="0">
                <a:solidFill>
                  <a:schemeClr val="tx1"/>
                </a:solidFill>
                <a:effectLst/>
                <a:latin typeface="+mn-lt"/>
                <a:ea typeface="+mn-ea"/>
                <a:cs typeface="Arial" pitchFamily="34" charset="0"/>
              </a:rPr>
              <a:t>, and RSS).</a:t>
            </a:r>
          </a:p>
          <a:p>
            <a:pPr marL="0" indent="0">
              <a:buNone/>
            </a:pPr>
            <a:r>
              <a:rPr lang="en-US" sz="1200" b="0" i="0" kern="1200" baseline="0" dirty="0">
                <a:solidFill>
                  <a:schemeClr val="tx1"/>
                </a:solidFill>
                <a:effectLst/>
                <a:latin typeface="+mn-lt"/>
                <a:ea typeface="+mn-ea"/>
                <a:cs typeface="Arial" pitchFamily="34" charset="0"/>
              </a:rPr>
              <a:t>A few other counters are available that reports on the total number of metrics sent to Prometheus as well as the total number of bytes transferred to the </a:t>
            </a:r>
          </a:p>
          <a:p>
            <a:pPr marL="0" indent="0">
              <a:buNone/>
            </a:pPr>
            <a:r>
              <a:rPr lang="en-US" sz="1200" b="0" i="0" kern="1200" baseline="0" dirty="0">
                <a:solidFill>
                  <a:schemeClr val="tx1"/>
                </a:solidFill>
                <a:effectLst/>
                <a:latin typeface="+mn-lt"/>
                <a:ea typeface="+mn-ea"/>
                <a:cs typeface="Arial" pitchFamily="34" charset="0"/>
              </a:rPr>
              <a:t>Prometheus server.</a:t>
            </a:r>
          </a:p>
          <a:p>
            <a:pPr marL="0" indent="0">
              <a:buNone/>
            </a:pPr>
            <a:endParaRPr lang="en-US" sz="1200" b="0" i="0" kern="1200" baseline="0" dirty="0">
              <a:solidFill>
                <a:schemeClr val="tx1"/>
              </a:solidFill>
              <a:effectLst/>
              <a:latin typeface="+mn-lt"/>
              <a:ea typeface="+mn-ea"/>
              <a:cs typeface="Arial" pitchFamily="34" charset="0"/>
            </a:endParaRPr>
          </a:p>
          <a:p>
            <a:pPr marL="0" indent="0">
              <a:buNone/>
            </a:pPr>
            <a:r>
              <a:rPr lang="en-US" sz="1200" b="0" i="0" kern="1200" baseline="0" dirty="0">
                <a:solidFill>
                  <a:schemeClr val="tx1"/>
                </a:solidFill>
                <a:effectLst/>
                <a:latin typeface="+mn-lt"/>
                <a:ea typeface="+mn-ea"/>
                <a:cs typeface="Arial" pitchFamily="34" charset="0"/>
              </a:rPr>
              <a:t>As a side note, our documentation indicates that ESP uses the </a:t>
            </a:r>
            <a:r>
              <a:rPr lang="en-US" sz="1200" b="1" i="1" kern="1200" baseline="0" dirty="0">
                <a:solidFill>
                  <a:schemeClr val="tx1"/>
                </a:solidFill>
                <a:effectLst/>
                <a:latin typeface="+mn-lt"/>
                <a:ea typeface="+mn-ea"/>
                <a:cs typeface="Arial" pitchFamily="34" charset="0"/>
              </a:rPr>
              <a:t>/metrics </a:t>
            </a:r>
            <a:r>
              <a:rPr lang="en-US" sz="1200" b="0" i="0" kern="1200" baseline="0" dirty="0">
                <a:solidFill>
                  <a:schemeClr val="tx1"/>
                </a:solidFill>
                <a:effectLst/>
                <a:latin typeface="+mn-lt"/>
                <a:ea typeface="+mn-ea"/>
                <a:cs typeface="Arial" pitchFamily="34" charset="0"/>
              </a:rPr>
              <a:t>endpoint to dump its metrics. In reality, that endpoint is used to gather metrics for the metering</a:t>
            </a:r>
          </a:p>
          <a:p>
            <a:pPr marL="0" indent="0">
              <a:buNone/>
            </a:pPr>
            <a:r>
              <a:rPr lang="en-US" sz="1200" b="0" i="0" kern="1200" baseline="0" dirty="0">
                <a:solidFill>
                  <a:schemeClr val="tx1"/>
                </a:solidFill>
                <a:effectLst/>
                <a:latin typeface="+mn-lt"/>
                <a:ea typeface="+mn-ea"/>
                <a:cs typeface="Arial" pitchFamily="34" charset="0"/>
              </a:rPr>
              <a:t>server. The ESP server metrics are instead collected using the </a:t>
            </a:r>
            <a:r>
              <a:rPr lang="en-US" sz="1200" b="1" i="1" kern="1200" baseline="0" dirty="0">
                <a:solidFill>
                  <a:schemeClr val="tx1"/>
                </a:solidFill>
                <a:effectLst/>
                <a:latin typeface="+mn-lt"/>
                <a:ea typeface="+mn-ea"/>
                <a:cs typeface="Arial" pitchFamily="34" charset="0"/>
              </a:rPr>
              <a:t>/SASESP/metrics </a:t>
            </a:r>
            <a:r>
              <a:rPr lang="en-US" sz="1200" b="0" i="0" kern="1200" baseline="0" dirty="0">
                <a:solidFill>
                  <a:schemeClr val="tx1"/>
                </a:solidFill>
                <a:effectLst/>
                <a:latin typeface="+mn-lt"/>
                <a:ea typeface="+mn-ea"/>
                <a:cs typeface="Arial" pitchFamily="34" charset="0"/>
              </a:rPr>
              <a:t>endpoint. </a:t>
            </a:r>
          </a:p>
        </p:txBody>
      </p:sp>
    </p:spTree>
    <p:extLst>
      <p:ext uri="{BB962C8B-B14F-4D97-AF65-F5344CB8AC3E}">
        <p14:creationId xmlns:p14="http://schemas.microsoft.com/office/powerpoint/2010/main" val="370400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i="1" dirty="0"/>
          </a:p>
        </p:txBody>
      </p:sp>
    </p:spTree>
    <p:extLst>
      <p:ext uri="{BB962C8B-B14F-4D97-AF65-F5344CB8AC3E}">
        <p14:creationId xmlns:p14="http://schemas.microsoft.com/office/powerpoint/2010/main" val="1141056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i="1" dirty="0"/>
          </a:p>
        </p:txBody>
      </p:sp>
    </p:spTree>
    <p:extLst>
      <p:ext uri="{BB962C8B-B14F-4D97-AF65-F5344CB8AC3E}">
        <p14:creationId xmlns:p14="http://schemas.microsoft.com/office/powerpoint/2010/main" val="334000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i="0" u="sng" kern="1200" baseline="0" dirty="0">
                <a:solidFill>
                  <a:srgbClr val="19BBB7"/>
                </a:solidFill>
                <a:effectLst/>
                <a:latin typeface="+mn-lt"/>
                <a:ea typeface="+mn-ea"/>
                <a:cs typeface="Arial" pitchFamily="34" charset="0"/>
              </a:rPr>
              <a:t>Kubernetes Components</a:t>
            </a:r>
          </a:p>
          <a:p>
            <a:r>
              <a:rPr lang="en-US" sz="1200" b="0" i="0" kern="1200" baseline="0" dirty="0">
                <a:solidFill>
                  <a:schemeClr val="tx1"/>
                </a:solidFill>
                <a:effectLst/>
                <a:latin typeface="+mn-lt"/>
                <a:ea typeface="+mn-ea"/>
                <a:cs typeface="Arial" pitchFamily="34" charset="0"/>
              </a:rPr>
              <a:t>When you deploy Kubernetes, you get a cluster.</a:t>
            </a:r>
          </a:p>
          <a:p>
            <a:r>
              <a:rPr lang="en-US" sz="1200" b="0" i="0" kern="1200" baseline="0" dirty="0">
                <a:solidFill>
                  <a:schemeClr val="tx1"/>
                </a:solidFill>
                <a:effectLst/>
                <a:latin typeface="+mn-lt"/>
                <a:ea typeface="+mn-ea"/>
                <a:cs typeface="Arial" pitchFamily="34" charset="0"/>
              </a:rPr>
              <a:t>A Kubernetes cluster consists of a set of worker machines, called </a:t>
            </a:r>
            <a:r>
              <a:rPr lang="en-US" sz="1200" b="0" i="0" u="none" strike="noStrike" kern="1200" baseline="0" dirty="0">
                <a:solidFill>
                  <a:schemeClr val="tx1"/>
                </a:solidFill>
                <a:effectLst/>
                <a:latin typeface="+mn-lt"/>
                <a:ea typeface="+mn-ea"/>
                <a:cs typeface="Arial" pitchFamily="34" charset="0"/>
                <a:hlinkClick r:id="rId3"/>
              </a:rPr>
              <a:t>nodes</a:t>
            </a:r>
            <a:r>
              <a:rPr lang="en-US" sz="1200" b="0" i="0" kern="1200" baseline="0" dirty="0">
                <a:solidFill>
                  <a:schemeClr val="tx1"/>
                </a:solidFill>
                <a:effectLst/>
                <a:latin typeface="+mn-lt"/>
                <a:ea typeface="+mn-ea"/>
                <a:cs typeface="Arial" pitchFamily="34" charset="0"/>
              </a:rPr>
              <a:t>, that run containerized applications. Every cluster has at least one worker node.</a:t>
            </a:r>
          </a:p>
          <a:p>
            <a:r>
              <a:rPr lang="en-US" sz="1200" b="0" i="0" kern="1200" baseline="0" dirty="0">
                <a:solidFill>
                  <a:schemeClr val="tx1"/>
                </a:solidFill>
                <a:effectLst/>
                <a:latin typeface="+mn-lt"/>
                <a:ea typeface="+mn-ea"/>
                <a:cs typeface="Arial" pitchFamily="34" charset="0"/>
              </a:rPr>
              <a:t>The worker node(s) host the </a:t>
            </a:r>
            <a:r>
              <a:rPr lang="en-US" sz="1200" b="0" i="0" u="none" strike="noStrike" kern="1200" baseline="0" dirty="0">
                <a:solidFill>
                  <a:schemeClr val="tx1"/>
                </a:solidFill>
                <a:effectLst/>
                <a:latin typeface="+mn-lt"/>
                <a:ea typeface="+mn-ea"/>
                <a:cs typeface="Arial" pitchFamily="34" charset="0"/>
                <a:hlinkClick r:id="rId4"/>
              </a:rPr>
              <a:t>Pods</a:t>
            </a:r>
            <a:r>
              <a:rPr lang="en-US" sz="1200" b="0" i="0" kern="1200" baseline="0" dirty="0">
                <a:solidFill>
                  <a:schemeClr val="tx1"/>
                </a:solidFill>
                <a:effectLst/>
                <a:latin typeface="+mn-lt"/>
                <a:ea typeface="+mn-ea"/>
                <a:cs typeface="Arial" pitchFamily="34" charset="0"/>
              </a:rPr>
              <a:t> that are the components of the application workload. The </a:t>
            </a:r>
            <a:r>
              <a:rPr lang="en-US" sz="1200" b="0" i="0" u="none" strike="noStrike" kern="1200" baseline="0" dirty="0">
                <a:solidFill>
                  <a:schemeClr val="tx1"/>
                </a:solidFill>
                <a:effectLst/>
                <a:latin typeface="+mn-lt"/>
                <a:ea typeface="+mn-ea"/>
                <a:cs typeface="Arial" pitchFamily="34" charset="0"/>
                <a:hlinkClick r:id="rId5"/>
              </a:rPr>
              <a:t>control plane</a:t>
            </a:r>
            <a:r>
              <a:rPr lang="en-US" sz="1200" b="0" i="0" kern="1200" baseline="0" dirty="0">
                <a:solidFill>
                  <a:schemeClr val="tx1"/>
                </a:solidFill>
                <a:effectLst/>
                <a:latin typeface="+mn-lt"/>
                <a:ea typeface="+mn-ea"/>
                <a:cs typeface="Arial" pitchFamily="34" charset="0"/>
              </a:rPr>
              <a:t> manages the worker nodes and the Pods in the cluster. In production environments, the control plane usually runs across multiple computers and a cluster usually runs multiple nodes, providing fault-tolerance and high availability.</a:t>
            </a:r>
          </a:p>
          <a:p>
            <a:endParaRPr lang="en-US" sz="1200" b="1" i="0" u="none" strike="noStrike" kern="1200" baseline="0" dirty="0">
              <a:solidFill>
                <a:schemeClr val="tx1"/>
              </a:solidFill>
              <a:effectLst/>
              <a:latin typeface="+mn-lt"/>
              <a:ea typeface="+mn-ea"/>
              <a:cs typeface="Arial" pitchFamily="34" charset="0"/>
              <a:hlinkClick r:id="rId6">
                <a:extLst>
                  <a:ext uri="{A12FA001-AC4F-418D-AE19-62706E023703}">
                    <ahyp:hlinkClr xmlns:ahyp="http://schemas.microsoft.com/office/drawing/2018/hyperlinkcolor" val="tx"/>
                  </a:ext>
                </a:extLst>
              </a:hlinkClick>
            </a:endParaRPr>
          </a:p>
          <a:p>
            <a:pPr marL="0" indent="0">
              <a:buNone/>
            </a:pPr>
            <a:r>
              <a:rPr lang="en-US" sz="1200" b="1" i="0" u="none" strike="noStrike" kern="1200" baseline="0" dirty="0">
                <a:solidFill>
                  <a:srgbClr val="19BBB7"/>
                </a:solidFill>
                <a:effectLst/>
                <a:latin typeface="+mn-lt"/>
                <a:ea typeface="+mn-ea"/>
                <a:cs typeface="Arial" pitchFamily="34" charset="0"/>
                <a:hlinkClick r:id="rId6">
                  <a:extLst>
                    <a:ext uri="{A12FA001-AC4F-418D-AE19-62706E023703}">
                      <ahyp:hlinkClr xmlns:ahyp="http://schemas.microsoft.com/office/drawing/2018/hyperlinkcolor" val="tx"/>
                    </a:ext>
                  </a:extLst>
                </a:hlinkClick>
              </a:rPr>
              <a:t>Master Components</a:t>
            </a:r>
            <a:endParaRPr lang="en-US" sz="1200" b="0" i="0" kern="1200" baseline="0" dirty="0">
              <a:solidFill>
                <a:srgbClr val="19BBB7"/>
              </a:solidFill>
              <a:effectLst/>
              <a:latin typeface="+mn-lt"/>
              <a:ea typeface="+mn-ea"/>
              <a:cs typeface="Arial" pitchFamily="34" charset="0"/>
            </a:endParaRPr>
          </a:p>
          <a:p>
            <a:pPr marL="0" indent="0">
              <a:buNone/>
            </a:pPr>
            <a:r>
              <a:rPr lang="en-US" sz="1200" b="0" i="0" kern="1200" baseline="0" dirty="0">
                <a:solidFill>
                  <a:schemeClr val="tx1"/>
                </a:solidFill>
                <a:effectLst/>
                <a:latin typeface="+mn-lt"/>
                <a:ea typeface="+mn-ea"/>
                <a:cs typeface="Arial" pitchFamily="34" charset="0"/>
              </a:rPr>
              <a:t>	The control plane’s components make global decisions about the cluster (for example, scheduling), as well as detecting and responding to cluster events (for example, starting up a new </a:t>
            </a:r>
            <a:r>
              <a:rPr lang="en-US" sz="1200" b="0" i="0" u="none" strike="noStrike" kern="1200" baseline="0" dirty="0">
                <a:solidFill>
                  <a:schemeClr val="tx1"/>
                </a:solidFill>
                <a:effectLst/>
                <a:latin typeface="+mn-lt"/>
                <a:ea typeface="+mn-ea"/>
                <a:cs typeface="Arial" pitchFamily="34" charset="0"/>
                <a:hlinkClick r:id="rId4"/>
              </a:rPr>
              <a:t>pod</a:t>
            </a:r>
            <a:r>
              <a:rPr lang="en-US" sz="1200" b="0" i="0" kern="1200" baseline="0" dirty="0">
                <a:solidFill>
                  <a:schemeClr val="tx1"/>
                </a:solidFill>
                <a:effectLst/>
                <a:latin typeface="+mn-lt"/>
                <a:ea typeface="+mn-ea"/>
                <a:cs typeface="Arial" pitchFamily="34" charset="0"/>
              </a:rPr>
              <a:t>). Control plane components can 	be run on any machine in the cluster. However, for simplicity, set up scripts typically start all control plane components on the same machine, and do not run user containers on this machine.</a:t>
            </a:r>
          </a:p>
          <a:p>
            <a:pPr lvl="1"/>
            <a:r>
              <a:rPr lang="en-US" sz="1200" b="1" i="0" u="sng" kern="1200" baseline="0" dirty="0" err="1">
                <a:solidFill>
                  <a:schemeClr val="tx1"/>
                </a:solidFill>
                <a:effectLst/>
                <a:latin typeface="+mn-lt"/>
                <a:ea typeface="+mn-ea"/>
                <a:cs typeface="Arial" pitchFamily="34" charset="0"/>
              </a:rPr>
              <a:t>kube-apiserver</a:t>
            </a:r>
            <a:endParaRPr lang="en-US" sz="1200" b="1" i="0" u="sng" kern="1200" baseline="0" dirty="0">
              <a:solidFill>
                <a:schemeClr val="tx1"/>
              </a:solidFill>
              <a:effectLst/>
              <a:latin typeface="+mn-lt"/>
              <a:ea typeface="+mn-ea"/>
              <a:cs typeface="Arial" pitchFamily="34" charset="0"/>
            </a:endParaRPr>
          </a:p>
          <a:p>
            <a:pPr marL="160020" lvl="1" indent="0">
              <a:buNone/>
            </a:pPr>
            <a:r>
              <a:rPr lang="en-US" sz="1200" b="0" i="0" kern="1200" baseline="0" dirty="0">
                <a:solidFill>
                  <a:schemeClr val="tx1"/>
                </a:solidFill>
                <a:effectLst/>
                <a:latin typeface="+mn-lt"/>
                <a:ea typeface="+mn-ea"/>
                <a:cs typeface="Arial" pitchFamily="34" charset="0"/>
              </a:rPr>
              <a:t>	The API server is a component of the Kubernetes </a:t>
            </a:r>
            <a:r>
              <a:rPr lang="en-US" sz="1200" b="0" i="0" u="none" strike="noStrike" kern="1200" baseline="0" dirty="0">
                <a:solidFill>
                  <a:schemeClr val="tx1"/>
                </a:solidFill>
                <a:effectLst/>
                <a:latin typeface="+mn-lt"/>
                <a:ea typeface="+mn-ea"/>
                <a:cs typeface="Arial" pitchFamily="34" charset="0"/>
                <a:hlinkClick r:id="rId5"/>
              </a:rPr>
              <a:t>control plane</a:t>
            </a:r>
            <a:r>
              <a:rPr lang="en-US" sz="1200" b="0" i="0" kern="1200" baseline="0" dirty="0">
                <a:solidFill>
                  <a:schemeClr val="tx1"/>
                </a:solidFill>
                <a:effectLst/>
                <a:latin typeface="+mn-lt"/>
                <a:ea typeface="+mn-ea"/>
                <a:cs typeface="Arial" pitchFamily="34" charset="0"/>
              </a:rPr>
              <a:t> that exposes the Kubernetes API. The API server is the front end for the Kubernetes control plane. The main implementation of a Kubernetes API server 	is </a:t>
            </a:r>
            <a:r>
              <a:rPr lang="en-US" sz="1200" b="0" i="0" u="none" strike="noStrike" kern="1200" baseline="0" dirty="0" err="1">
                <a:solidFill>
                  <a:schemeClr val="tx1"/>
                </a:solidFill>
                <a:effectLst/>
                <a:latin typeface="+mn-lt"/>
                <a:ea typeface="+mn-ea"/>
                <a:cs typeface="Arial" pitchFamily="34" charset="0"/>
                <a:hlinkClick r:id="rId7"/>
              </a:rPr>
              <a:t>kube-apiserver</a:t>
            </a:r>
            <a:r>
              <a:rPr lang="en-US" sz="1200" b="0" i="0" kern="1200" baseline="0" dirty="0">
                <a:solidFill>
                  <a:schemeClr val="tx1"/>
                </a:solidFill>
                <a:effectLst/>
                <a:latin typeface="+mn-lt"/>
                <a:ea typeface="+mn-ea"/>
                <a:cs typeface="Arial" pitchFamily="34" charset="0"/>
              </a:rPr>
              <a:t>. </a:t>
            </a:r>
            <a:r>
              <a:rPr lang="en-US" sz="1200" b="0" i="0" kern="1200" baseline="0" dirty="0" err="1">
                <a:solidFill>
                  <a:schemeClr val="tx1"/>
                </a:solidFill>
                <a:effectLst/>
                <a:latin typeface="+mn-lt"/>
                <a:ea typeface="+mn-ea"/>
                <a:cs typeface="Arial" pitchFamily="34" charset="0"/>
              </a:rPr>
              <a:t>kube-apiserver</a:t>
            </a:r>
            <a:r>
              <a:rPr lang="en-US" sz="1200" b="0" i="0" kern="1200" baseline="0" dirty="0">
                <a:solidFill>
                  <a:schemeClr val="tx1"/>
                </a:solidFill>
                <a:effectLst/>
                <a:latin typeface="+mn-lt"/>
                <a:ea typeface="+mn-ea"/>
                <a:cs typeface="Arial" pitchFamily="34" charset="0"/>
              </a:rPr>
              <a:t> is designed to scale horizontally—that is, it scales by deploying more instances. You can run several instances of </a:t>
            </a:r>
            <a:r>
              <a:rPr lang="en-US" sz="1200" b="0" i="0" kern="1200" baseline="0" dirty="0" err="1">
                <a:solidFill>
                  <a:schemeClr val="tx1"/>
                </a:solidFill>
                <a:effectLst/>
                <a:latin typeface="+mn-lt"/>
                <a:ea typeface="+mn-ea"/>
                <a:cs typeface="Arial" pitchFamily="34" charset="0"/>
              </a:rPr>
              <a:t>kube-apiserver</a:t>
            </a:r>
            <a:r>
              <a:rPr lang="en-US" sz="1200" b="0" i="0" kern="1200" baseline="0" dirty="0">
                <a:solidFill>
                  <a:schemeClr val="tx1"/>
                </a:solidFill>
                <a:effectLst/>
                <a:latin typeface="+mn-lt"/>
                <a:ea typeface="+mn-ea"/>
                <a:cs typeface="Arial" pitchFamily="34" charset="0"/>
              </a:rPr>
              <a:t> and balance traffic between those instances.</a:t>
            </a:r>
            <a:endParaRPr lang="en-US" sz="1200" b="1" i="0" u="none" strike="noStrike" kern="1200" baseline="0" dirty="0">
              <a:solidFill>
                <a:schemeClr val="tx1"/>
              </a:solidFill>
              <a:effectLst/>
              <a:latin typeface="+mn-lt"/>
              <a:ea typeface="+mn-ea"/>
              <a:cs typeface="Arial" pitchFamily="34" charset="0"/>
              <a:hlinkClick r:id="rId8"/>
            </a:endParaRPr>
          </a:p>
          <a:p>
            <a:pPr lvl="1"/>
            <a:r>
              <a:rPr lang="en-US" sz="1200" b="1" i="0" u="sng" kern="1200" baseline="0" dirty="0" err="1">
                <a:solidFill>
                  <a:srgbClr val="19BBB7"/>
                </a:solidFill>
                <a:effectLst/>
                <a:latin typeface="+mn-lt"/>
                <a:ea typeface="+mn-ea"/>
                <a:cs typeface="Arial" pitchFamily="34" charset="0"/>
              </a:rPr>
              <a:t>etcd</a:t>
            </a:r>
            <a:endParaRPr lang="en-US" sz="1200" b="1" i="0" u="sng" kern="1200" baseline="0" dirty="0">
              <a:solidFill>
                <a:srgbClr val="19BBB7"/>
              </a:solidFill>
              <a:effectLst/>
              <a:latin typeface="+mn-lt"/>
              <a:ea typeface="+mn-ea"/>
              <a:cs typeface="Arial" pitchFamily="34" charset="0"/>
            </a:endParaRPr>
          </a:p>
          <a:p>
            <a:pPr marL="160020" lvl="1" indent="0">
              <a:buNone/>
            </a:pPr>
            <a:r>
              <a:rPr lang="en-US" sz="1200" b="0" i="0" kern="1200" baseline="0" dirty="0">
                <a:solidFill>
                  <a:schemeClr val="tx1"/>
                </a:solidFill>
                <a:effectLst/>
                <a:latin typeface="+mn-lt"/>
                <a:ea typeface="+mn-ea"/>
                <a:cs typeface="Arial" pitchFamily="34" charset="0"/>
              </a:rPr>
              <a:t>	Consistent and highly-available key value store used as Kubernetes’ backing store for all cluster data. If your Kubernetes cluster uses </a:t>
            </a:r>
            <a:r>
              <a:rPr lang="en-US" sz="1200" b="0" i="0" kern="1200" baseline="0" dirty="0" err="1">
                <a:solidFill>
                  <a:schemeClr val="tx1"/>
                </a:solidFill>
                <a:effectLst/>
                <a:latin typeface="+mn-lt"/>
                <a:ea typeface="+mn-ea"/>
                <a:cs typeface="Arial" pitchFamily="34" charset="0"/>
              </a:rPr>
              <a:t>etcd</a:t>
            </a:r>
            <a:r>
              <a:rPr lang="en-US" sz="1200" b="0" i="0" kern="1200" baseline="0" dirty="0">
                <a:solidFill>
                  <a:schemeClr val="tx1"/>
                </a:solidFill>
                <a:effectLst/>
                <a:latin typeface="+mn-lt"/>
                <a:ea typeface="+mn-ea"/>
                <a:cs typeface="Arial" pitchFamily="34" charset="0"/>
              </a:rPr>
              <a:t> as its backing store, make sure you have a </a:t>
            </a:r>
            <a:r>
              <a:rPr lang="en-US" sz="1200" b="0" i="0" u="none" strike="noStrike" kern="1200" baseline="0" dirty="0">
                <a:solidFill>
                  <a:schemeClr val="tx1"/>
                </a:solidFill>
                <a:effectLst/>
                <a:latin typeface="+mn-lt"/>
                <a:ea typeface="+mn-ea"/>
                <a:cs typeface="Arial" pitchFamily="34" charset="0"/>
                <a:hlinkClick r:id="rId9"/>
              </a:rPr>
              <a:t>back up</a:t>
            </a:r>
            <a:r>
              <a:rPr lang="en-US" sz="1200" b="0" i="0" kern="1200" baseline="0" dirty="0">
                <a:solidFill>
                  <a:schemeClr val="tx1"/>
                </a:solidFill>
                <a:effectLst/>
                <a:latin typeface="+mn-lt"/>
                <a:ea typeface="+mn-ea"/>
                <a:cs typeface="Arial" pitchFamily="34" charset="0"/>
              </a:rPr>
              <a:t> plan for those data.</a:t>
            </a:r>
          </a:p>
          <a:p>
            <a:pPr lvl="1"/>
            <a:r>
              <a:rPr lang="en-US" sz="1200" b="1" i="0" u="sng" kern="1200" baseline="0" dirty="0" err="1">
                <a:solidFill>
                  <a:srgbClr val="19BBB7"/>
                </a:solidFill>
                <a:effectLst/>
                <a:latin typeface="+mn-lt"/>
                <a:ea typeface="+mn-ea"/>
                <a:cs typeface="Arial" pitchFamily="34" charset="0"/>
              </a:rPr>
              <a:t>kube</a:t>
            </a:r>
            <a:r>
              <a:rPr lang="en-US" sz="1200" b="1" i="0" u="sng" kern="1200" baseline="0" dirty="0">
                <a:solidFill>
                  <a:srgbClr val="19BBB7"/>
                </a:solidFill>
                <a:effectLst/>
                <a:latin typeface="+mn-lt"/>
                <a:ea typeface="+mn-ea"/>
                <a:cs typeface="Arial" pitchFamily="34" charset="0"/>
              </a:rPr>
              <a:t>-scheduler</a:t>
            </a:r>
          </a:p>
          <a:p>
            <a:pPr marL="160020" lvl="1" indent="0">
              <a:buNone/>
            </a:pPr>
            <a:r>
              <a:rPr lang="en-US" sz="1200" b="0" i="0" kern="1200" baseline="0" dirty="0">
                <a:solidFill>
                  <a:schemeClr val="tx1"/>
                </a:solidFill>
                <a:effectLst/>
                <a:latin typeface="+mn-lt"/>
                <a:ea typeface="+mn-ea"/>
                <a:cs typeface="Arial" pitchFamily="34" charset="0"/>
              </a:rPr>
              <a:t>	Control plane component that watches for newly created </a:t>
            </a:r>
            <a:r>
              <a:rPr lang="en-US" sz="1200" b="0" i="0" u="none" strike="noStrike" kern="1200" baseline="0" dirty="0">
                <a:solidFill>
                  <a:schemeClr val="tx1"/>
                </a:solidFill>
                <a:effectLst/>
                <a:latin typeface="+mn-lt"/>
                <a:ea typeface="+mn-ea"/>
                <a:cs typeface="Arial" pitchFamily="34" charset="0"/>
                <a:hlinkClick r:id="rId4"/>
              </a:rPr>
              <a:t>Pods</a:t>
            </a:r>
            <a:r>
              <a:rPr lang="en-US" sz="1200" b="0" i="0" kern="1200" baseline="0" dirty="0">
                <a:solidFill>
                  <a:schemeClr val="tx1"/>
                </a:solidFill>
                <a:effectLst/>
                <a:latin typeface="+mn-lt"/>
                <a:ea typeface="+mn-ea"/>
                <a:cs typeface="Arial" pitchFamily="34" charset="0"/>
              </a:rPr>
              <a:t> with no assigned </a:t>
            </a:r>
            <a:r>
              <a:rPr lang="en-US" sz="1200" b="0" i="0" u="none" strike="noStrike" kern="1200" baseline="0" dirty="0">
                <a:solidFill>
                  <a:schemeClr val="tx1"/>
                </a:solidFill>
                <a:effectLst/>
                <a:latin typeface="+mn-lt"/>
                <a:ea typeface="+mn-ea"/>
                <a:cs typeface="Arial" pitchFamily="34" charset="0"/>
                <a:hlinkClick r:id="rId3"/>
              </a:rPr>
              <a:t>node</a:t>
            </a:r>
            <a:r>
              <a:rPr lang="en-US" sz="1200" b="0" i="0" kern="1200" baseline="0" dirty="0">
                <a:solidFill>
                  <a:schemeClr val="tx1"/>
                </a:solidFill>
                <a:effectLst/>
                <a:latin typeface="+mn-lt"/>
                <a:ea typeface="+mn-ea"/>
                <a:cs typeface="Arial" pitchFamily="34" charset="0"/>
              </a:rPr>
              <a:t>, and selects a node for them to run on. Factors taken into account for scheduling decisions include: individual and collective resource 	requirements, hardware/software/policy constraints, affinity and anti-affinity specifications, data locality, inter-workload interference, and deadlines.</a:t>
            </a:r>
          </a:p>
          <a:p>
            <a:pPr lvl="1"/>
            <a:r>
              <a:rPr lang="en-US" sz="1200" b="1" i="0" u="sng" kern="1200" baseline="0" dirty="0" err="1">
                <a:solidFill>
                  <a:srgbClr val="19BBB7"/>
                </a:solidFill>
                <a:effectLst/>
                <a:latin typeface="+mn-lt"/>
                <a:ea typeface="+mn-ea"/>
                <a:cs typeface="Arial" pitchFamily="34" charset="0"/>
              </a:rPr>
              <a:t>kube</a:t>
            </a:r>
            <a:r>
              <a:rPr lang="en-US" sz="1200" b="1" i="0" u="sng" kern="1200" baseline="0" dirty="0">
                <a:solidFill>
                  <a:srgbClr val="19BBB7"/>
                </a:solidFill>
                <a:effectLst/>
                <a:latin typeface="+mn-lt"/>
                <a:ea typeface="+mn-ea"/>
                <a:cs typeface="Arial" pitchFamily="34" charset="0"/>
              </a:rPr>
              <a:t>-controller-manager</a:t>
            </a:r>
          </a:p>
          <a:p>
            <a:pPr marL="160020" lvl="1" indent="0">
              <a:buNone/>
            </a:pPr>
            <a:r>
              <a:rPr lang="en-US" sz="1200" b="0" i="0" kern="1200" baseline="0" dirty="0">
                <a:solidFill>
                  <a:schemeClr val="tx1"/>
                </a:solidFill>
                <a:effectLst/>
                <a:latin typeface="+mn-lt"/>
                <a:ea typeface="+mn-ea"/>
                <a:cs typeface="Arial" pitchFamily="34" charset="0"/>
              </a:rPr>
              <a:t>	Control Plane component that runs </a:t>
            </a:r>
            <a:r>
              <a:rPr lang="en-US" sz="1200" b="0" i="0" u="none" strike="noStrike" kern="1200" baseline="0" dirty="0">
                <a:solidFill>
                  <a:schemeClr val="tx1"/>
                </a:solidFill>
                <a:effectLst/>
                <a:latin typeface="+mn-lt"/>
                <a:ea typeface="+mn-ea"/>
                <a:cs typeface="Arial" pitchFamily="34" charset="0"/>
                <a:hlinkClick r:id="rId10"/>
              </a:rPr>
              <a:t>controller</a:t>
            </a:r>
            <a:r>
              <a:rPr lang="en-US" sz="1200" b="0" i="0" kern="1200" baseline="0" dirty="0">
                <a:solidFill>
                  <a:schemeClr val="tx1"/>
                </a:solidFill>
                <a:effectLst/>
                <a:latin typeface="+mn-lt"/>
                <a:ea typeface="+mn-ea"/>
                <a:cs typeface="Arial" pitchFamily="34" charset="0"/>
              </a:rPr>
              <a:t> processes. Logically, each </a:t>
            </a:r>
            <a:r>
              <a:rPr lang="en-US" sz="1200" b="0" i="0" u="none" strike="noStrike" kern="1200" baseline="0" dirty="0">
                <a:solidFill>
                  <a:schemeClr val="tx1"/>
                </a:solidFill>
                <a:effectLst/>
                <a:latin typeface="+mn-lt"/>
                <a:ea typeface="+mn-ea"/>
                <a:cs typeface="Arial" pitchFamily="34" charset="0"/>
                <a:hlinkClick r:id="rId10"/>
              </a:rPr>
              <a:t>controller</a:t>
            </a:r>
            <a:r>
              <a:rPr lang="en-US" sz="1200" b="0" i="0" kern="1200" baseline="0" dirty="0">
                <a:solidFill>
                  <a:schemeClr val="tx1"/>
                </a:solidFill>
                <a:effectLst/>
                <a:latin typeface="+mn-lt"/>
                <a:ea typeface="+mn-ea"/>
                <a:cs typeface="Arial" pitchFamily="34" charset="0"/>
              </a:rPr>
              <a:t> is a separate process, but to reduce complexity, they are all compiled into a single binary and run in a single process.</a:t>
            </a:r>
          </a:p>
          <a:p>
            <a:pPr marL="171450" lvl="1" indent="0">
              <a:buNone/>
            </a:pPr>
            <a:r>
              <a:rPr lang="en-US" sz="1200" b="0" i="0" kern="1200" baseline="0" dirty="0">
                <a:solidFill>
                  <a:schemeClr val="tx1"/>
                </a:solidFill>
                <a:effectLst/>
                <a:latin typeface="+mn-lt"/>
                <a:ea typeface="+mn-ea"/>
                <a:cs typeface="Arial" pitchFamily="34" charset="0"/>
              </a:rPr>
              <a:t>	These controllers include:</a:t>
            </a:r>
          </a:p>
          <a:p>
            <a:pPr marL="515938" lvl="2" indent="-171450"/>
            <a:r>
              <a:rPr lang="en-US" sz="1200" b="1" i="0" u="sng" kern="1200" baseline="0" dirty="0">
                <a:solidFill>
                  <a:schemeClr val="tx1"/>
                </a:solidFill>
                <a:effectLst/>
                <a:latin typeface="+mn-lt"/>
                <a:ea typeface="+mn-ea"/>
                <a:cs typeface="Arial" pitchFamily="34" charset="0"/>
              </a:rPr>
              <a:t>Node controller</a:t>
            </a:r>
            <a:r>
              <a:rPr lang="en-US" sz="1200" b="0" i="0" kern="1200" baseline="0" dirty="0">
                <a:solidFill>
                  <a:schemeClr val="tx1"/>
                </a:solidFill>
                <a:effectLst/>
                <a:latin typeface="+mn-lt"/>
                <a:ea typeface="+mn-ea"/>
                <a:cs typeface="Arial" pitchFamily="34" charset="0"/>
              </a:rPr>
              <a:t>: Responsible for noticing and responding when nodes go down.</a:t>
            </a:r>
          </a:p>
          <a:p>
            <a:pPr marL="515938" lvl="2" indent="-171450"/>
            <a:r>
              <a:rPr lang="en-US" sz="1200" b="1" i="0" u="sng" kern="1200" baseline="0" dirty="0">
                <a:solidFill>
                  <a:schemeClr val="tx1"/>
                </a:solidFill>
                <a:effectLst/>
                <a:latin typeface="+mn-lt"/>
                <a:ea typeface="+mn-ea"/>
                <a:cs typeface="Arial" pitchFamily="34" charset="0"/>
              </a:rPr>
              <a:t>Replication controller</a:t>
            </a:r>
            <a:r>
              <a:rPr lang="en-US" sz="1200" b="0" i="0" kern="1200" baseline="0" dirty="0">
                <a:solidFill>
                  <a:schemeClr val="tx1"/>
                </a:solidFill>
                <a:effectLst/>
                <a:latin typeface="+mn-lt"/>
                <a:ea typeface="+mn-ea"/>
                <a:cs typeface="Arial" pitchFamily="34" charset="0"/>
              </a:rPr>
              <a:t>: Responsible for maintaining the correct number of pods for every replication controller object in the system.</a:t>
            </a:r>
          </a:p>
          <a:p>
            <a:pPr marL="515938" lvl="2" indent="-171450"/>
            <a:r>
              <a:rPr lang="en-US" sz="1200" b="1" i="0" u="sng" kern="1200" baseline="0" dirty="0">
                <a:solidFill>
                  <a:schemeClr val="tx1"/>
                </a:solidFill>
                <a:effectLst/>
                <a:latin typeface="+mn-lt"/>
                <a:ea typeface="+mn-ea"/>
                <a:cs typeface="Arial" pitchFamily="34" charset="0"/>
              </a:rPr>
              <a:t>Endpoints controller</a:t>
            </a:r>
            <a:r>
              <a:rPr lang="en-US" sz="1200" b="0" i="0" kern="1200" baseline="0" dirty="0">
                <a:solidFill>
                  <a:schemeClr val="tx1"/>
                </a:solidFill>
                <a:effectLst/>
                <a:latin typeface="+mn-lt"/>
                <a:ea typeface="+mn-ea"/>
                <a:cs typeface="Arial" pitchFamily="34" charset="0"/>
              </a:rPr>
              <a:t>: Populates the Endpoints object (that is, joins Services &amp; Pods).</a:t>
            </a:r>
          </a:p>
          <a:p>
            <a:pPr marL="515938" lvl="2" indent="-171450"/>
            <a:r>
              <a:rPr lang="en-US" sz="1200" b="1" i="0" u="sng" kern="1200" baseline="0" dirty="0">
                <a:solidFill>
                  <a:schemeClr val="tx1"/>
                </a:solidFill>
                <a:effectLst/>
                <a:latin typeface="+mn-lt"/>
                <a:ea typeface="+mn-ea"/>
                <a:cs typeface="Arial" pitchFamily="34" charset="0"/>
              </a:rPr>
              <a:t>Service Account &amp; Token controllers</a:t>
            </a:r>
            <a:r>
              <a:rPr lang="en-US" sz="1200" b="0" i="0" kern="1200" baseline="0" dirty="0">
                <a:solidFill>
                  <a:schemeClr val="tx1"/>
                </a:solidFill>
                <a:effectLst/>
                <a:latin typeface="+mn-lt"/>
                <a:ea typeface="+mn-ea"/>
                <a:cs typeface="Arial" pitchFamily="34" charset="0"/>
              </a:rPr>
              <a:t>: Create default accounts and API access tokens for new namespaces.</a:t>
            </a:r>
          </a:p>
          <a:p>
            <a:pPr marL="342900" lvl="1" indent="-171450"/>
            <a:r>
              <a:rPr lang="en-US" sz="1200" b="1" i="0" u="sng" kern="1200" baseline="0" dirty="0">
                <a:solidFill>
                  <a:schemeClr val="tx1"/>
                </a:solidFill>
                <a:effectLst/>
                <a:latin typeface="+mn-lt"/>
                <a:ea typeface="+mn-ea"/>
                <a:cs typeface="Arial" pitchFamily="34" charset="0"/>
              </a:rPr>
              <a:t>cloud-controller-manager</a:t>
            </a:r>
          </a:p>
          <a:p>
            <a:pPr marL="171450" lvl="1" indent="0">
              <a:buNone/>
            </a:pPr>
            <a:r>
              <a:rPr lang="en-US" sz="1200" b="0" i="0" kern="1200" baseline="0" dirty="0">
                <a:solidFill>
                  <a:schemeClr val="tx1"/>
                </a:solidFill>
                <a:effectLst/>
                <a:latin typeface="+mn-lt"/>
                <a:ea typeface="+mn-ea"/>
                <a:cs typeface="Arial" pitchFamily="34" charset="0"/>
              </a:rPr>
              <a:t>	A Kubernetes </a:t>
            </a:r>
            <a:r>
              <a:rPr lang="en-US" sz="1200" b="0" i="0" u="none" strike="noStrike" kern="1200" baseline="0" dirty="0">
                <a:solidFill>
                  <a:schemeClr val="tx1"/>
                </a:solidFill>
                <a:effectLst/>
                <a:latin typeface="+mn-lt"/>
                <a:ea typeface="+mn-ea"/>
                <a:cs typeface="Arial" pitchFamily="34" charset="0"/>
                <a:hlinkClick r:id="rId5"/>
              </a:rPr>
              <a:t>control plane</a:t>
            </a:r>
            <a:r>
              <a:rPr lang="en-US" sz="1200" b="0" i="0" kern="1200" baseline="0" dirty="0">
                <a:solidFill>
                  <a:schemeClr val="tx1"/>
                </a:solidFill>
                <a:effectLst/>
                <a:latin typeface="+mn-lt"/>
                <a:ea typeface="+mn-ea"/>
                <a:cs typeface="Arial" pitchFamily="34" charset="0"/>
              </a:rPr>
              <a:t> component that embeds cloud-specific control logic. The cloud controller manager lets you link your cluster into your cloud provider’s API, and separates out the components that interact with 	that cloud platform from components that just interact with your cluster. The cloud-controller-manager only runs controllers that are specific to your cloud provider. If you are running Kubernetes on your own premises, or 	in a learning environment inside your own PC, the cluster does not have a cloud controller manager. As with the </a:t>
            </a:r>
            <a:r>
              <a:rPr lang="en-US" sz="1200" b="0" i="0" kern="1200" baseline="0" dirty="0" err="1">
                <a:solidFill>
                  <a:schemeClr val="tx1"/>
                </a:solidFill>
                <a:effectLst/>
                <a:latin typeface="+mn-lt"/>
                <a:ea typeface="+mn-ea"/>
                <a:cs typeface="Arial" pitchFamily="34" charset="0"/>
              </a:rPr>
              <a:t>kube</a:t>
            </a:r>
            <a:r>
              <a:rPr lang="en-US" sz="1200" b="0" i="0" kern="1200" baseline="0" dirty="0">
                <a:solidFill>
                  <a:schemeClr val="tx1"/>
                </a:solidFill>
                <a:effectLst/>
                <a:latin typeface="+mn-lt"/>
                <a:ea typeface="+mn-ea"/>
                <a:cs typeface="Arial" pitchFamily="34" charset="0"/>
              </a:rPr>
              <a:t>-controller-manager, the cloud-controller-manager combines several logically independent control 	loops into a single binary that you run as a single process. You can scale horizontally (run more than one copy) to improve performance or to help tolerate failures.</a:t>
            </a:r>
          </a:p>
          <a:p>
            <a:pPr marL="171450" lvl="1" indent="0">
              <a:buNone/>
            </a:pPr>
            <a:r>
              <a:rPr lang="en-US" sz="1200" b="0" i="0" kern="1200" baseline="0" dirty="0">
                <a:solidFill>
                  <a:schemeClr val="tx1"/>
                </a:solidFill>
                <a:effectLst/>
                <a:latin typeface="+mn-lt"/>
                <a:ea typeface="+mn-ea"/>
                <a:cs typeface="Arial" pitchFamily="34" charset="0"/>
              </a:rPr>
              <a:t>	The following controllers can have cloud provider dependencies:</a:t>
            </a:r>
          </a:p>
          <a:p>
            <a:pPr marL="515938" lvl="2" indent="-171450"/>
            <a:r>
              <a:rPr lang="en-US" sz="1200" b="1" i="0" u="sng" kern="1200" baseline="0" dirty="0">
                <a:solidFill>
                  <a:schemeClr val="tx1"/>
                </a:solidFill>
                <a:effectLst/>
                <a:latin typeface="+mn-lt"/>
                <a:ea typeface="+mn-ea"/>
                <a:cs typeface="Arial" pitchFamily="34" charset="0"/>
              </a:rPr>
              <a:t>Node controller</a:t>
            </a:r>
            <a:r>
              <a:rPr lang="en-US" sz="1200" b="0" i="0" kern="1200" baseline="0" dirty="0">
                <a:solidFill>
                  <a:schemeClr val="tx1"/>
                </a:solidFill>
                <a:effectLst/>
                <a:latin typeface="+mn-lt"/>
                <a:ea typeface="+mn-ea"/>
                <a:cs typeface="Arial" pitchFamily="34" charset="0"/>
              </a:rPr>
              <a:t>: For checking the cloud provider to determine if a node has been deleted in the cloud after it stops responding</a:t>
            </a:r>
          </a:p>
          <a:p>
            <a:pPr marL="515938" lvl="2" indent="-171450"/>
            <a:r>
              <a:rPr lang="en-US" sz="1200" b="1" i="0" u="sng" kern="1200" baseline="0" dirty="0">
                <a:solidFill>
                  <a:schemeClr val="tx1"/>
                </a:solidFill>
                <a:effectLst/>
                <a:latin typeface="+mn-lt"/>
                <a:ea typeface="+mn-ea"/>
                <a:cs typeface="Arial" pitchFamily="34" charset="0"/>
              </a:rPr>
              <a:t>Route controller</a:t>
            </a:r>
            <a:r>
              <a:rPr lang="en-US" sz="1200" b="0" i="0" kern="1200" baseline="0" dirty="0">
                <a:solidFill>
                  <a:schemeClr val="tx1"/>
                </a:solidFill>
                <a:effectLst/>
                <a:latin typeface="+mn-lt"/>
                <a:ea typeface="+mn-ea"/>
                <a:cs typeface="Arial" pitchFamily="34" charset="0"/>
              </a:rPr>
              <a:t>: For setting up routes in the underlying cloud infrastructure</a:t>
            </a:r>
          </a:p>
          <a:p>
            <a:pPr marL="515938" lvl="2" indent="-171450"/>
            <a:r>
              <a:rPr lang="en-US" sz="1200" b="1" i="0" u="sng" kern="1200" baseline="0" dirty="0">
                <a:solidFill>
                  <a:schemeClr val="tx1"/>
                </a:solidFill>
                <a:effectLst/>
                <a:latin typeface="+mn-lt"/>
                <a:ea typeface="+mn-ea"/>
                <a:cs typeface="Arial" pitchFamily="34" charset="0"/>
              </a:rPr>
              <a:t>Service controller</a:t>
            </a:r>
            <a:r>
              <a:rPr lang="en-US" sz="1200" b="0" i="0" kern="1200" baseline="0" dirty="0">
                <a:solidFill>
                  <a:schemeClr val="tx1"/>
                </a:solidFill>
                <a:effectLst/>
                <a:latin typeface="+mn-lt"/>
                <a:ea typeface="+mn-ea"/>
                <a:cs typeface="Arial" pitchFamily="34" charset="0"/>
              </a:rPr>
              <a:t>: For creating, updating and deleting cloud provider load balancers</a:t>
            </a:r>
          </a:p>
          <a:p>
            <a:pPr marL="0" indent="0">
              <a:buNone/>
            </a:pPr>
            <a:endParaRPr lang="en-US" sz="1200" b="0" i="0" kern="1200" baseline="0" dirty="0">
              <a:solidFill>
                <a:schemeClr val="tx1"/>
              </a:solidFill>
              <a:effectLst/>
              <a:latin typeface="+mn-lt"/>
              <a:ea typeface="+mn-ea"/>
              <a:cs typeface="Arial" pitchFamily="34" charset="0"/>
            </a:endParaRPr>
          </a:p>
          <a:p>
            <a:pPr marL="0" indent="0">
              <a:buNone/>
            </a:pPr>
            <a:r>
              <a:rPr lang="en-US" sz="1200" b="1" i="0" kern="1200" baseline="0" dirty="0">
                <a:solidFill>
                  <a:schemeClr val="tx1"/>
                </a:solidFill>
                <a:effectLst/>
                <a:latin typeface="+mn-lt"/>
                <a:ea typeface="+mn-ea"/>
                <a:cs typeface="Arial" pitchFamily="34" charset="0"/>
              </a:rPr>
              <a:t>Node Components</a:t>
            </a:r>
          </a:p>
          <a:p>
            <a:pPr marL="0" indent="0">
              <a:buNone/>
            </a:pPr>
            <a:r>
              <a:rPr lang="en-US" sz="1200" b="0" i="0" kern="1200" baseline="0" dirty="0">
                <a:solidFill>
                  <a:schemeClr val="tx1"/>
                </a:solidFill>
                <a:effectLst/>
                <a:latin typeface="+mn-lt"/>
                <a:ea typeface="+mn-ea"/>
                <a:cs typeface="Arial" pitchFamily="34" charset="0"/>
              </a:rPr>
              <a:t>	Node components run on every node, maintaining running pods and providing the Kubernetes runtime environment.</a:t>
            </a:r>
          </a:p>
          <a:p>
            <a:pPr lvl="1"/>
            <a:r>
              <a:rPr lang="en-US" sz="1200" b="1" i="0" kern="1200" baseline="0" dirty="0" err="1">
                <a:solidFill>
                  <a:schemeClr val="tx1"/>
                </a:solidFill>
                <a:effectLst/>
                <a:latin typeface="+mn-lt"/>
                <a:ea typeface="+mn-ea"/>
                <a:cs typeface="Arial" pitchFamily="34" charset="0"/>
              </a:rPr>
              <a:t>kubelet</a:t>
            </a:r>
            <a:endParaRPr lang="en-US" sz="1200" b="1" i="0" kern="1200" baseline="0" dirty="0">
              <a:solidFill>
                <a:schemeClr val="tx1"/>
              </a:solidFill>
              <a:effectLst/>
              <a:latin typeface="+mn-lt"/>
              <a:ea typeface="+mn-ea"/>
              <a:cs typeface="Arial" pitchFamily="34" charset="0"/>
            </a:endParaRPr>
          </a:p>
          <a:p>
            <a:pPr marL="0" indent="0">
              <a:buNone/>
            </a:pPr>
            <a:r>
              <a:rPr lang="en-US" sz="1200" b="0" i="0" kern="1200" baseline="0" dirty="0">
                <a:solidFill>
                  <a:schemeClr val="tx1"/>
                </a:solidFill>
                <a:effectLst/>
                <a:latin typeface="+mn-lt"/>
                <a:ea typeface="+mn-ea"/>
                <a:cs typeface="Arial" pitchFamily="34" charset="0"/>
              </a:rPr>
              <a:t>	An agent that runs on each </a:t>
            </a:r>
            <a:r>
              <a:rPr lang="en-US" sz="1200" b="0" i="0" u="none" strike="noStrike" kern="1200" baseline="0" dirty="0">
                <a:solidFill>
                  <a:schemeClr val="tx1"/>
                </a:solidFill>
                <a:effectLst/>
                <a:latin typeface="+mn-lt"/>
                <a:ea typeface="+mn-ea"/>
                <a:cs typeface="Arial" pitchFamily="34" charset="0"/>
                <a:hlinkClick r:id="rId3"/>
              </a:rPr>
              <a:t>node</a:t>
            </a:r>
            <a:r>
              <a:rPr lang="en-US" sz="1200" b="0" i="0" kern="1200" baseline="0" dirty="0">
                <a:solidFill>
                  <a:schemeClr val="tx1"/>
                </a:solidFill>
                <a:effectLst/>
                <a:latin typeface="+mn-lt"/>
                <a:ea typeface="+mn-ea"/>
                <a:cs typeface="Arial" pitchFamily="34" charset="0"/>
              </a:rPr>
              <a:t> in the cluster. It makes sure that </a:t>
            </a:r>
            <a:r>
              <a:rPr lang="en-US" sz="1200" b="0" i="0" u="none" strike="noStrike" kern="1200" baseline="0" dirty="0">
                <a:solidFill>
                  <a:schemeClr val="tx1"/>
                </a:solidFill>
                <a:effectLst/>
                <a:latin typeface="+mn-lt"/>
                <a:ea typeface="+mn-ea"/>
                <a:cs typeface="Arial" pitchFamily="34" charset="0"/>
                <a:hlinkClick r:id="rId11"/>
              </a:rPr>
              <a:t>containers</a:t>
            </a:r>
            <a:r>
              <a:rPr lang="en-US" sz="1200" b="0" i="0" kern="1200" baseline="0" dirty="0">
                <a:solidFill>
                  <a:schemeClr val="tx1"/>
                </a:solidFill>
                <a:effectLst/>
                <a:latin typeface="+mn-lt"/>
                <a:ea typeface="+mn-ea"/>
                <a:cs typeface="Arial" pitchFamily="34" charset="0"/>
              </a:rPr>
              <a:t> are running in a </a:t>
            </a:r>
            <a:r>
              <a:rPr lang="en-US" sz="1200" b="0" i="0" u="none" strike="noStrike" kern="1200" baseline="0" dirty="0">
                <a:solidFill>
                  <a:schemeClr val="tx1"/>
                </a:solidFill>
                <a:effectLst/>
                <a:latin typeface="+mn-lt"/>
                <a:ea typeface="+mn-ea"/>
                <a:cs typeface="Arial" pitchFamily="34" charset="0"/>
                <a:hlinkClick r:id="rId4"/>
              </a:rPr>
              <a:t>Pod</a:t>
            </a:r>
            <a:r>
              <a:rPr lang="en-US" sz="1200" b="0" i="0" kern="1200" baseline="0" dirty="0">
                <a:solidFill>
                  <a:schemeClr val="tx1"/>
                </a:solidFill>
                <a:effectLst/>
                <a:latin typeface="+mn-lt"/>
                <a:ea typeface="+mn-ea"/>
                <a:cs typeface="Arial" pitchFamily="34" charset="0"/>
              </a:rPr>
              <a:t>. The </a:t>
            </a:r>
            <a:r>
              <a:rPr lang="en-US" sz="1200" b="0" i="0" kern="1200" baseline="0" dirty="0" err="1">
                <a:solidFill>
                  <a:schemeClr val="tx1"/>
                </a:solidFill>
                <a:effectLst/>
                <a:latin typeface="+mn-lt"/>
                <a:ea typeface="+mn-ea"/>
                <a:cs typeface="Arial" pitchFamily="34" charset="0"/>
              </a:rPr>
              <a:t>kubelet</a:t>
            </a:r>
            <a:r>
              <a:rPr lang="en-US" sz="1200" b="0" i="0" kern="1200" baseline="0" dirty="0">
                <a:solidFill>
                  <a:schemeClr val="tx1"/>
                </a:solidFill>
                <a:effectLst/>
                <a:latin typeface="+mn-lt"/>
                <a:ea typeface="+mn-ea"/>
                <a:cs typeface="Arial" pitchFamily="34" charset="0"/>
              </a:rPr>
              <a:t> takes a set of </a:t>
            </a:r>
            <a:r>
              <a:rPr lang="en-US" sz="1200" b="0" i="0" kern="1200" baseline="0" dirty="0" err="1">
                <a:solidFill>
                  <a:schemeClr val="tx1"/>
                </a:solidFill>
                <a:effectLst/>
                <a:latin typeface="+mn-lt"/>
                <a:ea typeface="+mn-ea"/>
                <a:cs typeface="Arial" pitchFamily="34" charset="0"/>
              </a:rPr>
              <a:t>PodSpecs</a:t>
            </a:r>
            <a:r>
              <a:rPr lang="en-US" sz="1200" b="0" i="0" kern="1200" baseline="0" dirty="0">
                <a:solidFill>
                  <a:schemeClr val="tx1"/>
                </a:solidFill>
                <a:effectLst/>
                <a:latin typeface="+mn-lt"/>
                <a:ea typeface="+mn-ea"/>
                <a:cs typeface="Arial" pitchFamily="34" charset="0"/>
              </a:rPr>
              <a:t> that are provided through various mechanisms and ensures that the containers 	described in those </a:t>
            </a:r>
            <a:r>
              <a:rPr lang="en-US" sz="1200" b="0" i="0" kern="1200" baseline="0" dirty="0" err="1">
                <a:solidFill>
                  <a:schemeClr val="tx1"/>
                </a:solidFill>
                <a:effectLst/>
                <a:latin typeface="+mn-lt"/>
                <a:ea typeface="+mn-ea"/>
                <a:cs typeface="Arial" pitchFamily="34" charset="0"/>
              </a:rPr>
              <a:t>PodSpecs</a:t>
            </a:r>
            <a:r>
              <a:rPr lang="en-US" sz="1200" b="0" i="0" kern="1200" baseline="0" dirty="0">
                <a:solidFill>
                  <a:schemeClr val="tx1"/>
                </a:solidFill>
                <a:effectLst/>
                <a:latin typeface="+mn-lt"/>
                <a:ea typeface="+mn-ea"/>
                <a:cs typeface="Arial" pitchFamily="34" charset="0"/>
              </a:rPr>
              <a:t> are running and healthy. The </a:t>
            </a:r>
            <a:r>
              <a:rPr lang="en-US" sz="1200" b="0" i="0" kern="1200" baseline="0" dirty="0" err="1">
                <a:solidFill>
                  <a:schemeClr val="tx1"/>
                </a:solidFill>
                <a:effectLst/>
                <a:latin typeface="+mn-lt"/>
                <a:ea typeface="+mn-ea"/>
                <a:cs typeface="Arial" pitchFamily="34" charset="0"/>
              </a:rPr>
              <a:t>kubelet</a:t>
            </a:r>
            <a:r>
              <a:rPr lang="en-US" sz="1200" b="0" i="0" kern="1200" baseline="0" dirty="0">
                <a:solidFill>
                  <a:schemeClr val="tx1"/>
                </a:solidFill>
                <a:effectLst/>
                <a:latin typeface="+mn-lt"/>
                <a:ea typeface="+mn-ea"/>
                <a:cs typeface="Arial" pitchFamily="34" charset="0"/>
              </a:rPr>
              <a:t> doesn’t manage containers which were not created by Kubernetes.</a:t>
            </a:r>
          </a:p>
          <a:p>
            <a:pPr lvl="1"/>
            <a:r>
              <a:rPr lang="en-US" sz="1200" b="1" i="0" kern="1200" baseline="0" dirty="0" err="1">
                <a:solidFill>
                  <a:schemeClr val="tx1"/>
                </a:solidFill>
                <a:effectLst/>
                <a:latin typeface="+mn-lt"/>
                <a:ea typeface="+mn-ea"/>
                <a:cs typeface="Arial" pitchFamily="34" charset="0"/>
              </a:rPr>
              <a:t>kube</a:t>
            </a:r>
            <a:r>
              <a:rPr lang="en-US" sz="1200" b="1" i="0" kern="1200" baseline="0" dirty="0">
                <a:solidFill>
                  <a:schemeClr val="tx1"/>
                </a:solidFill>
                <a:effectLst/>
                <a:latin typeface="+mn-lt"/>
                <a:ea typeface="+mn-ea"/>
                <a:cs typeface="Arial" pitchFamily="34" charset="0"/>
              </a:rPr>
              <a:t>-proxy</a:t>
            </a:r>
          </a:p>
          <a:p>
            <a:pPr marL="160020" lvl="1" indent="0">
              <a:buNone/>
            </a:pPr>
            <a:r>
              <a:rPr lang="en-US" sz="1200" b="0" i="0" kern="1200" baseline="0" dirty="0">
                <a:solidFill>
                  <a:schemeClr val="tx1"/>
                </a:solidFill>
                <a:effectLst/>
                <a:latin typeface="+mn-lt"/>
                <a:ea typeface="+mn-ea"/>
                <a:cs typeface="Arial" pitchFamily="34" charset="0"/>
              </a:rPr>
              <a:t>	</a:t>
            </a:r>
            <a:r>
              <a:rPr lang="en-US" sz="1200" b="0" i="0" kern="1200" baseline="0" dirty="0" err="1">
                <a:solidFill>
                  <a:schemeClr val="tx1"/>
                </a:solidFill>
                <a:effectLst/>
                <a:latin typeface="+mn-lt"/>
                <a:ea typeface="+mn-ea"/>
                <a:cs typeface="Arial" pitchFamily="34" charset="0"/>
              </a:rPr>
              <a:t>kube</a:t>
            </a:r>
            <a:r>
              <a:rPr lang="en-US" sz="1200" b="0" i="0" kern="1200" baseline="0" dirty="0">
                <a:solidFill>
                  <a:schemeClr val="tx1"/>
                </a:solidFill>
                <a:effectLst/>
                <a:latin typeface="+mn-lt"/>
                <a:ea typeface="+mn-ea"/>
                <a:cs typeface="Arial" pitchFamily="34" charset="0"/>
              </a:rPr>
              <a:t>-proxy is a network proxy that runs on each </a:t>
            </a:r>
            <a:r>
              <a:rPr lang="en-US" sz="1200" b="0" i="0" u="none" strike="noStrike" kern="1200" baseline="0" dirty="0">
                <a:solidFill>
                  <a:schemeClr val="tx1"/>
                </a:solidFill>
                <a:effectLst/>
                <a:latin typeface="+mn-lt"/>
                <a:ea typeface="+mn-ea"/>
                <a:cs typeface="Arial" pitchFamily="34" charset="0"/>
                <a:hlinkClick r:id="rId3"/>
              </a:rPr>
              <a:t>node</a:t>
            </a:r>
            <a:r>
              <a:rPr lang="en-US" sz="1200" b="0" i="0" kern="1200" baseline="0" dirty="0">
                <a:solidFill>
                  <a:schemeClr val="tx1"/>
                </a:solidFill>
                <a:effectLst/>
                <a:latin typeface="+mn-lt"/>
                <a:ea typeface="+mn-ea"/>
                <a:cs typeface="Arial" pitchFamily="34" charset="0"/>
              </a:rPr>
              <a:t> in your cluster, implementing part of the Kubernetes </a:t>
            </a:r>
            <a:r>
              <a:rPr lang="en-US" sz="1200" b="0" i="0" u="none" strike="noStrike" kern="1200" baseline="0" dirty="0">
                <a:solidFill>
                  <a:schemeClr val="tx1"/>
                </a:solidFill>
                <a:effectLst/>
                <a:latin typeface="+mn-lt"/>
                <a:ea typeface="+mn-ea"/>
                <a:cs typeface="Arial" pitchFamily="34" charset="0"/>
                <a:hlinkClick r:id="rId12"/>
              </a:rPr>
              <a:t>Service</a:t>
            </a:r>
            <a:r>
              <a:rPr lang="en-US" sz="1200" b="0" i="0" kern="1200" baseline="0" dirty="0">
                <a:solidFill>
                  <a:schemeClr val="tx1"/>
                </a:solidFill>
                <a:effectLst/>
                <a:latin typeface="+mn-lt"/>
                <a:ea typeface="+mn-ea"/>
                <a:cs typeface="Arial" pitchFamily="34" charset="0"/>
              </a:rPr>
              <a:t> concept. </a:t>
            </a:r>
            <a:r>
              <a:rPr lang="en-US" sz="1200" b="0" i="0" u="none" strike="noStrike" kern="1200" baseline="0" dirty="0" err="1">
                <a:solidFill>
                  <a:schemeClr val="tx1"/>
                </a:solidFill>
                <a:effectLst/>
                <a:latin typeface="+mn-lt"/>
                <a:ea typeface="+mn-ea"/>
                <a:cs typeface="Arial" pitchFamily="34" charset="0"/>
                <a:hlinkClick r:id="rId13"/>
              </a:rPr>
              <a:t>kube</a:t>
            </a:r>
            <a:r>
              <a:rPr lang="en-US" sz="1200" b="0" i="0" u="none" strike="noStrike" kern="1200" baseline="0" dirty="0">
                <a:solidFill>
                  <a:schemeClr val="tx1"/>
                </a:solidFill>
                <a:effectLst/>
                <a:latin typeface="+mn-lt"/>
                <a:ea typeface="+mn-ea"/>
                <a:cs typeface="Arial" pitchFamily="34" charset="0"/>
                <a:hlinkClick r:id="rId13"/>
              </a:rPr>
              <a:t>-proxy</a:t>
            </a:r>
            <a:r>
              <a:rPr lang="en-US" sz="1200" b="0" i="0" kern="1200" baseline="0" dirty="0">
                <a:solidFill>
                  <a:schemeClr val="tx1"/>
                </a:solidFill>
                <a:effectLst/>
                <a:latin typeface="+mn-lt"/>
                <a:ea typeface="+mn-ea"/>
                <a:cs typeface="Arial" pitchFamily="34" charset="0"/>
              </a:rPr>
              <a:t> maintains network rules on nodes. These network rules allow network 	communication to your Pods from network sessions inside or outside of your cluster. </a:t>
            </a:r>
            <a:r>
              <a:rPr lang="en-US" sz="1200" b="0" i="0" kern="1200" baseline="0" dirty="0" err="1">
                <a:solidFill>
                  <a:schemeClr val="tx1"/>
                </a:solidFill>
                <a:effectLst/>
                <a:latin typeface="+mn-lt"/>
                <a:ea typeface="+mn-ea"/>
                <a:cs typeface="Arial" pitchFamily="34" charset="0"/>
              </a:rPr>
              <a:t>kube</a:t>
            </a:r>
            <a:r>
              <a:rPr lang="en-US" sz="1200" b="0" i="0" kern="1200" baseline="0" dirty="0">
                <a:solidFill>
                  <a:schemeClr val="tx1"/>
                </a:solidFill>
                <a:effectLst/>
                <a:latin typeface="+mn-lt"/>
                <a:ea typeface="+mn-ea"/>
                <a:cs typeface="Arial" pitchFamily="34" charset="0"/>
              </a:rPr>
              <a:t>-proxy uses the operating system packet filtering layer if there is one and it’s available. Otherwise, </a:t>
            </a:r>
            <a:r>
              <a:rPr lang="en-US" sz="1200" b="0" i="0" kern="1200" baseline="0" dirty="0" err="1">
                <a:solidFill>
                  <a:schemeClr val="tx1"/>
                </a:solidFill>
                <a:effectLst/>
                <a:latin typeface="+mn-lt"/>
                <a:ea typeface="+mn-ea"/>
                <a:cs typeface="Arial" pitchFamily="34" charset="0"/>
              </a:rPr>
              <a:t>kube</a:t>
            </a:r>
            <a:r>
              <a:rPr lang="en-US" sz="1200" b="0" i="0" kern="1200" baseline="0" dirty="0">
                <a:solidFill>
                  <a:schemeClr val="tx1"/>
                </a:solidFill>
                <a:effectLst/>
                <a:latin typeface="+mn-lt"/>
                <a:ea typeface="+mn-ea"/>
                <a:cs typeface="Arial" pitchFamily="34" charset="0"/>
              </a:rPr>
              <a:t>-proxy forwards the traffic 	itself.</a:t>
            </a:r>
          </a:p>
          <a:p>
            <a:pPr lvl="1"/>
            <a:r>
              <a:rPr lang="en-US" sz="1200" b="1" i="0" kern="1200" baseline="0" dirty="0">
                <a:solidFill>
                  <a:schemeClr val="tx1"/>
                </a:solidFill>
                <a:effectLst/>
                <a:latin typeface="+mn-lt"/>
                <a:ea typeface="+mn-ea"/>
                <a:cs typeface="Arial" pitchFamily="34" charset="0"/>
              </a:rPr>
              <a:t>Container Runtime</a:t>
            </a:r>
          </a:p>
          <a:p>
            <a:pPr marL="0" indent="0">
              <a:buNone/>
            </a:pPr>
            <a:r>
              <a:rPr lang="en-US" sz="1200" b="0" i="0" kern="1200" baseline="0" dirty="0">
                <a:solidFill>
                  <a:schemeClr val="tx1"/>
                </a:solidFill>
                <a:effectLst/>
                <a:latin typeface="+mn-lt"/>
                <a:ea typeface="+mn-ea"/>
                <a:cs typeface="Arial" pitchFamily="34" charset="0"/>
              </a:rPr>
              <a:t>	The container runtime is the software that is responsible for running containers. Kubernetes supports several container runtimes: </a:t>
            </a:r>
            <a:r>
              <a:rPr lang="en-US" sz="1200" b="0" i="0" u="none" strike="noStrike" kern="1200" baseline="0" dirty="0">
                <a:solidFill>
                  <a:schemeClr val="tx1"/>
                </a:solidFill>
                <a:effectLst/>
                <a:latin typeface="+mn-lt"/>
                <a:ea typeface="+mn-ea"/>
                <a:cs typeface="Arial" pitchFamily="34" charset="0"/>
                <a:hlinkClick r:id="rId14"/>
              </a:rPr>
              <a:t>Docker</a:t>
            </a:r>
            <a:r>
              <a:rPr lang="en-US" sz="1200" b="0" i="0" kern="1200" baseline="0" dirty="0">
                <a:solidFill>
                  <a:schemeClr val="tx1"/>
                </a:solidFill>
                <a:effectLst/>
                <a:latin typeface="+mn-lt"/>
                <a:ea typeface="+mn-ea"/>
                <a:cs typeface="Arial" pitchFamily="34" charset="0"/>
              </a:rPr>
              <a:t>, </a:t>
            </a:r>
            <a:r>
              <a:rPr lang="en-US" sz="1200" b="0" i="0" u="none" strike="noStrike" kern="1200" baseline="0" dirty="0" err="1">
                <a:solidFill>
                  <a:schemeClr val="tx1"/>
                </a:solidFill>
                <a:effectLst/>
                <a:latin typeface="+mn-lt"/>
                <a:ea typeface="+mn-ea"/>
                <a:cs typeface="Arial" pitchFamily="34" charset="0"/>
                <a:hlinkClick r:id="rId15"/>
              </a:rPr>
              <a:t>containerd</a:t>
            </a:r>
            <a:r>
              <a:rPr lang="en-US" sz="1200" b="0" i="0" kern="1200" baseline="0" dirty="0">
                <a:solidFill>
                  <a:schemeClr val="tx1"/>
                </a:solidFill>
                <a:effectLst/>
                <a:latin typeface="+mn-lt"/>
                <a:ea typeface="+mn-ea"/>
                <a:cs typeface="Arial" pitchFamily="34" charset="0"/>
              </a:rPr>
              <a:t>, </a:t>
            </a:r>
            <a:r>
              <a:rPr lang="en-US" sz="1200" b="0" i="0" u="none" strike="noStrike" kern="1200" baseline="0" dirty="0">
                <a:solidFill>
                  <a:schemeClr val="tx1"/>
                </a:solidFill>
                <a:effectLst/>
                <a:latin typeface="+mn-lt"/>
                <a:ea typeface="+mn-ea"/>
                <a:cs typeface="Arial" pitchFamily="34" charset="0"/>
                <a:hlinkClick r:id="rId16"/>
              </a:rPr>
              <a:t>CRI-O</a:t>
            </a:r>
            <a:r>
              <a:rPr lang="en-US" sz="1200" b="0" i="0" kern="1200" baseline="0" dirty="0">
                <a:solidFill>
                  <a:schemeClr val="tx1"/>
                </a:solidFill>
                <a:effectLst/>
                <a:latin typeface="+mn-lt"/>
                <a:ea typeface="+mn-ea"/>
                <a:cs typeface="Arial" pitchFamily="34" charset="0"/>
              </a:rPr>
              <a:t>, and any implementation of the </a:t>
            </a:r>
            <a:r>
              <a:rPr lang="en-US" sz="1200" b="0" i="0" u="none" strike="noStrike" kern="1200" baseline="0" dirty="0">
                <a:solidFill>
                  <a:schemeClr val="tx1"/>
                </a:solidFill>
                <a:effectLst/>
                <a:latin typeface="+mn-lt"/>
                <a:ea typeface="+mn-ea"/>
                <a:cs typeface="Arial" pitchFamily="34" charset="0"/>
                <a:hlinkClick r:id="rId17"/>
              </a:rPr>
              <a:t>Kubernetes CRI (Container 	Runtime Interface)</a:t>
            </a:r>
            <a:r>
              <a:rPr lang="en-US" sz="1200" b="0" i="0" kern="1200" baseline="0" dirty="0">
                <a:solidFill>
                  <a:schemeClr val="tx1"/>
                </a:solidFill>
                <a:effectLst/>
                <a:latin typeface="+mn-lt"/>
                <a:ea typeface="+mn-ea"/>
                <a:cs typeface="Arial" pitchFamily="34" charset="0"/>
              </a:rPr>
              <a:t>.</a:t>
            </a:r>
            <a:br>
              <a:rPr lang="en-US" dirty="0"/>
            </a:br>
            <a:endParaRPr lang="en-US" sz="1200" b="0" i="0" kern="1200" baseline="0" dirty="0">
              <a:solidFill>
                <a:schemeClr val="tx1"/>
              </a:solidFill>
              <a:effectLst/>
              <a:latin typeface="+mn-lt"/>
              <a:ea typeface="+mn-ea"/>
              <a:cs typeface="Arial" pitchFamily="34" charset="0"/>
            </a:endParaRPr>
          </a:p>
        </p:txBody>
      </p:sp>
    </p:spTree>
    <p:extLst>
      <p:ext uri="{BB962C8B-B14F-4D97-AF65-F5344CB8AC3E}">
        <p14:creationId xmlns:p14="http://schemas.microsoft.com/office/powerpoint/2010/main" val="237503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DeamonSets</a:t>
            </a:r>
            <a:endParaRPr lang="en-US" dirty="0"/>
          </a:p>
          <a:p>
            <a:pPr marL="0" indent="0">
              <a:buNone/>
            </a:pPr>
            <a:r>
              <a:rPr lang="en-US" sz="1200" b="0" i="0" kern="1200" baseline="0" dirty="0">
                <a:solidFill>
                  <a:schemeClr val="tx1"/>
                </a:solidFill>
                <a:effectLst/>
                <a:latin typeface="+mn-lt"/>
                <a:ea typeface="+mn-ea"/>
                <a:cs typeface="Arial" pitchFamily="34" charset="0"/>
              </a:rPr>
              <a:t>One approach to monitoring all cluster nodes is to create a special kind of Kubernetes pod called </a:t>
            </a:r>
            <a:r>
              <a:rPr lang="en-US" sz="1200" b="0" i="0" u="none" strike="noStrike" kern="1200" baseline="0" dirty="0" err="1">
                <a:solidFill>
                  <a:schemeClr val="tx1"/>
                </a:solidFill>
                <a:effectLst/>
                <a:latin typeface="+mn-lt"/>
                <a:ea typeface="+mn-ea"/>
                <a:cs typeface="Arial" pitchFamily="34" charset="0"/>
                <a:hlinkClick r:id="rId3"/>
              </a:rPr>
              <a:t>DaemonSets</a:t>
            </a:r>
            <a:r>
              <a:rPr lang="en-US" sz="1200" b="0" i="0" kern="1200" baseline="0" dirty="0">
                <a:solidFill>
                  <a:schemeClr val="tx1"/>
                </a:solidFill>
                <a:effectLst/>
                <a:latin typeface="+mn-lt"/>
                <a:ea typeface="+mn-ea"/>
                <a:cs typeface="Arial" pitchFamily="34" charset="0"/>
              </a:rPr>
              <a:t>. Kubernetes ensures that every node created has a copy of the </a:t>
            </a:r>
            <a:r>
              <a:rPr lang="en-US" sz="1200" b="0" i="1" kern="1200" baseline="0" dirty="0" err="1">
                <a:solidFill>
                  <a:schemeClr val="tx1"/>
                </a:solidFill>
                <a:effectLst/>
                <a:latin typeface="+mn-lt"/>
                <a:ea typeface="+mn-ea"/>
                <a:cs typeface="Arial" pitchFamily="34" charset="0"/>
              </a:rPr>
              <a:t>DaemonSet</a:t>
            </a:r>
            <a:r>
              <a:rPr lang="en-US" sz="1200" b="0" i="0" kern="1200" baseline="0" dirty="0">
                <a:solidFill>
                  <a:schemeClr val="tx1"/>
                </a:solidFill>
                <a:effectLst/>
                <a:latin typeface="+mn-lt"/>
                <a:ea typeface="+mn-ea"/>
                <a:cs typeface="Arial" pitchFamily="34" charset="0"/>
              </a:rPr>
              <a:t> pod, which virtually enables one deployment to watch each machine in the cluster. As nodes are destroyed, the pod is also terminated. Many monitoring solutions use the Kubernetes </a:t>
            </a:r>
            <a:r>
              <a:rPr lang="en-US" sz="1200" b="0" i="0" kern="1200" baseline="0" dirty="0" err="1">
                <a:solidFill>
                  <a:schemeClr val="tx1"/>
                </a:solidFill>
                <a:effectLst/>
                <a:latin typeface="+mn-lt"/>
                <a:ea typeface="+mn-ea"/>
                <a:cs typeface="Arial" pitchFamily="34" charset="0"/>
              </a:rPr>
              <a:t>DaemonSet</a:t>
            </a:r>
            <a:r>
              <a:rPr lang="en-US" sz="1200" b="0" i="0" kern="1200" baseline="0" dirty="0">
                <a:solidFill>
                  <a:schemeClr val="tx1"/>
                </a:solidFill>
                <a:effectLst/>
                <a:latin typeface="+mn-lt"/>
                <a:ea typeface="+mn-ea"/>
                <a:cs typeface="Arial" pitchFamily="34" charset="0"/>
              </a:rPr>
              <a:t> structure to deploy an agent on every cluster node. In this case, there is not a general solution as each tool will have its own software for cluster monitoring.</a:t>
            </a:r>
            <a:endParaRPr lang="en-US" dirty="0"/>
          </a:p>
        </p:txBody>
      </p:sp>
    </p:spTree>
    <p:extLst>
      <p:ext uri="{BB962C8B-B14F-4D97-AF65-F5344CB8AC3E}">
        <p14:creationId xmlns:p14="http://schemas.microsoft.com/office/powerpoint/2010/main" val="2336789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a:solidFill>
                  <a:schemeClr val="tx1"/>
                </a:solidFill>
                <a:effectLst/>
                <a:latin typeface="+mn-lt"/>
                <a:ea typeface="+mn-ea"/>
                <a:cs typeface="Arial" pitchFamily="34" charset="0"/>
              </a:rPr>
              <a:t>Grafana is open source visualization and analytics software. It allows you to query, visualize, alert on, and explore your metrics no matter where they are stored. In plain English, it provides you with tools to turn your time-series database (TSDB) data into beautiful graphs and visualizations.</a:t>
            </a:r>
            <a:endParaRPr lang="en-US" dirty="0"/>
          </a:p>
        </p:txBody>
      </p:sp>
    </p:spTree>
    <p:extLst>
      <p:ext uri="{BB962C8B-B14F-4D97-AF65-F5344CB8AC3E}">
        <p14:creationId xmlns:p14="http://schemas.microsoft.com/office/powerpoint/2010/main" val="1313134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i="0" kern="1200" baseline="0" dirty="0">
                <a:solidFill>
                  <a:schemeClr val="tx1"/>
                </a:solidFill>
                <a:effectLst/>
                <a:latin typeface="+mn-lt"/>
                <a:ea typeface="+mn-ea"/>
                <a:cs typeface="Arial" pitchFamily="34" charset="0"/>
              </a:rPr>
              <a:t>What is a Kubernetes Operator?</a:t>
            </a:r>
          </a:p>
          <a:p>
            <a:pPr marL="0" indent="0">
              <a:buNone/>
            </a:pPr>
            <a:r>
              <a:rPr lang="en-US" sz="1200" b="0" i="0" kern="1200" baseline="0" dirty="0">
                <a:solidFill>
                  <a:schemeClr val="tx1"/>
                </a:solidFill>
                <a:effectLst/>
                <a:latin typeface="+mn-lt"/>
                <a:ea typeface="+mn-ea"/>
                <a:cs typeface="Arial" pitchFamily="34" charset="0"/>
              </a:rPr>
              <a:t>Operators are Kubernetes-specific applications (pods) that configure, manage and optimize other Kubernetes deployments automatically. They are implemented as a </a:t>
            </a:r>
            <a:r>
              <a:rPr lang="en-US" sz="1200" b="0" i="0" u="none" strike="noStrike" kern="1200" baseline="0" dirty="0">
                <a:solidFill>
                  <a:schemeClr val="tx1"/>
                </a:solidFill>
                <a:effectLst/>
                <a:latin typeface="+mn-lt"/>
                <a:ea typeface="+mn-ea"/>
                <a:cs typeface="Arial" pitchFamily="34" charset="0"/>
                <a:hlinkClick r:id="rId3"/>
              </a:rPr>
              <a:t>custom controller</a:t>
            </a:r>
            <a:r>
              <a:rPr lang="en-US" sz="1200" b="0" i="0" kern="1200" baseline="0" dirty="0">
                <a:solidFill>
                  <a:schemeClr val="tx1"/>
                </a:solidFill>
                <a:effectLst/>
                <a:latin typeface="+mn-lt"/>
                <a:ea typeface="+mn-ea"/>
                <a:cs typeface="Arial" pitchFamily="34" charset="0"/>
              </a:rPr>
              <a:t>. A Kubernetes operator encapsulates the know-how of deploying and scaling an application and directly executes algorithm decisions communicating with the API. A Kubernetes Operator might be able to:</a:t>
            </a:r>
          </a:p>
          <a:p>
            <a:r>
              <a:rPr lang="en-US" sz="1200" b="0" i="0" kern="1200" baseline="0" dirty="0">
                <a:solidFill>
                  <a:schemeClr val="tx1"/>
                </a:solidFill>
                <a:effectLst/>
                <a:latin typeface="+mn-lt"/>
                <a:ea typeface="+mn-ea"/>
                <a:cs typeface="Arial" pitchFamily="34" charset="0"/>
              </a:rPr>
              <a:t>Install and provide sane initial configuration and sizing for your deployment, according to the specs of your Kubernetes cluster.</a:t>
            </a:r>
          </a:p>
          <a:p>
            <a:r>
              <a:rPr lang="en-US" sz="1200" b="0" i="0" kern="1200" baseline="0" dirty="0">
                <a:solidFill>
                  <a:schemeClr val="tx1"/>
                </a:solidFill>
                <a:effectLst/>
                <a:latin typeface="+mn-lt"/>
                <a:ea typeface="+mn-ea"/>
                <a:cs typeface="Arial" pitchFamily="34" charset="0"/>
              </a:rPr>
              <a:t>Perform live reloading of deployments and pods to accommodate for any user-requested parameter modification (hot config reloading).</a:t>
            </a:r>
          </a:p>
          <a:p>
            <a:r>
              <a:rPr lang="en-US" sz="1200" b="0" i="0" kern="1200" baseline="0" dirty="0">
                <a:solidFill>
                  <a:schemeClr val="tx1"/>
                </a:solidFill>
                <a:effectLst/>
                <a:latin typeface="+mn-lt"/>
                <a:ea typeface="+mn-ea"/>
                <a:cs typeface="Arial" pitchFamily="34" charset="0"/>
              </a:rPr>
              <a:t>Automatically scale up or down according to performance metrics.</a:t>
            </a:r>
          </a:p>
          <a:p>
            <a:r>
              <a:rPr lang="en-US" sz="1200" b="0" i="0" kern="1200" baseline="0" dirty="0">
                <a:solidFill>
                  <a:schemeClr val="tx1"/>
                </a:solidFill>
                <a:effectLst/>
                <a:latin typeface="+mn-lt"/>
                <a:ea typeface="+mn-ea"/>
                <a:cs typeface="Arial" pitchFamily="34" charset="0"/>
              </a:rPr>
              <a:t>Perform backups, integrity checks or any other maintenance task.</a:t>
            </a:r>
          </a:p>
          <a:p>
            <a:r>
              <a:rPr lang="en-US" sz="1200" b="0" i="0" kern="1200" baseline="0" dirty="0">
                <a:solidFill>
                  <a:schemeClr val="tx1"/>
                </a:solidFill>
                <a:effectLst/>
                <a:latin typeface="+mn-lt"/>
                <a:ea typeface="+mn-ea"/>
                <a:cs typeface="Arial" pitchFamily="34" charset="0"/>
              </a:rPr>
              <a:t>Basically, anything that can be expressed as code by a human admin can be automated inside a Kubernetes Operator.</a:t>
            </a:r>
          </a:p>
          <a:p>
            <a:pPr marL="0" indent="0">
              <a:buNone/>
            </a:pPr>
            <a:r>
              <a:rPr lang="en-US" sz="1200" b="0" i="0" kern="1200" baseline="0" dirty="0">
                <a:solidFill>
                  <a:schemeClr val="tx1"/>
                </a:solidFill>
                <a:effectLst/>
                <a:latin typeface="+mn-lt"/>
                <a:ea typeface="+mn-ea"/>
                <a:cs typeface="Arial" pitchFamily="34" charset="0"/>
              </a:rPr>
              <a:t>Kubernetes Operators make extensive use of Custom Resource Definitions (or </a:t>
            </a:r>
            <a:r>
              <a:rPr lang="en-US" sz="1200" b="0" i="0" u="none" strike="noStrike" kern="1200" baseline="0" dirty="0">
                <a:solidFill>
                  <a:schemeClr val="tx1"/>
                </a:solidFill>
                <a:effectLst/>
                <a:latin typeface="+mn-lt"/>
                <a:ea typeface="+mn-ea"/>
                <a:cs typeface="Arial" pitchFamily="34" charset="0"/>
                <a:hlinkClick r:id="rId4"/>
              </a:rPr>
              <a:t>CRDs</a:t>
            </a:r>
            <a:r>
              <a:rPr lang="en-US" sz="1200" b="0" i="0" kern="1200" baseline="0" dirty="0">
                <a:solidFill>
                  <a:schemeClr val="tx1"/>
                </a:solidFill>
                <a:effectLst/>
                <a:latin typeface="+mn-lt"/>
                <a:ea typeface="+mn-ea"/>
                <a:cs typeface="Arial" pitchFamily="34" charset="0"/>
              </a:rPr>
              <a:t>) to create context-specific entities and objects that will be accessed like any other Kubernetes API resource. Operators read, write and update CRDs to persist service configuration inside the cluster.</a:t>
            </a:r>
          </a:p>
          <a:p>
            <a:pPr marL="0" indent="0">
              <a:buNone/>
            </a:pPr>
            <a:endParaRPr lang="en-US" dirty="0"/>
          </a:p>
          <a:p>
            <a:pPr marL="0" indent="0">
              <a:buNone/>
            </a:pPr>
            <a:r>
              <a:rPr lang="en-US" sz="1200" b="1" i="0" kern="1200" baseline="0" dirty="0">
                <a:solidFill>
                  <a:schemeClr val="tx1"/>
                </a:solidFill>
                <a:effectLst/>
                <a:latin typeface="+mn-lt"/>
                <a:ea typeface="+mn-ea"/>
                <a:cs typeface="Arial" pitchFamily="34" charset="0"/>
              </a:rPr>
              <a:t>Prometheus Operator</a:t>
            </a:r>
          </a:p>
          <a:p>
            <a:pPr marL="0" indent="0">
              <a:buNone/>
            </a:pPr>
            <a:r>
              <a:rPr lang="en-US" sz="1200" b="0" i="0" kern="1200" baseline="0" dirty="0">
                <a:solidFill>
                  <a:schemeClr val="tx1"/>
                </a:solidFill>
                <a:effectLst/>
                <a:latin typeface="+mn-lt"/>
                <a:ea typeface="+mn-ea"/>
                <a:cs typeface="Arial" pitchFamily="34" charset="0"/>
              </a:rPr>
              <a:t>The </a:t>
            </a:r>
            <a:r>
              <a:rPr lang="en-US" sz="1200" b="0" i="0" u="none" strike="noStrike" kern="1200" baseline="0" dirty="0">
                <a:solidFill>
                  <a:schemeClr val="tx1"/>
                </a:solidFill>
                <a:effectLst/>
                <a:latin typeface="+mn-lt"/>
                <a:ea typeface="+mn-ea"/>
                <a:cs typeface="Arial" pitchFamily="34" charset="0"/>
                <a:hlinkClick r:id="rId5"/>
              </a:rPr>
              <a:t>Prometheus Operator for Kubernetes</a:t>
            </a:r>
            <a:r>
              <a:rPr lang="en-US" sz="1200" b="0" i="0" kern="1200" baseline="0" dirty="0">
                <a:solidFill>
                  <a:schemeClr val="tx1"/>
                </a:solidFill>
                <a:effectLst/>
                <a:latin typeface="+mn-lt"/>
                <a:ea typeface="+mn-ea"/>
                <a:cs typeface="Arial" pitchFamily="34" charset="0"/>
              </a:rPr>
              <a:t> provides easy monitoring definitions for Kubernetes services and deployment and management of Prometheus instances. We are going to use the Prometheus Operator to:</a:t>
            </a:r>
          </a:p>
          <a:p>
            <a:r>
              <a:rPr lang="en-US" sz="1200" b="0" i="0" kern="1200" baseline="0" dirty="0">
                <a:solidFill>
                  <a:schemeClr val="tx1"/>
                </a:solidFill>
                <a:effectLst/>
                <a:latin typeface="+mn-lt"/>
                <a:ea typeface="+mn-ea"/>
                <a:cs typeface="Arial" pitchFamily="34" charset="0"/>
              </a:rPr>
              <a:t>Perform the initial installation and configuration of the full Kubernetes-Prometheus stack</a:t>
            </a:r>
          </a:p>
          <a:p>
            <a:pPr lvl="1"/>
            <a:r>
              <a:rPr lang="en-US" sz="1200" b="0" i="0" kern="1200" baseline="0" dirty="0">
                <a:solidFill>
                  <a:schemeClr val="tx1">
                    <a:lumMod val="65000"/>
                    <a:lumOff val="35000"/>
                  </a:schemeClr>
                </a:solidFill>
                <a:effectLst/>
                <a:latin typeface="+mn-lt"/>
                <a:ea typeface="+mn-ea"/>
                <a:cs typeface="Arial" pitchFamily="34" charset="0"/>
              </a:rPr>
              <a:t>Prometheus servers</a:t>
            </a:r>
          </a:p>
          <a:p>
            <a:pPr lvl="1"/>
            <a:r>
              <a:rPr lang="en-US" sz="1200" b="0" i="0" kern="1200" baseline="0" dirty="0" err="1">
                <a:solidFill>
                  <a:schemeClr val="tx1">
                    <a:lumMod val="65000"/>
                    <a:lumOff val="35000"/>
                  </a:schemeClr>
                </a:solidFill>
                <a:effectLst/>
                <a:latin typeface="+mn-lt"/>
                <a:ea typeface="+mn-ea"/>
                <a:cs typeface="Arial" pitchFamily="34" charset="0"/>
              </a:rPr>
              <a:t>Alertmanager</a:t>
            </a:r>
            <a:endParaRPr lang="en-US" sz="1200" b="0" i="0" kern="1200" baseline="0" dirty="0">
              <a:solidFill>
                <a:schemeClr val="tx1">
                  <a:lumMod val="65000"/>
                  <a:lumOff val="35000"/>
                </a:schemeClr>
              </a:solidFill>
              <a:effectLst/>
              <a:latin typeface="+mn-lt"/>
              <a:ea typeface="+mn-ea"/>
              <a:cs typeface="Arial" pitchFamily="34" charset="0"/>
            </a:endParaRPr>
          </a:p>
          <a:p>
            <a:pPr lvl="1"/>
            <a:r>
              <a:rPr lang="en-US" sz="1200" b="0" i="0" kern="1200" baseline="0" dirty="0">
                <a:solidFill>
                  <a:schemeClr val="tx1">
                    <a:lumMod val="65000"/>
                    <a:lumOff val="35000"/>
                  </a:schemeClr>
                </a:solidFill>
                <a:effectLst/>
                <a:latin typeface="+mn-lt"/>
                <a:ea typeface="+mn-ea"/>
                <a:cs typeface="Arial" pitchFamily="34" charset="0"/>
              </a:rPr>
              <a:t>Grafana</a:t>
            </a:r>
          </a:p>
          <a:p>
            <a:pPr lvl="1"/>
            <a:r>
              <a:rPr lang="en-US" sz="1200" b="0" i="0" kern="1200" baseline="0" dirty="0">
                <a:solidFill>
                  <a:schemeClr val="tx1">
                    <a:lumMod val="65000"/>
                    <a:lumOff val="35000"/>
                  </a:schemeClr>
                </a:solidFill>
                <a:effectLst/>
                <a:latin typeface="+mn-lt"/>
                <a:ea typeface="+mn-ea"/>
                <a:cs typeface="Arial" pitchFamily="34" charset="0"/>
              </a:rPr>
              <a:t>Host </a:t>
            </a:r>
            <a:r>
              <a:rPr lang="en-US" sz="1200" b="0" i="0" kern="1200" baseline="0" dirty="0" err="1">
                <a:solidFill>
                  <a:schemeClr val="tx1">
                    <a:lumMod val="65000"/>
                    <a:lumOff val="35000"/>
                  </a:schemeClr>
                </a:solidFill>
                <a:effectLst/>
                <a:latin typeface="+mn-lt"/>
                <a:ea typeface="+mn-ea"/>
                <a:cs typeface="Arial" pitchFamily="34" charset="0"/>
              </a:rPr>
              <a:t>node_exporter</a:t>
            </a:r>
            <a:endParaRPr lang="en-US" sz="1200" b="0" i="0" kern="1200" baseline="0" dirty="0">
              <a:solidFill>
                <a:schemeClr val="tx1">
                  <a:lumMod val="65000"/>
                  <a:lumOff val="35000"/>
                </a:schemeClr>
              </a:solidFill>
              <a:effectLst/>
              <a:latin typeface="+mn-lt"/>
              <a:ea typeface="+mn-ea"/>
              <a:cs typeface="Arial" pitchFamily="34" charset="0"/>
            </a:endParaRPr>
          </a:p>
          <a:p>
            <a:pPr lvl="1"/>
            <a:r>
              <a:rPr lang="en-US" sz="1200" b="0" i="0" kern="1200" baseline="0" dirty="0" err="1">
                <a:solidFill>
                  <a:schemeClr val="tx1">
                    <a:lumMod val="65000"/>
                    <a:lumOff val="35000"/>
                  </a:schemeClr>
                </a:solidFill>
                <a:effectLst/>
                <a:latin typeface="+mn-lt"/>
                <a:ea typeface="+mn-ea"/>
                <a:cs typeface="Arial" pitchFamily="34" charset="0"/>
              </a:rPr>
              <a:t>kube</a:t>
            </a:r>
            <a:r>
              <a:rPr lang="en-US" sz="1200" b="0" i="0" kern="1200" baseline="0" dirty="0">
                <a:solidFill>
                  <a:schemeClr val="tx1">
                    <a:lumMod val="65000"/>
                    <a:lumOff val="35000"/>
                  </a:schemeClr>
                </a:solidFill>
                <a:effectLst/>
                <a:latin typeface="+mn-lt"/>
                <a:ea typeface="+mn-ea"/>
                <a:cs typeface="Arial" pitchFamily="34" charset="0"/>
              </a:rPr>
              <a:t>-state-metrics</a:t>
            </a:r>
          </a:p>
          <a:p>
            <a:r>
              <a:rPr lang="en-US" sz="1200" b="0" i="0" kern="1200" baseline="0" dirty="0">
                <a:solidFill>
                  <a:schemeClr val="tx1"/>
                </a:solidFill>
                <a:effectLst/>
                <a:latin typeface="+mn-lt"/>
                <a:ea typeface="+mn-ea"/>
                <a:cs typeface="Arial" pitchFamily="34" charset="0"/>
              </a:rPr>
              <a:t>Define metric endpoint autoconfiguration using the </a:t>
            </a:r>
            <a:r>
              <a:rPr lang="en-US" sz="1200" b="0" i="0" kern="1200" baseline="0" dirty="0" err="1">
                <a:solidFill>
                  <a:schemeClr val="tx1"/>
                </a:solidFill>
                <a:effectLst/>
                <a:latin typeface="+mn-lt"/>
                <a:ea typeface="+mn-ea"/>
                <a:cs typeface="Arial" pitchFamily="34" charset="0"/>
              </a:rPr>
              <a:t>ServiceMonitor</a:t>
            </a:r>
            <a:r>
              <a:rPr lang="en-US" sz="1200" b="0" i="0" kern="1200" baseline="0" dirty="0">
                <a:solidFill>
                  <a:schemeClr val="tx1"/>
                </a:solidFill>
                <a:effectLst/>
                <a:latin typeface="+mn-lt"/>
                <a:ea typeface="+mn-ea"/>
                <a:cs typeface="Arial" pitchFamily="34" charset="0"/>
              </a:rPr>
              <a:t> entities</a:t>
            </a:r>
          </a:p>
          <a:p>
            <a:r>
              <a:rPr lang="en-US" sz="1200" b="0" i="0" kern="1200" baseline="0" dirty="0">
                <a:solidFill>
                  <a:schemeClr val="tx1"/>
                </a:solidFill>
                <a:effectLst/>
                <a:latin typeface="+mn-lt"/>
                <a:ea typeface="+mn-ea"/>
                <a:cs typeface="Arial" pitchFamily="34" charset="0"/>
              </a:rPr>
              <a:t>Customize and scale the services using the Operator CRDs and </a:t>
            </a:r>
            <a:r>
              <a:rPr lang="en-US" sz="1200" b="0" i="0" kern="1200" baseline="0" dirty="0" err="1">
                <a:solidFill>
                  <a:schemeClr val="tx1"/>
                </a:solidFill>
                <a:effectLst/>
                <a:latin typeface="+mn-lt"/>
                <a:ea typeface="+mn-ea"/>
                <a:cs typeface="Arial" pitchFamily="34" charset="0"/>
              </a:rPr>
              <a:t>ConfigMaps</a:t>
            </a:r>
            <a:r>
              <a:rPr lang="en-US" sz="1200" b="0" i="0" kern="1200" baseline="0" dirty="0">
                <a:solidFill>
                  <a:schemeClr val="tx1"/>
                </a:solidFill>
                <a:effectLst/>
                <a:latin typeface="+mn-lt"/>
                <a:ea typeface="+mn-ea"/>
                <a:cs typeface="Arial" pitchFamily="34" charset="0"/>
              </a:rPr>
              <a:t>, making our configuration fully portable and declarative</a:t>
            </a:r>
          </a:p>
          <a:p>
            <a:pPr marL="0" indent="0">
              <a:buNone/>
            </a:pPr>
            <a:r>
              <a:rPr lang="en-US" sz="1200" b="0" i="0" kern="1200" baseline="0" dirty="0">
                <a:solidFill>
                  <a:schemeClr val="tx1"/>
                </a:solidFill>
                <a:effectLst/>
                <a:latin typeface="+mn-lt"/>
                <a:ea typeface="+mn-ea"/>
                <a:cs typeface="Arial" pitchFamily="34" charset="0"/>
              </a:rPr>
              <a:t>The Operator acts on the following </a:t>
            </a:r>
            <a:r>
              <a:rPr lang="en-US" sz="1200" b="0" i="0" u="none" strike="noStrike" kern="1200" baseline="0" dirty="0">
                <a:solidFill>
                  <a:schemeClr val="tx1"/>
                </a:solidFill>
                <a:effectLst/>
                <a:latin typeface="+mn-lt"/>
                <a:ea typeface="+mn-ea"/>
                <a:cs typeface="Arial" pitchFamily="34" charset="0"/>
                <a:hlinkClick r:id="rId6"/>
              </a:rPr>
              <a:t>custom resource definitions (CRDs)</a:t>
            </a:r>
            <a:r>
              <a:rPr lang="en-US" sz="1200" b="0" i="0" kern="1200" baseline="0" dirty="0">
                <a:solidFill>
                  <a:schemeClr val="tx1"/>
                </a:solidFill>
                <a:effectLst/>
                <a:latin typeface="+mn-lt"/>
                <a:ea typeface="+mn-ea"/>
                <a:cs typeface="Arial" pitchFamily="34" charset="0"/>
              </a:rPr>
              <a:t>:</a:t>
            </a:r>
          </a:p>
          <a:p>
            <a:r>
              <a:rPr lang="en-US" sz="1200" b="1" i="0" kern="1200" baseline="0" dirty="0">
                <a:solidFill>
                  <a:schemeClr val="tx1"/>
                </a:solidFill>
                <a:effectLst/>
                <a:latin typeface="+mn-lt"/>
                <a:ea typeface="+mn-ea"/>
                <a:cs typeface="Arial" pitchFamily="34" charset="0"/>
              </a:rPr>
              <a:t>Prometheus</a:t>
            </a:r>
            <a:r>
              <a:rPr lang="en-US" sz="1200" b="0" i="0" kern="1200" baseline="0" dirty="0">
                <a:solidFill>
                  <a:schemeClr val="tx1"/>
                </a:solidFill>
                <a:effectLst/>
                <a:latin typeface="+mn-lt"/>
                <a:ea typeface="+mn-ea"/>
                <a:cs typeface="Arial" pitchFamily="34" charset="0"/>
              </a:rPr>
              <a:t>, which defines the desired Prometheus deployment. The Operator ensures at all times that a deployment matching the resource definition is running.</a:t>
            </a:r>
          </a:p>
          <a:p>
            <a:r>
              <a:rPr lang="en-US" sz="1200" b="1" i="0" kern="1200" baseline="0" dirty="0" err="1">
                <a:solidFill>
                  <a:schemeClr val="tx1"/>
                </a:solidFill>
                <a:effectLst/>
                <a:latin typeface="+mn-lt"/>
                <a:ea typeface="+mn-ea"/>
                <a:cs typeface="Arial" pitchFamily="34" charset="0"/>
              </a:rPr>
              <a:t>ServiceMonitor</a:t>
            </a:r>
            <a:r>
              <a:rPr lang="en-US" sz="1200" b="0" i="0" kern="1200" baseline="0" dirty="0">
                <a:solidFill>
                  <a:schemeClr val="tx1"/>
                </a:solidFill>
                <a:effectLst/>
                <a:latin typeface="+mn-lt"/>
                <a:ea typeface="+mn-ea"/>
                <a:cs typeface="Arial" pitchFamily="34" charset="0"/>
              </a:rPr>
              <a:t>, which declaratively specifies how groups of services should be monitored. The Operator automatically generates Prometheus scrape configuration based on the definition.</a:t>
            </a:r>
          </a:p>
          <a:p>
            <a:r>
              <a:rPr lang="en-US" sz="1200" b="1" i="0" kern="1200" baseline="0" dirty="0" err="1">
                <a:solidFill>
                  <a:schemeClr val="tx1"/>
                </a:solidFill>
                <a:effectLst/>
                <a:latin typeface="+mn-lt"/>
                <a:ea typeface="+mn-ea"/>
                <a:cs typeface="Arial" pitchFamily="34" charset="0"/>
              </a:rPr>
              <a:t>PrometheusRule</a:t>
            </a:r>
            <a:r>
              <a:rPr lang="en-US" sz="1200" b="0" i="0" kern="1200" baseline="0" dirty="0">
                <a:solidFill>
                  <a:schemeClr val="tx1"/>
                </a:solidFill>
                <a:effectLst/>
                <a:latin typeface="+mn-lt"/>
                <a:ea typeface="+mn-ea"/>
                <a:cs typeface="Arial" pitchFamily="34" charset="0"/>
              </a:rPr>
              <a:t>, which defines a desired Prometheus rule file, which can be loaded by a Prometheus instance containing Prometheus alerting and recording rules.</a:t>
            </a:r>
          </a:p>
          <a:p>
            <a:r>
              <a:rPr lang="en-US" sz="1200" b="1" i="0" kern="1200" baseline="0" dirty="0" err="1">
                <a:solidFill>
                  <a:schemeClr val="tx1"/>
                </a:solidFill>
                <a:effectLst/>
                <a:latin typeface="+mn-lt"/>
                <a:ea typeface="+mn-ea"/>
                <a:cs typeface="Arial" pitchFamily="34" charset="0"/>
              </a:rPr>
              <a:t>Alertmanager</a:t>
            </a:r>
            <a:r>
              <a:rPr lang="en-US" sz="1200" b="0" i="0" kern="1200" baseline="0" dirty="0">
                <a:solidFill>
                  <a:schemeClr val="tx1"/>
                </a:solidFill>
                <a:effectLst/>
                <a:latin typeface="+mn-lt"/>
                <a:ea typeface="+mn-ea"/>
                <a:cs typeface="Arial" pitchFamily="34" charset="0"/>
              </a:rPr>
              <a:t>, which defines a desired </a:t>
            </a:r>
            <a:r>
              <a:rPr lang="en-US" sz="1200" b="0" i="0" kern="1200" baseline="0" dirty="0" err="1">
                <a:solidFill>
                  <a:schemeClr val="tx1"/>
                </a:solidFill>
                <a:effectLst/>
                <a:latin typeface="+mn-lt"/>
                <a:ea typeface="+mn-ea"/>
                <a:cs typeface="Arial" pitchFamily="34" charset="0"/>
              </a:rPr>
              <a:t>Alertmanager</a:t>
            </a:r>
            <a:r>
              <a:rPr lang="en-US" sz="1200" b="0" i="0" kern="1200" baseline="0" dirty="0">
                <a:solidFill>
                  <a:schemeClr val="tx1"/>
                </a:solidFill>
                <a:effectLst/>
                <a:latin typeface="+mn-lt"/>
                <a:ea typeface="+mn-ea"/>
                <a:cs typeface="Arial" pitchFamily="34" charset="0"/>
              </a:rPr>
              <a:t> deployment. The Operator ensures at all times that a deployment matching the resource definition is running.</a:t>
            </a:r>
          </a:p>
          <a:p>
            <a:pPr marL="0" indent="0">
              <a:buNone/>
            </a:pPr>
            <a:r>
              <a:rPr lang="en-US" sz="1200" b="0" i="0" kern="1200" baseline="0" dirty="0">
                <a:solidFill>
                  <a:schemeClr val="tx1"/>
                </a:solidFill>
                <a:effectLst/>
                <a:latin typeface="+mn-lt"/>
                <a:ea typeface="+mn-ea"/>
                <a:cs typeface="Arial" pitchFamily="34" charset="0"/>
              </a:rPr>
              <a:t>The </a:t>
            </a:r>
            <a:r>
              <a:rPr lang="en-US" sz="1200" b="0" i="0" u="none" strike="noStrike" kern="1200" baseline="0" dirty="0" err="1">
                <a:solidFill>
                  <a:schemeClr val="tx1"/>
                </a:solidFill>
                <a:effectLst/>
                <a:latin typeface="+mn-lt"/>
                <a:ea typeface="+mn-ea"/>
                <a:cs typeface="Arial" pitchFamily="34" charset="0"/>
                <a:hlinkClick r:id="rId7"/>
              </a:rPr>
              <a:t>kube-prometheus</a:t>
            </a:r>
            <a:r>
              <a:rPr lang="en-US" sz="1200" b="0" i="0" kern="1200" baseline="0" dirty="0">
                <a:solidFill>
                  <a:schemeClr val="tx1"/>
                </a:solidFill>
                <a:effectLst/>
                <a:latin typeface="+mn-lt"/>
                <a:ea typeface="+mn-ea"/>
                <a:cs typeface="Arial" pitchFamily="34" charset="0"/>
              </a:rPr>
              <a:t> directory inside the Operator repository contains default services and configurations, so you get not only the Prometheus Operator itself, but a complete setup that you can start using and customizing from the get-go.</a:t>
            </a:r>
          </a:p>
          <a:p>
            <a:pPr marL="0" indent="0">
              <a:buNone/>
            </a:pPr>
            <a:endParaRPr lang="en-US" sz="1200" b="0" i="0" kern="1200" baseline="0" dirty="0">
              <a:solidFill>
                <a:schemeClr val="tx1"/>
              </a:solidFill>
              <a:effectLst/>
              <a:latin typeface="+mn-lt"/>
              <a:ea typeface="+mn-ea"/>
              <a:cs typeface="Arial" pitchFamily="34" charset="0"/>
            </a:endParaRPr>
          </a:p>
          <a:p>
            <a:pPr marL="171450" indent="-171450"/>
            <a:r>
              <a:rPr lang="en-US" sz="1200" b="1" i="0" kern="1200" baseline="0" dirty="0">
                <a:solidFill>
                  <a:schemeClr val="tx1"/>
                </a:solidFill>
                <a:effectLst/>
                <a:latin typeface="+mn-lt"/>
                <a:ea typeface="+mn-ea"/>
                <a:cs typeface="Arial" pitchFamily="34" charset="0"/>
              </a:rPr>
              <a:t>Helm</a:t>
            </a:r>
            <a:r>
              <a:rPr lang="en-US" sz="1200" b="0" i="0" kern="1200" baseline="0" dirty="0">
                <a:solidFill>
                  <a:schemeClr val="tx1"/>
                </a:solidFill>
                <a:effectLst/>
                <a:latin typeface="+mn-lt"/>
                <a:ea typeface="+mn-ea"/>
                <a:cs typeface="Arial" pitchFamily="34" charset="0"/>
              </a:rPr>
              <a:t> is a </a:t>
            </a:r>
            <a:r>
              <a:rPr lang="en-US" sz="1200" b="0" i="0" kern="1200" baseline="0" dirty="0" err="1">
                <a:solidFill>
                  <a:schemeClr val="tx1"/>
                </a:solidFill>
                <a:effectLst/>
                <a:latin typeface="+mn-lt"/>
                <a:ea typeface="+mn-ea"/>
                <a:cs typeface="Arial" pitchFamily="34" charset="0"/>
              </a:rPr>
              <a:t>a</a:t>
            </a:r>
            <a:r>
              <a:rPr lang="en-US" sz="1200" b="0" i="0" kern="1200" baseline="0" dirty="0">
                <a:solidFill>
                  <a:schemeClr val="tx1"/>
                </a:solidFill>
                <a:effectLst/>
                <a:latin typeface="+mn-lt"/>
                <a:ea typeface="+mn-ea"/>
                <a:cs typeface="Arial" pitchFamily="34" charset="0"/>
              </a:rPr>
              <a:t> package manager that provides an easy way to find, share, and use software built for Kubernetes. The project uses a packaging format called charts, which are a collection of files that describe a related set of Kubernetes resources. It is used in </a:t>
            </a:r>
            <a:r>
              <a:rPr lang="en-US" sz="1200" b="0" i="0" u="none" strike="noStrike" kern="1200" baseline="0" dirty="0">
                <a:solidFill>
                  <a:schemeClr val="tx1"/>
                </a:solidFill>
                <a:effectLst/>
                <a:latin typeface="+mn-lt"/>
                <a:ea typeface="+mn-ea"/>
                <a:cs typeface="Arial" pitchFamily="34" charset="0"/>
                <a:hlinkClick r:id="rId8"/>
              </a:rPr>
              <a:t>production by a variety of organizations</a:t>
            </a:r>
            <a:r>
              <a:rPr lang="en-US" sz="1200" b="0" i="0" kern="1200" baseline="0" dirty="0">
                <a:solidFill>
                  <a:schemeClr val="tx1"/>
                </a:solidFill>
                <a:effectLst/>
                <a:latin typeface="+mn-lt"/>
                <a:ea typeface="+mn-ea"/>
                <a:cs typeface="Arial" pitchFamily="34" charset="0"/>
              </a:rPr>
              <a:t>, including AT&amp;T, </a:t>
            </a:r>
            <a:r>
              <a:rPr lang="en-US" sz="1200" b="0" i="0" kern="1200" baseline="0" dirty="0" err="1">
                <a:solidFill>
                  <a:schemeClr val="tx1"/>
                </a:solidFill>
                <a:effectLst/>
                <a:latin typeface="+mn-lt"/>
                <a:ea typeface="+mn-ea"/>
                <a:cs typeface="Arial" pitchFamily="34" charset="0"/>
              </a:rPr>
              <a:t>Bitnami</a:t>
            </a:r>
            <a:r>
              <a:rPr lang="en-US" sz="1200" b="0" i="0" kern="1200" baseline="0" dirty="0">
                <a:solidFill>
                  <a:schemeClr val="tx1"/>
                </a:solidFill>
                <a:effectLst/>
                <a:latin typeface="+mn-lt"/>
                <a:ea typeface="+mn-ea"/>
                <a:cs typeface="Arial" pitchFamily="34" charset="0"/>
              </a:rPr>
              <a:t>, CERN, Conde Nast, Microsoft, VMWare, and many others. Since its inception, there have been more than 13,000 </a:t>
            </a:r>
            <a:r>
              <a:rPr lang="en-US" sz="1200" b="0" i="0" u="none" strike="noStrike" kern="1200" baseline="0" dirty="0">
                <a:solidFill>
                  <a:schemeClr val="tx1"/>
                </a:solidFill>
                <a:effectLst/>
                <a:latin typeface="+mn-lt"/>
                <a:ea typeface="+mn-ea"/>
                <a:cs typeface="Arial" pitchFamily="34" charset="0"/>
                <a:hlinkClick r:id="rId9"/>
              </a:rPr>
              <a:t>contributions</a:t>
            </a:r>
            <a:r>
              <a:rPr lang="en-US" sz="1200" b="0" i="0" kern="1200" baseline="0" dirty="0">
                <a:solidFill>
                  <a:schemeClr val="tx1"/>
                </a:solidFill>
                <a:effectLst/>
                <a:latin typeface="+mn-lt"/>
                <a:ea typeface="+mn-ea"/>
                <a:cs typeface="Arial" pitchFamily="34" charset="0"/>
              </a:rPr>
              <a:t> representing over 1,500 companies to the Helm project. Helm was created in 2015 at </a:t>
            </a:r>
            <a:r>
              <a:rPr lang="en-US" sz="1200" b="0" i="0" kern="1200" baseline="0" dirty="0" err="1">
                <a:solidFill>
                  <a:schemeClr val="tx1"/>
                </a:solidFill>
                <a:effectLst/>
                <a:latin typeface="+mn-lt"/>
                <a:ea typeface="+mn-ea"/>
                <a:cs typeface="Arial" pitchFamily="34" charset="0"/>
              </a:rPr>
              <a:t>Deis</a:t>
            </a:r>
            <a:r>
              <a:rPr lang="en-US" sz="1200" b="0" i="0" kern="1200" baseline="0" dirty="0">
                <a:solidFill>
                  <a:schemeClr val="tx1"/>
                </a:solidFill>
                <a:effectLst/>
                <a:latin typeface="+mn-lt"/>
                <a:ea typeface="+mn-ea"/>
                <a:cs typeface="Arial" pitchFamily="34" charset="0"/>
              </a:rPr>
              <a:t>, which was later acquired by Microsoft. What is now known as Helm classic was introduced at the inaugural </a:t>
            </a:r>
            <a:r>
              <a:rPr lang="en-US" sz="1200" b="0" i="0" kern="1200" baseline="0" dirty="0" err="1">
                <a:solidFill>
                  <a:schemeClr val="tx1"/>
                </a:solidFill>
                <a:effectLst/>
                <a:latin typeface="+mn-lt"/>
                <a:ea typeface="+mn-ea"/>
                <a:cs typeface="Arial" pitchFamily="34" charset="0"/>
              </a:rPr>
              <a:t>KubeCon</a:t>
            </a:r>
            <a:r>
              <a:rPr lang="en-US" sz="1200" b="0" i="0" kern="1200" baseline="0" dirty="0">
                <a:solidFill>
                  <a:schemeClr val="tx1"/>
                </a:solidFill>
                <a:effectLst/>
                <a:latin typeface="+mn-lt"/>
                <a:ea typeface="+mn-ea"/>
                <a:cs typeface="Arial" pitchFamily="34" charset="0"/>
              </a:rPr>
              <a:t> that November. In 2016, the Helm team joined forces with Google, </a:t>
            </a:r>
            <a:r>
              <a:rPr lang="en-US" sz="1200" b="0" i="0" kern="1200" baseline="0" dirty="0" err="1">
                <a:solidFill>
                  <a:schemeClr val="tx1"/>
                </a:solidFill>
                <a:effectLst/>
                <a:latin typeface="+mn-lt"/>
                <a:ea typeface="+mn-ea"/>
                <a:cs typeface="Arial" pitchFamily="34" charset="0"/>
              </a:rPr>
              <a:t>Skippbox</a:t>
            </a:r>
            <a:r>
              <a:rPr lang="en-US" sz="1200" b="0" i="0" kern="1200" baseline="0" dirty="0">
                <a:solidFill>
                  <a:schemeClr val="tx1"/>
                </a:solidFill>
                <a:effectLst/>
                <a:latin typeface="+mn-lt"/>
                <a:ea typeface="+mn-ea"/>
                <a:cs typeface="Arial" pitchFamily="34" charset="0"/>
              </a:rPr>
              <a:t>, and </a:t>
            </a:r>
            <a:r>
              <a:rPr lang="en-US" sz="1200" b="0" i="0" kern="1200" baseline="0" dirty="0" err="1">
                <a:solidFill>
                  <a:schemeClr val="tx1"/>
                </a:solidFill>
                <a:effectLst/>
                <a:latin typeface="+mn-lt"/>
                <a:ea typeface="+mn-ea"/>
                <a:cs typeface="Arial" pitchFamily="34" charset="0"/>
              </a:rPr>
              <a:t>Bitnami</a:t>
            </a:r>
            <a:r>
              <a:rPr lang="en-US" sz="1200" b="0" i="0" kern="1200" baseline="0" dirty="0">
                <a:solidFill>
                  <a:schemeClr val="tx1"/>
                </a:solidFill>
                <a:effectLst/>
                <a:latin typeface="+mn-lt"/>
                <a:ea typeface="+mn-ea"/>
                <a:cs typeface="Arial" pitchFamily="34" charset="0"/>
              </a:rPr>
              <a:t> to produce Helm 2, which defined a workflow for creating, installing, and managing Helm charts. In June 2018, Helm joined the Cloud Native Computing Foundation or CNCF as an incubating project. The </a:t>
            </a:r>
            <a:r>
              <a:rPr lang="en-US" sz="1200" b="0" i="0" u="none" strike="noStrike" kern="1200" baseline="0" dirty="0">
                <a:solidFill>
                  <a:schemeClr val="tx1"/>
                </a:solidFill>
                <a:effectLst/>
                <a:latin typeface="+mn-lt"/>
                <a:ea typeface="+mn-ea"/>
                <a:cs typeface="Arial" pitchFamily="34" charset="0"/>
                <a:hlinkClick r:id="rId10"/>
              </a:rPr>
              <a:t>Helm Hub</a:t>
            </a:r>
            <a:r>
              <a:rPr lang="en-US" sz="1200" b="0" i="0" kern="1200" baseline="0" dirty="0">
                <a:solidFill>
                  <a:schemeClr val="tx1"/>
                </a:solidFill>
                <a:effectLst/>
                <a:latin typeface="+mn-lt"/>
                <a:ea typeface="+mn-ea"/>
                <a:cs typeface="Arial" pitchFamily="34" charset="0"/>
              </a:rPr>
              <a:t> was launched in late 2018 as a centralized home for Helm charts and today sees more than hundreds of millions of downloads a month. Late last year, the Helm team released Helm 3, which builds upon the Helm 2 workflow, changing the underlying infrastructure to reflect the needs of the community as they change and evolve. </a:t>
            </a:r>
            <a:r>
              <a:rPr lang="en-US" sz="1200" b="1" i="0" kern="1200" baseline="0" dirty="0">
                <a:solidFill>
                  <a:schemeClr val="tx1"/>
                </a:solidFill>
                <a:effectLst/>
                <a:latin typeface="+mn-lt"/>
                <a:ea typeface="+mn-ea"/>
                <a:cs typeface="Arial" pitchFamily="34" charset="0"/>
              </a:rPr>
              <a:t> </a:t>
            </a:r>
            <a:r>
              <a:rPr lang="en-US" sz="1200" b="0" i="0" u="none" strike="noStrike" kern="1200" baseline="0" dirty="0">
                <a:solidFill>
                  <a:schemeClr val="tx1"/>
                </a:solidFill>
                <a:effectLst/>
                <a:latin typeface="+mn-lt"/>
                <a:ea typeface="+mn-ea"/>
                <a:cs typeface="Arial" pitchFamily="34" charset="0"/>
              </a:rPr>
              <a:t>Very recently, </a:t>
            </a:r>
            <a:r>
              <a:rPr lang="en-US" sz="1200" b="0" i="0" kern="1200" baseline="0" dirty="0">
                <a:solidFill>
                  <a:schemeClr val="tx1"/>
                </a:solidFill>
                <a:effectLst/>
                <a:latin typeface="+mn-lt"/>
                <a:ea typeface="+mn-ea"/>
                <a:cs typeface="Arial" pitchFamily="34" charset="0"/>
              </a:rPr>
              <a:t>CNCF announced that Helm is the tenth project to graduate. To move from the maturity level of </a:t>
            </a:r>
            <a:r>
              <a:rPr lang="en-US" sz="1200" b="0" i="0" u="none" strike="noStrike" kern="1200" baseline="0" dirty="0">
                <a:solidFill>
                  <a:schemeClr val="tx1"/>
                </a:solidFill>
                <a:effectLst/>
                <a:latin typeface="+mn-lt"/>
                <a:ea typeface="+mn-ea"/>
                <a:cs typeface="Arial" pitchFamily="34" charset="0"/>
                <a:hlinkClick r:id="rId11"/>
              </a:rPr>
              <a:t>incubation to graduation</a:t>
            </a:r>
            <a:r>
              <a:rPr lang="en-US" sz="1200" b="0" i="0" kern="1200" baseline="0" dirty="0">
                <a:solidFill>
                  <a:schemeClr val="tx1"/>
                </a:solidFill>
                <a:effectLst/>
                <a:latin typeface="+mn-lt"/>
                <a:ea typeface="+mn-ea"/>
                <a:cs typeface="Arial" pitchFamily="34" charset="0"/>
              </a:rPr>
              <a:t>, projects must demonstrate thriving adoption, an open governance process, and a strong commitment to community, sustainability, and inclusivity.</a:t>
            </a:r>
          </a:p>
        </p:txBody>
      </p:sp>
    </p:spTree>
    <p:extLst>
      <p:ext uri="{BB962C8B-B14F-4D97-AF65-F5344CB8AC3E}">
        <p14:creationId xmlns:p14="http://schemas.microsoft.com/office/powerpoint/2010/main" val="1349874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7207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of the </a:t>
            </a:r>
            <a:r>
              <a:rPr lang="en-US" dirty="0" err="1"/>
              <a:t>kubectl</a:t>
            </a:r>
            <a:r>
              <a:rPr lang="en-US" dirty="0"/>
              <a:t> command shows that the Grafana and </a:t>
            </a:r>
            <a:r>
              <a:rPr lang="en-US" dirty="0" err="1"/>
              <a:t>alertmanager</a:t>
            </a:r>
            <a:r>
              <a:rPr lang="en-US" dirty="0"/>
              <a:t> integration was also installed – no need for extra install steps.</a:t>
            </a:r>
          </a:p>
        </p:txBody>
      </p:sp>
    </p:spTree>
    <p:extLst>
      <p:ext uri="{BB962C8B-B14F-4D97-AF65-F5344CB8AC3E}">
        <p14:creationId xmlns:p14="http://schemas.microsoft.com/office/powerpoint/2010/main" val="439029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a:solidFill>
                  <a:schemeClr val="tx1"/>
                </a:solidFill>
                <a:effectLst/>
                <a:latin typeface="+mn-lt"/>
                <a:ea typeface="+mn-ea"/>
                <a:cs typeface="Arial" pitchFamily="34" charset="0"/>
              </a:rPr>
              <a:t>By default, pods are only accessible through their internal IP addresses within the Kubernetes cluster. To make them accessible from outside the Kubernetes virtual network, pods need to be “exposed” as Kubernetes services. There are several ways to do that. For instance, the </a:t>
            </a:r>
            <a:r>
              <a:rPr lang="en-US" b="1" i="1" dirty="0" err="1"/>
              <a:t>kubectl</a:t>
            </a:r>
            <a:r>
              <a:rPr lang="en-US" b="1" i="1" dirty="0"/>
              <a:t> patch</a:t>
            </a:r>
            <a:r>
              <a:rPr lang="en-US" sz="1200" b="0" i="0" kern="1200" baseline="0" dirty="0">
                <a:solidFill>
                  <a:schemeClr val="tx1"/>
                </a:solidFill>
                <a:effectLst/>
                <a:latin typeface="+mn-lt"/>
                <a:ea typeface="+mn-ea"/>
                <a:cs typeface="Arial" pitchFamily="34" charset="0"/>
              </a:rPr>
              <a:t> command can be used to update the Service in-place to a public-facing type like </a:t>
            </a:r>
            <a:r>
              <a:rPr lang="en-US" b="1" i="1" dirty="0" err="1"/>
              <a:t>LoadBalancer</a:t>
            </a:r>
            <a:r>
              <a:rPr lang="en-US" sz="1200" b="0" i="0" kern="1200" baseline="0" dirty="0">
                <a:solidFill>
                  <a:schemeClr val="tx1"/>
                </a:solidFill>
                <a:effectLst/>
                <a:latin typeface="+mn-lt"/>
                <a:ea typeface="+mn-ea"/>
                <a:cs typeface="Arial" pitchFamily="34" charset="0"/>
              </a:rPr>
              <a:t>, or the </a:t>
            </a:r>
            <a:r>
              <a:rPr lang="en-US" b="1" i="1" dirty="0" err="1"/>
              <a:t>kubectl</a:t>
            </a:r>
            <a:r>
              <a:rPr lang="en-US" b="1" i="1" dirty="0"/>
              <a:t> port-forward</a:t>
            </a:r>
            <a:r>
              <a:rPr lang="en-US" sz="1200" b="0" i="0" kern="1200" baseline="0" dirty="0">
                <a:solidFill>
                  <a:schemeClr val="tx1"/>
                </a:solidFill>
                <a:effectLst/>
                <a:latin typeface="+mn-lt"/>
                <a:ea typeface="+mn-ea"/>
                <a:cs typeface="Arial" pitchFamily="34" charset="0"/>
              </a:rPr>
              <a:t> command can be used to forward a local port to a Grafana Pod port.</a:t>
            </a:r>
          </a:p>
          <a:p>
            <a:r>
              <a:rPr lang="en-US" sz="1200" b="0" i="0" kern="1200" baseline="0" dirty="0">
                <a:solidFill>
                  <a:schemeClr val="tx1"/>
                </a:solidFill>
                <a:effectLst/>
                <a:latin typeface="+mn-lt"/>
                <a:ea typeface="+mn-ea"/>
                <a:cs typeface="Arial" pitchFamily="34" charset="0"/>
              </a:rPr>
              <a:t>To use </a:t>
            </a:r>
            <a:r>
              <a:rPr lang="en-US" sz="1200" b="1" i="1" kern="1200" baseline="0" dirty="0" err="1">
                <a:solidFill>
                  <a:schemeClr val="tx1"/>
                </a:solidFill>
                <a:effectLst/>
                <a:latin typeface="+mn-lt"/>
                <a:ea typeface="+mn-ea"/>
                <a:cs typeface="Arial" pitchFamily="34" charset="0"/>
              </a:rPr>
              <a:t>kubectl</a:t>
            </a:r>
            <a:r>
              <a:rPr lang="en-US" sz="1200" b="1" i="1" kern="1200" baseline="0" dirty="0">
                <a:solidFill>
                  <a:schemeClr val="tx1"/>
                </a:solidFill>
                <a:effectLst/>
                <a:latin typeface="+mn-lt"/>
                <a:ea typeface="+mn-ea"/>
                <a:cs typeface="Arial" pitchFamily="34" charset="0"/>
              </a:rPr>
              <a:t> patch</a:t>
            </a:r>
            <a:r>
              <a:rPr lang="en-US" sz="1200" b="0" i="0" kern="1200" baseline="0" dirty="0">
                <a:solidFill>
                  <a:schemeClr val="tx1"/>
                </a:solidFill>
                <a:effectLst/>
                <a:latin typeface="+mn-lt"/>
                <a:ea typeface="+mn-ea"/>
                <a:cs typeface="Arial" pitchFamily="34" charset="0"/>
              </a:rPr>
              <a:t>, enter the following command:</a:t>
            </a:r>
          </a:p>
          <a:p>
            <a:pPr marL="0" indent="0">
              <a:buNone/>
            </a:pPr>
            <a:r>
              <a:rPr lang="en-US" dirty="0"/>
              <a:t>	</a:t>
            </a:r>
            <a:r>
              <a:rPr lang="en-US" b="1" i="1" dirty="0" err="1"/>
              <a:t>kubectl</a:t>
            </a:r>
            <a:r>
              <a:rPr lang="en-US" b="1" i="1" dirty="0"/>
              <a:t> patch svc “&lt;Grafana service name&gt;" --namespace &lt;Grafana namespace&gt; -p '{"spec": {"type": "</a:t>
            </a:r>
            <a:r>
              <a:rPr lang="en-US" b="1" i="1" dirty="0" err="1"/>
              <a:t>LoadBalancer</a:t>
            </a:r>
            <a:r>
              <a:rPr lang="en-US" b="1" i="1" dirty="0"/>
              <a:t>"}}’</a:t>
            </a:r>
          </a:p>
          <a:p>
            <a:pPr marL="0" indent="0">
              <a:buNone/>
            </a:pPr>
            <a:endParaRPr lang="en-US" b="1" i="1" dirty="0"/>
          </a:p>
          <a:p>
            <a:pPr marL="0" indent="0">
              <a:buNone/>
            </a:pPr>
            <a:r>
              <a:rPr lang="en-US" dirty="0"/>
              <a:t>	The above command will cause an external IP address to be generated for outside access. It might take a few minutes for the process to complete. To monitor it, the following command can be used:</a:t>
            </a:r>
          </a:p>
          <a:p>
            <a:pPr marL="0" indent="0">
              <a:buNone/>
            </a:pPr>
            <a:endParaRPr lang="en-US" dirty="0"/>
          </a:p>
          <a:p>
            <a:pPr marL="0" indent="0">
              <a:buNone/>
            </a:pPr>
            <a:r>
              <a:rPr lang="en-US" dirty="0"/>
              <a:t>	</a:t>
            </a:r>
            <a:r>
              <a:rPr lang="en-US" b="1" i="1" dirty="0" err="1"/>
              <a:t>kubectl</a:t>
            </a:r>
            <a:r>
              <a:rPr lang="en-US" b="1" i="1" dirty="0"/>
              <a:t> get svc –namespace &lt;Grafana namespace&gt; -w</a:t>
            </a:r>
            <a:endParaRPr lang="en-US" b="0" i="0" dirty="0"/>
          </a:p>
          <a:p>
            <a:pPr marL="0" indent="0">
              <a:buNone/>
            </a:pPr>
            <a:endParaRPr lang="en-US" b="0" i="0" dirty="0"/>
          </a:p>
          <a:p>
            <a:pPr marL="0" indent="0">
              <a:buNone/>
            </a:pPr>
            <a:r>
              <a:rPr lang="en-US" b="0" i="0" dirty="0"/>
              <a:t>To expose the service via port-forwarding, a command similar to the following can be used:</a:t>
            </a:r>
          </a:p>
          <a:p>
            <a:pPr marL="0" indent="0">
              <a:buNone/>
            </a:pPr>
            <a:endParaRPr lang="en-US" b="0" i="0" dirty="0"/>
          </a:p>
          <a:p>
            <a:pPr marL="0" indent="0">
              <a:buNone/>
            </a:pPr>
            <a:r>
              <a:rPr lang="en-US" b="1" i="1" dirty="0"/>
              <a:t>	</a:t>
            </a:r>
            <a:r>
              <a:rPr lang="en-US" b="1" i="1" dirty="0" err="1"/>
              <a:t>kubectl</a:t>
            </a:r>
            <a:r>
              <a:rPr lang="en-US" b="1" i="1" dirty="0"/>
              <a:t> port-forward -n $(</a:t>
            </a:r>
            <a:r>
              <a:rPr lang="en-US" b="1" i="1" dirty="0" err="1"/>
              <a:t>kubectl</a:t>
            </a:r>
            <a:r>
              <a:rPr lang="en-US" b="1" i="1" dirty="0"/>
              <a:t> get pod -A -l 'app.kubernetes.io/name=</a:t>
            </a:r>
            <a:r>
              <a:rPr lang="en-US" b="1" i="1" dirty="0" err="1"/>
              <a:t>grafana</a:t>
            </a:r>
            <a:r>
              <a:rPr lang="en-US" b="1" i="1" dirty="0"/>
              <a:t>' -o </a:t>
            </a:r>
            <a:r>
              <a:rPr lang="en-US" b="1" i="1" dirty="0" err="1"/>
              <a:t>jsonpath</a:t>
            </a:r>
            <a:r>
              <a:rPr lang="en-US" b="1" i="1" dirty="0"/>
              <a:t>='{.items[0].</a:t>
            </a:r>
            <a:r>
              <a:rPr lang="en-US" b="1" i="1" dirty="0" err="1"/>
              <a:t>metadata.namespace</a:t>
            </a:r>
            <a:r>
              <a:rPr lang="en-US" b="1" i="1" dirty="0"/>
              <a:t>}') $(</a:t>
            </a:r>
            <a:r>
              <a:rPr lang="en-US" b="1" i="1" dirty="0" err="1"/>
              <a:t>kubectl</a:t>
            </a:r>
            <a:r>
              <a:rPr lang="en-US" b="1" i="1" dirty="0"/>
              <a:t> get pod -A -l 'app.kubernetes.io/name=</a:t>
            </a:r>
            <a:r>
              <a:rPr lang="en-US" b="1" i="1" dirty="0" err="1"/>
              <a:t>grafana</a:t>
            </a:r>
            <a:r>
              <a:rPr lang="en-US" b="1" i="1" dirty="0"/>
              <a:t>' -o </a:t>
            </a:r>
            <a:r>
              <a:rPr lang="en-US" b="1" i="1" dirty="0" err="1"/>
              <a:t>jsonpath</a:t>
            </a:r>
            <a:r>
              <a:rPr lang="en-US" b="1" i="1" dirty="0"/>
              <a:t>='{.items[0].metadata.name}') --address $(hostname -</a:t>
            </a:r>
            <a:r>
              <a:rPr lang="en-US" b="1" i="1" dirty="0" err="1"/>
              <a:t>i</a:t>
            </a:r>
            <a:r>
              <a:rPr lang="en-US" b="1" i="1" dirty="0"/>
              <a:t>) 3000 </a:t>
            </a:r>
          </a:p>
        </p:txBody>
      </p:sp>
    </p:spTree>
    <p:extLst>
      <p:ext uri="{BB962C8B-B14F-4D97-AF65-F5344CB8AC3E}">
        <p14:creationId xmlns:p14="http://schemas.microsoft.com/office/powerpoint/2010/main" val="160942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i="1" dirty="0"/>
          </a:p>
        </p:txBody>
      </p:sp>
    </p:spTree>
    <p:extLst>
      <p:ext uri="{BB962C8B-B14F-4D97-AF65-F5344CB8AC3E}">
        <p14:creationId xmlns:p14="http://schemas.microsoft.com/office/powerpoint/2010/main" val="13374716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AS -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7" name="Group 56"/>
          <p:cNvGrpSpPr/>
          <p:nvPr userDrawn="1"/>
        </p:nvGrpSpPr>
        <p:grpSpPr>
          <a:xfrm>
            <a:off x="8018998" y="6246873"/>
            <a:ext cx="844014" cy="449260"/>
            <a:chOff x="7048500" y="4889500"/>
            <a:chExt cx="1622426" cy="863600"/>
          </a:xfrm>
        </p:grpSpPr>
        <p:sp>
          <p:nvSpPr>
            <p:cNvPr id="34" name="Freeform 6"/>
            <p:cNvSpPr>
              <a:spLocks/>
            </p:cNvSpPr>
            <p:nvPr userDrawn="1"/>
          </p:nvSpPr>
          <p:spPr bwMode="auto">
            <a:xfrm>
              <a:off x="7089775" y="5645150"/>
              <a:ext cx="87313" cy="100013"/>
            </a:xfrm>
            <a:custGeom>
              <a:avLst/>
              <a:gdLst>
                <a:gd name="T0" fmla="*/ 0 w 218"/>
                <a:gd name="T1" fmla="*/ 0 h 249"/>
                <a:gd name="T2" fmla="*/ 218 w 218"/>
                <a:gd name="T3" fmla="*/ 0 h 249"/>
                <a:gd name="T4" fmla="*/ 218 w 218"/>
                <a:gd name="T5" fmla="*/ 63 h 249"/>
                <a:gd name="T6" fmla="*/ 147 w 218"/>
                <a:gd name="T7" fmla="*/ 63 h 249"/>
                <a:gd name="T8" fmla="*/ 147 w 218"/>
                <a:gd name="T9" fmla="*/ 249 h 249"/>
                <a:gd name="T10" fmla="*/ 71 w 218"/>
                <a:gd name="T11" fmla="*/ 249 h 249"/>
                <a:gd name="T12" fmla="*/ 71 w 218"/>
                <a:gd name="T13" fmla="*/ 63 h 249"/>
                <a:gd name="T14" fmla="*/ 0 w 218"/>
                <a:gd name="T15" fmla="*/ 63 h 249"/>
                <a:gd name="T16" fmla="*/ 0 w 218"/>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49">
                  <a:moveTo>
                    <a:pt x="0" y="0"/>
                  </a:moveTo>
                  <a:lnTo>
                    <a:pt x="218" y="0"/>
                  </a:lnTo>
                  <a:lnTo>
                    <a:pt x="218" y="63"/>
                  </a:lnTo>
                  <a:lnTo>
                    <a:pt x="147" y="63"/>
                  </a:lnTo>
                  <a:lnTo>
                    <a:pt x="147" y="249"/>
                  </a:lnTo>
                  <a:lnTo>
                    <a:pt x="71" y="249"/>
                  </a:lnTo>
                  <a:lnTo>
                    <a:pt x="71"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p:cNvSpPr>
            <p:nvPr userDrawn="1"/>
          </p:nvSpPr>
          <p:spPr bwMode="auto">
            <a:xfrm>
              <a:off x="7185025" y="5645150"/>
              <a:ext cx="88900" cy="100013"/>
            </a:xfrm>
            <a:custGeom>
              <a:avLst/>
              <a:gdLst>
                <a:gd name="T0" fmla="*/ 0 w 227"/>
                <a:gd name="T1" fmla="*/ 0 h 249"/>
                <a:gd name="T2" fmla="*/ 77 w 227"/>
                <a:gd name="T3" fmla="*/ 0 h 249"/>
                <a:gd name="T4" fmla="*/ 77 w 227"/>
                <a:gd name="T5" fmla="*/ 86 h 249"/>
                <a:gd name="T6" fmla="*/ 149 w 227"/>
                <a:gd name="T7" fmla="*/ 86 h 249"/>
                <a:gd name="T8" fmla="*/ 149 w 227"/>
                <a:gd name="T9" fmla="*/ 0 h 249"/>
                <a:gd name="T10" fmla="*/ 227 w 227"/>
                <a:gd name="T11" fmla="*/ 0 h 249"/>
                <a:gd name="T12" fmla="*/ 227 w 227"/>
                <a:gd name="T13" fmla="*/ 249 h 249"/>
                <a:gd name="T14" fmla="*/ 149 w 227"/>
                <a:gd name="T15" fmla="*/ 249 h 249"/>
                <a:gd name="T16" fmla="*/ 149 w 227"/>
                <a:gd name="T17" fmla="*/ 150 h 249"/>
                <a:gd name="T18" fmla="*/ 77 w 227"/>
                <a:gd name="T19" fmla="*/ 150 h 249"/>
                <a:gd name="T20" fmla="*/ 77 w 227"/>
                <a:gd name="T21" fmla="*/ 249 h 249"/>
                <a:gd name="T22" fmla="*/ 0 w 227"/>
                <a:gd name="T23" fmla="*/ 249 h 249"/>
                <a:gd name="T24" fmla="*/ 0 w 227"/>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249">
                  <a:moveTo>
                    <a:pt x="0" y="0"/>
                  </a:moveTo>
                  <a:lnTo>
                    <a:pt x="77" y="0"/>
                  </a:lnTo>
                  <a:lnTo>
                    <a:pt x="77" y="86"/>
                  </a:lnTo>
                  <a:lnTo>
                    <a:pt x="149" y="86"/>
                  </a:lnTo>
                  <a:lnTo>
                    <a:pt x="149" y="0"/>
                  </a:lnTo>
                  <a:lnTo>
                    <a:pt x="227" y="0"/>
                  </a:lnTo>
                  <a:lnTo>
                    <a:pt x="227" y="249"/>
                  </a:lnTo>
                  <a:lnTo>
                    <a:pt x="149" y="249"/>
                  </a:lnTo>
                  <a:lnTo>
                    <a:pt x="149" y="150"/>
                  </a:lnTo>
                  <a:lnTo>
                    <a:pt x="77" y="150"/>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8"/>
            <p:cNvSpPr>
              <a:spLocks/>
            </p:cNvSpPr>
            <p:nvPr userDrawn="1"/>
          </p:nvSpPr>
          <p:spPr bwMode="auto">
            <a:xfrm>
              <a:off x="7285038" y="5645150"/>
              <a:ext cx="82550" cy="100013"/>
            </a:xfrm>
            <a:custGeom>
              <a:avLst/>
              <a:gdLst>
                <a:gd name="T0" fmla="*/ 0 w 212"/>
                <a:gd name="T1" fmla="*/ 0 h 249"/>
                <a:gd name="T2" fmla="*/ 208 w 212"/>
                <a:gd name="T3" fmla="*/ 0 h 249"/>
                <a:gd name="T4" fmla="*/ 208 w 212"/>
                <a:gd name="T5" fmla="*/ 63 h 249"/>
                <a:gd name="T6" fmla="*/ 78 w 212"/>
                <a:gd name="T7" fmla="*/ 63 h 249"/>
                <a:gd name="T8" fmla="*/ 78 w 212"/>
                <a:gd name="T9" fmla="*/ 94 h 249"/>
                <a:gd name="T10" fmla="*/ 196 w 212"/>
                <a:gd name="T11" fmla="*/ 94 h 249"/>
                <a:gd name="T12" fmla="*/ 196 w 212"/>
                <a:gd name="T13" fmla="*/ 154 h 249"/>
                <a:gd name="T14" fmla="*/ 78 w 212"/>
                <a:gd name="T15" fmla="*/ 154 h 249"/>
                <a:gd name="T16" fmla="*/ 78 w 212"/>
                <a:gd name="T17" fmla="*/ 185 h 249"/>
                <a:gd name="T18" fmla="*/ 212 w 212"/>
                <a:gd name="T19" fmla="*/ 185 h 249"/>
                <a:gd name="T20" fmla="*/ 212 w 212"/>
                <a:gd name="T21" fmla="*/ 249 h 249"/>
                <a:gd name="T22" fmla="*/ 0 w 212"/>
                <a:gd name="T23" fmla="*/ 249 h 249"/>
                <a:gd name="T24" fmla="*/ 0 w 212"/>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249">
                  <a:moveTo>
                    <a:pt x="0" y="0"/>
                  </a:moveTo>
                  <a:lnTo>
                    <a:pt x="208" y="0"/>
                  </a:lnTo>
                  <a:lnTo>
                    <a:pt x="208" y="63"/>
                  </a:lnTo>
                  <a:lnTo>
                    <a:pt x="78" y="63"/>
                  </a:lnTo>
                  <a:lnTo>
                    <a:pt x="78" y="94"/>
                  </a:lnTo>
                  <a:lnTo>
                    <a:pt x="196" y="94"/>
                  </a:lnTo>
                  <a:lnTo>
                    <a:pt x="196" y="154"/>
                  </a:lnTo>
                  <a:lnTo>
                    <a:pt x="78" y="154"/>
                  </a:lnTo>
                  <a:lnTo>
                    <a:pt x="78" y="185"/>
                  </a:lnTo>
                  <a:lnTo>
                    <a:pt x="212" y="185"/>
                  </a:lnTo>
                  <a:lnTo>
                    <a:pt x="212"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9"/>
            <p:cNvSpPr>
              <a:spLocks noEditPoints="1"/>
            </p:cNvSpPr>
            <p:nvPr userDrawn="1"/>
          </p:nvSpPr>
          <p:spPr bwMode="auto">
            <a:xfrm>
              <a:off x="7426325" y="5645150"/>
              <a:ext cx="87313" cy="100013"/>
            </a:xfrm>
            <a:custGeom>
              <a:avLst/>
              <a:gdLst>
                <a:gd name="T0" fmla="*/ 77 w 221"/>
                <a:gd name="T1" fmla="*/ 63 h 249"/>
                <a:gd name="T2" fmla="*/ 77 w 221"/>
                <a:gd name="T3" fmla="*/ 114 h 249"/>
                <a:gd name="T4" fmla="*/ 107 w 221"/>
                <a:gd name="T5" fmla="*/ 114 h 249"/>
                <a:gd name="T6" fmla="*/ 117 w 221"/>
                <a:gd name="T7" fmla="*/ 114 h 249"/>
                <a:gd name="T8" fmla="*/ 126 w 221"/>
                <a:gd name="T9" fmla="*/ 113 h 249"/>
                <a:gd name="T10" fmla="*/ 135 w 221"/>
                <a:gd name="T11" fmla="*/ 111 h 249"/>
                <a:gd name="T12" fmla="*/ 142 w 221"/>
                <a:gd name="T13" fmla="*/ 106 h 249"/>
                <a:gd name="T14" fmla="*/ 146 w 221"/>
                <a:gd name="T15" fmla="*/ 98 h 249"/>
                <a:gd name="T16" fmla="*/ 148 w 221"/>
                <a:gd name="T17" fmla="*/ 87 h 249"/>
                <a:gd name="T18" fmla="*/ 146 w 221"/>
                <a:gd name="T19" fmla="*/ 76 h 249"/>
                <a:gd name="T20" fmla="*/ 141 w 221"/>
                <a:gd name="T21" fmla="*/ 69 h 249"/>
                <a:gd name="T22" fmla="*/ 132 w 221"/>
                <a:gd name="T23" fmla="*/ 66 h 249"/>
                <a:gd name="T24" fmla="*/ 122 w 221"/>
                <a:gd name="T25" fmla="*/ 63 h 249"/>
                <a:gd name="T26" fmla="*/ 111 w 221"/>
                <a:gd name="T27" fmla="*/ 63 h 249"/>
                <a:gd name="T28" fmla="*/ 77 w 221"/>
                <a:gd name="T29" fmla="*/ 63 h 249"/>
                <a:gd name="T30" fmla="*/ 0 w 221"/>
                <a:gd name="T31" fmla="*/ 0 h 249"/>
                <a:gd name="T32" fmla="*/ 128 w 221"/>
                <a:gd name="T33" fmla="*/ 0 h 249"/>
                <a:gd name="T34" fmla="*/ 152 w 221"/>
                <a:gd name="T35" fmla="*/ 1 h 249"/>
                <a:gd name="T36" fmla="*/ 172 w 221"/>
                <a:gd name="T37" fmla="*/ 7 h 249"/>
                <a:gd name="T38" fmla="*/ 188 w 221"/>
                <a:gd name="T39" fmla="*/ 17 h 249"/>
                <a:gd name="T40" fmla="*/ 201 w 221"/>
                <a:gd name="T41" fmla="*/ 28 h 249"/>
                <a:gd name="T42" fmla="*/ 209 w 221"/>
                <a:gd name="T43" fmla="*/ 42 h 249"/>
                <a:gd name="T44" fmla="*/ 216 w 221"/>
                <a:gd name="T45" fmla="*/ 56 h 249"/>
                <a:gd name="T46" fmla="*/ 219 w 221"/>
                <a:gd name="T47" fmla="*/ 71 h 249"/>
                <a:gd name="T48" fmla="*/ 221 w 221"/>
                <a:gd name="T49" fmla="*/ 84 h 249"/>
                <a:gd name="T50" fmla="*/ 218 w 221"/>
                <a:gd name="T51" fmla="*/ 108 h 249"/>
                <a:gd name="T52" fmla="*/ 212 w 221"/>
                <a:gd name="T53" fmla="*/ 129 h 249"/>
                <a:gd name="T54" fmla="*/ 201 w 221"/>
                <a:gd name="T55" fmla="*/ 145 h 249"/>
                <a:gd name="T56" fmla="*/ 186 w 221"/>
                <a:gd name="T57" fmla="*/ 158 h 249"/>
                <a:gd name="T58" fmla="*/ 167 w 221"/>
                <a:gd name="T59" fmla="*/ 167 h 249"/>
                <a:gd name="T60" fmla="*/ 146 w 221"/>
                <a:gd name="T61" fmla="*/ 172 h 249"/>
                <a:gd name="T62" fmla="*/ 122 w 221"/>
                <a:gd name="T63" fmla="*/ 174 h 249"/>
                <a:gd name="T64" fmla="*/ 77 w 221"/>
                <a:gd name="T65" fmla="*/ 174 h 249"/>
                <a:gd name="T66" fmla="*/ 77 w 221"/>
                <a:gd name="T67" fmla="*/ 249 h 249"/>
                <a:gd name="T68" fmla="*/ 0 w 221"/>
                <a:gd name="T69" fmla="*/ 249 h 249"/>
                <a:gd name="T70" fmla="*/ 0 w 221"/>
                <a:gd name="T71"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1" h="249">
                  <a:moveTo>
                    <a:pt x="77" y="63"/>
                  </a:moveTo>
                  <a:lnTo>
                    <a:pt x="77" y="114"/>
                  </a:lnTo>
                  <a:lnTo>
                    <a:pt x="107" y="114"/>
                  </a:lnTo>
                  <a:lnTo>
                    <a:pt x="117" y="114"/>
                  </a:lnTo>
                  <a:lnTo>
                    <a:pt x="126" y="113"/>
                  </a:lnTo>
                  <a:lnTo>
                    <a:pt x="135" y="111"/>
                  </a:lnTo>
                  <a:lnTo>
                    <a:pt x="142" y="106"/>
                  </a:lnTo>
                  <a:lnTo>
                    <a:pt x="146" y="98"/>
                  </a:lnTo>
                  <a:lnTo>
                    <a:pt x="148" y="87"/>
                  </a:lnTo>
                  <a:lnTo>
                    <a:pt x="146" y="76"/>
                  </a:lnTo>
                  <a:lnTo>
                    <a:pt x="141" y="69"/>
                  </a:lnTo>
                  <a:lnTo>
                    <a:pt x="132" y="66"/>
                  </a:lnTo>
                  <a:lnTo>
                    <a:pt x="122" y="63"/>
                  </a:lnTo>
                  <a:lnTo>
                    <a:pt x="111" y="63"/>
                  </a:lnTo>
                  <a:lnTo>
                    <a:pt x="77" y="63"/>
                  </a:lnTo>
                  <a:close/>
                  <a:moveTo>
                    <a:pt x="0" y="0"/>
                  </a:moveTo>
                  <a:lnTo>
                    <a:pt x="128" y="0"/>
                  </a:lnTo>
                  <a:lnTo>
                    <a:pt x="152" y="1"/>
                  </a:lnTo>
                  <a:lnTo>
                    <a:pt x="172" y="7"/>
                  </a:lnTo>
                  <a:lnTo>
                    <a:pt x="188" y="17"/>
                  </a:lnTo>
                  <a:lnTo>
                    <a:pt x="201" y="28"/>
                  </a:lnTo>
                  <a:lnTo>
                    <a:pt x="209" y="42"/>
                  </a:lnTo>
                  <a:lnTo>
                    <a:pt x="216" y="56"/>
                  </a:lnTo>
                  <a:lnTo>
                    <a:pt x="219" y="71"/>
                  </a:lnTo>
                  <a:lnTo>
                    <a:pt x="221" y="84"/>
                  </a:lnTo>
                  <a:lnTo>
                    <a:pt x="218" y="108"/>
                  </a:lnTo>
                  <a:lnTo>
                    <a:pt x="212" y="129"/>
                  </a:lnTo>
                  <a:lnTo>
                    <a:pt x="201" y="145"/>
                  </a:lnTo>
                  <a:lnTo>
                    <a:pt x="186" y="158"/>
                  </a:lnTo>
                  <a:lnTo>
                    <a:pt x="167" y="167"/>
                  </a:lnTo>
                  <a:lnTo>
                    <a:pt x="146" y="172"/>
                  </a:lnTo>
                  <a:lnTo>
                    <a:pt x="122" y="174"/>
                  </a:lnTo>
                  <a:lnTo>
                    <a:pt x="77" y="174"/>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0"/>
            <p:cNvSpPr>
              <a:spLocks noEditPoints="1"/>
            </p:cNvSpPr>
            <p:nvPr userDrawn="1"/>
          </p:nvSpPr>
          <p:spPr bwMode="auto">
            <a:xfrm>
              <a:off x="7516813" y="5643563"/>
              <a:ext cx="100013" cy="103188"/>
            </a:xfrm>
            <a:custGeom>
              <a:avLst/>
              <a:gdLst>
                <a:gd name="T0" fmla="*/ 126 w 253"/>
                <a:gd name="T1" fmla="*/ 63 h 262"/>
                <a:gd name="T2" fmla="*/ 117 w 253"/>
                <a:gd name="T3" fmla="*/ 64 h 262"/>
                <a:gd name="T4" fmla="*/ 108 w 253"/>
                <a:gd name="T5" fmla="*/ 66 h 262"/>
                <a:gd name="T6" fmla="*/ 98 w 253"/>
                <a:gd name="T7" fmla="*/ 71 h 262"/>
                <a:gd name="T8" fmla="*/ 90 w 253"/>
                <a:gd name="T9" fmla="*/ 80 h 262"/>
                <a:gd name="T10" fmla="*/ 84 w 253"/>
                <a:gd name="T11" fmla="*/ 93 h 262"/>
                <a:gd name="T12" fmla="*/ 79 w 253"/>
                <a:gd name="T13" fmla="*/ 110 h 262"/>
                <a:gd name="T14" fmla="*/ 76 w 253"/>
                <a:gd name="T15" fmla="*/ 131 h 262"/>
                <a:gd name="T16" fmla="*/ 79 w 253"/>
                <a:gd name="T17" fmla="*/ 152 h 262"/>
                <a:gd name="T18" fmla="*/ 84 w 253"/>
                <a:gd name="T19" fmla="*/ 169 h 262"/>
                <a:gd name="T20" fmla="*/ 90 w 253"/>
                <a:gd name="T21" fmla="*/ 181 h 262"/>
                <a:gd name="T22" fmla="*/ 98 w 253"/>
                <a:gd name="T23" fmla="*/ 191 h 262"/>
                <a:gd name="T24" fmla="*/ 108 w 253"/>
                <a:gd name="T25" fmla="*/ 196 h 262"/>
                <a:gd name="T26" fmla="*/ 117 w 253"/>
                <a:gd name="T27" fmla="*/ 199 h 262"/>
                <a:gd name="T28" fmla="*/ 126 w 253"/>
                <a:gd name="T29" fmla="*/ 200 h 262"/>
                <a:gd name="T30" fmla="*/ 136 w 253"/>
                <a:gd name="T31" fmla="*/ 199 h 262"/>
                <a:gd name="T32" fmla="*/ 144 w 253"/>
                <a:gd name="T33" fmla="*/ 196 h 262"/>
                <a:gd name="T34" fmla="*/ 154 w 253"/>
                <a:gd name="T35" fmla="*/ 191 h 262"/>
                <a:gd name="T36" fmla="*/ 163 w 253"/>
                <a:gd name="T37" fmla="*/ 181 h 262"/>
                <a:gd name="T38" fmla="*/ 169 w 253"/>
                <a:gd name="T39" fmla="*/ 169 h 262"/>
                <a:gd name="T40" fmla="*/ 174 w 253"/>
                <a:gd name="T41" fmla="*/ 152 h 262"/>
                <a:gd name="T42" fmla="*/ 176 w 253"/>
                <a:gd name="T43" fmla="*/ 131 h 262"/>
                <a:gd name="T44" fmla="*/ 174 w 253"/>
                <a:gd name="T45" fmla="*/ 110 h 262"/>
                <a:gd name="T46" fmla="*/ 169 w 253"/>
                <a:gd name="T47" fmla="*/ 93 h 262"/>
                <a:gd name="T48" fmla="*/ 163 w 253"/>
                <a:gd name="T49" fmla="*/ 80 h 262"/>
                <a:gd name="T50" fmla="*/ 154 w 253"/>
                <a:gd name="T51" fmla="*/ 71 h 262"/>
                <a:gd name="T52" fmla="*/ 144 w 253"/>
                <a:gd name="T53" fmla="*/ 66 h 262"/>
                <a:gd name="T54" fmla="*/ 136 w 253"/>
                <a:gd name="T55" fmla="*/ 64 h 262"/>
                <a:gd name="T56" fmla="*/ 126 w 253"/>
                <a:gd name="T57" fmla="*/ 63 h 262"/>
                <a:gd name="T58" fmla="*/ 126 w 253"/>
                <a:gd name="T59" fmla="*/ 0 h 262"/>
                <a:gd name="T60" fmla="*/ 157 w 253"/>
                <a:gd name="T61" fmla="*/ 3 h 262"/>
                <a:gd name="T62" fmla="*/ 184 w 253"/>
                <a:gd name="T63" fmla="*/ 13 h 262"/>
                <a:gd name="T64" fmla="*/ 208 w 253"/>
                <a:gd name="T65" fmla="*/ 28 h 262"/>
                <a:gd name="T66" fmla="*/ 227 w 253"/>
                <a:gd name="T67" fmla="*/ 48 h 262"/>
                <a:gd name="T68" fmla="*/ 241 w 253"/>
                <a:gd name="T69" fmla="*/ 71 h 262"/>
                <a:gd name="T70" fmla="*/ 250 w 253"/>
                <a:gd name="T71" fmla="*/ 100 h 262"/>
                <a:gd name="T72" fmla="*/ 253 w 253"/>
                <a:gd name="T73" fmla="*/ 131 h 262"/>
                <a:gd name="T74" fmla="*/ 250 w 253"/>
                <a:gd name="T75" fmla="*/ 162 h 262"/>
                <a:gd name="T76" fmla="*/ 241 w 253"/>
                <a:gd name="T77" fmla="*/ 191 h 262"/>
                <a:gd name="T78" fmla="*/ 227 w 253"/>
                <a:gd name="T79" fmla="*/ 215 h 262"/>
                <a:gd name="T80" fmla="*/ 208 w 253"/>
                <a:gd name="T81" fmla="*/ 235 h 262"/>
                <a:gd name="T82" fmla="*/ 184 w 253"/>
                <a:gd name="T83" fmla="*/ 250 h 262"/>
                <a:gd name="T84" fmla="*/ 157 w 253"/>
                <a:gd name="T85" fmla="*/ 260 h 262"/>
                <a:gd name="T86" fmla="*/ 126 w 253"/>
                <a:gd name="T87" fmla="*/ 262 h 262"/>
                <a:gd name="T88" fmla="*/ 96 w 253"/>
                <a:gd name="T89" fmla="*/ 260 h 262"/>
                <a:gd name="T90" fmla="*/ 69 w 253"/>
                <a:gd name="T91" fmla="*/ 250 h 262"/>
                <a:gd name="T92" fmla="*/ 45 w 253"/>
                <a:gd name="T93" fmla="*/ 235 h 262"/>
                <a:gd name="T94" fmla="*/ 25 w 253"/>
                <a:gd name="T95" fmla="*/ 215 h 262"/>
                <a:gd name="T96" fmla="*/ 11 w 253"/>
                <a:gd name="T97" fmla="*/ 191 h 262"/>
                <a:gd name="T98" fmla="*/ 3 w 253"/>
                <a:gd name="T99" fmla="*/ 162 h 262"/>
                <a:gd name="T100" fmla="*/ 0 w 253"/>
                <a:gd name="T101" fmla="*/ 131 h 262"/>
                <a:gd name="T102" fmla="*/ 3 w 253"/>
                <a:gd name="T103" fmla="*/ 100 h 262"/>
                <a:gd name="T104" fmla="*/ 11 w 253"/>
                <a:gd name="T105" fmla="*/ 71 h 262"/>
                <a:gd name="T106" fmla="*/ 25 w 253"/>
                <a:gd name="T107" fmla="*/ 48 h 262"/>
                <a:gd name="T108" fmla="*/ 45 w 253"/>
                <a:gd name="T109" fmla="*/ 28 h 262"/>
                <a:gd name="T110" fmla="*/ 69 w 253"/>
                <a:gd name="T111" fmla="*/ 13 h 262"/>
                <a:gd name="T112" fmla="*/ 96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7" y="64"/>
                  </a:lnTo>
                  <a:lnTo>
                    <a:pt x="108" y="66"/>
                  </a:lnTo>
                  <a:lnTo>
                    <a:pt x="98" y="71"/>
                  </a:lnTo>
                  <a:lnTo>
                    <a:pt x="90" y="80"/>
                  </a:lnTo>
                  <a:lnTo>
                    <a:pt x="84" y="93"/>
                  </a:lnTo>
                  <a:lnTo>
                    <a:pt x="79" y="110"/>
                  </a:lnTo>
                  <a:lnTo>
                    <a:pt x="76" y="131"/>
                  </a:lnTo>
                  <a:lnTo>
                    <a:pt x="79" y="152"/>
                  </a:lnTo>
                  <a:lnTo>
                    <a:pt x="84" y="169"/>
                  </a:lnTo>
                  <a:lnTo>
                    <a:pt x="90" y="181"/>
                  </a:lnTo>
                  <a:lnTo>
                    <a:pt x="98" y="191"/>
                  </a:lnTo>
                  <a:lnTo>
                    <a:pt x="108" y="196"/>
                  </a:lnTo>
                  <a:lnTo>
                    <a:pt x="117" y="199"/>
                  </a:lnTo>
                  <a:lnTo>
                    <a:pt x="126" y="200"/>
                  </a:lnTo>
                  <a:lnTo>
                    <a:pt x="136" y="199"/>
                  </a:lnTo>
                  <a:lnTo>
                    <a:pt x="144" y="196"/>
                  </a:lnTo>
                  <a:lnTo>
                    <a:pt x="154" y="191"/>
                  </a:lnTo>
                  <a:lnTo>
                    <a:pt x="163" y="181"/>
                  </a:lnTo>
                  <a:lnTo>
                    <a:pt x="169" y="169"/>
                  </a:lnTo>
                  <a:lnTo>
                    <a:pt x="174" y="152"/>
                  </a:lnTo>
                  <a:lnTo>
                    <a:pt x="176" y="131"/>
                  </a:lnTo>
                  <a:lnTo>
                    <a:pt x="174" y="110"/>
                  </a:lnTo>
                  <a:lnTo>
                    <a:pt x="169" y="93"/>
                  </a:lnTo>
                  <a:lnTo>
                    <a:pt x="163" y="80"/>
                  </a:lnTo>
                  <a:lnTo>
                    <a:pt x="154" y="71"/>
                  </a:lnTo>
                  <a:lnTo>
                    <a:pt x="144" y="66"/>
                  </a:lnTo>
                  <a:lnTo>
                    <a:pt x="136" y="64"/>
                  </a:lnTo>
                  <a:lnTo>
                    <a:pt x="126" y="63"/>
                  </a:lnTo>
                  <a:close/>
                  <a:moveTo>
                    <a:pt x="126" y="0"/>
                  </a:moveTo>
                  <a:lnTo>
                    <a:pt x="157" y="3"/>
                  </a:lnTo>
                  <a:lnTo>
                    <a:pt x="184" y="13"/>
                  </a:lnTo>
                  <a:lnTo>
                    <a:pt x="208" y="28"/>
                  </a:lnTo>
                  <a:lnTo>
                    <a:pt x="227" y="48"/>
                  </a:lnTo>
                  <a:lnTo>
                    <a:pt x="241" y="71"/>
                  </a:lnTo>
                  <a:lnTo>
                    <a:pt x="250" y="100"/>
                  </a:lnTo>
                  <a:lnTo>
                    <a:pt x="253" y="131"/>
                  </a:lnTo>
                  <a:lnTo>
                    <a:pt x="250" y="162"/>
                  </a:lnTo>
                  <a:lnTo>
                    <a:pt x="241" y="191"/>
                  </a:lnTo>
                  <a:lnTo>
                    <a:pt x="227" y="215"/>
                  </a:lnTo>
                  <a:lnTo>
                    <a:pt x="208" y="235"/>
                  </a:lnTo>
                  <a:lnTo>
                    <a:pt x="184" y="250"/>
                  </a:lnTo>
                  <a:lnTo>
                    <a:pt x="157" y="260"/>
                  </a:lnTo>
                  <a:lnTo>
                    <a:pt x="126" y="262"/>
                  </a:lnTo>
                  <a:lnTo>
                    <a:pt x="96" y="260"/>
                  </a:lnTo>
                  <a:lnTo>
                    <a:pt x="69" y="250"/>
                  </a:lnTo>
                  <a:lnTo>
                    <a:pt x="45" y="235"/>
                  </a:lnTo>
                  <a:lnTo>
                    <a:pt x="25" y="215"/>
                  </a:lnTo>
                  <a:lnTo>
                    <a:pt x="11" y="191"/>
                  </a:lnTo>
                  <a:lnTo>
                    <a:pt x="3" y="162"/>
                  </a:lnTo>
                  <a:lnTo>
                    <a:pt x="0" y="131"/>
                  </a:lnTo>
                  <a:lnTo>
                    <a:pt x="3" y="100"/>
                  </a:lnTo>
                  <a:lnTo>
                    <a:pt x="11" y="71"/>
                  </a:lnTo>
                  <a:lnTo>
                    <a:pt x="25" y="48"/>
                  </a:lnTo>
                  <a:lnTo>
                    <a:pt x="45" y="28"/>
                  </a:lnTo>
                  <a:lnTo>
                    <a:pt x="69" y="13"/>
                  </a:lnTo>
                  <a:lnTo>
                    <a:pt x="96"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1"/>
            <p:cNvSpPr>
              <a:spLocks/>
            </p:cNvSpPr>
            <p:nvPr userDrawn="1"/>
          </p:nvSpPr>
          <p:spPr bwMode="auto">
            <a:xfrm>
              <a:off x="7612063" y="5645150"/>
              <a:ext cx="136525" cy="100013"/>
            </a:xfrm>
            <a:custGeom>
              <a:avLst/>
              <a:gdLst>
                <a:gd name="T0" fmla="*/ 0 w 342"/>
                <a:gd name="T1" fmla="*/ 0 h 249"/>
                <a:gd name="T2" fmla="*/ 76 w 342"/>
                <a:gd name="T3" fmla="*/ 0 h 249"/>
                <a:gd name="T4" fmla="*/ 107 w 342"/>
                <a:gd name="T5" fmla="*/ 154 h 249"/>
                <a:gd name="T6" fmla="*/ 107 w 342"/>
                <a:gd name="T7" fmla="*/ 154 h 249"/>
                <a:gd name="T8" fmla="*/ 137 w 342"/>
                <a:gd name="T9" fmla="*/ 0 h 249"/>
                <a:gd name="T10" fmla="*/ 205 w 342"/>
                <a:gd name="T11" fmla="*/ 0 h 249"/>
                <a:gd name="T12" fmla="*/ 235 w 342"/>
                <a:gd name="T13" fmla="*/ 155 h 249"/>
                <a:gd name="T14" fmla="*/ 235 w 342"/>
                <a:gd name="T15" fmla="*/ 155 h 249"/>
                <a:gd name="T16" fmla="*/ 266 w 342"/>
                <a:gd name="T17" fmla="*/ 0 h 249"/>
                <a:gd name="T18" fmla="*/ 342 w 342"/>
                <a:gd name="T19" fmla="*/ 0 h 249"/>
                <a:gd name="T20" fmla="*/ 273 w 342"/>
                <a:gd name="T21" fmla="*/ 249 h 249"/>
                <a:gd name="T22" fmla="*/ 198 w 342"/>
                <a:gd name="T23" fmla="*/ 249 h 249"/>
                <a:gd name="T24" fmla="*/ 171 w 342"/>
                <a:gd name="T25" fmla="*/ 97 h 249"/>
                <a:gd name="T26" fmla="*/ 171 w 342"/>
                <a:gd name="T27" fmla="*/ 97 h 249"/>
                <a:gd name="T28" fmla="*/ 144 w 342"/>
                <a:gd name="T29" fmla="*/ 249 h 249"/>
                <a:gd name="T30" fmla="*/ 69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7" y="154"/>
                  </a:lnTo>
                  <a:lnTo>
                    <a:pt x="107" y="154"/>
                  </a:lnTo>
                  <a:lnTo>
                    <a:pt x="137" y="0"/>
                  </a:lnTo>
                  <a:lnTo>
                    <a:pt x="205" y="0"/>
                  </a:lnTo>
                  <a:lnTo>
                    <a:pt x="235" y="155"/>
                  </a:lnTo>
                  <a:lnTo>
                    <a:pt x="235" y="155"/>
                  </a:lnTo>
                  <a:lnTo>
                    <a:pt x="266" y="0"/>
                  </a:lnTo>
                  <a:lnTo>
                    <a:pt x="342" y="0"/>
                  </a:lnTo>
                  <a:lnTo>
                    <a:pt x="273" y="249"/>
                  </a:lnTo>
                  <a:lnTo>
                    <a:pt x="198" y="249"/>
                  </a:lnTo>
                  <a:lnTo>
                    <a:pt x="171" y="97"/>
                  </a:lnTo>
                  <a:lnTo>
                    <a:pt x="171" y="97"/>
                  </a:lnTo>
                  <a:lnTo>
                    <a:pt x="144" y="249"/>
                  </a:lnTo>
                  <a:lnTo>
                    <a:pt x="69"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2"/>
            <p:cNvSpPr>
              <a:spLocks/>
            </p:cNvSpPr>
            <p:nvPr userDrawn="1"/>
          </p:nvSpPr>
          <p:spPr bwMode="auto">
            <a:xfrm>
              <a:off x="7751763" y="5645150"/>
              <a:ext cx="84138" cy="100013"/>
            </a:xfrm>
            <a:custGeom>
              <a:avLst/>
              <a:gdLst>
                <a:gd name="T0" fmla="*/ 0 w 211"/>
                <a:gd name="T1" fmla="*/ 0 h 249"/>
                <a:gd name="T2" fmla="*/ 207 w 211"/>
                <a:gd name="T3" fmla="*/ 0 h 249"/>
                <a:gd name="T4" fmla="*/ 207 w 211"/>
                <a:gd name="T5" fmla="*/ 63 h 249"/>
                <a:gd name="T6" fmla="*/ 78 w 211"/>
                <a:gd name="T7" fmla="*/ 63 h 249"/>
                <a:gd name="T8" fmla="*/ 78 w 211"/>
                <a:gd name="T9" fmla="*/ 94 h 249"/>
                <a:gd name="T10" fmla="*/ 196 w 211"/>
                <a:gd name="T11" fmla="*/ 94 h 249"/>
                <a:gd name="T12" fmla="*/ 196 w 211"/>
                <a:gd name="T13" fmla="*/ 154 h 249"/>
                <a:gd name="T14" fmla="*/ 78 w 211"/>
                <a:gd name="T15" fmla="*/ 154 h 249"/>
                <a:gd name="T16" fmla="*/ 78 w 211"/>
                <a:gd name="T17" fmla="*/ 185 h 249"/>
                <a:gd name="T18" fmla="*/ 211 w 211"/>
                <a:gd name="T19" fmla="*/ 185 h 249"/>
                <a:gd name="T20" fmla="*/ 211 w 211"/>
                <a:gd name="T21" fmla="*/ 249 h 249"/>
                <a:gd name="T22" fmla="*/ 0 w 211"/>
                <a:gd name="T23" fmla="*/ 249 h 249"/>
                <a:gd name="T24" fmla="*/ 0 w 211"/>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1" h="249">
                  <a:moveTo>
                    <a:pt x="0" y="0"/>
                  </a:moveTo>
                  <a:lnTo>
                    <a:pt x="207" y="0"/>
                  </a:lnTo>
                  <a:lnTo>
                    <a:pt x="207" y="63"/>
                  </a:lnTo>
                  <a:lnTo>
                    <a:pt x="78" y="63"/>
                  </a:lnTo>
                  <a:lnTo>
                    <a:pt x="78" y="94"/>
                  </a:lnTo>
                  <a:lnTo>
                    <a:pt x="196" y="94"/>
                  </a:lnTo>
                  <a:lnTo>
                    <a:pt x="196" y="154"/>
                  </a:lnTo>
                  <a:lnTo>
                    <a:pt x="78" y="154"/>
                  </a:lnTo>
                  <a:lnTo>
                    <a:pt x="78" y="185"/>
                  </a:lnTo>
                  <a:lnTo>
                    <a:pt x="211" y="185"/>
                  </a:lnTo>
                  <a:lnTo>
                    <a:pt x="211"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
            <p:cNvSpPr>
              <a:spLocks noEditPoints="1"/>
            </p:cNvSpPr>
            <p:nvPr userDrawn="1"/>
          </p:nvSpPr>
          <p:spPr bwMode="auto">
            <a:xfrm>
              <a:off x="7843838" y="5645150"/>
              <a:ext cx="93663" cy="100013"/>
            </a:xfrm>
            <a:custGeom>
              <a:avLst/>
              <a:gdLst>
                <a:gd name="T0" fmla="*/ 77 w 235"/>
                <a:gd name="T1" fmla="*/ 58 h 249"/>
                <a:gd name="T2" fmla="*/ 77 w 235"/>
                <a:gd name="T3" fmla="*/ 108 h 249"/>
                <a:gd name="T4" fmla="*/ 117 w 235"/>
                <a:gd name="T5" fmla="*/ 108 h 249"/>
                <a:gd name="T6" fmla="*/ 126 w 235"/>
                <a:gd name="T7" fmla="*/ 108 h 249"/>
                <a:gd name="T8" fmla="*/ 136 w 235"/>
                <a:gd name="T9" fmla="*/ 106 h 249"/>
                <a:gd name="T10" fmla="*/ 143 w 235"/>
                <a:gd name="T11" fmla="*/ 102 h 249"/>
                <a:gd name="T12" fmla="*/ 149 w 235"/>
                <a:gd name="T13" fmla="*/ 94 h 249"/>
                <a:gd name="T14" fmla="*/ 150 w 235"/>
                <a:gd name="T15" fmla="*/ 83 h 249"/>
                <a:gd name="T16" fmla="*/ 149 w 235"/>
                <a:gd name="T17" fmla="*/ 74 h 249"/>
                <a:gd name="T18" fmla="*/ 145 w 235"/>
                <a:gd name="T19" fmla="*/ 68 h 249"/>
                <a:gd name="T20" fmla="*/ 139 w 235"/>
                <a:gd name="T21" fmla="*/ 63 h 249"/>
                <a:gd name="T22" fmla="*/ 128 w 235"/>
                <a:gd name="T23" fmla="*/ 59 h 249"/>
                <a:gd name="T24" fmla="*/ 113 w 235"/>
                <a:gd name="T25" fmla="*/ 58 h 249"/>
                <a:gd name="T26" fmla="*/ 77 w 235"/>
                <a:gd name="T27" fmla="*/ 58 h 249"/>
                <a:gd name="T28" fmla="*/ 0 w 235"/>
                <a:gd name="T29" fmla="*/ 0 h 249"/>
                <a:gd name="T30" fmla="*/ 147 w 235"/>
                <a:gd name="T31" fmla="*/ 0 h 249"/>
                <a:gd name="T32" fmla="*/ 164 w 235"/>
                <a:gd name="T33" fmla="*/ 1 h 249"/>
                <a:gd name="T34" fmla="*/ 182 w 235"/>
                <a:gd name="T35" fmla="*/ 5 h 249"/>
                <a:gd name="T36" fmla="*/ 196 w 235"/>
                <a:gd name="T37" fmla="*/ 12 h 249"/>
                <a:gd name="T38" fmla="*/ 209 w 235"/>
                <a:gd name="T39" fmla="*/ 22 h 249"/>
                <a:gd name="T40" fmla="*/ 219 w 235"/>
                <a:gd name="T41" fmla="*/ 36 h 249"/>
                <a:gd name="T42" fmla="*/ 225 w 235"/>
                <a:gd name="T43" fmla="*/ 52 h 249"/>
                <a:gd name="T44" fmla="*/ 228 w 235"/>
                <a:gd name="T45" fmla="*/ 71 h 249"/>
                <a:gd name="T46" fmla="*/ 226 w 235"/>
                <a:gd name="T47" fmla="*/ 86 h 249"/>
                <a:gd name="T48" fmla="*/ 223 w 235"/>
                <a:gd name="T49" fmla="*/ 101 h 249"/>
                <a:gd name="T50" fmla="*/ 215 w 235"/>
                <a:gd name="T51" fmla="*/ 114 h 249"/>
                <a:gd name="T52" fmla="*/ 204 w 235"/>
                <a:gd name="T53" fmla="*/ 125 h 249"/>
                <a:gd name="T54" fmla="*/ 190 w 235"/>
                <a:gd name="T55" fmla="*/ 133 h 249"/>
                <a:gd name="T56" fmla="*/ 205 w 235"/>
                <a:gd name="T57" fmla="*/ 142 h 249"/>
                <a:gd name="T58" fmla="*/ 215 w 235"/>
                <a:gd name="T59" fmla="*/ 155 h 249"/>
                <a:gd name="T60" fmla="*/ 223 w 235"/>
                <a:gd name="T61" fmla="*/ 174 h 249"/>
                <a:gd name="T62" fmla="*/ 228 w 235"/>
                <a:gd name="T63" fmla="*/ 195 h 249"/>
                <a:gd name="T64" fmla="*/ 228 w 235"/>
                <a:gd name="T65" fmla="*/ 208 h 249"/>
                <a:gd name="T66" fmla="*/ 229 w 235"/>
                <a:gd name="T67" fmla="*/ 223 h 249"/>
                <a:gd name="T68" fmla="*/ 231 w 235"/>
                <a:gd name="T69" fmla="*/ 238 h 249"/>
                <a:gd name="T70" fmla="*/ 235 w 235"/>
                <a:gd name="T71" fmla="*/ 249 h 249"/>
                <a:gd name="T72" fmla="*/ 158 w 235"/>
                <a:gd name="T73" fmla="*/ 249 h 249"/>
                <a:gd name="T74" fmla="*/ 154 w 235"/>
                <a:gd name="T75" fmla="*/ 230 h 249"/>
                <a:gd name="T76" fmla="*/ 152 w 235"/>
                <a:gd name="T77" fmla="*/ 210 h 249"/>
                <a:gd name="T78" fmla="*/ 150 w 235"/>
                <a:gd name="T79" fmla="*/ 199 h 249"/>
                <a:gd name="T80" fmla="*/ 149 w 235"/>
                <a:gd name="T81" fmla="*/ 188 h 249"/>
                <a:gd name="T82" fmla="*/ 145 w 235"/>
                <a:gd name="T83" fmla="*/ 178 h 249"/>
                <a:gd name="T84" fmla="*/ 139 w 235"/>
                <a:gd name="T85" fmla="*/ 169 h 249"/>
                <a:gd name="T86" fmla="*/ 131 w 235"/>
                <a:gd name="T87" fmla="*/ 164 h 249"/>
                <a:gd name="T88" fmla="*/ 118 w 235"/>
                <a:gd name="T89" fmla="*/ 162 h 249"/>
                <a:gd name="T90" fmla="*/ 77 w 235"/>
                <a:gd name="T91" fmla="*/ 162 h 249"/>
                <a:gd name="T92" fmla="*/ 77 w 235"/>
                <a:gd name="T93" fmla="*/ 249 h 249"/>
                <a:gd name="T94" fmla="*/ 0 w 235"/>
                <a:gd name="T95" fmla="*/ 249 h 249"/>
                <a:gd name="T96" fmla="*/ 0 w 235"/>
                <a:gd name="T9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5" h="249">
                  <a:moveTo>
                    <a:pt x="77" y="58"/>
                  </a:moveTo>
                  <a:lnTo>
                    <a:pt x="77" y="108"/>
                  </a:lnTo>
                  <a:lnTo>
                    <a:pt x="117" y="108"/>
                  </a:lnTo>
                  <a:lnTo>
                    <a:pt x="126" y="108"/>
                  </a:lnTo>
                  <a:lnTo>
                    <a:pt x="136" y="106"/>
                  </a:lnTo>
                  <a:lnTo>
                    <a:pt x="143" y="102"/>
                  </a:lnTo>
                  <a:lnTo>
                    <a:pt x="149" y="94"/>
                  </a:lnTo>
                  <a:lnTo>
                    <a:pt x="150" y="83"/>
                  </a:lnTo>
                  <a:lnTo>
                    <a:pt x="149" y="74"/>
                  </a:lnTo>
                  <a:lnTo>
                    <a:pt x="145" y="68"/>
                  </a:lnTo>
                  <a:lnTo>
                    <a:pt x="139" y="63"/>
                  </a:lnTo>
                  <a:lnTo>
                    <a:pt x="128" y="59"/>
                  </a:lnTo>
                  <a:lnTo>
                    <a:pt x="113" y="58"/>
                  </a:lnTo>
                  <a:lnTo>
                    <a:pt x="77" y="58"/>
                  </a:lnTo>
                  <a:close/>
                  <a:moveTo>
                    <a:pt x="0" y="0"/>
                  </a:moveTo>
                  <a:lnTo>
                    <a:pt x="147" y="0"/>
                  </a:lnTo>
                  <a:lnTo>
                    <a:pt x="164" y="1"/>
                  </a:lnTo>
                  <a:lnTo>
                    <a:pt x="182" y="5"/>
                  </a:lnTo>
                  <a:lnTo>
                    <a:pt x="196" y="12"/>
                  </a:lnTo>
                  <a:lnTo>
                    <a:pt x="209" y="22"/>
                  </a:lnTo>
                  <a:lnTo>
                    <a:pt x="219" y="36"/>
                  </a:lnTo>
                  <a:lnTo>
                    <a:pt x="225" y="52"/>
                  </a:lnTo>
                  <a:lnTo>
                    <a:pt x="228" y="71"/>
                  </a:lnTo>
                  <a:lnTo>
                    <a:pt x="226" y="86"/>
                  </a:lnTo>
                  <a:lnTo>
                    <a:pt x="223" y="101"/>
                  </a:lnTo>
                  <a:lnTo>
                    <a:pt x="215" y="114"/>
                  </a:lnTo>
                  <a:lnTo>
                    <a:pt x="204" y="125"/>
                  </a:lnTo>
                  <a:lnTo>
                    <a:pt x="190" y="133"/>
                  </a:lnTo>
                  <a:lnTo>
                    <a:pt x="205" y="142"/>
                  </a:lnTo>
                  <a:lnTo>
                    <a:pt x="215" y="155"/>
                  </a:lnTo>
                  <a:lnTo>
                    <a:pt x="223" y="174"/>
                  </a:lnTo>
                  <a:lnTo>
                    <a:pt x="228" y="195"/>
                  </a:lnTo>
                  <a:lnTo>
                    <a:pt x="228" y="208"/>
                  </a:lnTo>
                  <a:lnTo>
                    <a:pt x="229" y="223"/>
                  </a:lnTo>
                  <a:lnTo>
                    <a:pt x="231" y="238"/>
                  </a:lnTo>
                  <a:lnTo>
                    <a:pt x="235" y="249"/>
                  </a:lnTo>
                  <a:lnTo>
                    <a:pt x="158" y="249"/>
                  </a:lnTo>
                  <a:lnTo>
                    <a:pt x="154" y="230"/>
                  </a:lnTo>
                  <a:lnTo>
                    <a:pt x="152" y="210"/>
                  </a:lnTo>
                  <a:lnTo>
                    <a:pt x="150" y="199"/>
                  </a:lnTo>
                  <a:lnTo>
                    <a:pt x="149" y="188"/>
                  </a:lnTo>
                  <a:lnTo>
                    <a:pt x="145" y="178"/>
                  </a:lnTo>
                  <a:lnTo>
                    <a:pt x="139" y="169"/>
                  </a:lnTo>
                  <a:lnTo>
                    <a:pt x="131" y="164"/>
                  </a:lnTo>
                  <a:lnTo>
                    <a:pt x="118" y="162"/>
                  </a:lnTo>
                  <a:lnTo>
                    <a:pt x="77" y="162"/>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4"/>
            <p:cNvSpPr>
              <a:spLocks/>
            </p:cNvSpPr>
            <p:nvPr userDrawn="1"/>
          </p:nvSpPr>
          <p:spPr bwMode="auto">
            <a:xfrm>
              <a:off x="7969250" y="5645150"/>
              <a:ext cx="87313" cy="100013"/>
            </a:xfrm>
            <a:custGeom>
              <a:avLst/>
              <a:gdLst>
                <a:gd name="T0" fmla="*/ 0 w 216"/>
                <a:gd name="T1" fmla="*/ 0 h 249"/>
                <a:gd name="T2" fmla="*/ 216 w 216"/>
                <a:gd name="T3" fmla="*/ 0 h 249"/>
                <a:gd name="T4" fmla="*/ 216 w 216"/>
                <a:gd name="T5" fmla="*/ 63 h 249"/>
                <a:gd name="T6" fmla="*/ 147 w 216"/>
                <a:gd name="T7" fmla="*/ 63 h 249"/>
                <a:gd name="T8" fmla="*/ 147 w 216"/>
                <a:gd name="T9" fmla="*/ 249 h 249"/>
                <a:gd name="T10" fmla="*/ 70 w 216"/>
                <a:gd name="T11" fmla="*/ 249 h 249"/>
                <a:gd name="T12" fmla="*/ 70 w 216"/>
                <a:gd name="T13" fmla="*/ 63 h 249"/>
                <a:gd name="T14" fmla="*/ 0 w 216"/>
                <a:gd name="T15" fmla="*/ 63 h 249"/>
                <a:gd name="T16" fmla="*/ 0 w 216"/>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49">
                  <a:moveTo>
                    <a:pt x="0" y="0"/>
                  </a:moveTo>
                  <a:lnTo>
                    <a:pt x="216" y="0"/>
                  </a:lnTo>
                  <a:lnTo>
                    <a:pt x="216" y="63"/>
                  </a:lnTo>
                  <a:lnTo>
                    <a:pt x="147" y="63"/>
                  </a:lnTo>
                  <a:lnTo>
                    <a:pt x="147" y="249"/>
                  </a:lnTo>
                  <a:lnTo>
                    <a:pt x="70" y="249"/>
                  </a:lnTo>
                  <a:lnTo>
                    <a:pt x="70"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5"/>
            <p:cNvSpPr>
              <a:spLocks noEditPoints="1"/>
            </p:cNvSpPr>
            <p:nvPr userDrawn="1"/>
          </p:nvSpPr>
          <p:spPr bwMode="auto">
            <a:xfrm>
              <a:off x="8054975" y="5643563"/>
              <a:ext cx="100013" cy="103188"/>
            </a:xfrm>
            <a:custGeom>
              <a:avLst/>
              <a:gdLst>
                <a:gd name="T0" fmla="*/ 126 w 253"/>
                <a:gd name="T1" fmla="*/ 63 h 262"/>
                <a:gd name="T2" fmla="*/ 118 w 253"/>
                <a:gd name="T3" fmla="*/ 64 h 262"/>
                <a:gd name="T4" fmla="*/ 108 w 253"/>
                <a:gd name="T5" fmla="*/ 66 h 262"/>
                <a:gd name="T6" fmla="*/ 99 w 253"/>
                <a:gd name="T7" fmla="*/ 71 h 262"/>
                <a:gd name="T8" fmla="*/ 90 w 253"/>
                <a:gd name="T9" fmla="*/ 80 h 262"/>
                <a:gd name="T10" fmla="*/ 83 w 253"/>
                <a:gd name="T11" fmla="*/ 93 h 262"/>
                <a:gd name="T12" fmla="*/ 79 w 253"/>
                <a:gd name="T13" fmla="*/ 110 h 262"/>
                <a:gd name="T14" fmla="*/ 77 w 253"/>
                <a:gd name="T15" fmla="*/ 131 h 262"/>
                <a:gd name="T16" fmla="*/ 79 w 253"/>
                <a:gd name="T17" fmla="*/ 152 h 262"/>
                <a:gd name="T18" fmla="*/ 83 w 253"/>
                <a:gd name="T19" fmla="*/ 169 h 262"/>
                <a:gd name="T20" fmla="*/ 90 w 253"/>
                <a:gd name="T21" fmla="*/ 181 h 262"/>
                <a:gd name="T22" fmla="*/ 99 w 253"/>
                <a:gd name="T23" fmla="*/ 191 h 262"/>
                <a:gd name="T24" fmla="*/ 108 w 253"/>
                <a:gd name="T25" fmla="*/ 196 h 262"/>
                <a:gd name="T26" fmla="*/ 118 w 253"/>
                <a:gd name="T27" fmla="*/ 199 h 262"/>
                <a:gd name="T28" fmla="*/ 126 w 253"/>
                <a:gd name="T29" fmla="*/ 200 h 262"/>
                <a:gd name="T30" fmla="*/ 135 w 253"/>
                <a:gd name="T31" fmla="*/ 199 h 262"/>
                <a:gd name="T32" fmla="*/ 145 w 253"/>
                <a:gd name="T33" fmla="*/ 196 h 262"/>
                <a:gd name="T34" fmla="*/ 154 w 253"/>
                <a:gd name="T35" fmla="*/ 191 h 262"/>
                <a:gd name="T36" fmla="*/ 162 w 253"/>
                <a:gd name="T37" fmla="*/ 181 h 262"/>
                <a:gd name="T38" fmla="*/ 170 w 253"/>
                <a:gd name="T39" fmla="*/ 169 h 262"/>
                <a:gd name="T40" fmla="*/ 175 w 253"/>
                <a:gd name="T41" fmla="*/ 152 h 262"/>
                <a:gd name="T42" fmla="*/ 176 w 253"/>
                <a:gd name="T43" fmla="*/ 131 h 262"/>
                <a:gd name="T44" fmla="*/ 175 w 253"/>
                <a:gd name="T45" fmla="*/ 110 h 262"/>
                <a:gd name="T46" fmla="*/ 170 w 253"/>
                <a:gd name="T47" fmla="*/ 93 h 262"/>
                <a:gd name="T48" fmla="*/ 162 w 253"/>
                <a:gd name="T49" fmla="*/ 80 h 262"/>
                <a:gd name="T50" fmla="*/ 154 w 253"/>
                <a:gd name="T51" fmla="*/ 71 h 262"/>
                <a:gd name="T52" fmla="*/ 145 w 253"/>
                <a:gd name="T53" fmla="*/ 66 h 262"/>
                <a:gd name="T54" fmla="*/ 135 w 253"/>
                <a:gd name="T55" fmla="*/ 64 h 262"/>
                <a:gd name="T56" fmla="*/ 126 w 253"/>
                <a:gd name="T57" fmla="*/ 63 h 262"/>
                <a:gd name="T58" fmla="*/ 126 w 253"/>
                <a:gd name="T59" fmla="*/ 0 h 262"/>
                <a:gd name="T60" fmla="*/ 157 w 253"/>
                <a:gd name="T61" fmla="*/ 3 h 262"/>
                <a:gd name="T62" fmla="*/ 185 w 253"/>
                <a:gd name="T63" fmla="*/ 13 h 262"/>
                <a:gd name="T64" fmla="*/ 208 w 253"/>
                <a:gd name="T65" fmla="*/ 28 h 262"/>
                <a:gd name="T66" fmla="*/ 227 w 253"/>
                <a:gd name="T67" fmla="*/ 48 h 262"/>
                <a:gd name="T68" fmla="*/ 241 w 253"/>
                <a:gd name="T69" fmla="*/ 71 h 262"/>
                <a:gd name="T70" fmla="*/ 251 w 253"/>
                <a:gd name="T71" fmla="*/ 100 h 262"/>
                <a:gd name="T72" fmla="*/ 253 w 253"/>
                <a:gd name="T73" fmla="*/ 131 h 262"/>
                <a:gd name="T74" fmla="*/ 251 w 253"/>
                <a:gd name="T75" fmla="*/ 162 h 262"/>
                <a:gd name="T76" fmla="*/ 241 w 253"/>
                <a:gd name="T77" fmla="*/ 191 h 262"/>
                <a:gd name="T78" fmla="*/ 227 w 253"/>
                <a:gd name="T79" fmla="*/ 215 h 262"/>
                <a:gd name="T80" fmla="*/ 208 w 253"/>
                <a:gd name="T81" fmla="*/ 235 h 262"/>
                <a:gd name="T82" fmla="*/ 185 w 253"/>
                <a:gd name="T83" fmla="*/ 250 h 262"/>
                <a:gd name="T84" fmla="*/ 157 w 253"/>
                <a:gd name="T85" fmla="*/ 260 h 262"/>
                <a:gd name="T86" fmla="*/ 126 w 253"/>
                <a:gd name="T87" fmla="*/ 262 h 262"/>
                <a:gd name="T88" fmla="*/ 95 w 253"/>
                <a:gd name="T89" fmla="*/ 260 h 262"/>
                <a:gd name="T90" fmla="*/ 68 w 253"/>
                <a:gd name="T91" fmla="*/ 250 h 262"/>
                <a:gd name="T92" fmla="*/ 44 w 253"/>
                <a:gd name="T93" fmla="*/ 235 h 262"/>
                <a:gd name="T94" fmla="*/ 26 w 253"/>
                <a:gd name="T95" fmla="*/ 215 h 262"/>
                <a:gd name="T96" fmla="*/ 12 w 253"/>
                <a:gd name="T97" fmla="*/ 191 h 262"/>
                <a:gd name="T98" fmla="*/ 3 w 253"/>
                <a:gd name="T99" fmla="*/ 162 h 262"/>
                <a:gd name="T100" fmla="*/ 0 w 253"/>
                <a:gd name="T101" fmla="*/ 131 h 262"/>
                <a:gd name="T102" fmla="*/ 3 w 253"/>
                <a:gd name="T103" fmla="*/ 100 h 262"/>
                <a:gd name="T104" fmla="*/ 12 w 253"/>
                <a:gd name="T105" fmla="*/ 71 h 262"/>
                <a:gd name="T106" fmla="*/ 26 w 253"/>
                <a:gd name="T107" fmla="*/ 48 h 262"/>
                <a:gd name="T108" fmla="*/ 44 w 253"/>
                <a:gd name="T109" fmla="*/ 28 h 262"/>
                <a:gd name="T110" fmla="*/ 68 w 253"/>
                <a:gd name="T111" fmla="*/ 13 h 262"/>
                <a:gd name="T112" fmla="*/ 95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8" y="64"/>
                  </a:lnTo>
                  <a:lnTo>
                    <a:pt x="108" y="66"/>
                  </a:lnTo>
                  <a:lnTo>
                    <a:pt x="99" y="71"/>
                  </a:lnTo>
                  <a:lnTo>
                    <a:pt x="90" y="80"/>
                  </a:lnTo>
                  <a:lnTo>
                    <a:pt x="83" y="93"/>
                  </a:lnTo>
                  <a:lnTo>
                    <a:pt x="79" y="110"/>
                  </a:lnTo>
                  <a:lnTo>
                    <a:pt x="77" y="131"/>
                  </a:lnTo>
                  <a:lnTo>
                    <a:pt x="79" y="152"/>
                  </a:lnTo>
                  <a:lnTo>
                    <a:pt x="83" y="169"/>
                  </a:lnTo>
                  <a:lnTo>
                    <a:pt x="90" y="181"/>
                  </a:lnTo>
                  <a:lnTo>
                    <a:pt x="99" y="191"/>
                  </a:lnTo>
                  <a:lnTo>
                    <a:pt x="108" y="196"/>
                  </a:lnTo>
                  <a:lnTo>
                    <a:pt x="118" y="199"/>
                  </a:lnTo>
                  <a:lnTo>
                    <a:pt x="126" y="200"/>
                  </a:lnTo>
                  <a:lnTo>
                    <a:pt x="135" y="199"/>
                  </a:lnTo>
                  <a:lnTo>
                    <a:pt x="145" y="196"/>
                  </a:lnTo>
                  <a:lnTo>
                    <a:pt x="154" y="191"/>
                  </a:lnTo>
                  <a:lnTo>
                    <a:pt x="162" y="181"/>
                  </a:lnTo>
                  <a:lnTo>
                    <a:pt x="170" y="169"/>
                  </a:lnTo>
                  <a:lnTo>
                    <a:pt x="175" y="152"/>
                  </a:lnTo>
                  <a:lnTo>
                    <a:pt x="176" y="131"/>
                  </a:lnTo>
                  <a:lnTo>
                    <a:pt x="175" y="110"/>
                  </a:lnTo>
                  <a:lnTo>
                    <a:pt x="170" y="93"/>
                  </a:lnTo>
                  <a:lnTo>
                    <a:pt x="162" y="80"/>
                  </a:lnTo>
                  <a:lnTo>
                    <a:pt x="154" y="71"/>
                  </a:lnTo>
                  <a:lnTo>
                    <a:pt x="145" y="66"/>
                  </a:lnTo>
                  <a:lnTo>
                    <a:pt x="135" y="64"/>
                  </a:lnTo>
                  <a:lnTo>
                    <a:pt x="126" y="63"/>
                  </a:lnTo>
                  <a:close/>
                  <a:moveTo>
                    <a:pt x="126" y="0"/>
                  </a:moveTo>
                  <a:lnTo>
                    <a:pt x="157" y="3"/>
                  </a:lnTo>
                  <a:lnTo>
                    <a:pt x="185" y="13"/>
                  </a:lnTo>
                  <a:lnTo>
                    <a:pt x="208" y="28"/>
                  </a:lnTo>
                  <a:lnTo>
                    <a:pt x="227" y="48"/>
                  </a:lnTo>
                  <a:lnTo>
                    <a:pt x="241" y="71"/>
                  </a:lnTo>
                  <a:lnTo>
                    <a:pt x="251" y="100"/>
                  </a:lnTo>
                  <a:lnTo>
                    <a:pt x="253" y="131"/>
                  </a:lnTo>
                  <a:lnTo>
                    <a:pt x="251" y="162"/>
                  </a:lnTo>
                  <a:lnTo>
                    <a:pt x="241" y="191"/>
                  </a:lnTo>
                  <a:lnTo>
                    <a:pt x="227" y="215"/>
                  </a:lnTo>
                  <a:lnTo>
                    <a:pt x="208" y="235"/>
                  </a:lnTo>
                  <a:lnTo>
                    <a:pt x="185" y="250"/>
                  </a:lnTo>
                  <a:lnTo>
                    <a:pt x="157" y="260"/>
                  </a:lnTo>
                  <a:lnTo>
                    <a:pt x="126" y="262"/>
                  </a:lnTo>
                  <a:lnTo>
                    <a:pt x="95" y="260"/>
                  </a:lnTo>
                  <a:lnTo>
                    <a:pt x="68" y="250"/>
                  </a:lnTo>
                  <a:lnTo>
                    <a:pt x="44" y="235"/>
                  </a:lnTo>
                  <a:lnTo>
                    <a:pt x="26" y="215"/>
                  </a:lnTo>
                  <a:lnTo>
                    <a:pt x="12" y="191"/>
                  </a:lnTo>
                  <a:lnTo>
                    <a:pt x="3" y="162"/>
                  </a:lnTo>
                  <a:lnTo>
                    <a:pt x="0" y="131"/>
                  </a:lnTo>
                  <a:lnTo>
                    <a:pt x="3" y="100"/>
                  </a:lnTo>
                  <a:lnTo>
                    <a:pt x="12" y="71"/>
                  </a:lnTo>
                  <a:lnTo>
                    <a:pt x="26" y="48"/>
                  </a:lnTo>
                  <a:lnTo>
                    <a:pt x="44" y="28"/>
                  </a:lnTo>
                  <a:lnTo>
                    <a:pt x="68" y="13"/>
                  </a:lnTo>
                  <a:lnTo>
                    <a:pt x="95"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6"/>
            <p:cNvSpPr>
              <a:spLocks/>
            </p:cNvSpPr>
            <p:nvPr userDrawn="1"/>
          </p:nvSpPr>
          <p:spPr bwMode="auto">
            <a:xfrm>
              <a:off x="8196263" y="5645150"/>
              <a:ext cx="101600" cy="100013"/>
            </a:xfrm>
            <a:custGeom>
              <a:avLst/>
              <a:gdLst>
                <a:gd name="T0" fmla="*/ 0 w 256"/>
                <a:gd name="T1" fmla="*/ 0 h 249"/>
                <a:gd name="T2" fmla="*/ 77 w 256"/>
                <a:gd name="T3" fmla="*/ 0 h 249"/>
                <a:gd name="T4" fmla="*/ 77 w 256"/>
                <a:gd name="T5" fmla="*/ 86 h 249"/>
                <a:gd name="T6" fmla="*/ 79 w 256"/>
                <a:gd name="T7" fmla="*/ 86 h 249"/>
                <a:gd name="T8" fmla="*/ 147 w 256"/>
                <a:gd name="T9" fmla="*/ 0 h 249"/>
                <a:gd name="T10" fmla="*/ 241 w 256"/>
                <a:gd name="T11" fmla="*/ 0 h 249"/>
                <a:gd name="T12" fmla="*/ 151 w 256"/>
                <a:gd name="T13" fmla="*/ 97 h 249"/>
                <a:gd name="T14" fmla="*/ 256 w 256"/>
                <a:gd name="T15" fmla="*/ 249 h 249"/>
                <a:gd name="T16" fmla="*/ 161 w 256"/>
                <a:gd name="T17" fmla="*/ 249 h 249"/>
                <a:gd name="T18" fmla="*/ 100 w 256"/>
                <a:gd name="T19" fmla="*/ 152 h 249"/>
                <a:gd name="T20" fmla="*/ 77 w 256"/>
                <a:gd name="T21" fmla="*/ 175 h 249"/>
                <a:gd name="T22" fmla="*/ 77 w 256"/>
                <a:gd name="T23" fmla="*/ 249 h 249"/>
                <a:gd name="T24" fmla="*/ 0 w 256"/>
                <a:gd name="T25" fmla="*/ 249 h 249"/>
                <a:gd name="T26" fmla="*/ 0 w 256"/>
                <a:gd name="T2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0"/>
                  </a:moveTo>
                  <a:lnTo>
                    <a:pt x="77" y="0"/>
                  </a:lnTo>
                  <a:lnTo>
                    <a:pt x="77" y="86"/>
                  </a:lnTo>
                  <a:lnTo>
                    <a:pt x="79" y="86"/>
                  </a:lnTo>
                  <a:lnTo>
                    <a:pt x="147" y="0"/>
                  </a:lnTo>
                  <a:lnTo>
                    <a:pt x="241" y="0"/>
                  </a:lnTo>
                  <a:lnTo>
                    <a:pt x="151" y="97"/>
                  </a:lnTo>
                  <a:lnTo>
                    <a:pt x="256" y="249"/>
                  </a:lnTo>
                  <a:lnTo>
                    <a:pt x="161" y="249"/>
                  </a:lnTo>
                  <a:lnTo>
                    <a:pt x="100" y="152"/>
                  </a:lnTo>
                  <a:lnTo>
                    <a:pt x="77" y="175"/>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7"/>
            <p:cNvSpPr>
              <a:spLocks/>
            </p:cNvSpPr>
            <p:nvPr userDrawn="1"/>
          </p:nvSpPr>
          <p:spPr bwMode="auto">
            <a:xfrm>
              <a:off x="8299450" y="5645150"/>
              <a:ext cx="90488" cy="100013"/>
            </a:xfrm>
            <a:custGeom>
              <a:avLst/>
              <a:gdLst>
                <a:gd name="T0" fmla="*/ 0 w 225"/>
                <a:gd name="T1" fmla="*/ 0 h 249"/>
                <a:gd name="T2" fmla="*/ 79 w 225"/>
                <a:gd name="T3" fmla="*/ 0 h 249"/>
                <a:gd name="T4" fmla="*/ 152 w 225"/>
                <a:gd name="T5" fmla="*/ 133 h 249"/>
                <a:gd name="T6" fmla="*/ 153 w 225"/>
                <a:gd name="T7" fmla="*/ 133 h 249"/>
                <a:gd name="T8" fmla="*/ 153 w 225"/>
                <a:gd name="T9" fmla="*/ 0 h 249"/>
                <a:gd name="T10" fmla="*/ 225 w 225"/>
                <a:gd name="T11" fmla="*/ 0 h 249"/>
                <a:gd name="T12" fmla="*/ 225 w 225"/>
                <a:gd name="T13" fmla="*/ 249 h 249"/>
                <a:gd name="T14" fmla="*/ 150 w 225"/>
                <a:gd name="T15" fmla="*/ 249 h 249"/>
                <a:gd name="T16" fmla="*/ 73 w 225"/>
                <a:gd name="T17" fmla="*/ 113 h 249"/>
                <a:gd name="T18" fmla="*/ 73 w 225"/>
                <a:gd name="T19" fmla="*/ 113 h 249"/>
                <a:gd name="T20" fmla="*/ 73 w 225"/>
                <a:gd name="T21" fmla="*/ 249 h 249"/>
                <a:gd name="T22" fmla="*/ 0 w 225"/>
                <a:gd name="T23" fmla="*/ 249 h 249"/>
                <a:gd name="T24" fmla="*/ 0 w 225"/>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249">
                  <a:moveTo>
                    <a:pt x="0" y="0"/>
                  </a:moveTo>
                  <a:lnTo>
                    <a:pt x="79" y="0"/>
                  </a:lnTo>
                  <a:lnTo>
                    <a:pt x="152" y="133"/>
                  </a:lnTo>
                  <a:lnTo>
                    <a:pt x="153" y="133"/>
                  </a:lnTo>
                  <a:lnTo>
                    <a:pt x="153" y="0"/>
                  </a:lnTo>
                  <a:lnTo>
                    <a:pt x="225" y="0"/>
                  </a:lnTo>
                  <a:lnTo>
                    <a:pt x="225" y="249"/>
                  </a:lnTo>
                  <a:lnTo>
                    <a:pt x="150" y="249"/>
                  </a:lnTo>
                  <a:lnTo>
                    <a:pt x="73" y="113"/>
                  </a:lnTo>
                  <a:lnTo>
                    <a:pt x="73" y="113"/>
                  </a:lnTo>
                  <a:lnTo>
                    <a:pt x="73"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8"/>
            <p:cNvSpPr>
              <a:spLocks noEditPoints="1"/>
            </p:cNvSpPr>
            <p:nvPr userDrawn="1"/>
          </p:nvSpPr>
          <p:spPr bwMode="auto">
            <a:xfrm>
              <a:off x="8394700" y="5643563"/>
              <a:ext cx="100013" cy="103188"/>
            </a:xfrm>
            <a:custGeom>
              <a:avLst/>
              <a:gdLst>
                <a:gd name="T0" fmla="*/ 127 w 254"/>
                <a:gd name="T1" fmla="*/ 63 h 262"/>
                <a:gd name="T2" fmla="*/ 119 w 254"/>
                <a:gd name="T3" fmla="*/ 64 h 262"/>
                <a:gd name="T4" fmla="*/ 109 w 254"/>
                <a:gd name="T5" fmla="*/ 66 h 262"/>
                <a:gd name="T6" fmla="*/ 99 w 254"/>
                <a:gd name="T7" fmla="*/ 71 h 262"/>
                <a:gd name="T8" fmla="*/ 91 w 254"/>
                <a:gd name="T9" fmla="*/ 80 h 262"/>
                <a:gd name="T10" fmla="*/ 84 w 254"/>
                <a:gd name="T11" fmla="*/ 93 h 262"/>
                <a:gd name="T12" fmla="*/ 79 w 254"/>
                <a:gd name="T13" fmla="*/ 110 h 262"/>
                <a:gd name="T14" fmla="*/ 78 w 254"/>
                <a:gd name="T15" fmla="*/ 131 h 262"/>
                <a:gd name="T16" fmla="*/ 79 w 254"/>
                <a:gd name="T17" fmla="*/ 152 h 262"/>
                <a:gd name="T18" fmla="*/ 84 w 254"/>
                <a:gd name="T19" fmla="*/ 169 h 262"/>
                <a:gd name="T20" fmla="*/ 91 w 254"/>
                <a:gd name="T21" fmla="*/ 181 h 262"/>
                <a:gd name="T22" fmla="*/ 99 w 254"/>
                <a:gd name="T23" fmla="*/ 191 h 262"/>
                <a:gd name="T24" fmla="*/ 109 w 254"/>
                <a:gd name="T25" fmla="*/ 196 h 262"/>
                <a:gd name="T26" fmla="*/ 119 w 254"/>
                <a:gd name="T27" fmla="*/ 199 h 262"/>
                <a:gd name="T28" fmla="*/ 127 w 254"/>
                <a:gd name="T29" fmla="*/ 200 h 262"/>
                <a:gd name="T30" fmla="*/ 136 w 254"/>
                <a:gd name="T31" fmla="*/ 199 h 262"/>
                <a:gd name="T32" fmla="*/ 146 w 254"/>
                <a:gd name="T33" fmla="*/ 196 h 262"/>
                <a:gd name="T34" fmla="*/ 155 w 254"/>
                <a:gd name="T35" fmla="*/ 191 h 262"/>
                <a:gd name="T36" fmla="*/ 163 w 254"/>
                <a:gd name="T37" fmla="*/ 181 h 262"/>
                <a:gd name="T38" fmla="*/ 171 w 254"/>
                <a:gd name="T39" fmla="*/ 169 h 262"/>
                <a:gd name="T40" fmla="*/ 175 w 254"/>
                <a:gd name="T41" fmla="*/ 152 h 262"/>
                <a:gd name="T42" fmla="*/ 177 w 254"/>
                <a:gd name="T43" fmla="*/ 131 h 262"/>
                <a:gd name="T44" fmla="*/ 175 w 254"/>
                <a:gd name="T45" fmla="*/ 110 h 262"/>
                <a:gd name="T46" fmla="*/ 171 w 254"/>
                <a:gd name="T47" fmla="*/ 93 h 262"/>
                <a:gd name="T48" fmla="*/ 163 w 254"/>
                <a:gd name="T49" fmla="*/ 80 h 262"/>
                <a:gd name="T50" fmla="*/ 155 w 254"/>
                <a:gd name="T51" fmla="*/ 71 h 262"/>
                <a:gd name="T52" fmla="*/ 146 w 254"/>
                <a:gd name="T53" fmla="*/ 66 h 262"/>
                <a:gd name="T54" fmla="*/ 136 w 254"/>
                <a:gd name="T55" fmla="*/ 64 h 262"/>
                <a:gd name="T56" fmla="*/ 127 w 254"/>
                <a:gd name="T57" fmla="*/ 63 h 262"/>
                <a:gd name="T58" fmla="*/ 127 w 254"/>
                <a:gd name="T59" fmla="*/ 0 h 262"/>
                <a:gd name="T60" fmla="*/ 158 w 254"/>
                <a:gd name="T61" fmla="*/ 3 h 262"/>
                <a:gd name="T62" fmla="*/ 186 w 254"/>
                <a:gd name="T63" fmla="*/ 13 h 262"/>
                <a:gd name="T64" fmla="*/ 208 w 254"/>
                <a:gd name="T65" fmla="*/ 28 h 262"/>
                <a:gd name="T66" fmla="*/ 228 w 254"/>
                <a:gd name="T67" fmla="*/ 48 h 262"/>
                <a:gd name="T68" fmla="*/ 242 w 254"/>
                <a:gd name="T69" fmla="*/ 71 h 262"/>
                <a:gd name="T70" fmla="*/ 250 w 254"/>
                <a:gd name="T71" fmla="*/ 100 h 262"/>
                <a:gd name="T72" fmla="*/ 254 w 254"/>
                <a:gd name="T73" fmla="*/ 131 h 262"/>
                <a:gd name="T74" fmla="*/ 250 w 254"/>
                <a:gd name="T75" fmla="*/ 162 h 262"/>
                <a:gd name="T76" fmla="*/ 242 w 254"/>
                <a:gd name="T77" fmla="*/ 191 h 262"/>
                <a:gd name="T78" fmla="*/ 228 w 254"/>
                <a:gd name="T79" fmla="*/ 215 h 262"/>
                <a:gd name="T80" fmla="*/ 208 w 254"/>
                <a:gd name="T81" fmla="*/ 235 h 262"/>
                <a:gd name="T82" fmla="*/ 186 w 254"/>
                <a:gd name="T83" fmla="*/ 250 h 262"/>
                <a:gd name="T84" fmla="*/ 158 w 254"/>
                <a:gd name="T85" fmla="*/ 260 h 262"/>
                <a:gd name="T86" fmla="*/ 127 w 254"/>
                <a:gd name="T87" fmla="*/ 262 h 262"/>
                <a:gd name="T88" fmla="*/ 96 w 254"/>
                <a:gd name="T89" fmla="*/ 260 h 262"/>
                <a:gd name="T90" fmla="*/ 69 w 254"/>
                <a:gd name="T91" fmla="*/ 250 h 262"/>
                <a:gd name="T92" fmla="*/ 45 w 254"/>
                <a:gd name="T93" fmla="*/ 235 h 262"/>
                <a:gd name="T94" fmla="*/ 27 w 254"/>
                <a:gd name="T95" fmla="*/ 215 h 262"/>
                <a:gd name="T96" fmla="*/ 12 w 254"/>
                <a:gd name="T97" fmla="*/ 191 h 262"/>
                <a:gd name="T98" fmla="*/ 3 w 254"/>
                <a:gd name="T99" fmla="*/ 162 h 262"/>
                <a:gd name="T100" fmla="*/ 0 w 254"/>
                <a:gd name="T101" fmla="*/ 131 h 262"/>
                <a:gd name="T102" fmla="*/ 3 w 254"/>
                <a:gd name="T103" fmla="*/ 100 h 262"/>
                <a:gd name="T104" fmla="*/ 12 w 254"/>
                <a:gd name="T105" fmla="*/ 71 h 262"/>
                <a:gd name="T106" fmla="*/ 27 w 254"/>
                <a:gd name="T107" fmla="*/ 48 h 262"/>
                <a:gd name="T108" fmla="*/ 45 w 254"/>
                <a:gd name="T109" fmla="*/ 28 h 262"/>
                <a:gd name="T110" fmla="*/ 69 w 254"/>
                <a:gd name="T111" fmla="*/ 13 h 262"/>
                <a:gd name="T112" fmla="*/ 96 w 254"/>
                <a:gd name="T113" fmla="*/ 3 h 262"/>
                <a:gd name="T114" fmla="*/ 127 w 254"/>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4" h="262">
                  <a:moveTo>
                    <a:pt x="127" y="63"/>
                  </a:moveTo>
                  <a:lnTo>
                    <a:pt x="119" y="64"/>
                  </a:lnTo>
                  <a:lnTo>
                    <a:pt x="109" y="66"/>
                  </a:lnTo>
                  <a:lnTo>
                    <a:pt x="99" y="71"/>
                  </a:lnTo>
                  <a:lnTo>
                    <a:pt x="91" y="80"/>
                  </a:lnTo>
                  <a:lnTo>
                    <a:pt x="84" y="93"/>
                  </a:lnTo>
                  <a:lnTo>
                    <a:pt x="79" y="110"/>
                  </a:lnTo>
                  <a:lnTo>
                    <a:pt x="78" y="131"/>
                  </a:lnTo>
                  <a:lnTo>
                    <a:pt x="79" y="152"/>
                  </a:lnTo>
                  <a:lnTo>
                    <a:pt x="84" y="169"/>
                  </a:lnTo>
                  <a:lnTo>
                    <a:pt x="91" y="181"/>
                  </a:lnTo>
                  <a:lnTo>
                    <a:pt x="99" y="191"/>
                  </a:lnTo>
                  <a:lnTo>
                    <a:pt x="109" y="196"/>
                  </a:lnTo>
                  <a:lnTo>
                    <a:pt x="119" y="199"/>
                  </a:lnTo>
                  <a:lnTo>
                    <a:pt x="127" y="200"/>
                  </a:lnTo>
                  <a:lnTo>
                    <a:pt x="136" y="199"/>
                  </a:lnTo>
                  <a:lnTo>
                    <a:pt x="146" y="196"/>
                  </a:lnTo>
                  <a:lnTo>
                    <a:pt x="155" y="191"/>
                  </a:lnTo>
                  <a:lnTo>
                    <a:pt x="163" y="181"/>
                  </a:lnTo>
                  <a:lnTo>
                    <a:pt x="171" y="169"/>
                  </a:lnTo>
                  <a:lnTo>
                    <a:pt x="175" y="152"/>
                  </a:lnTo>
                  <a:lnTo>
                    <a:pt x="177" y="131"/>
                  </a:lnTo>
                  <a:lnTo>
                    <a:pt x="175" y="110"/>
                  </a:lnTo>
                  <a:lnTo>
                    <a:pt x="171" y="93"/>
                  </a:lnTo>
                  <a:lnTo>
                    <a:pt x="163" y="80"/>
                  </a:lnTo>
                  <a:lnTo>
                    <a:pt x="155" y="71"/>
                  </a:lnTo>
                  <a:lnTo>
                    <a:pt x="146" y="66"/>
                  </a:lnTo>
                  <a:lnTo>
                    <a:pt x="136" y="64"/>
                  </a:lnTo>
                  <a:lnTo>
                    <a:pt x="127" y="63"/>
                  </a:lnTo>
                  <a:close/>
                  <a:moveTo>
                    <a:pt x="127" y="0"/>
                  </a:moveTo>
                  <a:lnTo>
                    <a:pt x="158" y="3"/>
                  </a:lnTo>
                  <a:lnTo>
                    <a:pt x="186" y="13"/>
                  </a:lnTo>
                  <a:lnTo>
                    <a:pt x="208" y="28"/>
                  </a:lnTo>
                  <a:lnTo>
                    <a:pt x="228" y="48"/>
                  </a:lnTo>
                  <a:lnTo>
                    <a:pt x="242" y="71"/>
                  </a:lnTo>
                  <a:lnTo>
                    <a:pt x="250" y="100"/>
                  </a:lnTo>
                  <a:lnTo>
                    <a:pt x="254" y="131"/>
                  </a:lnTo>
                  <a:lnTo>
                    <a:pt x="250" y="162"/>
                  </a:lnTo>
                  <a:lnTo>
                    <a:pt x="242" y="191"/>
                  </a:lnTo>
                  <a:lnTo>
                    <a:pt x="228" y="215"/>
                  </a:lnTo>
                  <a:lnTo>
                    <a:pt x="208" y="235"/>
                  </a:lnTo>
                  <a:lnTo>
                    <a:pt x="186" y="250"/>
                  </a:lnTo>
                  <a:lnTo>
                    <a:pt x="158" y="260"/>
                  </a:lnTo>
                  <a:lnTo>
                    <a:pt x="127" y="262"/>
                  </a:lnTo>
                  <a:lnTo>
                    <a:pt x="96" y="260"/>
                  </a:lnTo>
                  <a:lnTo>
                    <a:pt x="69" y="250"/>
                  </a:lnTo>
                  <a:lnTo>
                    <a:pt x="45" y="235"/>
                  </a:lnTo>
                  <a:lnTo>
                    <a:pt x="27" y="215"/>
                  </a:lnTo>
                  <a:lnTo>
                    <a:pt x="12" y="191"/>
                  </a:lnTo>
                  <a:lnTo>
                    <a:pt x="3" y="162"/>
                  </a:lnTo>
                  <a:lnTo>
                    <a:pt x="0" y="131"/>
                  </a:lnTo>
                  <a:lnTo>
                    <a:pt x="3" y="100"/>
                  </a:lnTo>
                  <a:lnTo>
                    <a:pt x="12" y="71"/>
                  </a:lnTo>
                  <a:lnTo>
                    <a:pt x="27" y="48"/>
                  </a:lnTo>
                  <a:lnTo>
                    <a:pt x="45" y="28"/>
                  </a:lnTo>
                  <a:lnTo>
                    <a:pt x="69" y="13"/>
                  </a:lnTo>
                  <a:lnTo>
                    <a:pt x="96" y="3"/>
                  </a:lnTo>
                  <a:lnTo>
                    <a:pt x="12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9"/>
            <p:cNvSpPr>
              <a:spLocks/>
            </p:cNvSpPr>
            <p:nvPr userDrawn="1"/>
          </p:nvSpPr>
          <p:spPr bwMode="auto">
            <a:xfrm>
              <a:off x="8489950" y="5645150"/>
              <a:ext cx="136525" cy="100013"/>
            </a:xfrm>
            <a:custGeom>
              <a:avLst/>
              <a:gdLst>
                <a:gd name="T0" fmla="*/ 0 w 342"/>
                <a:gd name="T1" fmla="*/ 0 h 249"/>
                <a:gd name="T2" fmla="*/ 76 w 342"/>
                <a:gd name="T3" fmla="*/ 0 h 249"/>
                <a:gd name="T4" fmla="*/ 106 w 342"/>
                <a:gd name="T5" fmla="*/ 154 h 249"/>
                <a:gd name="T6" fmla="*/ 107 w 342"/>
                <a:gd name="T7" fmla="*/ 154 h 249"/>
                <a:gd name="T8" fmla="*/ 137 w 342"/>
                <a:gd name="T9" fmla="*/ 0 h 249"/>
                <a:gd name="T10" fmla="*/ 205 w 342"/>
                <a:gd name="T11" fmla="*/ 0 h 249"/>
                <a:gd name="T12" fmla="*/ 234 w 342"/>
                <a:gd name="T13" fmla="*/ 155 h 249"/>
                <a:gd name="T14" fmla="*/ 235 w 342"/>
                <a:gd name="T15" fmla="*/ 155 h 249"/>
                <a:gd name="T16" fmla="*/ 266 w 342"/>
                <a:gd name="T17" fmla="*/ 0 h 249"/>
                <a:gd name="T18" fmla="*/ 342 w 342"/>
                <a:gd name="T19" fmla="*/ 0 h 249"/>
                <a:gd name="T20" fmla="*/ 272 w 342"/>
                <a:gd name="T21" fmla="*/ 249 h 249"/>
                <a:gd name="T22" fmla="*/ 196 w 342"/>
                <a:gd name="T23" fmla="*/ 249 h 249"/>
                <a:gd name="T24" fmla="*/ 170 w 342"/>
                <a:gd name="T25" fmla="*/ 97 h 249"/>
                <a:gd name="T26" fmla="*/ 169 w 342"/>
                <a:gd name="T27" fmla="*/ 97 h 249"/>
                <a:gd name="T28" fmla="*/ 143 w 342"/>
                <a:gd name="T29" fmla="*/ 249 h 249"/>
                <a:gd name="T30" fmla="*/ 67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6" y="154"/>
                  </a:lnTo>
                  <a:lnTo>
                    <a:pt x="107" y="154"/>
                  </a:lnTo>
                  <a:lnTo>
                    <a:pt x="137" y="0"/>
                  </a:lnTo>
                  <a:lnTo>
                    <a:pt x="205" y="0"/>
                  </a:lnTo>
                  <a:lnTo>
                    <a:pt x="234" y="155"/>
                  </a:lnTo>
                  <a:lnTo>
                    <a:pt x="235" y="155"/>
                  </a:lnTo>
                  <a:lnTo>
                    <a:pt x="266" y="0"/>
                  </a:lnTo>
                  <a:lnTo>
                    <a:pt x="342" y="0"/>
                  </a:lnTo>
                  <a:lnTo>
                    <a:pt x="272" y="249"/>
                  </a:lnTo>
                  <a:lnTo>
                    <a:pt x="196" y="249"/>
                  </a:lnTo>
                  <a:lnTo>
                    <a:pt x="170" y="97"/>
                  </a:lnTo>
                  <a:lnTo>
                    <a:pt x="169" y="97"/>
                  </a:lnTo>
                  <a:lnTo>
                    <a:pt x="143" y="249"/>
                  </a:lnTo>
                  <a:lnTo>
                    <a:pt x="67"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0"/>
            <p:cNvSpPr>
              <a:spLocks/>
            </p:cNvSpPr>
            <p:nvPr userDrawn="1"/>
          </p:nvSpPr>
          <p:spPr bwMode="auto">
            <a:xfrm>
              <a:off x="7543800" y="4959350"/>
              <a:ext cx="341313" cy="452438"/>
            </a:xfrm>
            <a:custGeom>
              <a:avLst/>
              <a:gdLst>
                <a:gd name="T0" fmla="*/ 486 w 859"/>
                <a:gd name="T1" fmla="*/ 4 h 1142"/>
                <a:gd name="T2" fmla="*/ 603 w 859"/>
                <a:gd name="T3" fmla="*/ 30 h 1142"/>
                <a:gd name="T4" fmla="*/ 700 w 859"/>
                <a:gd name="T5" fmla="*/ 83 h 1142"/>
                <a:gd name="T6" fmla="*/ 771 w 859"/>
                <a:gd name="T7" fmla="*/ 167 h 1142"/>
                <a:gd name="T8" fmla="*/ 809 w 859"/>
                <a:gd name="T9" fmla="*/ 292 h 1142"/>
                <a:gd name="T10" fmla="*/ 641 w 859"/>
                <a:gd name="T11" fmla="*/ 307 h 1142"/>
                <a:gd name="T12" fmla="*/ 599 w 859"/>
                <a:gd name="T13" fmla="*/ 226 h 1142"/>
                <a:gd name="T14" fmla="*/ 528 w 859"/>
                <a:gd name="T15" fmla="*/ 179 h 1142"/>
                <a:gd name="T16" fmla="*/ 442 w 859"/>
                <a:gd name="T17" fmla="*/ 160 h 1142"/>
                <a:gd name="T18" fmla="*/ 358 w 859"/>
                <a:gd name="T19" fmla="*/ 162 h 1142"/>
                <a:gd name="T20" fmla="*/ 279 w 859"/>
                <a:gd name="T21" fmla="*/ 181 h 1142"/>
                <a:gd name="T22" fmla="*/ 220 w 859"/>
                <a:gd name="T23" fmla="*/ 225 h 1142"/>
                <a:gd name="T24" fmla="*/ 197 w 859"/>
                <a:gd name="T25" fmla="*/ 298 h 1142"/>
                <a:gd name="T26" fmla="*/ 220 w 859"/>
                <a:gd name="T27" fmla="*/ 367 h 1142"/>
                <a:gd name="T28" fmla="*/ 278 w 859"/>
                <a:gd name="T29" fmla="*/ 414 h 1142"/>
                <a:gd name="T30" fmla="*/ 363 w 859"/>
                <a:gd name="T31" fmla="*/ 446 h 1142"/>
                <a:gd name="T32" fmla="*/ 461 w 859"/>
                <a:gd name="T33" fmla="*/ 471 h 1142"/>
                <a:gd name="T34" fmla="*/ 564 w 859"/>
                <a:gd name="T35" fmla="*/ 496 h 1142"/>
                <a:gd name="T36" fmla="*/ 666 w 859"/>
                <a:gd name="T37" fmla="*/ 530 h 1142"/>
                <a:gd name="T38" fmla="*/ 756 w 859"/>
                <a:gd name="T39" fmla="*/ 578 h 1142"/>
                <a:gd name="T40" fmla="*/ 823 w 859"/>
                <a:gd name="T41" fmla="*/ 651 h 1142"/>
                <a:gd name="T42" fmla="*/ 856 w 859"/>
                <a:gd name="T43" fmla="*/ 754 h 1142"/>
                <a:gd name="T44" fmla="*/ 849 w 859"/>
                <a:gd name="T45" fmla="*/ 887 h 1142"/>
                <a:gd name="T46" fmla="*/ 801 w 859"/>
                <a:gd name="T47" fmla="*/ 992 h 1142"/>
                <a:gd name="T48" fmla="*/ 721 w 859"/>
                <a:gd name="T49" fmla="*/ 1067 h 1142"/>
                <a:gd name="T50" fmla="*/ 619 w 859"/>
                <a:gd name="T51" fmla="*/ 1114 h 1142"/>
                <a:gd name="T52" fmla="*/ 506 w 859"/>
                <a:gd name="T53" fmla="*/ 1138 h 1142"/>
                <a:gd name="T54" fmla="*/ 384 w 859"/>
                <a:gd name="T55" fmla="*/ 1140 h 1142"/>
                <a:gd name="T56" fmla="*/ 257 w 859"/>
                <a:gd name="T57" fmla="*/ 1119 h 1142"/>
                <a:gd name="T58" fmla="*/ 149 w 859"/>
                <a:gd name="T59" fmla="*/ 1069 h 1142"/>
                <a:gd name="T60" fmla="*/ 64 w 859"/>
                <a:gd name="T61" fmla="*/ 988 h 1142"/>
                <a:gd name="T62" fmla="*/ 13 w 859"/>
                <a:gd name="T63" fmla="*/ 871 h 1142"/>
                <a:gd name="T64" fmla="*/ 166 w 859"/>
                <a:gd name="T65" fmla="*/ 773 h 1142"/>
                <a:gd name="T66" fmla="*/ 191 w 859"/>
                <a:gd name="T67" fmla="*/ 872 h 1142"/>
                <a:gd name="T68" fmla="*/ 253 w 859"/>
                <a:gd name="T69" fmla="*/ 939 h 1142"/>
                <a:gd name="T70" fmla="*/ 339 w 859"/>
                <a:gd name="T71" fmla="*/ 973 h 1142"/>
                <a:gd name="T72" fmla="*/ 439 w 859"/>
                <a:gd name="T73" fmla="*/ 983 h 1142"/>
                <a:gd name="T74" fmla="*/ 513 w 859"/>
                <a:gd name="T75" fmla="*/ 978 h 1142"/>
                <a:gd name="T76" fmla="*/ 588 w 859"/>
                <a:gd name="T77" fmla="*/ 958 h 1142"/>
                <a:gd name="T78" fmla="*/ 648 w 859"/>
                <a:gd name="T79" fmla="*/ 919 h 1142"/>
                <a:gd name="T80" fmla="*/ 680 w 859"/>
                <a:gd name="T81" fmla="*/ 850 h 1142"/>
                <a:gd name="T82" fmla="*/ 671 w 859"/>
                <a:gd name="T83" fmla="*/ 764 h 1142"/>
                <a:gd name="T84" fmla="*/ 619 w 859"/>
                <a:gd name="T85" fmla="*/ 704 h 1142"/>
                <a:gd name="T86" fmla="*/ 534 w 859"/>
                <a:gd name="T87" fmla="*/ 664 h 1142"/>
                <a:gd name="T88" fmla="*/ 427 w 859"/>
                <a:gd name="T89" fmla="*/ 636 h 1142"/>
                <a:gd name="T90" fmla="*/ 317 w 859"/>
                <a:gd name="T91" fmla="*/ 610 h 1142"/>
                <a:gd name="T92" fmla="*/ 215 w 859"/>
                <a:gd name="T93" fmla="*/ 576 h 1142"/>
                <a:gd name="T94" fmla="*/ 125 w 859"/>
                <a:gd name="T95" fmla="*/ 527 h 1142"/>
                <a:gd name="T96" fmla="*/ 58 w 859"/>
                <a:gd name="T97" fmla="*/ 456 h 1142"/>
                <a:gd name="T98" fmla="*/ 23 w 859"/>
                <a:gd name="T99" fmla="*/ 353 h 1142"/>
                <a:gd name="T100" fmla="*/ 31 w 859"/>
                <a:gd name="T101" fmla="*/ 230 h 1142"/>
                <a:gd name="T102" fmla="*/ 80 w 859"/>
                <a:gd name="T103" fmla="*/ 132 h 1142"/>
                <a:gd name="T104" fmla="*/ 159 w 859"/>
                <a:gd name="T105" fmla="*/ 64 h 1142"/>
                <a:gd name="T106" fmla="*/ 257 w 859"/>
                <a:gd name="T107" fmla="*/ 20 h 1142"/>
                <a:gd name="T108" fmla="*/ 364 w 859"/>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9" h="1142">
                  <a:moveTo>
                    <a:pt x="399" y="0"/>
                  </a:moveTo>
                  <a:lnTo>
                    <a:pt x="442" y="2"/>
                  </a:lnTo>
                  <a:lnTo>
                    <a:pt x="486" y="4"/>
                  </a:lnTo>
                  <a:lnTo>
                    <a:pt x="527" y="10"/>
                  </a:lnTo>
                  <a:lnTo>
                    <a:pt x="565" y="19"/>
                  </a:lnTo>
                  <a:lnTo>
                    <a:pt x="603" y="30"/>
                  </a:lnTo>
                  <a:lnTo>
                    <a:pt x="638" y="44"/>
                  </a:lnTo>
                  <a:lnTo>
                    <a:pt x="670" y="61"/>
                  </a:lnTo>
                  <a:lnTo>
                    <a:pt x="700" y="83"/>
                  </a:lnTo>
                  <a:lnTo>
                    <a:pt x="726" y="108"/>
                  </a:lnTo>
                  <a:lnTo>
                    <a:pt x="750" y="135"/>
                  </a:lnTo>
                  <a:lnTo>
                    <a:pt x="771" y="167"/>
                  </a:lnTo>
                  <a:lnTo>
                    <a:pt x="787" y="205"/>
                  </a:lnTo>
                  <a:lnTo>
                    <a:pt x="801" y="246"/>
                  </a:lnTo>
                  <a:lnTo>
                    <a:pt x="809" y="292"/>
                  </a:lnTo>
                  <a:lnTo>
                    <a:pt x="814" y="342"/>
                  </a:lnTo>
                  <a:lnTo>
                    <a:pt x="648" y="342"/>
                  </a:lnTo>
                  <a:lnTo>
                    <a:pt x="641" y="307"/>
                  </a:lnTo>
                  <a:lnTo>
                    <a:pt x="631" y="276"/>
                  </a:lnTo>
                  <a:lnTo>
                    <a:pt x="618" y="248"/>
                  </a:lnTo>
                  <a:lnTo>
                    <a:pt x="599" y="226"/>
                  </a:lnTo>
                  <a:lnTo>
                    <a:pt x="578" y="206"/>
                  </a:lnTo>
                  <a:lnTo>
                    <a:pt x="554" y="191"/>
                  </a:lnTo>
                  <a:lnTo>
                    <a:pt x="528" y="179"/>
                  </a:lnTo>
                  <a:lnTo>
                    <a:pt x="501" y="170"/>
                  </a:lnTo>
                  <a:lnTo>
                    <a:pt x="472" y="164"/>
                  </a:lnTo>
                  <a:lnTo>
                    <a:pt x="442" y="160"/>
                  </a:lnTo>
                  <a:lnTo>
                    <a:pt x="412" y="159"/>
                  </a:lnTo>
                  <a:lnTo>
                    <a:pt x="385" y="160"/>
                  </a:lnTo>
                  <a:lnTo>
                    <a:pt x="358" y="162"/>
                  </a:lnTo>
                  <a:lnTo>
                    <a:pt x="330" y="166"/>
                  </a:lnTo>
                  <a:lnTo>
                    <a:pt x="304" y="172"/>
                  </a:lnTo>
                  <a:lnTo>
                    <a:pt x="279" y="181"/>
                  </a:lnTo>
                  <a:lnTo>
                    <a:pt x="257" y="193"/>
                  </a:lnTo>
                  <a:lnTo>
                    <a:pt x="237" y="207"/>
                  </a:lnTo>
                  <a:lnTo>
                    <a:pt x="220" y="225"/>
                  </a:lnTo>
                  <a:lnTo>
                    <a:pt x="207" y="246"/>
                  </a:lnTo>
                  <a:lnTo>
                    <a:pt x="200" y="269"/>
                  </a:lnTo>
                  <a:lnTo>
                    <a:pt x="197" y="298"/>
                  </a:lnTo>
                  <a:lnTo>
                    <a:pt x="200" y="324"/>
                  </a:lnTo>
                  <a:lnTo>
                    <a:pt x="207" y="347"/>
                  </a:lnTo>
                  <a:lnTo>
                    <a:pt x="220" y="367"/>
                  </a:lnTo>
                  <a:lnTo>
                    <a:pt x="236" y="384"/>
                  </a:lnTo>
                  <a:lnTo>
                    <a:pt x="256" y="400"/>
                  </a:lnTo>
                  <a:lnTo>
                    <a:pt x="278" y="414"/>
                  </a:lnTo>
                  <a:lnTo>
                    <a:pt x="304" y="426"/>
                  </a:lnTo>
                  <a:lnTo>
                    <a:pt x="333" y="436"/>
                  </a:lnTo>
                  <a:lnTo>
                    <a:pt x="363" y="446"/>
                  </a:lnTo>
                  <a:lnTo>
                    <a:pt x="395" y="455"/>
                  </a:lnTo>
                  <a:lnTo>
                    <a:pt x="427" y="464"/>
                  </a:lnTo>
                  <a:lnTo>
                    <a:pt x="461" y="471"/>
                  </a:lnTo>
                  <a:lnTo>
                    <a:pt x="495" y="479"/>
                  </a:lnTo>
                  <a:lnTo>
                    <a:pt x="528" y="488"/>
                  </a:lnTo>
                  <a:lnTo>
                    <a:pt x="564" y="496"/>
                  </a:lnTo>
                  <a:lnTo>
                    <a:pt x="599" y="506"/>
                  </a:lnTo>
                  <a:lnTo>
                    <a:pt x="634" y="517"/>
                  </a:lnTo>
                  <a:lnTo>
                    <a:pt x="666" y="530"/>
                  </a:lnTo>
                  <a:lnTo>
                    <a:pt x="699" y="544"/>
                  </a:lnTo>
                  <a:lnTo>
                    <a:pt x="728" y="560"/>
                  </a:lnTo>
                  <a:lnTo>
                    <a:pt x="756" y="578"/>
                  </a:lnTo>
                  <a:lnTo>
                    <a:pt x="781" y="600"/>
                  </a:lnTo>
                  <a:lnTo>
                    <a:pt x="803" y="623"/>
                  </a:lnTo>
                  <a:lnTo>
                    <a:pt x="823" y="651"/>
                  </a:lnTo>
                  <a:lnTo>
                    <a:pt x="838" y="682"/>
                  </a:lnTo>
                  <a:lnTo>
                    <a:pt x="849" y="717"/>
                  </a:lnTo>
                  <a:lnTo>
                    <a:pt x="856" y="754"/>
                  </a:lnTo>
                  <a:lnTo>
                    <a:pt x="859" y="798"/>
                  </a:lnTo>
                  <a:lnTo>
                    <a:pt x="856" y="844"/>
                  </a:lnTo>
                  <a:lnTo>
                    <a:pt x="849" y="887"/>
                  </a:lnTo>
                  <a:lnTo>
                    <a:pt x="837" y="926"/>
                  </a:lnTo>
                  <a:lnTo>
                    <a:pt x="820" y="961"/>
                  </a:lnTo>
                  <a:lnTo>
                    <a:pt x="801" y="992"/>
                  </a:lnTo>
                  <a:lnTo>
                    <a:pt x="777" y="1021"/>
                  </a:lnTo>
                  <a:lnTo>
                    <a:pt x="751" y="1046"/>
                  </a:lnTo>
                  <a:lnTo>
                    <a:pt x="721" y="1067"/>
                  </a:lnTo>
                  <a:lnTo>
                    <a:pt x="689" y="1086"/>
                  </a:lnTo>
                  <a:lnTo>
                    <a:pt x="655" y="1100"/>
                  </a:lnTo>
                  <a:lnTo>
                    <a:pt x="619" y="1114"/>
                  </a:lnTo>
                  <a:lnTo>
                    <a:pt x="583" y="1124"/>
                  </a:lnTo>
                  <a:lnTo>
                    <a:pt x="544" y="1132"/>
                  </a:lnTo>
                  <a:lnTo>
                    <a:pt x="506" y="1138"/>
                  </a:lnTo>
                  <a:lnTo>
                    <a:pt x="467" y="1140"/>
                  </a:lnTo>
                  <a:lnTo>
                    <a:pt x="429" y="1142"/>
                  </a:lnTo>
                  <a:lnTo>
                    <a:pt x="384" y="1140"/>
                  </a:lnTo>
                  <a:lnTo>
                    <a:pt x="339" y="1137"/>
                  </a:lnTo>
                  <a:lnTo>
                    <a:pt x="297" y="1129"/>
                  </a:lnTo>
                  <a:lnTo>
                    <a:pt x="257" y="1119"/>
                  </a:lnTo>
                  <a:lnTo>
                    <a:pt x="218" y="1105"/>
                  </a:lnTo>
                  <a:lnTo>
                    <a:pt x="182" y="1089"/>
                  </a:lnTo>
                  <a:lnTo>
                    <a:pt x="149" y="1069"/>
                  </a:lnTo>
                  <a:lnTo>
                    <a:pt x="118" y="1046"/>
                  </a:lnTo>
                  <a:lnTo>
                    <a:pt x="89" y="1020"/>
                  </a:lnTo>
                  <a:lnTo>
                    <a:pt x="64" y="988"/>
                  </a:lnTo>
                  <a:lnTo>
                    <a:pt x="43" y="953"/>
                  </a:lnTo>
                  <a:lnTo>
                    <a:pt x="26" y="915"/>
                  </a:lnTo>
                  <a:lnTo>
                    <a:pt x="13" y="871"/>
                  </a:lnTo>
                  <a:lnTo>
                    <a:pt x="3" y="824"/>
                  </a:lnTo>
                  <a:lnTo>
                    <a:pt x="0" y="773"/>
                  </a:lnTo>
                  <a:lnTo>
                    <a:pt x="166" y="773"/>
                  </a:lnTo>
                  <a:lnTo>
                    <a:pt x="170" y="810"/>
                  </a:lnTo>
                  <a:lnTo>
                    <a:pt x="179" y="844"/>
                  </a:lnTo>
                  <a:lnTo>
                    <a:pt x="191" y="872"/>
                  </a:lnTo>
                  <a:lnTo>
                    <a:pt x="209" y="899"/>
                  </a:lnTo>
                  <a:lnTo>
                    <a:pt x="230" y="920"/>
                  </a:lnTo>
                  <a:lnTo>
                    <a:pt x="253" y="939"/>
                  </a:lnTo>
                  <a:lnTo>
                    <a:pt x="279" y="952"/>
                  </a:lnTo>
                  <a:lnTo>
                    <a:pt x="308" y="965"/>
                  </a:lnTo>
                  <a:lnTo>
                    <a:pt x="339" y="973"/>
                  </a:lnTo>
                  <a:lnTo>
                    <a:pt x="370" y="978"/>
                  </a:lnTo>
                  <a:lnTo>
                    <a:pt x="404" y="982"/>
                  </a:lnTo>
                  <a:lnTo>
                    <a:pt x="439" y="983"/>
                  </a:lnTo>
                  <a:lnTo>
                    <a:pt x="462" y="983"/>
                  </a:lnTo>
                  <a:lnTo>
                    <a:pt x="488" y="981"/>
                  </a:lnTo>
                  <a:lnTo>
                    <a:pt x="513" y="978"/>
                  </a:lnTo>
                  <a:lnTo>
                    <a:pt x="539" y="973"/>
                  </a:lnTo>
                  <a:lnTo>
                    <a:pt x="564" y="967"/>
                  </a:lnTo>
                  <a:lnTo>
                    <a:pt x="588" y="958"/>
                  </a:lnTo>
                  <a:lnTo>
                    <a:pt x="610" y="947"/>
                  </a:lnTo>
                  <a:lnTo>
                    <a:pt x="630" y="935"/>
                  </a:lnTo>
                  <a:lnTo>
                    <a:pt x="648" y="919"/>
                  </a:lnTo>
                  <a:lnTo>
                    <a:pt x="662" y="899"/>
                  </a:lnTo>
                  <a:lnTo>
                    <a:pt x="674" y="876"/>
                  </a:lnTo>
                  <a:lnTo>
                    <a:pt x="680" y="850"/>
                  </a:lnTo>
                  <a:lnTo>
                    <a:pt x="682" y="821"/>
                  </a:lnTo>
                  <a:lnTo>
                    <a:pt x="680" y="790"/>
                  </a:lnTo>
                  <a:lnTo>
                    <a:pt x="671" y="764"/>
                  </a:lnTo>
                  <a:lnTo>
                    <a:pt x="659" y="742"/>
                  </a:lnTo>
                  <a:lnTo>
                    <a:pt x="641" y="722"/>
                  </a:lnTo>
                  <a:lnTo>
                    <a:pt x="619" y="704"/>
                  </a:lnTo>
                  <a:lnTo>
                    <a:pt x="594" y="689"/>
                  </a:lnTo>
                  <a:lnTo>
                    <a:pt x="565" y="676"/>
                  </a:lnTo>
                  <a:lnTo>
                    <a:pt x="534" y="664"/>
                  </a:lnTo>
                  <a:lnTo>
                    <a:pt x="501" y="654"/>
                  </a:lnTo>
                  <a:lnTo>
                    <a:pt x="465" y="644"/>
                  </a:lnTo>
                  <a:lnTo>
                    <a:pt x="427" y="636"/>
                  </a:lnTo>
                  <a:lnTo>
                    <a:pt x="390" y="627"/>
                  </a:lnTo>
                  <a:lnTo>
                    <a:pt x="352" y="618"/>
                  </a:lnTo>
                  <a:lnTo>
                    <a:pt x="317" y="610"/>
                  </a:lnTo>
                  <a:lnTo>
                    <a:pt x="282" y="600"/>
                  </a:lnTo>
                  <a:lnTo>
                    <a:pt x="247" y="588"/>
                  </a:lnTo>
                  <a:lnTo>
                    <a:pt x="215" y="576"/>
                  </a:lnTo>
                  <a:lnTo>
                    <a:pt x="182" y="562"/>
                  </a:lnTo>
                  <a:lnTo>
                    <a:pt x="153" y="546"/>
                  </a:lnTo>
                  <a:lnTo>
                    <a:pt x="125" y="527"/>
                  </a:lnTo>
                  <a:lnTo>
                    <a:pt x="99" y="506"/>
                  </a:lnTo>
                  <a:lnTo>
                    <a:pt x="77" y="483"/>
                  </a:lnTo>
                  <a:lnTo>
                    <a:pt x="58" y="456"/>
                  </a:lnTo>
                  <a:lnTo>
                    <a:pt x="42" y="425"/>
                  </a:lnTo>
                  <a:lnTo>
                    <a:pt x="31" y="392"/>
                  </a:lnTo>
                  <a:lnTo>
                    <a:pt x="23" y="353"/>
                  </a:lnTo>
                  <a:lnTo>
                    <a:pt x="21" y="311"/>
                  </a:lnTo>
                  <a:lnTo>
                    <a:pt x="23" y="268"/>
                  </a:lnTo>
                  <a:lnTo>
                    <a:pt x="31" y="230"/>
                  </a:lnTo>
                  <a:lnTo>
                    <a:pt x="43" y="193"/>
                  </a:lnTo>
                  <a:lnTo>
                    <a:pt x="59" y="161"/>
                  </a:lnTo>
                  <a:lnTo>
                    <a:pt x="80" y="132"/>
                  </a:lnTo>
                  <a:lnTo>
                    <a:pt x="103" y="106"/>
                  </a:lnTo>
                  <a:lnTo>
                    <a:pt x="130" y="84"/>
                  </a:lnTo>
                  <a:lnTo>
                    <a:pt x="159" y="64"/>
                  </a:lnTo>
                  <a:lnTo>
                    <a:pt x="190" y="46"/>
                  </a:lnTo>
                  <a:lnTo>
                    <a:pt x="222" y="32"/>
                  </a:lnTo>
                  <a:lnTo>
                    <a:pt x="257" y="20"/>
                  </a:lnTo>
                  <a:lnTo>
                    <a:pt x="292" y="12"/>
                  </a:lnTo>
                  <a:lnTo>
                    <a:pt x="328" y="5"/>
                  </a:lnTo>
                  <a:lnTo>
                    <a:pt x="364"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
            <p:cNvSpPr>
              <a:spLocks noEditPoints="1"/>
            </p:cNvSpPr>
            <p:nvPr userDrawn="1"/>
          </p:nvSpPr>
          <p:spPr bwMode="auto">
            <a:xfrm>
              <a:off x="7897813" y="4959350"/>
              <a:ext cx="377825" cy="452438"/>
            </a:xfrm>
            <a:custGeom>
              <a:avLst/>
              <a:gdLst>
                <a:gd name="T0" fmla="*/ 631 w 951"/>
                <a:gd name="T1" fmla="*/ 580 h 1142"/>
                <a:gd name="T2" fmla="*/ 531 w 951"/>
                <a:gd name="T3" fmla="*/ 605 h 1142"/>
                <a:gd name="T4" fmla="*/ 418 w 951"/>
                <a:gd name="T5" fmla="*/ 621 h 1142"/>
                <a:gd name="T6" fmla="*/ 322 w 951"/>
                <a:gd name="T7" fmla="*/ 641 h 1142"/>
                <a:gd name="T8" fmla="*/ 248 w 951"/>
                <a:gd name="T9" fmla="*/ 676 h 1142"/>
                <a:gd name="T10" fmla="*/ 197 w 951"/>
                <a:gd name="T11" fmla="*/ 733 h 1142"/>
                <a:gd name="T12" fmla="*/ 177 w 951"/>
                <a:gd name="T13" fmla="*/ 823 h 1142"/>
                <a:gd name="T14" fmla="*/ 195 w 951"/>
                <a:gd name="T15" fmla="*/ 904 h 1142"/>
                <a:gd name="T16" fmla="*/ 246 w 951"/>
                <a:gd name="T17" fmla="*/ 953 h 1142"/>
                <a:gd name="T18" fmla="*/ 318 w 951"/>
                <a:gd name="T19" fmla="*/ 978 h 1142"/>
                <a:gd name="T20" fmla="*/ 420 w 951"/>
                <a:gd name="T21" fmla="*/ 981 h 1142"/>
                <a:gd name="T22" fmla="*/ 540 w 951"/>
                <a:gd name="T23" fmla="*/ 947 h 1142"/>
                <a:gd name="T24" fmla="*/ 621 w 951"/>
                <a:gd name="T25" fmla="*/ 885 h 1142"/>
                <a:gd name="T26" fmla="*/ 667 w 951"/>
                <a:gd name="T27" fmla="*/ 810 h 1142"/>
                <a:gd name="T28" fmla="*/ 682 w 951"/>
                <a:gd name="T29" fmla="*/ 737 h 1142"/>
                <a:gd name="T30" fmla="*/ 502 w 951"/>
                <a:gd name="T31" fmla="*/ 0 h 1142"/>
                <a:gd name="T32" fmla="*/ 604 w 951"/>
                <a:gd name="T33" fmla="*/ 12 h 1142"/>
                <a:gd name="T34" fmla="*/ 699 w 951"/>
                <a:gd name="T35" fmla="*/ 40 h 1142"/>
                <a:gd name="T36" fmla="*/ 776 w 951"/>
                <a:gd name="T37" fmla="*/ 93 h 1142"/>
                <a:gd name="T38" fmla="*/ 828 w 951"/>
                <a:gd name="T39" fmla="*/ 177 h 1142"/>
                <a:gd name="T40" fmla="*/ 848 w 951"/>
                <a:gd name="T41" fmla="*/ 299 h 1142"/>
                <a:gd name="T42" fmla="*/ 849 w 951"/>
                <a:gd name="T43" fmla="*/ 916 h 1142"/>
                <a:gd name="T44" fmla="*/ 861 w 951"/>
                <a:gd name="T45" fmla="*/ 967 h 1142"/>
                <a:gd name="T46" fmla="*/ 900 w 951"/>
                <a:gd name="T47" fmla="*/ 983 h 1142"/>
                <a:gd name="T48" fmla="*/ 951 w 951"/>
                <a:gd name="T49" fmla="*/ 972 h 1142"/>
                <a:gd name="T50" fmla="*/ 900 w 951"/>
                <a:gd name="T51" fmla="*/ 1134 h 1142"/>
                <a:gd name="T52" fmla="*/ 805 w 951"/>
                <a:gd name="T53" fmla="*/ 1139 h 1142"/>
                <a:gd name="T54" fmla="*/ 739 w 951"/>
                <a:gd name="T55" fmla="*/ 1110 h 1142"/>
                <a:gd name="T56" fmla="*/ 699 w 951"/>
                <a:gd name="T57" fmla="*/ 1042 h 1142"/>
                <a:gd name="T58" fmla="*/ 655 w 951"/>
                <a:gd name="T59" fmla="*/ 1013 h 1142"/>
                <a:gd name="T60" fmla="*/ 531 w 951"/>
                <a:gd name="T61" fmla="*/ 1100 h 1142"/>
                <a:gd name="T62" fmla="*/ 387 w 951"/>
                <a:gd name="T63" fmla="*/ 1139 h 1142"/>
                <a:gd name="T64" fmla="*/ 253 w 951"/>
                <a:gd name="T65" fmla="*/ 1135 h 1142"/>
                <a:gd name="T66" fmla="*/ 144 w 951"/>
                <a:gd name="T67" fmla="*/ 1100 h 1142"/>
                <a:gd name="T68" fmla="*/ 61 w 951"/>
                <a:gd name="T69" fmla="*/ 1032 h 1142"/>
                <a:gd name="T70" fmla="*/ 11 w 951"/>
                <a:gd name="T71" fmla="*/ 927 h 1142"/>
                <a:gd name="T72" fmla="*/ 3 w 951"/>
                <a:gd name="T73" fmla="*/ 789 h 1142"/>
                <a:gd name="T74" fmla="*/ 34 w 951"/>
                <a:gd name="T75" fmla="*/ 676 h 1142"/>
                <a:gd name="T76" fmla="*/ 95 w 951"/>
                <a:gd name="T77" fmla="*/ 598 h 1142"/>
                <a:gd name="T78" fmla="*/ 178 w 951"/>
                <a:gd name="T79" fmla="*/ 549 h 1142"/>
                <a:gd name="T80" fmla="*/ 275 w 951"/>
                <a:gd name="T81" fmla="*/ 516 h 1142"/>
                <a:gd name="T82" fmla="*/ 382 w 951"/>
                <a:gd name="T83" fmla="*/ 493 h 1142"/>
                <a:gd name="T84" fmla="*/ 491 w 951"/>
                <a:gd name="T85" fmla="*/ 475 h 1142"/>
                <a:gd name="T86" fmla="*/ 582 w 951"/>
                <a:gd name="T87" fmla="*/ 456 h 1142"/>
                <a:gd name="T88" fmla="*/ 648 w 951"/>
                <a:gd name="T89" fmla="*/ 424 h 1142"/>
                <a:gd name="T90" fmla="*/ 682 w 951"/>
                <a:gd name="T91" fmla="*/ 367 h 1142"/>
                <a:gd name="T92" fmla="*/ 675 w 951"/>
                <a:gd name="T93" fmla="*/ 277 h 1142"/>
                <a:gd name="T94" fmla="*/ 638 w 951"/>
                <a:gd name="T95" fmla="*/ 212 h 1142"/>
                <a:gd name="T96" fmla="*/ 580 w 951"/>
                <a:gd name="T97" fmla="*/ 176 h 1142"/>
                <a:gd name="T98" fmla="*/ 507 w 951"/>
                <a:gd name="T99" fmla="*/ 161 h 1142"/>
                <a:gd name="T100" fmla="*/ 424 w 951"/>
                <a:gd name="T101" fmla="*/ 160 h 1142"/>
                <a:gd name="T102" fmla="*/ 332 w 951"/>
                <a:gd name="T103" fmla="*/ 176 h 1142"/>
                <a:gd name="T104" fmla="*/ 261 w 951"/>
                <a:gd name="T105" fmla="*/ 220 h 1142"/>
                <a:gd name="T106" fmla="*/ 218 w 951"/>
                <a:gd name="T107" fmla="*/ 294 h 1142"/>
                <a:gd name="T108" fmla="*/ 40 w 951"/>
                <a:gd name="T109" fmla="*/ 365 h 1142"/>
                <a:gd name="T110" fmla="*/ 66 w 951"/>
                <a:gd name="T111" fmla="*/ 223 h 1142"/>
                <a:gd name="T112" fmla="*/ 129 w 951"/>
                <a:gd name="T113" fmla="*/ 120 h 1142"/>
                <a:gd name="T114" fmla="*/ 223 w 951"/>
                <a:gd name="T115" fmla="*/ 51 h 1142"/>
                <a:gd name="T116" fmla="*/ 338 w 951"/>
                <a:gd name="T117" fmla="*/ 13 h 1142"/>
                <a:gd name="T118" fmla="*/ 469 w 951"/>
                <a:gd name="T119"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1" h="1142">
                  <a:moveTo>
                    <a:pt x="682" y="554"/>
                  </a:moveTo>
                  <a:lnTo>
                    <a:pt x="658" y="569"/>
                  </a:lnTo>
                  <a:lnTo>
                    <a:pt x="631" y="580"/>
                  </a:lnTo>
                  <a:lnTo>
                    <a:pt x="599" y="590"/>
                  </a:lnTo>
                  <a:lnTo>
                    <a:pt x="566" y="597"/>
                  </a:lnTo>
                  <a:lnTo>
                    <a:pt x="531" y="605"/>
                  </a:lnTo>
                  <a:lnTo>
                    <a:pt x="494" y="610"/>
                  </a:lnTo>
                  <a:lnTo>
                    <a:pt x="455" y="615"/>
                  </a:lnTo>
                  <a:lnTo>
                    <a:pt x="418" y="621"/>
                  </a:lnTo>
                  <a:lnTo>
                    <a:pt x="381" y="627"/>
                  </a:lnTo>
                  <a:lnTo>
                    <a:pt x="351" y="633"/>
                  </a:lnTo>
                  <a:lnTo>
                    <a:pt x="322" y="641"/>
                  </a:lnTo>
                  <a:lnTo>
                    <a:pt x="296" y="651"/>
                  </a:lnTo>
                  <a:lnTo>
                    <a:pt x="271" y="662"/>
                  </a:lnTo>
                  <a:lnTo>
                    <a:pt x="248" y="676"/>
                  </a:lnTo>
                  <a:lnTo>
                    <a:pt x="228" y="692"/>
                  </a:lnTo>
                  <a:lnTo>
                    <a:pt x="210" y="711"/>
                  </a:lnTo>
                  <a:lnTo>
                    <a:pt x="197" y="733"/>
                  </a:lnTo>
                  <a:lnTo>
                    <a:pt x="185" y="759"/>
                  </a:lnTo>
                  <a:lnTo>
                    <a:pt x="179" y="789"/>
                  </a:lnTo>
                  <a:lnTo>
                    <a:pt x="177" y="823"/>
                  </a:lnTo>
                  <a:lnTo>
                    <a:pt x="179" y="854"/>
                  </a:lnTo>
                  <a:lnTo>
                    <a:pt x="185" y="880"/>
                  </a:lnTo>
                  <a:lnTo>
                    <a:pt x="195" y="904"/>
                  </a:lnTo>
                  <a:lnTo>
                    <a:pt x="210" y="924"/>
                  </a:lnTo>
                  <a:lnTo>
                    <a:pt x="226" y="940"/>
                  </a:lnTo>
                  <a:lnTo>
                    <a:pt x="246" y="953"/>
                  </a:lnTo>
                  <a:lnTo>
                    <a:pt x="269" y="965"/>
                  </a:lnTo>
                  <a:lnTo>
                    <a:pt x="292" y="973"/>
                  </a:lnTo>
                  <a:lnTo>
                    <a:pt x="318" y="978"/>
                  </a:lnTo>
                  <a:lnTo>
                    <a:pt x="345" y="982"/>
                  </a:lnTo>
                  <a:lnTo>
                    <a:pt x="372" y="983"/>
                  </a:lnTo>
                  <a:lnTo>
                    <a:pt x="420" y="981"/>
                  </a:lnTo>
                  <a:lnTo>
                    <a:pt x="464" y="973"/>
                  </a:lnTo>
                  <a:lnTo>
                    <a:pt x="504" y="962"/>
                  </a:lnTo>
                  <a:lnTo>
                    <a:pt x="540" y="947"/>
                  </a:lnTo>
                  <a:lnTo>
                    <a:pt x="570" y="929"/>
                  </a:lnTo>
                  <a:lnTo>
                    <a:pt x="597" y="909"/>
                  </a:lnTo>
                  <a:lnTo>
                    <a:pt x="621" y="885"/>
                  </a:lnTo>
                  <a:lnTo>
                    <a:pt x="639" y="861"/>
                  </a:lnTo>
                  <a:lnTo>
                    <a:pt x="655" y="836"/>
                  </a:lnTo>
                  <a:lnTo>
                    <a:pt x="667" y="810"/>
                  </a:lnTo>
                  <a:lnTo>
                    <a:pt x="675" y="785"/>
                  </a:lnTo>
                  <a:lnTo>
                    <a:pt x="680" y="760"/>
                  </a:lnTo>
                  <a:lnTo>
                    <a:pt x="682" y="737"/>
                  </a:lnTo>
                  <a:lnTo>
                    <a:pt x="682" y="554"/>
                  </a:lnTo>
                  <a:close/>
                  <a:moveTo>
                    <a:pt x="469" y="0"/>
                  </a:moveTo>
                  <a:lnTo>
                    <a:pt x="502" y="0"/>
                  </a:lnTo>
                  <a:lnTo>
                    <a:pt x="537" y="3"/>
                  </a:lnTo>
                  <a:lnTo>
                    <a:pt x="571" y="7"/>
                  </a:lnTo>
                  <a:lnTo>
                    <a:pt x="604" y="12"/>
                  </a:lnTo>
                  <a:lnTo>
                    <a:pt x="637" y="18"/>
                  </a:lnTo>
                  <a:lnTo>
                    <a:pt x="669" y="28"/>
                  </a:lnTo>
                  <a:lnTo>
                    <a:pt x="699" y="40"/>
                  </a:lnTo>
                  <a:lnTo>
                    <a:pt x="726" y="54"/>
                  </a:lnTo>
                  <a:lnTo>
                    <a:pt x="752" y="73"/>
                  </a:lnTo>
                  <a:lnTo>
                    <a:pt x="776" y="93"/>
                  </a:lnTo>
                  <a:lnTo>
                    <a:pt x="797" y="117"/>
                  </a:lnTo>
                  <a:lnTo>
                    <a:pt x="815" y="145"/>
                  </a:lnTo>
                  <a:lnTo>
                    <a:pt x="828" y="177"/>
                  </a:lnTo>
                  <a:lnTo>
                    <a:pt x="840" y="213"/>
                  </a:lnTo>
                  <a:lnTo>
                    <a:pt x="846" y="255"/>
                  </a:lnTo>
                  <a:lnTo>
                    <a:pt x="848" y="299"/>
                  </a:lnTo>
                  <a:lnTo>
                    <a:pt x="848" y="861"/>
                  </a:lnTo>
                  <a:lnTo>
                    <a:pt x="848" y="890"/>
                  </a:lnTo>
                  <a:lnTo>
                    <a:pt x="849" y="916"/>
                  </a:lnTo>
                  <a:lnTo>
                    <a:pt x="851" y="937"/>
                  </a:lnTo>
                  <a:lnTo>
                    <a:pt x="854" y="953"/>
                  </a:lnTo>
                  <a:lnTo>
                    <a:pt x="861" y="967"/>
                  </a:lnTo>
                  <a:lnTo>
                    <a:pt x="871" y="976"/>
                  </a:lnTo>
                  <a:lnTo>
                    <a:pt x="883" y="981"/>
                  </a:lnTo>
                  <a:lnTo>
                    <a:pt x="900" y="983"/>
                  </a:lnTo>
                  <a:lnTo>
                    <a:pt x="915" y="982"/>
                  </a:lnTo>
                  <a:lnTo>
                    <a:pt x="933" y="980"/>
                  </a:lnTo>
                  <a:lnTo>
                    <a:pt x="951" y="972"/>
                  </a:lnTo>
                  <a:lnTo>
                    <a:pt x="951" y="1112"/>
                  </a:lnTo>
                  <a:lnTo>
                    <a:pt x="928" y="1124"/>
                  </a:lnTo>
                  <a:lnTo>
                    <a:pt x="900" y="1134"/>
                  </a:lnTo>
                  <a:lnTo>
                    <a:pt x="869" y="1139"/>
                  </a:lnTo>
                  <a:lnTo>
                    <a:pt x="832" y="1142"/>
                  </a:lnTo>
                  <a:lnTo>
                    <a:pt x="805" y="1139"/>
                  </a:lnTo>
                  <a:lnTo>
                    <a:pt x="780" y="1134"/>
                  </a:lnTo>
                  <a:lnTo>
                    <a:pt x="757" y="1124"/>
                  </a:lnTo>
                  <a:lnTo>
                    <a:pt x="739" y="1110"/>
                  </a:lnTo>
                  <a:lnTo>
                    <a:pt x="721" y="1092"/>
                  </a:lnTo>
                  <a:lnTo>
                    <a:pt x="709" y="1069"/>
                  </a:lnTo>
                  <a:lnTo>
                    <a:pt x="699" y="1042"/>
                  </a:lnTo>
                  <a:lnTo>
                    <a:pt x="694" y="1010"/>
                  </a:lnTo>
                  <a:lnTo>
                    <a:pt x="692" y="972"/>
                  </a:lnTo>
                  <a:lnTo>
                    <a:pt x="655" y="1013"/>
                  </a:lnTo>
                  <a:lnTo>
                    <a:pt x="617" y="1048"/>
                  </a:lnTo>
                  <a:lnTo>
                    <a:pt x="576" y="1077"/>
                  </a:lnTo>
                  <a:lnTo>
                    <a:pt x="531" y="1100"/>
                  </a:lnTo>
                  <a:lnTo>
                    <a:pt x="485" y="1119"/>
                  </a:lnTo>
                  <a:lnTo>
                    <a:pt x="438" y="1132"/>
                  </a:lnTo>
                  <a:lnTo>
                    <a:pt x="387" y="1139"/>
                  </a:lnTo>
                  <a:lnTo>
                    <a:pt x="336" y="1142"/>
                  </a:lnTo>
                  <a:lnTo>
                    <a:pt x="294" y="1140"/>
                  </a:lnTo>
                  <a:lnTo>
                    <a:pt x="253" y="1135"/>
                  </a:lnTo>
                  <a:lnTo>
                    <a:pt x="214" y="1127"/>
                  </a:lnTo>
                  <a:lnTo>
                    <a:pt x="178" y="1115"/>
                  </a:lnTo>
                  <a:lnTo>
                    <a:pt x="144" y="1100"/>
                  </a:lnTo>
                  <a:lnTo>
                    <a:pt x="113" y="1081"/>
                  </a:lnTo>
                  <a:lnTo>
                    <a:pt x="85" y="1058"/>
                  </a:lnTo>
                  <a:lnTo>
                    <a:pt x="61" y="1032"/>
                  </a:lnTo>
                  <a:lnTo>
                    <a:pt x="40" y="1001"/>
                  </a:lnTo>
                  <a:lnTo>
                    <a:pt x="22" y="966"/>
                  </a:lnTo>
                  <a:lnTo>
                    <a:pt x="11" y="927"/>
                  </a:lnTo>
                  <a:lnTo>
                    <a:pt x="3" y="884"/>
                  </a:lnTo>
                  <a:lnTo>
                    <a:pt x="0" y="835"/>
                  </a:lnTo>
                  <a:lnTo>
                    <a:pt x="3" y="789"/>
                  </a:lnTo>
                  <a:lnTo>
                    <a:pt x="9" y="747"/>
                  </a:lnTo>
                  <a:lnTo>
                    <a:pt x="20" y="709"/>
                  </a:lnTo>
                  <a:lnTo>
                    <a:pt x="34" y="676"/>
                  </a:lnTo>
                  <a:lnTo>
                    <a:pt x="51" y="647"/>
                  </a:lnTo>
                  <a:lnTo>
                    <a:pt x="71" y="621"/>
                  </a:lnTo>
                  <a:lnTo>
                    <a:pt x="95" y="598"/>
                  </a:lnTo>
                  <a:lnTo>
                    <a:pt x="121" y="580"/>
                  </a:lnTo>
                  <a:lnTo>
                    <a:pt x="148" y="562"/>
                  </a:lnTo>
                  <a:lnTo>
                    <a:pt x="178" y="549"/>
                  </a:lnTo>
                  <a:lnTo>
                    <a:pt x="209" y="536"/>
                  </a:lnTo>
                  <a:lnTo>
                    <a:pt x="241" y="525"/>
                  </a:lnTo>
                  <a:lnTo>
                    <a:pt x="275" y="516"/>
                  </a:lnTo>
                  <a:lnTo>
                    <a:pt x="308" y="507"/>
                  </a:lnTo>
                  <a:lnTo>
                    <a:pt x="343" y="500"/>
                  </a:lnTo>
                  <a:lnTo>
                    <a:pt x="382" y="493"/>
                  </a:lnTo>
                  <a:lnTo>
                    <a:pt x="420" y="486"/>
                  </a:lnTo>
                  <a:lnTo>
                    <a:pt x="456" y="481"/>
                  </a:lnTo>
                  <a:lnTo>
                    <a:pt x="491" y="475"/>
                  </a:lnTo>
                  <a:lnTo>
                    <a:pt x="524" y="470"/>
                  </a:lnTo>
                  <a:lnTo>
                    <a:pt x="555" y="464"/>
                  </a:lnTo>
                  <a:lnTo>
                    <a:pt x="582" y="456"/>
                  </a:lnTo>
                  <a:lnTo>
                    <a:pt x="607" y="448"/>
                  </a:lnTo>
                  <a:lnTo>
                    <a:pt x="629" y="438"/>
                  </a:lnTo>
                  <a:lnTo>
                    <a:pt x="648" y="424"/>
                  </a:lnTo>
                  <a:lnTo>
                    <a:pt x="663" y="408"/>
                  </a:lnTo>
                  <a:lnTo>
                    <a:pt x="674" y="389"/>
                  </a:lnTo>
                  <a:lnTo>
                    <a:pt x="682" y="367"/>
                  </a:lnTo>
                  <a:lnTo>
                    <a:pt x="684" y="341"/>
                  </a:lnTo>
                  <a:lnTo>
                    <a:pt x="682" y="307"/>
                  </a:lnTo>
                  <a:lnTo>
                    <a:pt x="675" y="277"/>
                  </a:lnTo>
                  <a:lnTo>
                    <a:pt x="667" y="252"/>
                  </a:lnTo>
                  <a:lnTo>
                    <a:pt x="654" y="230"/>
                  </a:lnTo>
                  <a:lnTo>
                    <a:pt x="638" y="212"/>
                  </a:lnTo>
                  <a:lnTo>
                    <a:pt x="621" y="197"/>
                  </a:lnTo>
                  <a:lnTo>
                    <a:pt x="601" y="185"/>
                  </a:lnTo>
                  <a:lnTo>
                    <a:pt x="580" y="176"/>
                  </a:lnTo>
                  <a:lnTo>
                    <a:pt x="556" y="169"/>
                  </a:lnTo>
                  <a:lnTo>
                    <a:pt x="532" y="164"/>
                  </a:lnTo>
                  <a:lnTo>
                    <a:pt x="507" y="161"/>
                  </a:lnTo>
                  <a:lnTo>
                    <a:pt x="483" y="159"/>
                  </a:lnTo>
                  <a:lnTo>
                    <a:pt x="459" y="159"/>
                  </a:lnTo>
                  <a:lnTo>
                    <a:pt x="424" y="160"/>
                  </a:lnTo>
                  <a:lnTo>
                    <a:pt x="392" y="162"/>
                  </a:lnTo>
                  <a:lnTo>
                    <a:pt x="361" y="169"/>
                  </a:lnTo>
                  <a:lnTo>
                    <a:pt x="332" y="176"/>
                  </a:lnTo>
                  <a:lnTo>
                    <a:pt x="306" y="187"/>
                  </a:lnTo>
                  <a:lnTo>
                    <a:pt x="282" y="202"/>
                  </a:lnTo>
                  <a:lnTo>
                    <a:pt x="261" y="220"/>
                  </a:lnTo>
                  <a:lnTo>
                    <a:pt x="244" y="241"/>
                  </a:lnTo>
                  <a:lnTo>
                    <a:pt x="229" y="266"/>
                  </a:lnTo>
                  <a:lnTo>
                    <a:pt x="218" y="294"/>
                  </a:lnTo>
                  <a:lnTo>
                    <a:pt x="210" y="328"/>
                  </a:lnTo>
                  <a:lnTo>
                    <a:pt x="206" y="365"/>
                  </a:lnTo>
                  <a:lnTo>
                    <a:pt x="40" y="365"/>
                  </a:lnTo>
                  <a:lnTo>
                    <a:pt x="44" y="313"/>
                  </a:lnTo>
                  <a:lnTo>
                    <a:pt x="52" y="267"/>
                  </a:lnTo>
                  <a:lnTo>
                    <a:pt x="66" y="223"/>
                  </a:lnTo>
                  <a:lnTo>
                    <a:pt x="83" y="185"/>
                  </a:lnTo>
                  <a:lnTo>
                    <a:pt x="105" y="151"/>
                  </a:lnTo>
                  <a:lnTo>
                    <a:pt x="129" y="120"/>
                  </a:lnTo>
                  <a:lnTo>
                    <a:pt x="158" y="94"/>
                  </a:lnTo>
                  <a:lnTo>
                    <a:pt x="189" y="70"/>
                  </a:lnTo>
                  <a:lnTo>
                    <a:pt x="223" y="51"/>
                  </a:lnTo>
                  <a:lnTo>
                    <a:pt x="259" y="35"/>
                  </a:lnTo>
                  <a:lnTo>
                    <a:pt x="297" y="22"/>
                  </a:lnTo>
                  <a:lnTo>
                    <a:pt x="338" y="13"/>
                  </a:lnTo>
                  <a:lnTo>
                    <a:pt x="381" y="5"/>
                  </a:lnTo>
                  <a:lnTo>
                    <a:pt x="424" y="2"/>
                  </a:lnTo>
                  <a:lnTo>
                    <a:pt x="46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2"/>
            <p:cNvSpPr>
              <a:spLocks/>
            </p:cNvSpPr>
            <p:nvPr userDrawn="1"/>
          </p:nvSpPr>
          <p:spPr bwMode="auto">
            <a:xfrm>
              <a:off x="8270875" y="4959350"/>
              <a:ext cx="341313" cy="452438"/>
            </a:xfrm>
            <a:custGeom>
              <a:avLst/>
              <a:gdLst>
                <a:gd name="T0" fmla="*/ 487 w 860"/>
                <a:gd name="T1" fmla="*/ 4 h 1142"/>
                <a:gd name="T2" fmla="*/ 603 w 860"/>
                <a:gd name="T3" fmla="*/ 30 h 1142"/>
                <a:gd name="T4" fmla="*/ 700 w 860"/>
                <a:gd name="T5" fmla="*/ 83 h 1142"/>
                <a:gd name="T6" fmla="*/ 771 w 860"/>
                <a:gd name="T7" fmla="*/ 167 h 1142"/>
                <a:gd name="T8" fmla="*/ 810 w 860"/>
                <a:gd name="T9" fmla="*/ 292 h 1142"/>
                <a:gd name="T10" fmla="*/ 642 w 860"/>
                <a:gd name="T11" fmla="*/ 307 h 1142"/>
                <a:gd name="T12" fmla="*/ 600 w 860"/>
                <a:gd name="T13" fmla="*/ 226 h 1142"/>
                <a:gd name="T14" fmla="*/ 529 w 860"/>
                <a:gd name="T15" fmla="*/ 179 h 1142"/>
                <a:gd name="T16" fmla="*/ 443 w 860"/>
                <a:gd name="T17" fmla="*/ 160 h 1142"/>
                <a:gd name="T18" fmla="*/ 358 w 860"/>
                <a:gd name="T19" fmla="*/ 162 h 1142"/>
                <a:gd name="T20" fmla="*/ 280 w 860"/>
                <a:gd name="T21" fmla="*/ 181 h 1142"/>
                <a:gd name="T22" fmla="*/ 220 w 860"/>
                <a:gd name="T23" fmla="*/ 225 h 1142"/>
                <a:gd name="T24" fmla="*/ 198 w 860"/>
                <a:gd name="T25" fmla="*/ 298 h 1142"/>
                <a:gd name="T26" fmla="*/ 220 w 860"/>
                <a:gd name="T27" fmla="*/ 367 h 1142"/>
                <a:gd name="T28" fmla="*/ 279 w 860"/>
                <a:gd name="T29" fmla="*/ 414 h 1142"/>
                <a:gd name="T30" fmla="*/ 363 w 860"/>
                <a:gd name="T31" fmla="*/ 446 h 1142"/>
                <a:gd name="T32" fmla="*/ 462 w 860"/>
                <a:gd name="T33" fmla="*/ 471 h 1142"/>
                <a:gd name="T34" fmla="*/ 564 w 860"/>
                <a:gd name="T35" fmla="*/ 496 h 1142"/>
                <a:gd name="T36" fmla="*/ 667 w 860"/>
                <a:gd name="T37" fmla="*/ 530 h 1142"/>
                <a:gd name="T38" fmla="*/ 756 w 860"/>
                <a:gd name="T39" fmla="*/ 578 h 1142"/>
                <a:gd name="T40" fmla="*/ 824 w 860"/>
                <a:gd name="T41" fmla="*/ 651 h 1142"/>
                <a:gd name="T42" fmla="*/ 857 w 860"/>
                <a:gd name="T43" fmla="*/ 754 h 1142"/>
                <a:gd name="T44" fmla="*/ 850 w 860"/>
                <a:gd name="T45" fmla="*/ 887 h 1142"/>
                <a:gd name="T46" fmla="*/ 801 w 860"/>
                <a:gd name="T47" fmla="*/ 992 h 1142"/>
                <a:gd name="T48" fmla="*/ 722 w 860"/>
                <a:gd name="T49" fmla="*/ 1067 h 1142"/>
                <a:gd name="T50" fmla="*/ 620 w 860"/>
                <a:gd name="T51" fmla="*/ 1114 h 1142"/>
                <a:gd name="T52" fmla="*/ 506 w 860"/>
                <a:gd name="T53" fmla="*/ 1138 h 1142"/>
                <a:gd name="T54" fmla="*/ 383 w 860"/>
                <a:gd name="T55" fmla="*/ 1140 h 1142"/>
                <a:gd name="T56" fmla="*/ 258 w 860"/>
                <a:gd name="T57" fmla="*/ 1119 h 1142"/>
                <a:gd name="T58" fmla="*/ 148 w 860"/>
                <a:gd name="T59" fmla="*/ 1069 h 1142"/>
                <a:gd name="T60" fmla="*/ 65 w 860"/>
                <a:gd name="T61" fmla="*/ 988 h 1142"/>
                <a:gd name="T62" fmla="*/ 13 w 860"/>
                <a:gd name="T63" fmla="*/ 871 h 1142"/>
                <a:gd name="T64" fmla="*/ 167 w 860"/>
                <a:gd name="T65" fmla="*/ 773 h 1142"/>
                <a:gd name="T66" fmla="*/ 192 w 860"/>
                <a:gd name="T67" fmla="*/ 872 h 1142"/>
                <a:gd name="T68" fmla="*/ 253 w 860"/>
                <a:gd name="T69" fmla="*/ 939 h 1142"/>
                <a:gd name="T70" fmla="*/ 339 w 860"/>
                <a:gd name="T71" fmla="*/ 973 h 1142"/>
                <a:gd name="T72" fmla="*/ 438 w 860"/>
                <a:gd name="T73" fmla="*/ 983 h 1142"/>
                <a:gd name="T74" fmla="*/ 514 w 860"/>
                <a:gd name="T75" fmla="*/ 978 h 1142"/>
                <a:gd name="T76" fmla="*/ 588 w 860"/>
                <a:gd name="T77" fmla="*/ 958 h 1142"/>
                <a:gd name="T78" fmla="*/ 648 w 860"/>
                <a:gd name="T79" fmla="*/ 919 h 1142"/>
                <a:gd name="T80" fmla="*/ 681 w 860"/>
                <a:gd name="T81" fmla="*/ 850 h 1142"/>
                <a:gd name="T82" fmla="*/ 672 w 860"/>
                <a:gd name="T83" fmla="*/ 764 h 1142"/>
                <a:gd name="T84" fmla="*/ 620 w 860"/>
                <a:gd name="T85" fmla="*/ 704 h 1142"/>
                <a:gd name="T86" fmla="*/ 534 w 860"/>
                <a:gd name="T87" fmla="*/ 664 h 1142"/>
                <a:gd name="T88" fmla="*/ 428 w 860"/>
                <a:gd name="T89" fmla="*/ 636 h 1142"/>
                <a:gd name="T90" fmla="*/ 317 w 860"/>
                <a:gd name="T91" fmla="*/ 610 h 1142"/>
                <a:gd name="T92" fmla="*/ 215 w 860"/>
                <a:gd name="T93" fmla="*/ 576 h 1142"/>
                <a:gd name="T94" fmla="*/ 126 w 860"/>
                <a:gd name="T95" fmla="*/ 527 h 1142"/>
                <a:gd name="T96" fmla="*/ 59 w 860"/>
                <a:gd name="T97" fmla="*/ 456 h 1142"/>
                <a:gd name="T98" fmla="*/ 24 w 860"/>
                <a:gd name="T99" fmla="*/ 353 h 1142"/>
                <a:gd name="T100" fmla="*/ 31 w 860"/>
                <a:gd name="T101" fmla="*/ 230 h 1142"/>
                <a:gd name="T102" fmla="*/ 80 w 860"/>
                <a:gd name="T103" fmla="*/ 132 h 1142"/>
                <a:gd name="T104" fmla="*/ 159 w 860"/>
                <a:gd name="T105" fmla="*/ 64 h 1142"/>
                <a:gd name="T106" fmla="*/ 258 w 860"/>
                <a:gd name="T107" fmla="*/ 20 h 1142"/>
                <a:gd name="T108" fmla="*/ 363 w 860"/>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0" h="1142">
                  <a:moveTo>
                    <a:pt x="399" y="0"/>
                  </a:moveTo>
                  <a:lnTo>
                    <a:pt x="443" y="2"/>
                  </a:lnTo>
                  <a:lnTo>
                    <a:pt x="487" y="4"/>
                  </a:lnTo>
                  <a:lnTo>
                    <a:pt x="528" y="10"/>
                  </a:lnTo>
                  <a:lnTo>
                    <a:pt x="566" y="19"/>
                  </a:lnTo>
                  <a:lnTo>
                    <a:pt x="603" y="30"/>
                  </a:lnTo>
                  <a:lnTo>
                    <a:pt x="638" y="44"/>
                  </a:lnTo>
                  <a:lnTo>
                    <a:pt x="671" y="61"/>
                  </a:lnTo>
                  <a:lnTo>
                    <a:pt x="700" y="83"/>
                  </a:lnTo>
                  <a:lnTo>
                    <a:pt x="727" y="108"/>
                  </a:lnTo>
                  <a:lnTo>
                    <a:pt x="750" y="135"/>
                  </a:lnTo>
                  <a:lnTo>
                    <a:pt x="771" y="167"/>
                  </a:lnTo>
                  <a:lnTo>
                    <a:pt x="787" y="205"/>
                  </a:lnTo>
                  <a:lnTo>
                    <a:pt x="800" y="246"/>
                  </a:lnTo>
                  <a:lnTo>
                    <a:pt x="810" y="292"/>
                  </a:lnTo>
                  <a:lnTo>
                    <a:pt x="815" y="342"/>
                  </a:lnTo>
                  <a:lnTo>
                    <a:pt x="648" y="342"/>
                  </a:lnTo>
                  <a:lnTo>
                    <a:pt x="642" y="307"/>
                  </a:lnTo>
                  <a:lnTo>
                    <a:pt x="632" y="276"/>
                  </a:lnTo>
                  <a:lnTo>
                    <a:pt x="618" y="248"/>
                  </a:lnTo>
                  <a:lnTo>
                    <a:pt x="600" y="226"/>
                  </a:lnTo>
                  <a:lnTo>
                    <a:pt x="579" y="206"/>
                  </a:lnTo>
                  <a:lnTo>
                    <a:pt x="555" y="191"/>
                  </a:lnTo>
                  <a:lnTo>
                    <a:pt x="529" y="179"/>
                  </a:lnTo>
                  <a:lnTo>
                    <a:pt x="501" y="170"/>
                  </a:lnTo>
                  <a:lnTo>
                    <a:pt x="473" y="164"/>
                  </a:lnTo>
                  <a:lnTo>
                    <a:pt x="443" y="160"/>
                  </a:lnTo>
                  <a:lnTo>
                    <a:pt x="413" y="159"/>
                  </a:lnTo>
                  <a:lnTo>
                    <a:pt x="386" y="160"/>
                  </a:lnTo>
                  <a:lnTo>
                    <a:pt x="358" y="162"/>
                  </a:lnTo>
                  <a:lnTo>
                    <a:pt x="331" y="166"/>
                  </a:lnTo>
                  <a:lnTo>
                    <a:pt x="304" y="172"/>
                  </a:lnTo>
                  <a:lnTo>
                    <a:pt x="280" y="181"/>
                  </a:lnTo>
                  <a:lnTo>
                    <a:pt x="256" y="193"/>
                  </a:lnTo>
                  <a:lnTo>
                    <a:pt x="238" y="207"/>
                  </a:lnTo>
                  <a:lnTo>
                    <a:pt x="220" y="225"/>
                  </a:lnTo>
                  <a:lnTo>
                    <a:pt x="208" y="246"/>
                  </a:lnTo>
                  <a:lnTo>
                    <a:pt x="200" y="269"/>
                  </a:lnTo>
                  <a:lnTo>
                    <a:pt x="198" y="298"/>
                  </a:lnTo>
                  <a:lnTo>
                    <a:pt x="200" y="324"/>
                  </a:lnTo>
                  <a:lnTo>
                    <a:pt x="208" y="347"/>
                  </a:lnTo>
                  <a:lnTo>
                    <a:pt x="220" y="367"/>
                  </a:lnTo>
                  <a:lnTo>
                    <a:pt x="237" y="384"/>
                  </a:lnTo>
                  <a:lnTo>
                    <a:pt x="256" y="400"/>
                  </a:lnTo>
                  <a:lnTo>
                    <a:pt x="279" y="414"/>
                  </a:lnTo>
                  <a:lnTo>
                    <a:pt x="305" y="426"/>
                  </a:lnTo>
                  <a:lnTo>
                    <a:pt x="334" y="436"/>
                  </a:lnTo>
                  <a:lnTo>
                    <a:pt x="363" y="446"/>
                  </a:lnTo>
                  <a:lnTo>
                    <a:pt x="396" y="455"/>
                  </a:lnTo>
                  <a:lnTo>
                    <a:pt x="428" y="464"/>
                  </a:lnTo>
                  <a:lnTo>
                    <a:pt x="462" y="471"/>
                  </a:lnTo>
                  <a:lnTo>
                    <a:pt x="495" y="479"/>
                  </a:lnTo>
                  <a:lnTo>
                    <a:pt x="529" y="488"/>
                  </a:lnTo>
                  <a:lnTo>
                    <a:pt x="564" y="496"/>
                  </a:lnTo>
                  <a:lnTo>
                    <a:pt x="600" y="506"/>
                  </a:lnTo>
                  <a:lnTo>
                    <a:pt x="633" y="517"/>
                  </a:lnTo>
                  <a:lnTo>
                    <a:pt x="667" y="530"/>
                  </a:lnTo>
                  <a:lnTo>
                    <a:pt x="699" y="544"/>
                  </a:lnTo>
                  <a:lnTo>
                    <a:pt x="729" y="560"/>
                  </a:lnTo>
                  <a:lnTo>
                    <a:pt x="756" y="578"/>
                  </a:lnTo>
                  <a:lnTo>
                    <a:pt x="781" y="600"/>
                  </a:lnTo>
                  <a:lnTo>
                    <a:pt x="804" y="623"/>
                  </a:lnTo>
                  <a:lnTo>
                    <a:pt x="824" y="651"/>
                  </a:lnTo>
                  <a:lnTo>
                    <a:pt x="838" y="682"/>
                  </a:lnTo>
                  <a:lnTo>
                    <a:pt x="850" y="717"/>
                  </a:lnTo>
                  <a:lnTo>
                    <a:pt x="857" y="754"/>
                  </a:lnTo>
                  <a:lnTo>
                    <a:pt x="860" y="798"/>
                  </a:lnTo>
                  <a:lnTo>
                    <a:pt x="857" y="844"/>
                  </a:lnTo>
                  <a:lnTo>
                    <a:pt x="850" y="887"/>
                  </a:lnTo>
                  <a:lnTo>
                    <a:pt x="837" y="926"/>
                  </a:lnTo>
                  <a:lnTo>
                    <a:pt x="821" y="961"/>
                  </a:lnTo>
                  <a:lnTo>
                    <a:pt x="801" y="992"/>
                  </a:lnTo>
                  <a:lnTo>
                    <a:pt x="778" y="1021"/>
                  </a:lnTo>
                  <a:lnTo>
                    <a:pt x="750" y="1046"/>
                  </a:lnTo>
                  <a:lnTo>
                    <a:pt x="722" y="1067"/>
                  </a:lnTo>
                  <a:lnTo>
                    <a:pt x="689" y="1086"/>
                  </a:lnTo>
                  <a:lnTo>
                    <a:pt x="656" y="1100"/>
                  </a:lnTo>
                  <a:lnTo>
                    <a:pt x="620" y="1114"/>
                  </a:lnTo>
                  <a:lnTo>
                    <a:pt x="582" y="1124"/>
                  </a:lnTo>
                  <a:lnTo>
                    <a:pt x="545" y="1132"/>
                  </a:lnTo>
                  <a:lnTo>
                    <a:pt x="506" y="1138"/>
                  </a:lnTo>
                  <a:lnTo>
                    <a:pt x="468" y="1140"/>
                  </a:lnTo>
                  <a:lnTo>
                    <a:pt x="429" y="1142"/>
                  </a:lnTo>
                  <a:lnTo>
                    <a:pt x="383" y="1140"/>
                  </a:lnTo>
                  <a:lnTo>
                    <a:pt x="340" y="1137"/>
                  </a:lnTo>
                  <a:lnTo>
                    <a:pt x="297" y="1129"/>
                  </a:lnTo>
                  <a:lnTo>
                    <a:pt x="258" y="1119"/>
                  </a:lnTo>
                  <a:lnTo>
                    <a:pt x="219" y="1105"/>
                  </a:lnTo>
                  <a:lnTo>
                    <a:pt x="183" y="1089"/>
                  </a:lnTo>
                  <a:lnTo>
                    <a:pt x="148" y="1069"/>
                  </a:lnTo>
                  <a:lnTo>
                    <a:pt x="117" y="1046"/>
                  </a:lnTo>
                  <a:lnTo>
                    <a:pt x="90" y="1020"/>
                  </a:lnTo>
                  <a:lnTo>
                    <a:pt x="65" y="988"/>
                  </a:lnTo>
                  <a:lnTo>
                    <a:pt x="44" y="953"/>
                  </a:lnTo>
                  <a:lnTo>
                    <a:pt x="26" y="915"/>
                  </a:lnTo>
                  <a:lnTo>
                    <a:pt x="13" y="871"/>
                  </a:lnTo>
                  <a:lnTo>
                    <a:pt x="4" y="824"/>
                  </a:lnTo>
                  <a:lnTo>
                    <a:pt x="0" y="773"/>
                  </a:lnTo>
                  <a:lnTo>
                    <a:pt x="167" y="773"/>
                  </a:lnTo>
                  <a:lnTo>
                    <a:pt x="171" y="810"/>
                  </a:lnTo>
                  <a:lnTo>
                    <a:pt x="179" y="844"/>
                  </a:lnTo>
                  <a:lnTo>
                    <a:pt x="192" y="872"/>
                  </a:lnTo>
                  <a:lnTo>
                    <a:pt x="209" y="899"/>
                  </a:lnTo>
                  <a:lnTo>
                    <a:pt x="229" y="920"/>
                  </a:lnTo>
                  <a:lnTo>
                    <a:pt x="253" y="939"/>
                  </a:lnTo>
                  <a:lnTo>
                    <a:pt x="280" y="952"/>
                  </a:lnTo>
                  <a:lnTo>
                    <a:pt x="309" y="965"/>
                  </a:lnTo>
                  <a:lnTo>
                    <a:pt x="339" y="973"/>
                  </a:lnTo>
                  <a:lnTo>
                    <a:pt x="371" y="978"/>
                  </a:lnTo>
                  <a:lnTo>
                    <a:pt x="404" y="982"/>
                  </a:lnTo>
                  <a:lnTo>
                    <a:pt x="438" y="983"/>
                  </a:lnTo>
                  <a:lnTo>
                    <a:pt x="463" y="983"/>
                  </a:lnTo>
                  <a:lnTo>
                    <a:pt x="489" y="981"/>
                  </a:lnTo>
                  <a:lnTo>
                    <a:pt x="514" y="978"/>
                  </a:lnTo>
                  <a:lnTo>
                    <a:pt x="540" y="973"/>
                  </a:lnTo>
                  <a:lnTo>
                    <a:pt x="565" y="967"/>
                  </a:lnTo>
                  <a:lnTo>
                    <a:pt x="588" y="958"/>
                  </a:lnTo>
                  <a:lnTo>
                    <a:pt x="611" y="947"/>
                  </a:lnTo>
                  <a:lnTo>
                    <a:pt x="631" y="935"/>
                  </a:lnTo>
                  <a:lnTo>
                    <a:pt x="648" y="919"/>
                  </a:lnTo>
                  <a:lnTo>
                    <a:pt x="663" y="899"/>
                  </a:lnTo>
                  <a:lnTo>
                    <a:pt x="674" y="876"/>
                  </a:lnTo>
                  <a:lnTo>
                    <a:pt x="681" y="850"/>
                  </a:lnTo>
                  <a:lnTo>
                    <a:pt x="683" y="821"/>
                  </a:lnTo>
                  <a:lnTo>
                    <a:pt x="681" y="790"/>
                  </a:lnTo>
                  <a:lnTo>
                    <a:pt x="672" y="764"/>
                  </a:lnTo>
                  <a:lnTo>
                    <a:pt x="659" y="742"/>
                  </a:lnTo>
                  <a:lnTo>
                    <a:pt x="641" y="722"/>
                  </a:lnTo>
                  <a:lnTo>
                    <a:pt x="620" y="704"/>
                  </a:lnTo>
                  <a:lnTo>
                    <a:pt x="595" y="689"/>
                  </a:lnTo>
                  <a:lnTo>
                    <a:pt x="566" y="676"/>
                  </a:lnTo>
                  <a:lnTo>
                    <a:pt x="534" y="664"/>
                  </a:lnTo>
                  <a:lnTo>
                    <a:pt x="500" y="654"/>
                  </a:lnTo>
                  <a:lnTo>
                    <a:pt x="465" y="644"/>
                  </a:lnTo>
                  <a:lnTo>
                    <a:pt x="428" y="636"/>
                  </a:lnTo>
                  <a:lnTo>
                    <a:pt x="391" y="627"/>
                  </a:lnTo>
                  <a:lnTo>
                    <a:pt x="352" y="618"/>
                  </a:lnTo>
                  <a:lnTo>
                    <a:pt x="317" y="610"/>
                  </a:lnTo>
                  <a:lnTo>
                    <a:pt x="283" y="600"/>
                  </a:lnTo>
                  <a:lnTo>
                    <a:pt x="248" y="588"/>
                  </a:lnTo>
                  <a:lnTo>
                    <a:pt x="215" y="576"/>
                  </a:lnTo>
                  <a:lnTo>
                    <a:pt x="183" y="562"/>
                  </a:lnTo>
                  <a:lnTo>
                    <a:pt x="153" y="546"/>
                  </a:lnTo>
                  <a:lnTo>
                    <a:pt x="126" y="527"/>
                  </a:lnTo>
                  <a:lnTo>
                    <a:pt x="100" y="506"/>
                  </a:lnTo>
                  <a:lnTo>
                    <a:pt x="77" y="483"/>
                  </a:lnTo>
                  <a:lnTo>
                    <a:pt x="59" y="456"/>
                  </a:lnTo>
                  <a:lnTo>
                    <a:pt x="43" y="425"/>
                  </a:lnTo>
                  <a:lnTo>
                    <a:pt x="31" y="392"/>
                  </a:lnTo>
                  <a:lnTo>
                    <a:pt x="24" y="353"/>
                  </a:lnTo>
                  <a:lnTo>
                    <a:pt x="21" y="311"/>
                  </a:lnTo>
                  <a:lnTo>
                    <a:pt x="24" y="268"/>
                  </a:lnTo>
                  <a:lnTo>
                    <a:pt x="31" y="230"/>
                  </a:lnTo>
                  <a:lnTo>
                    <a:pt x="44" y="193"/>
                  </a:lnTo>
                  <a:lnTo>
                    <a:pt x="60" y="161"/>
                  </a:lnTo>
                  <a:lnTo>
                    <a:pt x="80" y="132"/>
                  </a:lnTo>
                  <a:lnTo>
                    <a:pt x="103" y="106"/>
                  </a:lnTo>
                  <a:lnTo>
                    <a:pt x="130" y="84"/>
                  </a:lnTo>
                  <a:lnTo>
                    <a:pt x="159" y="64"/>
                  </a:lnTo>
                  <a:lnTo>
                    <a:pt x="191" y="46"/>
                  </a:lnTo>
                  <a:lnTo>
                    <a:pt x="223" y="32"/>
                  </a:lnTo>
                  <a:lnTo>
                    <a:pt x="258" y="20"/>
                  </a:lnTo>
                  <a:lnTo>
                    <a:pt x="292" y="12"/>
                  </a:lnTo>
                  <a:lnTo>
                    <a:pt x="329" y="5"/>
                  </a:lnTo>
                  <a:lnTo>
                    <a:pt x="363"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3"/>
            <p:cNvSpPr>
              <a:spLocks/>
            </p:cNvSpPr>
            <p:nvPr userDrawn="1"/>
          </p:nvSpPr>
          <p:spPr bwMode="auto">
            <a:xfrm>
              <a:off x="7050088" y="5060950"/>
              <a:ext cx="434975" cy="482600"/>
            </a:xfrm>
            <a:custGeom>
              <a:avLst/>
              <a:gdLst>
                <a:gd name="T0" fmla="*/ 622 w 1095"/>
                <a:gd name="T1" fmla="*/ 0 h 1217"/>
                <a:gd name="T2" fmla="*/ 664 w 1095"/>
                <a:gd name="T3" fmla="*/ 17 h 1217"/>
                <a:gd name="T4" fmla="*/ 710 w 1095"/>
                <a:gd name="T5" fmla="*/ 68 h 1217"/>
                <a:gd name="T6" fmla="*/ 947 w 1095"/>
                <a:gd name="T7" fmla="*/ 356 h 1217"/>
                <a:gd name="T8" fmla="*/ 1027 w 1095"/>
                <a:gd name="T9" fmla="*/ 472 h 1217"/>
                <a:gd name="T10" fmla="*/ 1075 w 1095"/>
                <a:gd name="T11" fmla="*/ 584 h 1217"/>
                <a:gd name="T12" fmla="*/ 1095 w 1095"/>
                <a:gd name="T13" fmla="*/ 691 h 1217"/>
                <a:gd name="T14" fmla="*/ 1090 w 1095"/>
                <a:gd name="T15" fmla="*/ 791 h 1217"/>
                <a:gd name="T16" fmla="*/ 1064 w 1095"/>
                <a:gd name="T17" fmla="*/ 884 h 1217"/>
                <a:gd name="T18" fmla="*/ 1020 w 1095"/>
                <a:gd name="T19" fmla="*/ 967 h 1217"/>
                <a:gd name="T20" fmla="*/ 961 w 1095"/>
                <a:gd name="T21" fmla="*/ 1040 h 1217"/>
                <a:gd name="T22" fmla="*/ 893 w 1095"/>
                <a:gd name="T23" fmla="*/ 1101 h 1217"/>
                <a:gd name="T24" fmla="*/ 817 w 1095"/>
                <a:gd name="T25" fmla="*/ 1151 h 1217"/>
                <a:gd name="T26" fmla="*/ 737 w 1095"/>
                <a:gd name="T27" fmla="*/ 1186 h 1217"/>
                <a:gd name="T28" fmla="*/ 629 w 1095"/>
                <a:gd name="T29" fmla="*/ 1211 h 1217"/>
                <a:gd name="T30" fmla="*/ 497 w 1095"/>
                <a:gd name="T31" fmla="*/ 1217 h 1217"/>
                <a:gd name="T32" fmla="*/ 374 w 1095"/>
                <a:gd name="T33" fmla="*/ 1196 h 1217"/>
                <a:gd name="T34" fmla="*/ 261 w 1095"/>
                <a:gd name="T35" fmla="*/ 1152 h 1217"/>
                <a:gd name="T36" fmla="*/ 163 w 1095"/>
                <a:gd name="T37" fmla="*/ 1087 h 1217"/>
                <a:gd name="T38" fmla="*/ 82 w 1095"/>
                <a:gd name="T39" fmla="*/ 1005 h 1217"/>
                <a:gd name="T40" fmla="*/ 22 w 1095"/>
                <a:gd name="T41" fmla="*/ 908 h 1217"/>
                <a:gd name="T42" fmla="*/ 25 w 1095"/>
                <a:gd name="T43" fmla="*/ 889 h 1217"/>
                <a:gd name="T44" fmla="*/ 89 w 1095"/>
                <a:gd name="T45" fmla="*/ 947 h 1217"/>
                <a:gd name="T46" fmla="*/ 169 w 1095"/>
                <a:gd name="T47" fmla="*/ 989 h 1217"/>
                <a:gd name="T48" fmla="*/ 258 w 1095"/>
                <a:gd name="T49" fmla="*/ 1016 h 1217"/>
                <a:gd name="T50" fmla="*/ 353 w 1095"/>
                <a:gd name="T51" fmla="*/ 1026 h 1217"/>
                <a:gd name="T52" fmla="*/ 446 w 1095"/>
                <a:gd name="T53" fmla="*/ 1023 h 1217"/>
                <a:gd name="T54" fmla="*/ 534 w 1095"/>
                <a:gd name="T55" fmla="*/ 1001 h 1217"/>
                <a:gd name="T56" fmla="*/ 612 w 1095"/>
                <a:gd name="T57" fmla="*/ 965 h 1217"/>
                <a:gd name="T58" fmla="*/ 695 w 1095"/>
                <a:gd name="T59" fmla="*/ 901 h 1217"/>
                <a:gd name="T60" fmla="*/ 757 w 1095"/>
                <a:gd name="T61" fmla="*/ 826 h 1217"/>
                <a:gd name="T62" fmla="*/ 796 w 1095"/>
                <a:gd name="T63" fmla="*/ 744 h 1217"/>
                <a:gd name="T64" fmla="*/ 811 w 1095"/>
                <a:gd name="T65" fmla="*/ 656 h 1217"/>
                <a:gd name="T66" fmla="*/ 799 w 1095"/>
                <a:gd name="T67" fmla="*/ 568 h 1217"/>
                <a:gd name="T68" fmla="*/ 761 w 1095"/>
                <a:gd name="T69" fmla="*/ 481 h 1217"/>
                <a:gd name="T70" fmla="*/ 729 w 1095"/>
                <a:gd name="T71" fmla="*/ 436 h 1217"/>
                <a:gd name="T72" fmla="*/ 714 w 1095"/>
                <a:gd name="T73" fmla="*/ 418 h 1217"/>
                <a:gd name="T74" fmla="*/ 686 w 1095"/>
                <a:gd name="T75" fmla="*/ 386 h 1217"/>
                <a:gd name="T76" fmla="*/ 651 w 1095"/>
                <a:gd name="T77" fmla="*/ 342 h 1217"/>
                <a:gd name="T78" fmla="*/ 610 w 1095"/>
                <a:gd name="T79" fmla="*/ 293 h 1217"/>
                <a:gd name="T80" fmla="*/ 567 w 1095"/>
                <a:gd name="T81" fmla="*/ 240 h 1217"/>
                <a:gd name="T82" fmla="*/ 525 w 1095"/>
                <a:gd name="T83" fmla="*/ 189 h 1217"/>
                <a:gd name="T84" fmla="*/ 521 w 1095"/>
                <a:gd name="T85" fmla="*/ 185 h 1217"/>
                <a:gd name="T86" fmla="*/ 515 w 1095"/>
                <a:gd name="T87" fmla="*/ 178 h 1217"/>
                <a:gd name="T88" fmla="*/ 512 w 1095"/>
                <a:gd name="T89" fmla="*/ 175 h 1217"/>
                <a:gd name="T90" fmla="*/ 492 w 1095"/>
                <a:gd name="T91" fmla="*/ 132 h 1217"/>
                <a:gd name="T92" fmla="*/ 495 w 1095"/>
                <a:gd name="T93" fmla="*/ 87 h 1217"/>
                <a:gd name="T94" fmla="*/ 517 w 1095"/>
                <a:gd name="T95" fmla="*/ 45 h 1217"/>
                <a:gd name="T96" fmla="*/ 556 w 1095"/>
                <a:gd name="T97" fmla="*/ 13 h 1217"/>
                <a:gd name="T98" fmla="*/ 599 w 1095"/>
                <a:gd name="T99"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17">
                  <a:moveTo>
                    <a:pt x="599" y="0"/>
                  </a:moveTo>
                  <a:lnTo>
                    <a:pt x="622" y="0"/>
                  </a:lnTo>
                  <a:lnTo>
                    <a:pt x="644" y="6"/>
                  </a:lnTo>
                  <a:lnTo>
                    <a:pt x="664" y="17"/>
                  </a:lnTo>
                  <a:lnTo>
                    <a:pt x="681" y="35"/>
                  </a:lnTo>
                  <a:lnTo>
                    <a:pt x="710" y="68"/>
                  </a:lnTo>
                  <a:lnTo>
                    <a:pt x="694" y="50"/>
                  </a:lnTo>
                  <a:lnTo>
                    <a:pt x="947" y="356"/>
                  </a:lnTo>
                  <a:lnTo>
                    <a:pt x="991" y="415"/>
                  </a:lnTo>
                  <a:lnTo>
                    <a:pt x="1027" y="472"/>
                  </a:lnTo>
                  <a:lnTo>
                    <a:pt x="1054" y="529"/>
                  </a:lnTo>
                  <a:lnTo>
                    <a:pt x="1075" y="584"/>
                  </a:lnTo>
                  <a:lnTo>
                    <a:pt x="1088" y="639"/>
                  </a:lnTo>
                  <a:lnTo>
                    <a:pt x="1095" y="691"/>
                  </a:lnTo>
                  <a:lnTo>
                    <a:pt x="1095" y="742"/>
                  </a:lnTo>
                  <a:lnTo>
                    <a:pt x="1090" y="791"/>
                  </a:lnTo>
                  <a:lnTo>
                    <a:pt x="1079" y="838"/>
                  </a:lnTo>
                  <a:lnTo>
                    <a:pt x="1064" y="884"/>
                  </a:lnTo>
                  <a:lnTo>
                    <a:pt x="1043" y="927"/>
                  </a:lnTo>
                  <a:lnTo>
                    <a:pt x="1020" y="967"/>
                  </a:lnTo>
                  <a:lnTo>
                    <a:pt x="992" y="1005"/>
                  </a:lnTo>
                  <a:lnTo>
                    <a:pt x="961" y="1040"/>
                  </a:lnTo>
                  <a:lnTo>
                    <a:pt x="929" y="1072"/>
                  </a:lnTo>
                  <a:lnTo>
                    <a:pt x="893" y="1101"/>
                  </a:lnTo>
                  <a:lnTo>
                    <a:pt x="855" y="1127"/>
                  </a:lnTo>
                  <a:lnTo>
                    <a:pt x="817" y="1151"/>
                  </a:lnTo>
                  <a:lnTo>
                    <a:pt x="777" y="1170"/>
                  </a:lnTo>
                  <a:lnTo>
                    <a:pt x="737" y="1186"/>
                  </a:lnTo>
                  <a:lnTo>
                    <a:pt x="697" y="1197"/>
                  </a:lnTo>
                  <a:lnTo>
                    <a:pt x="629" y="1211"/>
                  </a:lnTo>
                  <a:lnTo>
                    <a:pt x="563" y="1217"/>
                  </a:lnTo>
                  <a:lnTo>
                    <a:pt x="497" y="1217"/>
                  </a:lnTo>
                  <a:lnTo>
                    <a:pt x="434" y="1210"/>
                  </a:lnTo>
                  <a:lnTo>
                    <a:pt x="374" y="1196"/>
                  </a:lnTo>
                  <a:lnTo>
                    <a:pt x="316" y="1177"/>
                  </a:lnTo>
                  <a:lnTo>
                    <a:pt x="261" y="1152"/>
                  </a:lnTo>
                  <a:lnTo>
                    <a:pt x="210" y="1122"/>
                  </a:lnTo>
                  <a:lnTo>
                    <a:pt x="163" y="1087"/>
                  </a:lnTo>
                  <a:lnTo>
                    <a:pt x="120" y="1049"/>
                  </a:lnTo>
                  <a:lnTo>
                    <a:pt x="82" y="1005"/>
                  </a:lnTo>
                  <a:lnTo>
                    <a:pt x="49" y="959"/>
                  </a:lnTo>
                  <a:lnTo>
                    <a:pt x="22" y="908"/>
                  </a:lnTo>
                  <a:lnTo>
                    <a:pt x="0" y="854"/>
                  </a:lnTo>
                  <a:lnTo>
                    <a:pt x="25" y="889"/>
                  </a:lnTo>
                  <a:lnTo>
                    <a:pt x="56" y="920"/>
                  </a:lnTo>
                  <a:lnTo>
                    <a:pt x="89" y="947"/>
                  </a:lnTo>
                  <a:lnTo>
                    <a:pt x="128" y="970"/>
                  </a:lnTo>
                  <a:lnTo>
                    <a:pt x="169" y="989"/>
                  </a:lnTo>
                  <a:lnTo>
                    <a:pt x="212" y="1004"/>
                  </a:lnTo>
                  <a:lnTo>
                    <a:pt x="258" y="1016"/>
                  </a:lnTo>
                  <a:lnTo>
                    <a:pt x="306" y="1024"/>
                  </a:lnTo>
                  <a:lnTo>
                    <a:pt x="353" y="1026"/>
                  </a:lnTo>
                  <a:lnTo>
                    <a:pt x="400" y="1026"/>
                  </a:lnTo>
                  <a:lnTo>
                    <a:pt x="446" y="1023"/>
                  </a:lnTo>
                  <a:lnTo>
                    <a:pt x="491" y="1014"/>
                  </a:lnTo>
                  <a:lnTo>
                    <a:pt x="534" y="1001"/>
                  </a:lnTo>
                  <a:lnTo>
                    <a:pt x="576" y="985"/>
                  </a:lnTo>
                  <a:lnTo>
                    <a:pt x="612" y="965"/>
                  </a:lnTo>
                  <a:lnTo>
                    <a:pt x="656" y="934"/>
                  </a:lnTo>
                  <a:lnTo>
                    <a:pt x="695" y="901"/>
                  </a:lnTo>
                  <a:lnTo>
                    <a:pt x="729" y="864"/>
                  </a:lnTo>
                  <a:lnTo>
                    <a:pt x="757" y="826"/>
                  </a:lnTo>
                  <a:lnTo>
                    <a:pt x="779" y="786"/>
                  </a:lnTo>
                  <a:lnTo>
                    <a:pt x="796" y="744"/>
                  </a:lnTo>
                  <a:lnTo>
                    <a:pt x="807" y="700"/>
                  </a:lnTo>
                  <a:lnTo>
                    <a:pt x="811" y="656"/>
                  </a:lnTo>
                  <a:lnTo>
                    <a:pt x="809" y="613"/>
                  </a:lnTo>
                  <a:lnTo>
                    <a:pt x="799" y="568"/>
                  </a:lnTo>
                  <a:lnTo>
                    <a:pt x="784" y="524"/>
                  </a:lnTo>
                  <a:lnTo>
                    <a:pt x="761" y="481"/>
                  </a:lnTo>
                  <a:lnTo>
                    <a:pt x="731" y="438"/>
                  </a:lnTo>
                  <a:lnTo>
                    <a:pt x="729" y="436"/>
                  </a:lnTo>
                  <a:lnTo>
                    <a:pt x="724" y="430"/>
                  </a:lnTo>
                  <a:lnTo>
                    <a:pt x="714" y="418"/>
                  </a:lnTo>
                  <a:lnTo>
                    <a:pt x="701" y="403"/>
                  </a:lnTo>
                  <a:lnTo>
                    <a:pt x="686" y="386"/>
                  </a:lnTo>
                  <a:lnTo>
                    <a:pt x="670" y="365"/>
                  </a:lnTo>
                  <a:lnTo>
                    <a:pt x="651" y="342"/>
                  </a:lnTo>
                  <a:lnTo>
                    <a:pt x="631" y="319"/>
                  </a:lnTo>
                  <a:lnTo>
                    <a:pt x="610" y="293"/>
                  </a:lnTo>
                  <a:lnTo>
                    <a:pt x="588" y="266"/>
                  </a:lnTo>
                  <a:lnTo>
                    <a:pt x="567" y="240"/>
                  </a:lnTo>
                  <a:lnTo>
                    <a:pt x="544" y="215"/>
                  </a:lnTo>
                  <a:lnTo>
                    <a:pt x="525" y="189"/>
                  </a:lnTo>
                  <a:lnTo>
                    <a:pt x="525" y="190"/>
                  </a:lnTo>
                  <a:lnTo>
                    <a:pt x="521" y="185"/>
                  </a:lnTo>
                  <a:lnTo>
                    <a:pt x="517" y="182"/>
                  </a:lnTo>
                  <a:lnTo>
                    <a:pt x="515" y="178"/>
                  </a:lnTo>
                  <a:lnTo>
                    <a:pt x="513" y="177"/>
                  </a:lnTo>
                  <a:lnTo>
                    <a:pt x="512" y="175"/>
                  </a:lnTo>
                  <a:lnTo>
                    <a:pt x="500" y="154"/>
                  </a:lnTo>
                  <a:lnTo>
                    <a:pt x="492" y="132"/>
                  </a:lnTo>
                  <a:lnTo>
                    <a:pt x="491" y="109"/>
                  </a:lnTo>
                  <a:lnTo>
                    <a:pt x="495" y="87"/>
                  </a:lnTo>
                  <a:lnTo>
                    <a:pt x="503" y="65"/>
                  </a:lnTo>
                  <a:lnTo>
                    <a:pt x="517" y="45"/>
                  </a:lnTo>
                  <a:lnTo>
                    <a:pt x="534" y="27"/>
                  </a:lnTo>
                  <a:lnTo>
                    <a:pt x="556" y="13"/>
                  </a:lnTo>
                  <a:lnTo>
                    <a:pt x="577" y="4"/>
                  </a:lnTo>
                  <a:lnTo>
                    <a:pt x="5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4"/>
            <p:cNvSpPr>
              <a:spLocks/>
            </p:cNvSpPr>
            <p:nvPr userDrawn="1"/>
          </p:nvSpPr>
          <p:spPr bwMode="auto">
            <a:xfrm>
              <a:off x="7048500" y="4889500"/>
              <a:ext cx="434975" cy="481013"/>
            </a:xfrm>
            <a:custGeom>
              <a:avLst/>
              <a:gdLst>
                <a:gd name="T0" fmla="*/ 598 w 1096"/>
                <a:gd name="T1" fmla="*/ 0 h 1212"/>
                <a:gd name="T2" fmla="*/ 723 w 1096"/>
                <a:gd name="T3" fmla="*/ 21 h 1212"/>
                <a:gd name="T4" fmla="*/ 834 w 1096"/>
                <a:gd name="T5" fmla="*/ 65 h 1212"/>
                <a:gd name="T6" fmla="*/ 933 w 1096"/>
                <a:gd name="T7" fmla="*/ 130 h 1212"/>
                <a:gd name="T8" fmla="*/ 1014 w 1096"/>
                <a:gd name="T9" fmla="*/ 212 h 1212"/>
                <a:gd name="T10" fmla="*/ 1075 w 1096"/>
                <a:gd name="T11" fmla="*/ 309 h 1212"/>
                <a:gd name="T12" fmla="*/ 1071 w 1096"/>
                <a:gd name="T13" fmla="*/ 328 h 1212"/>
                <a:gd name="T14" fmla="*/ 1006 w 1096"/>
                <a:gd name="T15" fmla="*/ 271 h 1212"/>
                <a:gd name="T16" fmla="*/ 927 w 1096"/>
                <a:gd name="T17" fmla="*/ 228 h 1212"/>
                <a:gd name="T18" fmla="*/ 837 w 1096"/>
                <a:gd name="T19" fmla="*/ 201 h 1212"/>
                <a:gd name="T20" fmla="*/ 744 w 1096"/>
                <a:gd name="T21" fmla="*/ 190 h 1212"/>
                <a:gd name="T22" fmla="*/ 649 w 1096"/>
                <a:gd name="T23" fmla="*/ 195 h 1212"/>
                <a:gd name="T24" fmla="*/ 561 w 1096"/>
                <a:gd name="T25" fmla="*/ 215 h 1212"/>
                <a:gd name="T26" fmla="*/ 484 w 1096"/>
                <a:gd name="T27" fmla="*/ 252 h 1212"/>
                <a:gd name="T28" fmla="*/ 402 w 1096"/>
                <a:gd name="T29" fmla="*/ 315 h 1212"/>
                <a:gd name="T30" fmla="*/ 340 w 1096"/>
                <a:gd name="T31" fmla="*/ 390 h 1212"/>
                <a:gd name="T32" fmla="*/ 300 w 1096"/>
                <a:gd name="T33" fmla="*/ 474 h 1212"/>
                <a:gd name="T34" fmla="*/ 285 w 1096"/>
                <a:gd name="T35" fmla="*/ 561 h 1212"/>
                <a:gd name="T36" fmla="*/ 296 w 1096"/>
                <a:gd name="T37" fmla="*/ 649 h 1212"/>
                <a:gd name="T38" fmla="*/ 335 w 1096"/>
                <a:gd name="T39" fmla="*/ 737 h 1212"/>
                <a:gd name="T40" fmla="*/ 367 w 1096"/>
                <a:gd name="T41" fmla="*/ 781 h 1212"/>
                <a:gd name="T42" fmla="*/ 383 w 1096"/>
                <a:gd name="T43" fmla="*/ 800 h 1212"/>
                <a:gd name="T44" fmla="*/ 410 w 1096"/>
                <a:gd name="T45" fmla="*/ 834 h 1212"/>
                <a:gd name="T46" fmla="*/ 448 w 1096"/>
                <a:gd name="T47" fmla="*/ 877 h 1212"/>
                <a:gd name="T48" fmla="*/ 490 w 1096"/>
                <a:gd name="T49" fmla="*/ 928 h 1212"/>
                <a:gd name="T50" fmla="*/ 534 w 1096"/>
                <a:gd name="T51" fmla="*/ 982 h 1212"/>
                <a:gd name="T52" fmla="*/ 524 w 1096"/>
                <a:gd name="T53" fmla="*/ 970 h 1212"/>
                <a:gd name="T54" fmla="*/ 552 w 1096"/>
                <a:gd name="T55" fmla="*/ 1004 h 1212"/>
                <a:gd name="T56" fmla="*/ 571 w 1096"/>
                <a:gd name="T57" fmla="*/ 1028 h 1212"/>
                <a:gd name="T58" fmla="*/ 578 w 1096"/>
                <a:gd name="T59" fmla="*/ 1037 h 1212"/>
                <a:gd name="T60" fmla="*/ 599 w 1096"/>
                <a:gd name="T61" fmla="*/ 1079 h 1212"/>
                <a:gd name="T62" fmla="*/ 597 w 1096"/>
                <a:gd name="T63" fmla="*/ 1125 h 1212"/>
                <a:gd name="T64" fmla="*/ 575 w 1096"/>
                <a:gd name="T65" fmla="*/ 1166 h 1212"/>
                <a:gd name="T66" fmla="*/ 536 w 1096"/>
                <a:gd name="T67" fmla="*/ 1199 h 1212"/>
                <a:gd name="T68" fmla="*/ 491 w 1096"/>
                <a:gd name="T69" fmla="*/ 1212 h 1212"/>
                <a:gd name="T70" fmla="*/ 446 w 1096"/>
                <a:gd name="T71" fmla="*/ 1205 h 1212"/>
                <a:gd name="T72" fmla="*/ 409 w 1096"/>
                <a:gd name="T73" fmla="*/ 1178 h 1212"/>
                <a:gd name="T74" fmla="*/ 391 w 1096"/>
                <a:gd name="T75" fmla="*/ 1153 h 1212"/>
                <a:gd name="T76" fmla="*/ 104 w 1096"/>
                <a:gd name="T77" fmla="*/ 803 h 1212"/>
                <a:gd name="T78" fmla="*/ 41 w 1096"/>
                <a:gd name="T79" fmla="*/ 688 h 1212"/>
                <a:gd name="T80" fmla="*/ 7 w 1096"/>
                <a:gd name="T81" fmla="*/ 578 h 1212"/>
                <a:gd name="T82" fmla="*/ 0 w 1096"/>
                <a:gd name="T83" fmla="*/ 475 h 1212"/>
                <a:gd name="T84" fmla="*/ 16 w 1096"/>
                <a:gd name="T85" fmla="*/ 378 h 1212"/>
                <a:gd name="T86" fmla="*/ 52 w 1096"/>
                <a:gd name="T87" fmla="*/ 291 h 1212"/>
                <a:gd name="T88" fmla="*/ 103 w 1096"/>
                <a:gd name="T89" fmla="*/ 212 h 1212"/>
                <a:gd name="T90" fmla="*/ 168 w 1096"/>
                <a:gd name="T91" fmla="*/ 145 h 1212"/>
                <a:gd name="T92" fmla="*/ 240 w 1096"/>
                <a:gd name="T93" fmla="*/ 89 h 1212"/>
                <a:gd name="T94" fmla="*/ 318 w 1096"/>
                <a:gd name="T95" fmla="*/ 48 h 1212"/>
                <a:gd name="T96" fmla="*/ 398 w 1096"/>
                <a:gd name="T97" fmla="*/ 19 h 1212"/>
                <a:gd name="T98" fmla="*/ 534 w 1096"/>
                <a:gd name="T99" fmla="*/ 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12">
                  <a:moveTo>
                    <a:pt x="534" y="0"/>
                  </a:moveTo>
                  <a:lnTo>
                    <a:pt x="598" y="0"/>
                  </a:lnTo>
                  <a:lnTo>
                    <a:pt x="662" y="8"/>
                  </a:lnTo>
                  <a:lnTo>
                    <a:pt x="723" y="21"/>
                  </a:lnTo>
                  <a:lnTo>
                    <a:pt x="780" y="40"/>
                  </a:lnTo>
                  <a:lnTo>
                    <a:pt x="834" y="65"/>
                  </a:lnTo>
                  <a:lnTo>
                    <a:pt x="885" y="95"/>
                  </a:lnTo>
                  <a:lnTo>
                    <a:pt x="933" y="130"/>
                  </a:lnTo>
                  <a:lnTo>
                    <a:pt x="976" y="168"/>
                  </a:lnTo>
                  <a:lnTo>
                    <a:pt x="1014" y="212"/>
                  </a:lnTo>
                  <a:lnTo>
                    <a:pt x="1047" y="258"/>
                  </a:lnTo>
                  <a:lnTo>
                    <a:pt x="1075" y="309"/>
                  </a:lnTo>
                  <a:lnTo>
                    <a:pt x="1096" y="363"/>
                  </a:lnTo>
                  <a:lnTo>
                    <a:pt x="1071" y="328"/>
                  </a:lnTo>
                  <a:lnTo>
                    <a:pt x="1041" y="297"/>
                  </a:lnTo>
                  <a:lnTo>
                    <a:pt x="1006" y="271"/>
                  </a:lnTo>
                  <a:lnTo>
                    <a:pt x="968" y="247"/>
                  </a:lnTo>
                  <a:lnTo>
                    <a:pt x="927" y="228"/>
                  </a:lnTo>
                  <a:lnTo>
                    <a:pt x="883" y="212"/>
                  </a:lnTo>
                  <a:lnTo>
                    <a:pt x="837" y="201"/>
                  </a:lnTo>
                  <a:lnTo>
                    <a:pt x="791" y="193"/>
                  </a:lnTo>
                  <a:lnTo>
                    <a:pt x="744" y="190"/>
                  </a:lnTo>
                  <a:lnTo>
                    <a:pt x="696" y="190"/>
                  </a:lnTo>
                  <a:lnTo>
                    <a:pt x="649" y="195"/>
                  </a:lnTo>
                  <a:lnTo>
                    <a:pt x="604" y="203"/>
                  </a:lnTo>
                  <a:lnTo>
                    <a:pt x="561" y="215"/>
                  </a:lnTo>
                  <a:lnTo>
                    <a:pt x="521" y="231"/>
                  </a:lnTo>
                  <a:lnTo>
                    <a:pt x="484" y="252"/>
                  </a:lnTo>
                  <a:lnTo>
                    <a:pt x="440" y="282"/>
                  </a:lnTo>
                  <a:lnTo>
                    <a:pt x="402" y="315"/>
                  </a:lnTo>
                  <a:lnTo>
                    <a:pt x="368" y="352"/>
                  </a:lnTo>
                  <a:lnTo>
                    <a:pt x="340" y="390"/>
                  </a:lnTo>
                  <a:lnTo>
                    <a:pt x="317" y="431"/>
                  </a:lnTo>
                  <a:lnTo>
                    <a:pt x="300" y="474"/>
                  </a:lnTo>
                  <a:lnTo>
                    <a:pt x="290" y="516"/>
                  </a:lnTo>
                  <a:lnTo>
                    <a:pt x="285" y="561"/>
                  </a:lnTo>
                  <a:lnTo>
                    <a:pt x="287" y="604"/>
                  </a:lnTo>
                  <a:lnTo>
                    <a:pt x="296" y="649"/>
                  </a:lnTo>
                  <a:lnTo>
                    <a:pt x="312" y="693"/>
                  </a:lnTo>
                  <a:lnTo>
                    <a:pt x="335" y="737"/>
                  </a:lnTo>
                  <a:lnTo>
                    <a:pt x="366" y="779"/>
                  </a:lnTo>
                  <a:lnTo>
                    <a:pt x="367" y="781"/>
                  </a:lnTo>
                  <a:lnTo>
                    <a:pt x="373" y="788"/>
                  </a:lnTo>
                  <a:lnTo>
                    <a:pt x="383" y="800"/>
                  </a:lnTo>
                  <a:lnTo>
                    <a:pt x="395" y="815"/>
                  </a:lnTo>
                  <a:lnTo>
                    <a:pt x="410" y="834"/>
                  </a:lnTo>
                  <a:lnTo>
                    <a:pt x="428" y="855"/>
                  </a:lnTo>
                  <a:lnTo>
                    <a:pt x="448" y="877"/>
                  </a:lnTo>
                  <a:lnTo>
                    <a:pt x="468" y="902"/>
                  </a:lnTo>
                  <a:lnTo>
                    <a:pt x="490" y="928"/>
                  </a:lnTo>
                  <a:lnTo>
                    <a:pt x="511" y="955"/>
                  </a:lnTo>
                  <a:lnTo>
                    <a:pt x="534" y="982"/>
                  </a:lnTo>
                  <a:lnTo>
                    <a:pt x="556" y="1008"/>
                  </a:lnTo>
                  <a:lnTo>
                    <a:pt x="524" y="970"/>
                  </a:lnTo>
                  <a:lnTo>
                    <a:pt x="538" y="988"/>
                  </a:lnTo>
                  <a:lnTo>
                    <a:pt x="552" y="1004"/>
                  </a:lnTo>
                  <a:lnTo>
                    <a:pt x="563" y="1018"/>
                  </a:lnTo>
                  <a:lnTo>
                    <a:pt x="571" y="1028"/>
                  </a:lnTo>
                  <a:lnTo>
                    <a:pt x="576" y="1034"/>
                  </a:lnTo>
                  <a:lnTo>
                    <a:pt x="578" y="1037"/>
                  </a:lnTo>
                  <a:lnTo>
                    <a:pt x="592" y="1057"/>
                  </a:lnTo>
                  <a:lnTo>
                    <a:pt x="599" y="1079"/>
                  </a:lnTo>
                  <a:lnTo>
                    <a:pt x="601" y="1102"/>
                  </a:lnTo>
                  <a:lnTo>
                    <a:pt x="597" y="1125"/>
                  </a:lnTo>
                  <a:lnTo>
                    <a:pt x="588" y="1146"/>
                  </a:lnTo>
                  <a:lnTo>
                    <a:pt x="575" y="1166"/>
                  </a:lnTo>
                  <a:lnTo>
                    <a:pt x="556" y="1185"/>
                  </a:lnTo>
                  <a:lnTo>
                    <a:pt x="536" y="1199"/>
                  </a:lnTo>
                  <a:lnTo>
                    <a:pt x="514" y="1207"/>
                  </a:lnTo>
                  <a:lnTo>
                    <a:pt x="491" y="1212"/>
                  </a:lnTo>
                  <a:lnTo>
                    <a:pt x="469" y="1211"/>
                  </a:lnTo>
                  <a:lnTo>
                    <a:pt x="446" y="1205"/>
                  </a:lnTo>
                  <a:lnTo>
                    <a:pt x="427" y="1194"/>
                  </a:lnTo>
                  <a:lnTo>
                    <a:pt x="409" y="1178"/>
                  </a:lnTo>
                  <a:lnTo>
                    <a:pt x="352" y="1108"/>
                  </a:lnTo>
                  <a:lnTo>
                    <a:pt x="391" y="1153"/>
                  </a:lnTo>
                  <a:lnTo>
                    <a:pt x="149" y="861"/>
                  </a:lnTo>
                  <a:lnTo>
                    <a:pt x="104" y="803"/>
                  </a:lnTo>
                  <a:lnTo>
                    <a:pt x="68" y="744"/>
                  </a:lnTo>
                  <a:lnTo>
                    <a:pt x="41" y="688"/>
                  </a:lnTo>
                  <a:lnTo>
                    <a:pt x="21" y="632"/>
                  </a:lnTo>
                  <a:lnTo>
                    <a:pt x="7" y="578"/>
                  </a:lnTo>
                  <a:lnTo>
                    <a:pt x="1" y="526"/>
                  </a:lnTo>
                  <a:lnTo>
                    <a:pt x="0" y="475"/>
                  </a:lnTo>
                  <a:lnTo>
                    <a:pt x="6" y="425"/>
                  </a:lnTo>
                  <a:lnTo>
                    <a:pt x="16" y="378"/>
                  </a:lnTo>
                  <a:lnTo>
                    <a:pt x="32" y="333"/>
                  </a:lnTo>
                  <a:lnTo>
                    <a:pt x="52" y="291"/>
                  </a:lnTo>
                  <a:lnTo>
                    <a:pt x="76" y="249"/>
                  </a:lnTo>
                  <a:lnTo>
                    <a:pt x="103" y="212"/>
                  </a:lnTo>
                  <a:lnTo>
                    <a:pt x="134" y="177"/>
                  </a:lnTo>
                  <a:lnTo>
                    <a:pt x="168" y="145"/>
                  </a:lnTo>
                  <a:lnTo>
                    <a:pt x="203" y="115"/>
                  </a:lnTo>
                  <a:lnTo>
                    <a:pt x="240" y="89"/>
                  </a:lnTo>
                  <a:lnTo>
                    <a:pt x="279" y="66"/>
                  </a:lnTo>
                  <a:lnTo>
                    <a:pt x="318" y="48"/>
                  </a:lnTo>
                  <a:lnTo>
                    <a:pt x="358" y="31"/>
                  </a:lnTo>
                  <a:lnTo>
                    <a:pt x="398" y="19"/>
                  </a:lnTo>
                  <a:lnTo>
                    <a:pt x="466" y="6"/>
                  </a:lnTo>
                  <a:lnTo>
                    <a:pt x="5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5"/>
            <p:cNvSpPr>
              <a:spLocks noEditPoints="1"/>
            </p:cNvSpPr>
            <p:nvPr userDrawn="1"/>
          </p:nvSpPr>
          <p:spPr bwMode="auto">
            <a:xfrm>
              <a:off x="8618538" y="5702300"/>
              <a:ext cx="52388" cy="50800"/>
            </a:xfrm>
            <a:custGeom>
              <a:avLst/>
              <a:gdLst>
                <a:gd name="T0" fmla="*/ 51 w 131"/>
                <a:gd name="T1" fmla="*/ 60 h 130"/>
                <a:gd name="T2" fmla="*/ 68 w 131"/>
                <a:gd name="T3" fmla="*/ 60 h 130"/>
                <a:gd name="T4" fmla="*/ 76 w 131"/>
                <a:gd name="T5" fmla="*/ 59 h 130"/>
                <a:gd name="T6" fmla="*/ 81 w 131"/>
                <a:gd name="T7" fmla="*/ 55 h 130"/>
                <a:gd name="T8" fmla="*/ 83 w 131"/>
                <a:gd name="T9" fmla="*/ 49 h 130"/>
                <a:gd name="T10" fmla="*/ 81 w 131"/>
                <a:gd name="T11" fmla="*/ 43 h 130"/>
                <a:gd name="T12" fmla="*/ 76 w 131"/>
                <a:gd name="T13" fmla="*/ 39 h 130"/>
                <a:gd name="T14" fmla="*/ 70 w 131"/>
                <a:gd name="T15" fmla="*/ 38 h 130"/>
                <a:gd name="T16" fmla="*/ 51 w 131"/>
                <a:gd name="T17" fmla="*/ 38 h 130"/>
                <a:gd name="T18" fmla="*/ 68 w 131"/>
                <a:gd name="T19" fmla="*/ 28 h 130"/>
                <a:gd name="T20" fmla="*/ 88 w 131"/>
                <a:gd name="T21" fmla="*/ 33 h 130"/>
                <a:gd name="T22" fmla="*/ 95 w 131"/>
                <a:gd name="T23" fmla="*/ 49 h 130"/>
                <a:gd name="T24" fmla="*/ 90 w 131"/>
                <a:gd name="T25" fmla="*/ 64 h 130"/>
                <a:gd name="T26" fmla="*/ 76 w 131"/>
                <a:gd name="T27" fmla="*/ 69 h 130"/>
                <a:gd name="T28" fmla="*/ 83 w 131"/>
                <a:gd name="T29" fmla="*/ 103 h 130"/>
                <a:gd name="T30" fmla="*/ 51 w 131"/>
                <a:gd name="T31" fmla="*/ 70 h 130"/>
                <a:gd name="T32" fmla="*/ 40 w 131"/>
                <a:gd name="T33" fmla="*/ 103 h 130"/>
                <a:gd name="T34" fmla="*/ 65 w 131"/>
                <a:gd name="T35" fmla="*/ 12 h 130"/>
                <a:gd name="T36" fmla="*/ 34 w 131"/>
                <a:gd name="T37" fmla="*/ 22 h 130"/>
                <a:gd name="T38" fmla="*/ 15 w 131"/>
                <a:gd name="T39" fmla="*/ 48 h 130"/>
                <a:gd name="T40" fmla="*/ 15 w 131"/>
                <a:gd name="T41" fmla="*/ 83 h 130"/>
                <a:gd name="T42" fmla="*/ 34 w 131"/>
                <a:gd name="T43" fmla="*/ 109 h 130"/>
                <a:gd name="T44" fmla="*/ 65 w 131"/>
                <a:gd name="T45" fmla="*/ 119 h 130"/>
                <a:gd name="T46" fmla="*/ 96 w 131"/>
                <a:gd name="T47" fmla="*/ 109 h 130"/>
                <a:gd name="T48" fmla="*/ 114 w 131"/>
                <a:gd name="T49" fmla="*/ 83 h 130"/>
                <a:gd name="T50" fmla="*/ 114 w 131"/>
                <a:gd name="T51" fmla="*/ 48 h 130"/>
                <a:gd name="T52" fmla="*/ 96 w 131"/>
                <a:gd name="T53" fmla="*/ 22 h 130"/>
                <a:gd name="T54" fmla="*/ 65 w 131"/>
                <a:gd name="T55" fmla="*/ 12 h 130"/>
                <a:gd name="T56" fmla="*/ 86 w 131"/>
                <a:gd name="T57" fmla="*/ 4 h 130"/>
                <a:gd name="T58" fmla="*/ 117 w 131"/>
                <a:gd name="T59" fmla="*/ 27 h 130"/>
                <a:gd name="T60" fmla="*/ 131 w 131"/>
                <a:gd name="T61" fmla="*/ 65 h 130"/>
                <a:gd name="T62" fmla="*/ 117 w 131"/>
                <a:gd name="T63" fmla="*/ 104 h 130"/>
                <a:gd name="T64" fmla="*/ 86 w 131"/>
                <a:gd name="T65" fmla="*/ 126 h 130"/>
                <a:gd name="T66" fmla="*/ 45 w 131"/>
                <a:gd name="T67" fmla="*/ 126 h 130"/>
                <a:gd name="T68" fmla="*/ 12 w 131"/>
                <a:gd name="T69" fmla="*/ 104 h 130"/>
                <a:gd name="T70" fmla="*/ 0 w 131"/>
                <a:gd name="T71" fmla="*/ 65 h 130"/>
                <a:gd name="T72" fmla="*/ 12 w 131"/>
                <a:gd name="T73" fmla="*/ 27 h 130"/>
                <a:gd name="T74" fmla="*/ 45 w 131"/>
                <a:gd name="T75" fmla="*/ 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30">
                  <a:moveTo>
                    <a:pt x="51" y="38"/>
                  </a:moveTo>
                  <a:lnTo>
                    <a:pt x="51" y="60"/>
                  </a:lnTo>
                  <a:lnTo>
                    <a:pt x="65" y="60"/>
                  </a:lnTo>
                  <a:lnTo>
                    <a:pt x="68" y="60"/>
                  </a:lnTo>
                  <a:lnTo>
                    <a:pt x="72" y="60"/>
                  </a:lnTo>
                  <a:lnTo>
                    <a:pt x="76" y="59"/>
                  </a:lnTo>
                  <a:lnTo>
                    <a:pt x="78" y="58"/>
                  </a:lnTo>
                  <a:lnTo>
                    <a:pt x="81" y="55"/>
                  </a:lnTo>
                  <a:lnTo>
                    <a:pt x="82" y="53"/>
                  </a:lnTo>
                  <a:lnTo>
                    <a:pt x="83" y="49"/>
                  </a:lnTo>
                  <a:lnTo>
                    <a:pt x="82" y="45"/>
                  </a:lnTo>
                  <a:lnTo>
                    <a:pt x="81" y="43"/>
                  </a:lnTo>
                  <a:lnTo>
                    <a:pt x="78" y="40"/>
                  </a:lnTo>
                  <a:lnTo>
                    <a:pt x="76" y="39"/>
                  </a:lnTo>
                  <a:lnTo>
                    <a:pt x="73" y="38"/>
                  </a:lnTo>
                  <a:lnTo>
                    <a:pt x="70" y="38"/>
                  </a:lnTo>
                  <a:lnTo>
                    <a:pt x="67" y="38"/>
                  </a:lnTo>
                  <a:lnTo>
                    <a:pt x="51" y="38"/>
                  </a:lnTo>
                  <a:close/>
                  <a:moveTo>
                    <a:pt x="40" y="28"/>
                  </a:moveTo>
                  <a:lnTo>
                    <a:pt x="68" y="28"/>
                  </a:lnTo>
                  <a:lnTo>
                    <a:pt x="80" y="29"/>
                  </a:lnTo>
                  <a:lnTo>
                    <a:pt x="88" y="33"/>
                  </a:lnTo>
                  <a:lnTo>
                    <a:pt x="93" y="39"/>
                  </a:lnTo>
                  <a:lnTo>
                    <a:pt x="95" y="49"/>
                  </a:lnTo>
                  <a:lnTo>
                    <a:pt x="93" y="58"/>
                  </a:lnTo>
                  <a:lnTo>
                    <a:pt x="90" y="64"/>
                  </a:lnTo>
                  <a:lnTo>
                    <a:pt x="83" y="68"/>
                  </a:lnTo>
                  <a:lnTo>
                    <a:pt x="76" y="69"/>
                  </a:lnTo>
                  <a:lnTo>
                    <a:pt x="97" y="103"/>
                  </a:lnTo>
                  <a:lnTo>
                    <a:pt x="83" y="103"/>
                  </a:lnTo>
                  <a:lnTo>
                    <a:pt x="65" y="70"/>
                  </a:lnTo>
                  <a:lnTo>
                    <a:pt x="51" y="70"/>
                  </a:lnTo>
                  <a:lnTo>
                    <a:pt x="51" y="103"/>
                  </a:lnTo>
                  <a:lnTo>
                    <a:pt x="40" y="103"/>
                  </a:lnTo>
                  <a:lnTo>
                    <a:pt x="40" y="28"/>
                  </a:lnTo>
                  <a:close/>
                  <a:moveTo>
                    <a:pt x="65" y="12"/>
                  </a:moveTo>
                  <a:lnTo>
                    <a:pt x="49" y="14"/>
                  </a:lnTo>
                  <a:lnTo>
                    <a:pt x="34" y="22"/>
                  </a:lnTo>
                  <a:lnTo>
                    <a:pt x="22" y="33"/>
                  </a:lnTo>
                  <a:lnTo>
                    <a:pt x="15" y="48"/>
                  </a:lnTo>
                  <a:lnTo>
                    <a:pt x="12" y="65"/>
                  </a:lnTo>
                  <a:lnTo>
                    <a:pt x="15" y="83"/>
                  </a:lnTo>
                  <a:lnTo>
                    <a:pt x="22" y="98"/>
                  </a:lnTo>
                  <a:lnTo>
                    <a:pt x="34" y="109"/>
                  </a:lnTo>
                  <a:lnTo>
                    <a:pt x="49" y="116"/>
                  </a:lnTo>
                  <a:lnTo>
                    <a:pt x="65" y="119"/>
                  </a:lnTo>
                  <a:lnTo>
                    <a:pt x="82" y="116"/>
                  </a:lnTo>
                  <a:lnTo>
                    <a:pt x="96" y="109"/>
                  </a:lnTo>
                  <a:lnTo>
                    <a:pt x="107" y="98"/>
                  </a:lnTo>
                  <a:lnTo>
                    <a:pt x="114" y="83"/>
                  </a:lnTo>
                  <a:lnTo>
                    <a:pt x="117" y="65"/>
                  </a:lnTo>
                  <a:lnTo>
                    <a:pt x="114" y="48"/>
                  </a:lnTo>
                  <a:lnTo>
                    <a:pt x="107" y="33"/>
                  </a:lnTo>
                  <a:lnTo>
                    <a:pt x="96" y="22"/>
                  </a:lnTo>
                  <a:lnTo>
                    <a:pt x="82" y="14"/>
                  </a:lnTo>
                  <a:lnTo>
                    <a:pt x="65" y="12"/>
                  </a:lnTo>
                  <a:close/>
                  <a:moveTo>
                    <a:pt x="65" y="0"/>
                  </a:moveTo>
                  <a:lnTo>
                    <a:pt x="86" y="4"/>
                  </a:lnTo>
                  <a:lnTo>
                    <a:pt x="103" y="13"/>
                  </a:lnTo>
                  <a:lnTo>
                    <a:pt x="117" y="27"/>
                  </a:lnTo>
                  <a:lnTo>
                    <a:pt x="127" y="44"/>
                  </a:lnTo>
                  <a:lnTo>
                    <a:pt x="131" y="65"/>
                  </a:lnTo>
                  <a:lnTo>
                    <a:pt x="127" y="86"/>
                  </a:lnTo>
                  <a:lnTo>
                    <a:pt x="117" y="104"/>
                  </a:lnTo>
                  <a:lnTo>
                    <a:pt x="103" y="118"/>
                  </a:lnTo>
                  <a:lnTo>
                    <a:pt x="86" y="126"/>
                  </a:lnTo>
                  <a:lnTo>
                    <a:pt x="65" y="130"/>
                  </a:lnTo>
                  <a:lnTo>
                    <a:pt x="45" y="126"/>
                  </a:lnTo>
                  <a:lnTo>
                    <a:pt x="27" y="118"/>
                  </a:lnTo>
                  <a:lnTo>
                    <a:pt x="12" y="104"/>
                  </a:lnTo>
                  <a:lnTo>
                    <a:pt x="2" y="86"/>
                  </a:lnTo>
                  <a:lnTo>
                    <a:pt x="0" y="65"/>
                  </a:lnTo>
                  <a:lnTo>
                    <a:pt x="2" y="44"/>
                  </a:lnTo>
                  <a:lnTo>
                    <a:pt x="12" y="27"/>
                  </a:lnTo>
                  <a:lnTo>
                    <a:pt x="27" y="13"/>
                  </a:lnTo>
                  <a:lnTo>
                    <a:pt x="45" y="4"/>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6"/>
            <p:cNvSpPr>
              <a:spLocks noEditPoints="1"/>
            </p:cNvSpPr>
            <p:nvPr userDrawn="1"/>
          </p:nvSpPr>
          <p:spPr bwMode="auto">
            <a:xfrm>
              <a:off x="8578850" y="5375275"/>
              <a:ext cx="52388" cy="50800"/>
            </a:xfrm>
            <a:custGeom>
              <a:avLst/>
              <a:gdLst>
                <a:gd name="T0" fmla="*/ 52 w 130"/>
                <a:gd name="T1" fmla="*/ 60 h 129"/>
                <a:gd name="T2" fmla="*/ 69 w 130"/>
                <a:gd name="T3" fmla="*/ 60 h 129"/>
                <a:gd name="T4" fmla="*/ 77 w 130"/>
                <a:gd name="T5" fmla="*/ 59 h 129"/>
                <a:gd name="T6" fmla="*/ 82 w 130"/>
                <a:gd name="T7" fmla="*/ 55 h 129"/>
                <a:gd name="T8" fmla="*/ 83 w 130"/>
                <a:gd name="T9" fmla="*/ 48 h 129"/>
                <a:gd name="T10" fmla="*/ 82 w 130"/>
                <a:gd name="T11" fmla="*/ 42 h 129"/>
                <a:gd name="T12" fmla="*/ 77 w 130"/>
                <a:gd name="T13" fmla="*/ 38 h 129"/>
                <a:gd name="T14" fmla="*/ 70 w 130"/>
                <a:gd name="T15" fmla="*/ 37 h 129"/>
                <a:gd name="T16" fmla="*/ 52 w 130"/>
                <a:gd name="T17" fmla="*/ 37 h 129"/>
                <a:gd name="T18" fmla="*/ 69 w 130"/>
                <a:gd name="T19" fmla="*/ 28 h 129"/>
                <a:gd name="T20" fmla="*/ 89 w 130"/>
                <a:gd name="T21" fmla="*/ 33 h 129"/>
                <a:gd name="T22" fmla="*/ 95 w 130"/>
                <a:gd name="T23" fmla="*/ 49 h 129"/>
                <a:gd name="T24" fmla="*/ 89 w 130"/>
                <a:gd name="T25" fmla="*/ 63 h 129"/>
                <a:gd name="T26" fmla="*/ 75 w 130"/>
                <a:gd name="T27" fmla="*/ 69 h 129"/>
                <a:gd name="T28" fmla="*/ 84 w 130"/>
                <a:gd name="T29" fmla="*/ 101 h 129"/>
                <a:gd name="T30" fmla="*/ 52 w 130"/>
                <a:gd name="T31" fmla="*/ 69 h 129"/>
                <a:gd name="T32" fmla="*/ 41 w 130"/>
                <a:gd name="T33" fmla="*/ 101 h 129"/>
                <a:gd name="T34" fmla="*/ 65 w 130"/>
                <a:gd name="T35" fmla="*/ 10 h 129"/>
                <a:gd name="T36" fmla="*/ 34 w 130"/>
                <a:gd name="T37" fmla="*/ 20 h 129"/>
                <a:gd name="T38" fmla="*/ 16 w 130"/>
                <a:gd name="T39" fmla="*/ 47 h 129"/>
                <a:gd name="T40" fmla="*/ 16 w 130"/>
                <a:gd name="T41" fmla="*/ 81 h 129"/>
                <a:gd name="T42" fmla="*/ 34 w 130"/>
                <a:gd name="T43" fmla="*/ 108 h 129"/>
                <a:gd name="T44" fmla="*/ 65 w 130"/>
                <a:gd name="T45" fmla="*/ 119 h 129"/>
                <a:gd name="T46" fmla="*/ 97 w 130"/>
                <a:gd name="T47" fmla="*/ 108 h 129"/>
                <a:gd name="T48" fmla="*/ 115 w 130"/>
                <a:gd name="T49" fmla="*/ 81 h 129"/>
                <a:gd name="T50" fmla="*/ 115 w 130"/>
                <a:gd name="T51" fmla="*/ 47 h 129"/>
                <a:gd name="T52" fmla="*/ 97 w 130"/>
                <a:gd name="T53" fmla="*/ 20 h 129"/>
                <a:gd name="T54" fmla="*/ 65 w 130"/>
                <a:gd name="T55" fmla="*/ 10 h 129"/>
                <a:gd name="T56" fmla="*/ 85 w 130"/>
                <a:gd name="T57" fmla="*/ 3 h 129"/>
                <a:gd name="T58" fmla="*/ 118 w 130"/>
                <a:gd name="T59" fmla="*/ 25 h 129"/>
                <a:gd name="T60" fmla="*/ 130 w 130"/>
                <a:gd name="T61" fmla="*/ 64 h 129"/>
                <a:gd name="T62" fmla="*/ 118 w 130"/>
                <a:gd name="T63" fmla="*/ 103 h 129"/>
                <a:gd name="T64" fmla="*/ 85 w 130"/>
                <a:gd name="T65" fmla="*/ 126 h 129"/>
                <a:gd name="T66" fmla="*/ 46 w 130"/>
                <a:gd name="T67" fmla="*/ 126 h 129"/>
                <a:gd name="T68" fmla="*/ 13 w 130"/>
                <a:gd name="T69" fmla="*/ 103 h 129"/>
                <a:gd name="T70" fmla="*/ 0 w 130"/>
                <a:gd name="T71" fmla="*/ 64 h 129"/>
                <a:gd name="T72" fmla="*/ 13 w 130"/>
                <a:gd name="T73" fmla="*/ 25 h 129"/>
                <a:gd name="T74" fmla="*/ 46 w 130"/>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9">
                  <a:moveTo>
                    <a:pt x="52" y="37"/>
                  </a:moveTo>
                  <a:lnTo>
                    <a:pt x="52" y="60"/>
                  </a:lnTo>
                  <a:lnTo>
                    <a:pt x="65" y="60"/>
                  </a:lnTo>
                  <a:lnTo>
                    <a:pt x="69" y="60"/>
                  </a:lnTo>
                  <a:lnTo>
                    <a:pt x="73" y="59"/>
                  </a:lnTo>
                  <a:lnTo>
                    <a:pt x="77" y="59"/>
                  </a:lnTo>
                  <a:lnTo>
                    <a:pt x="79" y="58"/>
                  </a:lnTo>
                  <a:lnTo>
                    <a:pt x="82" y="55"/>
                  </a:lnTo>
                  <a:lnTo>
                    <a:pt x="83" y="51"/>
                  </a:lnTo>
                  <a:lnTo>
                    <a:pt x="83" y="48"/>
                  </a:lnTo>
                  <a:lnTo>
                    <a:pt x="83" y="44"/>
                  </a:lnTo>
                  <a:lnTo>
                    <a:pt x="82" y="42"/>
                  </a:lnTo>
                  <a:lnTo>
                    <a:pt x="79" y="39"/>
                  </a:lnTo>
                  <a:lnTo>
                    <a:pt x="77" y="38"/>
                  </a:lnTo>
                  <a:lnTo>
                    <a:pt x="74" y="38"/>
                  </a:lnTo>
                  <a:lnTo>
                    <a:pt x="70" y="37"/>
                  </a:lnTo>
                  <a:lnTo>
                    <a:pt x="67" y="37"/>
                  </a:lnTo>
                  <a:lnTo>
                    <a:pt x="52" y="37"/>
                  </a:lnTo>
                  <a:close/>
                  <a:moveTo>
                    <a:pt x="41" y="28"/>
                  </a:moveTo>
                  <a:lnTo>
                    <a:pt x="69" y="28"/>
                  </a:lnTo>
                  <a:lnTo>
                    <a:pt x="80" y="29"/>
                  </a:lnTo>
                  <a:lnTo>
                    <a:pt x="89" y="33"/>
                  </a:lnTo>
                  <a:lnTo>
                    <a:pt x="94" y="39"/>
                  </a:lnTo>
                  <a:lnTo>
                    <a:pt x="95" y="49"/>
                  </a:lnTo>
                  <a:lnTo>
                    <a:pt x="94" y="56"/>
                  </a:lnTo>
                  <a:lnTo>
                    <a:pt x="89" y="63"/>
                  </a:lnTo>
                  <a:lnTo>
                    <a:pt x="83" y="66"/>
                  </a:lnTo>
                  <a:lnTo>
                    <a:pt x="75" y="69"/>
                  </a:lnTo>
                  <a:lnTo>
                    <a:pt x="97" y="101"/>
                  </a:lnTo>
                  <a:lnTo>
                    <a:pt x="84" y="101"/>
                  </a:lnTo>
                  <a:lnTo>
                    <a:pt x="64" y="69"/>
                  </a:lnTo>
                  <a:lnTo>
                    <a:pt x="52" y="69"/>
                  </a:lnTo>
                  <a:lnTo>
                    <a:pt x="52" y="101"/>
                  </a:lnTo>
                  <a:lnTo>
                    <a:pt x="41" y="101"/>
                  </a:lnTo>
                  <a:lnTo>
                    <a:pt x="41" y="28"/>
                  </a:lnTo>
                  <a:close/>
                  <a:moveTo>
                    <a:pt x="65" y="10"/>
                  </a:moveTo>
                  <a:lnTo>
                    <a:pt x="48" y="13"/>
                  </a:lnTo>
                  <a:lnTo>
                    <a:pt x="34" y="20"/>
                  </a:lnTo>
                  <a:lnTo>
                    <a:pt x="23" y="33"/>
                  </a:lnTo>
                  <a:lnTo>
                    <a:pt x="16" y="47"/>
                  </a:lnTo>
                  <a:lnTo>
                    <a:pt x="13" y="64"/>
                  </a:lnTo>
                  <a:lnTo>
                    <a:pt x="16" y="81"/>
                  </a:lnTo>
                  <a:lnTo>
                    <a:pt x="23" y="96"/>
                  </a:lnTo>
                  <a:lnTo>
                    <a:pt x="34" y="108"/>
                  </a:lnTo>
                  <a:lnTo>
                    <a:pt x="48" y="115"/>
                  </a:lnTo>
                  <a:lnTo>
                    <a:pt x="65" y="119"/>
                  </a:lnTo>
                  <a:lnTo>
                    <a:pt x="82" y="115"/>
                  </a:lnTo>
                  <a:lnTo>
                    <a:pt x="97" y="108"/>
                  </a:lnTo>
                  <a:lnTo>
                    <a:pt x="108" y="96"/>
                  </a:lnTo>
                  <a:lnTo>
                    <a:pt x="115" y="81"/>
                  </a:lnTo>
                  <a:lnTo>
                    <a:pt x="118" y="64"/>
                  </a:lnTo>
                  <a:lnTo>
                    <a:pt x="115" y="47"/>
                  </a:lnTo>
                  <a:lnTo>
                    <a:pt x="108" y="33"/>
                  </a:lnTo>
                  <a:lnTo>
                    <a:pt x="97" y="20"/>
                  </a:lnTo>
                  <a:lnTo>
                    <a:pt x="82" y="13"/>
                  </a:lnTo>
                  <a:lnTo>
                    <a:pt x="65" y="10"/>
                  </a:lnTo>
                  <a:close/>
                  <a:moveTo>
                    <a:pt x="65" y="0"/>
                  </a:moveTo>
                  <a:lnTo>
                    <a:pt x="85" y="3"/>
                  </a:lnTo>
                  <a:lnTo>
                    <a:pt x="104" y="12"/>
                  </a:lnTo>
                  <a:lnTo>
                    <a:pt x="118" y="25"/>
                  </a:lnTo>
                  <a:lnTo>
                    <a:pt x="128" y="44"/>
                  </a:lnTo>
                  <a:lnTo>
                    <a:pt x="130" y="64"/>
                  </a:lnTo>
                  <a:lnTo>
                    <a:pt x="128" y="85"/>
                  </a:lnTo>
                  <a:lnTo>
                    <a:pt x="118" y="103"/>
                  </a:lnTo>
                  <a:lnTo>
                    <a:pt x="104" y="116"/>
                  </a:lnTo>
                  <a:lnTo>
                    <a:pt x="85" y="126"/>
                  </a:lnTo>
                  <a:lnTo>
                    <a:pt x="65" y="129"/>
                  </a:lnTo>
                  <a:lnTo>
                    <a:pt x="46" y="126"/>
                  </a:lnTo>
                  <a:lnTo>
                    <a:pt x="27" y="116"/>
                  </a:lnTo>
                  <a:lnTo>
                    <a:pt x="13" y="103"/>
                  </a:lnTo>
                  <a:lnTo>
                    <a:pt x="3" y="85"/>
                  </a:lnTo>
                  <a:lnTo>
                    <a:pt x="0" y="64"/>
                  </a:lnTo>
                  <a:lnTo>
                    <a:pt x="3" y="44"/>
                  </a:lnTo>
                  <a:lnTo>
                    <a:pt x="13" y="25"/>
                  </a:lnTo>
                  <a:lnTo>
                    <a:pt x="27" y="12"/>
                  </a:lnTo>
                  <a:lnTo>
                    <a:pt x="46" y="3"/>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7"/>
            <p:cNvSpPr>
              <a:spLocks noEditPoints="1"/>
            </p:cNvSpPr>
            <p:nvPr userDrawn="1"/>
          </p:nvSpPr>
          <p:spPr bwMode="auto">
            <a:xfrm>
              <a:off x="7494588" y="5375275"/>
              <a:ext cx="52388" cy="50800"/>
            </a:xfrm>
            <a:custGeom>
              <a:avLst/>
              <a:gdLst>
                <a:gd name="T0" fmla="*/ 52 w 131"/>
                <a:gd name="T1" fmla="*/ 60 h 129"/>
                <a:gd name="T2" fmla="*/ 70 w 131"/>
                <a:gd name="T3" fmla="*/ 60 h 129"/>
                <a:gd name="T4" fmla="*/ 76 w 131"/>
                <a:gd name="T5" fmla="*/ 59 h 129"/>
                <a:gd name="T6" fmla="*/ 81 w 131"/>
                <a:gd name="T7" fmla="*/ 55 h 129"/>
                <a:gd name="T8" fmla="*/ 84 w 131"/>
                <a:gd name="T9" fmla="*/ 48 h 129"/>
                <a:gd name="T10" fmla="*/ 81 w 131"/>
                <a:gd name="T11" fmla="*/ 42 h 129"/>
                <a:gd name="T12" fmla="*/ 77 w 131"/>
                <a:gd name="T13" fmla="*/ 38 h 129"/>
                <a:gd name="T14" fmla="*/ 71 w 131"/>
                <a:gd name="T15" fmla="*/ 37 h 129"/>
                <a:gd name="T16" fmla="*/ 52 w 131"/>
                <a:gd name="T17" fmla="*/ 37 h 129"/>
                <a:gd name="T18" fmla="*/ 69 w 131"/>
                <a:gd name="T19" fmla="*/ 28 h 129"/>
                <a:gd name="T20" fmla="*/ 89 w 131"/>
                <a:gd name="T21" fmla="*/ 33 h 129"/>
                <a:gd name="T22" fmla="*/ 95 w 131"/>
                <a:gd name="T23" fmla="*/ 49 h 129"/>
                <a:gd name="T24" fmla="*/ 90 w 131"/>
                <a:gd name="T25" fmla="*/ 63 h 129"/>
                <a:gd name="T26" fmla="*/ 76 w 131"/>
                <a:gd name="T27" fmla="*/ 69 h 129"/>
                <a:gd name="T28" fmla="*/ 85 w 131"/>
                <a:gd name="T29" fmla="*/ 101 h 129"/>
                <a:gd name="T30" fmla="*/ 52 w 131"/>
                <a:gd name="T31" fmla="*/ 69 h 129"/>
                <a:gd name="T32" fmla="*/ 41 w 131"/>
                <a:gd name="T33" fmla="*/ 101 h 129"/>
                <a:gd name="T34" fmla="*/ 66 w 131"/>
                <a:gd name="T35" fmla="*/ 10 h 129"/>
                <a:gd name="T36" fmla="*/ 34 w 131"/>
                <a:gd name="T37" fmla="*/ 20 h 129"/>
                <a:gd name="T38" fmla="*/ 15 w 131"/>
                <a:gd name="T39" fmla="*/ 47 h 129"/>
                <a:gd name="T40" fmla="*/ 15 w 131"/>
                <a:gd name="T41" fmla="*/ 81 h 129"/>
                <a:gd name="T42" fmla="*/ 34 w 131"/>
                <a:gd name="T43" fmla="*/ 108 h 129"/>
                <a:gd name="T44" fmla="*/ 66 w 131"/>
                <a:gd name="T45" fmla="*/ 119 h 129"/>
                <a:gd name="T46" fmla="*/ 96 w 131"/>
                <a:gd name="T47" fmla="*/ 108 h 129"/>
                <a:gd name="T48" fmla="*/ 115 w 131"/>
                <a:gd name="T49" fmla="*/ 81 h 129"/>
                <a:gd name="T50" fmla="*/ 115 w 131"/>
                <a:gd name="T51" fmla="*/ 47 h 129"/>
                <a:gd name="T52" fmla="*/ 96 w 131"/>
                <a:gd name="T53" fmla="*/ 20 h 129"/>
                <a:gd name="T54" fmla="*/ 66 w 131"/>
                <a:gd name="T55" fmla="*/ 10 h 129"/>
                <a:gd name="T56" fmla="*/ 86 w 131"/>
                <a:gd name="T57" fmla="*/ 3 h 129"/>
                <a:gd name="T58" fmla="*/ 118 w 131"/>
                <a:gd name="T59" fmla="*/ 25 h 129"/>
                <a:gd name="T60" fmla="*/ 131 w 131"/>
                <a:gd name="T61" fmla="*/ 64 h 129"/>
                <a:gd name="T62" fmla="*/ 118 w 131"/>
                <a:gd name="T63" fmla="*/ 103 h 129"/>
                <a:gd name="T64" fmla="*/ 86 w 131"/>
                <a:gd name="T65" fmla="*/ 126 h 129"/>
                <a:gd name="T66" fmla="*/ 45 w 131"/>
                <a:gd name="T67" fmla="*/ 126 h 129"/>
                <a:gd name="T68" fmla="*/ 13 w 131"/>
                <a:gd name="T69" fmla="*/ 103 h 129"/>
                <a:gd name="T70" fmla="*/ 0 w 131"/>
                <a:gd name="T71" fmla="*/ 64 h 129"/>
                <a:gd name="T72" fmla="*/ 13 w 131"/>
                <a:gd name="T73" fmla="*/ 25 h 129"/>
                <a:gd name="T74" fmla="*/ 45 w 131"/>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29">
                  <a:moveTo>
                    <a:pt x="52" y="37"/>
                  </a:moveTo>
                  <a:lnTo>
                    <a:pt x="52" y="60"/>
                  </a:lnTo>
                  <a:lnTo>
                    <a:pt x="65" y="60"/>
                  </a:lnTo>
                  <a:lnTo>
                    <a:pt x="70" y="60"/>
                  </a:lnTo>
                  <a:lnTo>
                    <a:pt x="74" y="59"/>
                  </a:lnTo>
                  <a:lnTo>
                    <a:pt x="76" y="59"/>
                  </a:lnTo>
                  <a:lnTo>
                    <a:pt x="80" y="58"/>
                  </a:lnTo>
                  <a:lnTo>
                    <a:pt x="81" y="55"/>
                  </a:lnTo>
                  <a:lnTo>
                    <a:pt x="82" y="51"/>
                  </a:lnTo>
                  <a:lnTo>
                    <a:pt x="84" y="48"/>
                  </a:lnTo>
                  <a:lnTo>
                    <a:pt x="82" y="44"/>
                  </a:lnTo>
                  <a:lnTo>
                    <a:pt x="81" y="42"/>
                  </a:lnTo>
                  <a:lnTo>
                    <a:pt x="80" y="39"/>
                  </a:lnTo>
                  <a:lnTo>
                    <a:pt x="77" y="38"/>
                  </a:lnTo>
                  <a:lnTo>
                    <a:pt x="74" y="38"/>
                  </a:lnTo>
                  <a:lnTo>
                    <a:pt x="71" y="37"/>
                  </a:lnTo>
                  <a:lnTo>
                    <a:pt x="67" y="37"/>
                  </a:lnTo>
                  <a:lnTo>
                    <a:pt x="52" y="37"/>
                  </a:lnTo>
                  <a:close/>
                  <a:moveTo>
                    <a:pt x="41" y="28"/>
                  </a:moveTo>
                  <a:lnTo>
                    <a:pt x="69" y="28"/>
                  </a:lnTo>
                  <a:lnTo>
                    <a:pt x="80" y="29"/>
                  </a:lnTo>
                  <a:lnTo>
                    <a:pt x="89" y="33"/>
                  </a:lnTo>
                  <a:lnTo>
                    <a:pt x="94" y="39"/>
                  </a:lnTo>
                  <a:lnTo>
                    <a:pt x="95" y="49"/>
                  </a:lnTo>
                  <a:lnTo>
                    <a:pt x="94" y="56"/>
                  </a:lnTo>
                  <a:lnTo>
                    <a:pt x="90" y="63"/>
                  </a:lnTo>
                  <a:lnTo>
                    <a:pt x="84" y="66"/>
                  </a:lnTo>
                  <a:lnTo>
                    <a:pt x="76" y="69"/>
                  </a:lnTo>
                  <a:lnTo>
                    <a:pt x="97" y="101"/>
                  </a:lnTo>
                  <a:lnTo>
                    <a:pt x="85" y="101"/>
                  </a:lnTo>
                  <a:lnTo>
                    <a:pt x="65" y="69"/>
                  </a:lnTo>
                  <a:lnTo>
                    <a:pt x="52" y="69"/>
                  </a:lnTo>
                  <a:lnTo>
                    <a:pt x="52" y="101"/>
                  </a:lnTo>
                  <a:lnTo>
                    <a:pt x="41" y="101"/>
                  </a:lnTo>
                  <a:lnTo>
                    <a:pt x="41" y="28"/>
                  </a:lnTo>
                  <a:close/>
                  <a:moveTo>
                    <a:pt x="66" y="10"/>
                  </a:moveTo>
                  <a:lnTo>
                    <a:pt x="49" y="13"/>
                  </a:lnTo>
                  <a:lnTo>
                    <a:pt x="34" y="20"/>
                  </a:lnTo>
                  <a:lnTo>
                    <a:pt x="23" y="33"/>
                  </a:lnTo>
                  <a:lnTo>
                    <a:pt x="15" y="47"/>
                  </a:lnTo>
                  <a:lnTo>
                    <a:pt x="13" y="64"/>
                  </a:lnTo>
                  <a:lnTo>
                    <a:pt x="15" y="81"/>
                  </a:lnTo>
                  <a:lnTo>
                    <a:pt x="23" y="96"/>
                  </a:lnTo>
                  <a:lnTo>
                    <a:pt x="34" y="108"/>
                  </a:lnTo>
                  <a:lnTo>
                    <a:pt x="49" y="115"/>
                  </a:lnTo>
                  <a:lnTo>
                    <a:pt x="66" y="119"/>
                  </a:lnTo>
                  <a:lnTo>
                    <a:pt x="82" y="115"/>
                  </a:lnTo>
                  <a:lnTo>
                    <a:pt x="96" y="108"/>
                  </a:lnTo>
                  <a:lnTo>
                    <a:pt x="107" y="96"/>
                  </a:lnTo>
                  <a:lnTo>
                    <a:pt x="115" y="81"/>
                  </a:lnTo>
                  <a:lnTo>
                    <a:pt x="117" y="64"/>
                  </a:lnTo>
                  <a:lnTo>
                    <a:pt x="115" y="47"/>
                  </a:lnTo>
                  <a:lnTo>
                    <a:pt x="107" y="33"/>
                  </a:lnTo>
                  <a:lnTo>
                    <a:pt x="96" y="20"/>
                  </a:lnTo>
                  <a:lnTo>
                    <a:pt x="82" y="13"/>
                  </a:lnTo>
                  <a:lnTo>
                    <a:pt x="66" y="10"/>
                  </a:lnTo>
                  <a:close/>
                  <a:moveTo>
                    <a:pt x="66" y="0"/>
                  </a:moveTo>
                  <a:lnTo>
                    <a:pt x="86" y="3"/>
                  </a:lnTo>
                  <a:lnTo>
                    <a:pt x="103" y="12"/>
                  </a:lnTo>
                  <a:lnTo>
                    <a:pt x="118" y="25"/>
                  </a:lnTo>
                  <a:lnTo>
                    <a:pt x="127" y="44"/>
                  </a:lnTo>
                  <a:lnTo>
                    <a:pt x="131" y="64"/>
                  </a:lnTo>
                  <a:lnTo>
                    <a:pt x="127" y="85"/>
                  </a:lnTo>
                  <a:lnTo>
                    <a:pt x="118" y="103"/>
                  </a:lnTo>
                  <a:lnTo>
                    <a:pt x="103" y="116"/>
                  </a:lnTo>
                  <a:lnTo>
                    <a:pt x="86" y="126"/>
                  </a:lnTo>
                  <a:lnTo>
                    <a:pt x="66" y="129"/>
                  </a:lnTo>
                  <a:lnTo>
                    <a:pt x="45" y="126"/>
                  </a:lnTo>
                  <a:lnTo>
                    <a:pt x="28" y="116"/>
                  </a:lnTo>
                  <a:lnTo>
                    <a:pt x="13" y="103"/>
                  </a:lnTo>
                  <a:lnTo>
                    <a:pt x="4" y="85"/>
                  </a:lnTo>
                  <a:lnTo>
                    <a:pt x="0" y="64"/>
                  </a:lnTo>
                  <a:lnTo>
                    <a:pt x="4" y="44"/>
                  </a:lnTo>
                  <a:lnTo>
                    <a:pt x="13" y="25"/>
                  </a:lnTo>
                  <a:lnTo>
                    <a:pt x="28" y="12"/>
                  </a:lnTo>
                  <a:lnTo>
                    <a:pt x="45" y="3"/>
                  </a:lnTo>
                  <a:lnTo>
                    <a:pt x="6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Line 28"/>
            <p:cNvSpPr>
              <a:spLocks noChangeShapeType="1"/>
            </p:cNvSpPr>
            <p:nvPr userDrawn="1"/>
          </p:nvSpPr>
          <p:spPr bwMode="auto">
            <a:xfrm>
              <a:off x="7548563" y="5530850"/>
              <a:ext cx="1052513" cy="0"/>
            </a:xfrm>
            <a:prstGeom prst="line">
              <a:avLst/>
            </a:prstGeom>
            <a:noFill/>
            <a:ln w="6350">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itle 1"/>
          <p:cNvSpPr>
            <a:spLocks noGrp="1"/>
          </p:cNvSpPr>
          <p:nvPr>
            <p:ph type="title" hasCustomPrompt="1"/>
          </p:nvPr>
        </p:nvSpPr>
        <p:spPr>
          <a:xfrm>
            <a:off x="685800" y="2671932"/>
            <a:ext cx="7068312" cy="584775"/>
          </a:xfrm>
        </p:spPr>
        <p:txBody>
          <a:bodyPr anchor="b" anchorCtr="0">
            <a:sp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685800" y="3248004"/>
            <a:ext cx="7068312" cy="353943"/>
          </a:xfrm>
        </p:spPr>
        <p:txBody>
          <a:bodyPr wrap="square" anchor="t">
            <a:sp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pic>
        <p:nvPicPr>
          <p:cNvPr id="3"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sp>
        <p:nvSpPr>
          <p:cNvPr id="30" name="TextBox 3"/>
          <p:cNvSpPr txBox="1">
            <a:spLocks noChangeAspect="1"/>
          </p:cNvSpPr>
          <p:nvPr userDrawn="1"/>
        </p:nvSpPr>
        <p:spPr>
          <a:xfrm>
            <a:off x="3310128" y="6568894"/>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17783790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AS - Section Header - Dark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671932"/>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24800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1"/>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pic>
        <p:nvPicPr>
          <p:cNvPr id="3"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9" name="Group 8"/>
          <p:cNvGrpSpPr/>
          <p:nvPr userDrawn="1"/>
        </p:nvGrpSpPr>
        <p:grpSpPr>
          <a:xfrm>
            <a:off x="8428364" y="6486828"/>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TextBox 3"/>
          <p:cNvSpPr txBox="1">
            <a:spLocks noChangeAspect="1"/>
          </p:cNvSpPr>
          <p:nvPr userDrawn="1"/>
        </p:nvSpPr>
        <p:spPr>
          <a:xfrm>
            <a:off x="3310128" y="6584245"/>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76372309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AS - Section Header - Green">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671932"/>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24800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3" name="Slide Number Placeholder 3"/>
          <p:cNvSpPr>
            <a:spLocks noGrp="1"/>
          </p:cNvSpPr>
          <p:nvPr>
            <p:ph type="sldNum" sz="quarter" idx="11"/>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pic>
        <p:nvPicPr>
          <p:cNvPr id="9"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11" name="Group 10"/>
          <p:cNvGrpSpPr/>
          <p:nvPr userDrawn="1"/>
        </p:nvGrpSpPr>
        <p:grpSpPr>
          <a:xfrm>
            <a:off x="8428364" y="6486828"/>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TextBox 3"/>
          <p:cNvSpPr txBox="1">
            <a:spLocks noChangeAspect="1"/>
          </p:cNvSpPr>
          <p:nvPr userDrawn="1"/>
        </p:nvSpPr>
        <p:spPr>
          <a:xfrm>
            <a:off x="3310128" y="6568286"/>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42750393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AS - Section Header - Aquamarine">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671932"/>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24800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3" name="Slide Number Placeholder 3"/>
          <p:cNvSpPr>
            <a:spLocks noGrp="1"/>
          </p:cNvSpPr>
          <p:nvPr>
            <p:ph type="sldNum" sz="quarter" idx="11"/>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pic>
        <p:nvPicPr>
          <p:cNvPr id="9"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11" name="Group 10"/>
          <p:cNvGrpSpPr/>
          <p:nvPr userDrawn="1"/>
        </p:nvGrpSpPr>
        <p:grpSpPr>
          <a:xfrm>
            <a:off x="8428364" y="6486828"/>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TextBox 3"/>
          <p:cNvSpPr txBox="1">
            <a:spLocks noChangeAspect="1"/>
          </p:cNvSpPr>
          <p:nvPr userDrawn="1"/>
        </p:nvSpPr>
        <p:spPr>
          <a:xfrm>
            <a:off x="3310128" y="6565392"/>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361844816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AS - Section Header - Light Blue">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671932"/>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24800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3" name="Slide Number Placeholder 3"/>
          <p:cNvSpPr>
            <a:spLocks noGrp="1"/>
          </p:cNvSpPr>
          <p:nvPr>
            <p:ph type="sldNum" sz="quarter" idx="11"/>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pic>
        <p:nvPicPr>
          <p:cNvPr id="9"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11" name="Group 10"/>
          <p:cNvGrpSpPr/>
          <p:nvPr userDrawn="1"/>
        </p:nvGrpSpPr>
        <p:grpSpPr>
          <a:xfrm>
            <a:off x="8428364" y="6486828"/>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TextBox 3"/>
          <p:cNvSpPr txBox="1">
            <a:spLocks noChangeAspect="1"/>
          </p:cNvSpPr>
          <p:nvPr userDrawn="1"/>
        </p:nvSpPr>
        <p:spPr>
          <a:xfrm>
            <a:off x="3310128" y="6565392"/>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31995463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AS - Section Header - Violet">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671932"/>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24800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3" name="Slide Number Placeholder 3"/>
          <p:cNvSpPr>
            <a:spLocks noGrp="1"/>
          </p:cNvSpPr>
          <p:nvPr>
            <p:ph type="sldNum" sz="quarter" idx="11"/>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pic>
        <p:nvPicPr>
          <p:cNvPr id="9"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11" name="Group 10"/>
          <p:cNvGrpSpPr/>
          <p:nvPr userDrawn="1"/>
        </p:nvGrpSpPr>
        <p:grpSpPr>
          <a:xfrm>
            <a:off x="8428364" y="6486828"/>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TextBox 3"/>
          <p:cNvSpPr txBox="1">
            <a:spLocks noChangeAspect="1"/>
          </p:cNvSpPr>
          <p:nvPr userDrawn="1"/>
        </p:nvSpPr>
        <p:spPr>
          <a:xfrm>
            <a:off x="3310128" y="6565392"/>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36535742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AS -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496312"/>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3" y="5676604"/>
            <a:ext cx="9144003" cy="369333"/>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pic>
        <p:nvPicPr>
          <p:cNvPr id="2"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grpSp>
        <p:nvGrpSpPr>
          <p:cNvPr id="7" name="Group 6"/>
          <p:cNvGrpSpPr/>
          <p:nvPr userDrawn="1"/>
        </p:nvGrpSpPr>
        <p:grpSpPr>
          <a:xfrm>
            <a:off x="8018998" y="6246873"/>
            <a:ext cx="844014" cy="449260"/>
            <a:chOff x="7048500" y="4889500"/>
            <a:chExt cx="1622426" cy="863600"/>
          </a:xfrm>
        </p:grpSpPr>
        <p:sp>
          <p:nvSpPr>
            <p:cNvPr id="9" name="Freeform 6"/>
            <p:cNvSpPr>
              <a:spLocks/>
            </p:cNvSpPr>
            <p:nvPr userDrawn="1"/>
          </p:nvSpPr>
          <p:spPr bwMode="auto">
            <a:xfrm>
              <a:off x="7089775" y="5645150"/>
              <a:ext cx="87313" cy="100013"/>
            </a:xfrm>
            <a:custGeom>
              <a:avLst/>
              <a:gdLst>
                <a:gd name="T0" fmla="*/ 0 w 218"/>
                <a:gd name="T1" fmla="*/ 0 h 249"/>
                <a:gd name="T2" fmla="*/ 218 w 218"/>
                <a:gd name="T3" fmla="*/ 0 h 249"/>
                <a:gd name="T4" fmla="*/ 218 w 218"/>
                <a:gd name="T5" fmla="*/ 63 h 249"/>
                <a:gd name="T6" fmla="*/ 147 w 218"/>
                <a:gd name="T7" fmla="*/ 63 h 249"/>
                <a:gd name="T8" fmla="*/ 147 w 218"/>
                <a:gd name="T9" fmla="*/ 249 h 249"/>
                <a:gd name="T10" fmla="*/ 71 w 218"/>
                <a:gd name="T11" fmla="*/ 249 h 249"/>
                <a:gd name="T12" fmla="*/ 71 w 218"/>
                <a:gd name="T13" fmla="*/ 63 h 249"/>
                <a:gd name="T14" fmla="*/ 0 w 218"/>
                <a:gd name="T15" fmla="*/ 63 h 249"/>
                <a:gd name="T16" fmla="*/ 0 w 218"/>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49">
                  <a:moveTo>
                    <a:pt x="0" y="0"/>
                  </a:moveTo>
                  <a:lnTo>
                    <a:pt x="218" y="0"/>
                  </a:lnTo>
                  <a:lnTo>
                    <a:pt x="218" y="63"/>
                  </a:lnTo>
                  <a:lnTo>
                    <a:pt x="147" y="63"/>
                  </a:lnTo>
                  <a:lnTo>
                    <a:pt x="147" y="249"/>
                  </a:lnTo>
                  <a:lnTo>
                    <a:pt x="71" y="249"/>
                  </a:lnTo>
                  <a:lnTo>
                    <a:pt x="71"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auto">
            <a:xfrm>
              <a:off x="7185025" y="5645150"/>
              <a:ext cx="88900" cy="100013"/>
            </a:xfrm>
            <a:custGeom>
              <a:avLst/>
              <a:gdLst>
                <a:gd name="T0" fmla="*/ 0 w 227"/>
                <a:gd name="T1" fmla="*/ 0 h 249"/>
                <a:gd name="T2" fmla="*/ 77 w 227"/>
                <a:gd name="T3" fmla="*/ 0 h 249"/>
                <a:gd name="T4" fmla="*/ 77 w 227"/>
                <a:gd name="T5" fmla="*/ 86 h 249"/>
                <a:gd name="T6" fmla="*/ 149 w 227"/>
                <a:gd name="T7" fmla="*/ 86 h 249"/>
                <a:gd name="T8" fmla="*/ 149 w 227"/>
                <a:gd name="T9" fmla="*/ 0 h 249"/>
                <a:gd name="T10" fmla="*/ 227 w 227"/>
                <a:gd name="T11" fmla="*/ 0 h 249"/>
                <a:gd name="T12" fmla="*/ 227 w 227"/>
                <a:gd name="T13" fmla="*/ 249 h 249"/>
                <a:gd name="T14" fmla="*/ 149 w 227"/>
                <a:gd name="T15" fmla="*/ 249 h 249"/>
                <a:gd name="T16" fmla="*/ 149 w 227"/>
                <a:gd name="T17" fmla="*/ 150 h 249"/>
                <a:gd name="T18" fmla="*/ 77 w 227"/>
                <a:gd name="T19" fmla="*/ 150 h 249"/>
                <a:gd name="T20" fmla="*/ 77 w 227"/>
                <a:gd name="T21" fmla="*/ 249 h 249"/>
                <a:gd name="T22" fmla="*/ 0 w 227"/>
                <a:gd name="T23" fmla="*/ 249 h 249"/>
                <a:gd name="T24" fmla="*/ 0 w 227"/>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249">
                  <a:moveTo>
                    <a:pt x="0" y="0"/>
                  </a:moveTo>
                  <a:lnTo>
                    <a:pt x="77" y="0"/>
                  </a:lnTo>
                  <a:lnTo>
                    <a:pt x="77" y="86"/>
                  </a:lnTo>
                  <a:lnTo>
                    <a:pt x="149" y="86"/>
                  </a:lnTo>
                  <a:lnTo>
                    <a:pt x="149" y="0"/>
                  </a:lnTo>
                  <a:lnTo>
                    <a:pt x="227" y="0"/>
                  </a:lnTo>
                  <a:lnTo>
                    <a:pt x="227" y="249"/>
                  </a:lnTo>
                  <a:lnTo>
                    <a:pt x="149" y="249"/>
                  </a:lnTo>
                  <a:lnTo>
                    <a:pt x="149" y="150"/>
                  </a:lnTo>
                  <a:lnTo>
                    <a:pt x="77" y="150"/>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285038" y="5645150"/>
              <a:ext cx="82550" cy="100013"/>
            </a:xfrm>
            <a:custGeom>
              <a:avLst/>
              <a:gdLst>
                <a:gd name="T0" fmla="*/ 0 w 212"/>
                <a:gd name="T1" fmla="*/ 0 h 249"/>
                <a:gd name="T2" fmla="*/ 208 w 212"/>
                <a:gd name="T3" fmla="*/ 0 h 249"/>
                <a:gd name="T4" fmla="*/ 208 w 212"/>
                <a:gd name="T5" fmla="*/ 63 h 249"/>
                <a:gd name="T6" fmla="*/ 78 w 212"/>
                <a:gd name="T7" fmla="*/ 63 h 249"/>
                <a:gd name="T8" fmla="*/ 78 w 212"/>
                <a:gd name="T9" fmla="*/ 94 h 249"/>
                <a:gd name="T10" fmla="*/ 196 w 212"/>
                <a:gd name="T11" fmla="*/ 94 h 249"/>
                <a:gd name="T12" fmla="*/ 196 w 212"/>
                <a:gd name="T13" fmla="*/ 154 h 249"/>
                <a:gd name="T14" fmla="*/ 78 w 212"/>
                <a:gd name="T15" fmla="*/ 154 h 249"/>
                <a:gd name="T16" fmla="*/ 78 w 212"/>
                <a:gd name="T17" fmla="*/ 185 h 249"/>
                <a:gd name="T18" fmla="*/ 212 w 212"/>
                <a:gd name="T19" fmla="*/ 185 h 249"/>
                <a:gd name="T20" fmla="*/ 212 w 212"/>
                <a:gd name="T21" fmla="*/ 249 h 249"/>
                <a:gd name="T22" fmla="*/ 0 w 212"/>
                <a:gd name="T23" fmla="*/ 249 h 249"/>
                <a:gd name="T24" fmla="*/ 0 w 212"/>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249">
                  <a:moveTo>
                    <a:pt x="0" y="0"/>
                  </a:moveTo>
                  <a:lnTo>
                    <a:pt x="208" y="0"/>
                  </a:lnTo>
                  <a:lnTo>
                    <a:pt x="208" y="63"/>
                  </a:lnTo>
                  <a:lnTo>
                    <a:pt x="78" y="63"/>
                  </a:lnTo>
                  <a:lnTo>
                    <a:pt x="78" y="94"/>
                  </a:lnTo>
                  <a:lnTo>
                    <a:pt x="196" y="94"/>
                  </a:lnTo>
                  <a:lnTo>
                    <a:pt x="196" y="154"/>
                  </a:lnTo>
                  <a:lnTo>
                    <a:pt x="78" y="154"/>
                  </a:lnTo>
                  <a:lnTo>
                    <a:pt x="78" y="185"/>
                  </a:lnTo>
                  <a:lnTo>
                    <a:pt x="212" y="185"/>
                  </a:lnTo>
                  <a:lnTo>
                    <a:pt x="212"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userDrawn="1"/>
          </p:nvSpPr>
          <p:spPr bwMode="auto">
            <a:xfrm>
              <a:off x="7426325" y="5645150"/>
              <a:ext cx="87313" cy="100013"/>
            </a:xfrm>
            <a:custGeom>
              <a:avLst/>
              <a:gdLst>
                <a:gd name="T0" fmla="*/ 77 w 221"/>
                <a:gd name="T1" fmla="*/ 63 h 249"/>
                <a:gd name="T2" fmla="*/ 77 w 221"/>
                <a:gd name="T3" fmla="*/ 114 h 249"/>
                <a:gd name="T4" fmla="*/ 107 w 221"/>
                <a:gd name="T5" fmla="*/ 114 h 249"/>
                <a:gd name="T6" fmla="*/ 117 w 221"/>
                <a:gd name="T7" fmla="*/ 114 h 249"/>
                <a:gd name="T8" fmla="*/ 126 w 221"/>
                <a:gd name="T9" fmla="*/ 113 h 249"/>
                <a:gd name="T10" fmla="*/ 135 w 221"/>
                <a:gd name="T11" fmla="*/ 111 h 249"/>
                <a:gd name="T12" fmla="*/ 142 w 221"/>
                <a:gd name="T13" fmla="*/ 106 h 249"/>
                <a:gd name="T14" fmla="*/ 146 w 221"/>
                <a:gd name="T15" fmla="*/ 98 h 249"/>
                <a:gd name="T16" fmla="*/ 148 w 221"/>
                <a:gd name="T17" fmla="*/ 87 h 249"/>
                <a:gd name="T18" fmla="*/ 146 w 221"/>
                <a:gd name="T19" fmla="*/ 76 h 249"/>
                <a:gd name="T20" fmla="*/ 141 w 221"/>
                <a:gd name="T21" fmla="*/ 69 h 249"/>
                <a:gd name="T22" fmla="*/ 132 w 221"/>
                <a:gd name="T23" fmla="*/ 66 h 249"/>
                <a:gd name="T24" fmla="*/ 122 w 221"/>
                <a:gd name="T25" fmla="*/ 63 h 249"/>
                <a:gd name="T26" fmla="*/ 111 w 221"/>
                <a:gd name="T27" fmla="*/ 63 h 249"/>
                <a:gd name="T28" fmla="*/ 77 w 221"/>
                <a:gd name="T29" fmla="*/ 63 h 249"/>
                <a:gd name="T30" fmla="*/ 0 w 221"/>
                <a:gd name="T31" fmla="*/ 0 h 249"/>
                <a:gd name="T32" fmla="*/ 128 w 221"/>
                <a:gd name="T33" fmla="*/ 0 h 249"/>
                <a:gd name="T34" fmla="*/ 152 w 221"/>
                <a:gd name="T35" fmla="*/ 1 h 249"/>
                <a:gd name="T36" fmla="*/ 172 w 221"/>
                <a:gd name="T37" fmla="*/ 7 h 249"/>
                <a:gd name="T38" fmla="*/ 188 w 221"/>
                <a:gd name="T39" fmla="*/ 17 h 249"/>
                <a:gd name="T40" fmla="*/ 201 w 221"/>
                <a:gd name="T41" fmla="*/ 28 h 249"/>
                <a:gd name="T42" fmla="*/ 209 w 221"/>
                <a:gd name="T43" fmla="*/ 42 h 249"/>
                <a:gd name="T44" fmla="*/ 216 w 221"/>
                <a:gd name="T45" fmla="*/ 56 h 249"/>
                <a:gd name="T46" fmla="*/ 219 w 221"/>
                <a:gd name="T47" fmla="*/ 71 h 249"/>
                <a:gd name="T48" fmla="*/ 221 w 221"/>
                <a:gd name="T49" fmla="*/ 84 h 249"/>
                <a:gd name="T50" fmla="*/ 218 w 221"/>
                <a:gd name="T51" fmla="*/ 108 h 249"/>
                <a:gd name="T52" fmla="*/ 212 w 221"/>
                <a:gd name="T53" fmla="*/ 129 h 249"/>
                <a:gd name="T54" fmla="*/ 201 w 221"/>
                <a:gd name="T55" fmla="*/ 145 h 249"/>
                <a:gd name="T56" fmla="*/ 186 w 221"/>
                <a:gd name="T57" fmla="*/ 158 h 249"/>
                <a:gd name="T58" fmla="*/ 167 w 221"/>
                <a:gd name="T59" fmla="*/ 167 h 249"/>
                <a:gd name="T60" fmla="*/ 146 w 221"/>
                <a:gd name="T61" fmla="*/ 172 h 249"/>
                <a:gd name="T62" fmla="*/ 122 w 221"/>
                <a:gd name="T63" fmla="*/ 174 h 249"/>
                <a:gd name="T64" fmla="*/ 77 w 221"/>
                <a:gd name="T65" fmla="*/ 174 h 249"/>
                <a:gd name="T66" fmla="*/ 77 w 221"/>
                <a:gd name="T67" fmla="*/ 249 h 249"/>
                <a:gd name="T68" fmla="*/ 0 w 221"/>
                <a:gd name="T69" fmla="*/ 249 h 249"/>
                <a:gd name="T70" fmla="*/ 0 w 221"/>
                <a:gd name="T71"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1" h="249">
                  <a:moveTo>
                    <a:pt x="77" y="63"/>
                  </a:moveTo>
                  <a:lnTo>
                    <a:pt x="77" y="114"/>
                  </a:lnTo>
                  <a:lnTo>
                    <a:pt x="107" y="114"/>
                  </a:lnTo>
                  <a:lnTo>
                    <a:pt x="117" y="114"/>
                  </a:lnTo>
                  <a:lnTo>
                    <a:pt x="126" y="113"/>
                  </a:lnTo>
                  <a:lnTo>
                    <a:pt x="135" y="111"/>
                  </a:lnTo>
                  <a:lnTo>
                    <a:pt x="142" y="106"/>
                  </a:lnTo>
                  <a:lnTo>
                    <a:pt x="146" y="98"/>
                  </a:lnTo>
                  <a:lnTo>
                    <a:pt x="148" y="87"/>
                  </a:lnTo>
                  <a:lnTo>
                    <a:pt x="146" y="76"/>
                  </a:lnTo>
                  <a:lnTo>
                    <a:pt x="141" y="69"/>
                  </a:lnTo>
                  <a:lnTo>
                    <a:pt x="132" y="66"/>
                  </a:lnTo>
                  <a:lnTo>
                    <a:pt x="122" y="63"/>
                  </a:lnTo>
                  <a:lnTo>
                    <a:pt x="111" y="63"/>
                  </a:lnTo>
                  <a:lnTo>
                    <a:pt x="77" y="63"/>
                  </a:lnTo>
                  <a:close/>
                  <a:moveTo>
                    <a:pt x="0" y="0"/>
                  </a:moveTo>
                  <a:lnTo>
                    <a:pt x="128" y="0"/>
                  </a:lnTo>
                  <a:lnTo>
                    <a:pt x="152" y="1"/>
                  </a:lnTo>
                  <a:lnTo>
                    <a:pt x="172" y="7"/>
                  </a:lnTo>
                  <a:lnTo>
                    <a:pt x="188" y="17"/>
                  </a:lnTo>
                  <a:lnTo>
                    <a:pt x="201" y="28"/>
                  </a:lnTo>
                  <a:lnTo>
                    <a:pt x="209" y="42"/>
                  </a:lnTo>
                  <a:lnTo>
                    <a:pt x="216" y="56"/>
                  </a:lnTo>
                  <a:lnTo>
                    <a:pt x="219" y="71"/>
                  </a:lnTo>
                  <a:lnTo>
                    <a:pt x="221" y="84"/>
                  </a:lnTo>
                  <a:lnTo>
                    <a:pt x="218" y="108"/>
                  </a:lnTo>
                  <a:lnTo>
                    <a:pt x="212" y="129"/>
                  </a:lnTo>
                  <a:lnTo>
                    <a:pt x="201" y="145"/>
                  </a:lnTo>
                  <a:lnTo>
                    <a:pt x="186" y="158"/>
                  </a:lnTo>
                  <a:lnTo>
                    <a:pt x="167" y="167"/>
                  </a:lnTo>
                  <a:lnTo>
                    <a:pt x="146" y="172"/>
                  </a:lnTo>
                  <a:lnTo>
                    <a:pt x="122" y="174"/>
                  </a:lnTo>
                  <a:lnTo>
                    <a:pt x="77" y="174"/>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userDrawn="1"/>
          </p:nvSpPr>
          <p:spPr bwMode="auto">
            <a:xfrm>
              <a:off x="7516813" y="5643563"/>
              <a:ext cx="100013" cy="103188"/>
            </a:xfrm>
            <a:custGeom>
              <a:avLst/>
              <a:gdLst>
                <a:gd name="T0" fmla="*/ 126 w 253"/>
                <a:gd name="T1" fmla="*/ 63 h 262"/>
                <a:gd name="T2" fmla="*/ 117 w 253"/>
                <a:gd name="T3" fmla="*/ 64 h 262"/>
                <a:gd name="T4" fmla="*/ 108 w 253"/>
                <a:gd name="T5" fmla="*/ 66 h 262"/>
                <a:gd name="T6" fmla="*/ 98 w 253"/>
                <a:gd name="T7" fmla="*/ 71 h 262"/>
                <a:gd name="T8" fmla="*/ 90 w 253"/>
                <a:gd name="T9" fmla="*/ 80 h 262"/>
                <a:gd name="T10" fmla="*/ 84 w 253"/>
                <a:gd name="T11" fmla="*/ 93 h 262"/>
                <a:gd name="T12" fmla="*/ 79 w 253"/>
                <a:gd name="T13" fmla="*/ 110 h 262"/>
                <a:gd name="T14" fmla="*/ 76 w 253"/>
                <a:gd name="T15" fmla="*/ 131 h 262"/>
                <a:gd name="T16" fmla="*/ 79 w 253"/>
                <a:gd name="T17" fmla="*/ 152 h 262"/>
                <a:gd name="T18" fmla="*/ 84 w 253"/>
                <a:gd name="T19" fmla="*/ 169 h 262"/>
                <a:gd name="T20" fmla="*/ 90 w 253"/>
                <a:gd name="T21" fmla="*/ 181 h 262"/>
                <a:gd name="T22" fmla="*/ 98 w 253"/>
                <a:gd name="T23" fmla="*/ 191 h 262"/>
                <a:gd name="T24" fmla="*/ 108 w 253"/>
                <a:gd name="T25" fmla="*/ 196 h 262"/>
                <a:gd name="T26" fmla="*/ 117 w 253"/>
                <a:gd name="T27" fmla="*/ 199 h 262"/>
                <a:gd name="T28" fmla="*/ 126 w 253"/>
                <a:gd name="T29" fmla="*/ 200 h 262"/>
                <a:gd name="T30" fmla="*/ 136 w 253"/>
                <a:gd name="T31" fmla="*/ 199 h 262"/>
                <a:gd name="T32" fmla="*/ 144 w 253"/>
                <a:gd name="T33" fmla="*/ 196 h 262"/>
                <a:gd name="T34" fmla="*/ 154 w 253"/>
                <a:gd name="T35" fmla="*/ 191 h 262"/>
                <a:gd name="T36" fmla="*/ 163 w 253"/>
                <a:gd name="T37" fmla="*/ 181 h 262"/>
                <a:gd name="T38" fmla="*/ 169 w 253"/>
                <a:gd name="T39" fmla="*/ 169 h 262"/>
                <a:gd name="T40" fmla="*/ 174 w 253"/>
                <a:gd name="T41" fmla="*/ 152 h 262"/>
                <a:gd name="T42" fmla="*/ 176 w 253"/>
                <a:gd name="T43" fmla="*/ 131 h 262"/>
                <a:gd name="T44" fmla="*/ 174 w 253"/>
                <a:gd name="T45" fmla="*/ 110 h 262"/>
                <a:gd name="T46" fmla="*/ 169 w 253"/>
                <a:gd name="T47" fmla="*/ 93 h 262"/>
                <a:gd name="T48" fmla="*/ 163 w 253"/>
                <a:gd name="T49" fmla="*/ 80 h 262"/>
                <a:gd name="T50" fmla="*/ 154 w 253"/>
                <a:gd name="T51" fmla="*/ 71 h 262"/>
                <a:gd name="T52" fmla="*/ 144 w 253"/>
                <a:gd name="T53" fmla="*/ 66 h 262"/>
                <a:gd name="T54" fmla="*/ 136 w 253"/>
                <a:gd name="T55" fmla="*/ 64 h 262"/>
                <a:gd name="T56" fmla="*/ 126 w 253"/>
                <a:gd name="T57" fmla="*/ 63 h 262"/>
                <a:gd name="T58" fmla="*/ 126 w 253"/>
                <a:gd name="T59" fmla="*/ 0 h 262"/>
                <a:gd name="T60" fmla="*/ 157 w 253"/>
                <a:gd name="T61" fmla="*/ 3 h 262"/>
                <a:gd name="T62" fmla="*/ 184 w 253"/>
                <a:gd name="T63" fmla="*/ 13 h 262"/>
                <a:gd name="T64" fmla="*/ 208 w 253"/>
                <a:gd name="T65" fmla="*/ 28 h 262"/>
                <a:gd name="T66" fmla="*/ 227 w 253"/>
                <a:gd name="T67" fmla="*/ 48 h 262"/>
                <a:gd name="T68" fmla="*/ 241 w 253"/>
                <a:gd name="T69" fmla="*/ 71 h 262"/>
                <a:gd name="T70" fmla="*/ 250 w 253"/>
                <a:gd name="T71" fmla="*/ 100 h 262"/>
                <a:gd name="T72" fmla="*/ 253 w 253"/>
                <a:gd name="T73" fmla="*/ 131 h 262"/>
                <a:gd name="T74" fmla="*/ 250 w 253"/>
                <a:gd name="T75" fmla="*/ 162 h 262"/>
                <a:gd name="T76" fmla="*/ 241 w 253"/>
                <a:gd name="T77" fmla="*/ 191 h 262"/>
                <a:gd name="T78" fmla="*/ 227 w 253"/>
                <a:gd name="T79" fmla="*/ 215 h 262"/>
                <a:gd name="T80" fmla="*/ 208 w 253"/>
                <a:gd name="T81" fmla="*/ 235 h 262"/>
                <a:gd name="T82" fmla="*/ 184 w 253"/>
                <a:gd name="T83" fmla="*/ 250 h 262"/>
                <a:gd name="T84" fmla="*/ 157 w 253"/>
                <a:gd name="T85" fmla="*/ 260 h 262"/>
                <a:gd name="T86" fmla="*/ 126 w 253"/>
                <a:gd name="T87" fmla="*/ 262 h 262"/>
                <a:gd name="T88" fmla="*/ 96 w 253"/>
                <a:gd name="T89" fmla="*/ 260 h 262"/>
                <a:gd name="T90" fmla="*/ 69 w 253"/>
                <a:gd name="T91" fmla="*/ 250 h 262"/>
                <a:gd name="T92" fmla="*/ 45 w 253"/>
                <a:gd name="T93" fmla="*/ 235 h 262"/>
                <a:gd name="T94" fmla="*/ 25 w 253"/>
                <a:gd name="T95" fmla="*/ 215 h 262"/>
                <a:gd name="T96" fmla="*/ 11 w 253"/>
                <a:gd name="T97" fmla="*/ 191 h 262"/>
                <a:gd name="T98" fmla="*/ 3 w 253"/>
                <a:gd name="T99" fmla="*/ 162 h 262"/>
                <a:gd name="T100" fmla="*/ 0 w 253"/>
                <a:gd name="T101" fmla="*/ 131 h 262"/>
                <a:gd name="T102" fmla="*/ 3 w 253"/>
                <a:gd name="T103" fmla="*/ 100 h 262"/>
                <a:gd name="T104" fmla="*/ 11 w 253"/>
                <a:gd name="T105" fmla="*/ 71 h 262"/>
                <a:gd name="T106" fmla="*/ 25 w 253"/>
                <a:gd name="T107" fmla="*/ 48 h 262"/>
                <a:gd name="T108" fmla="*/ 45 w 253"/>
                <a:gd name="T109" fmla="*/ 28 h 262"/>
                <a:gd name="T110" fmla="*/ 69 w 253"/>
                <a:gd name="T111" fmla="*/ 13 h 262"/>
                <a:gd name="T112" fmla="*/ 96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7" y="64"/>
                  </a:lnTo>
                  <a:lnTo>
                    <a:pt x="108" y="66"/>
                  </a:lnTo>
                  <a:lnTo>
                    <a:pt x="98" y="71"/>
                  </a:lnTo>
                  <a:lnTo>
                    <a:pt x="90" y="80"/>
                  </a:lnTo>
                  <a:lnTo>
                    <a:pt x="84" y="93"/>
                  </a:lnTo>
                  <a:lnTo>
                    <a:pt x="79" y="110"/>
                  </a:lnTo>
                  <a:lnTo>
                    <a:pt x="76" y="131"/>
                  </a:lnTo>
                  <a:lnTo>
                    <a:pt x="79" y="152"/>
                  </a:lnTo>
                  <a:lnTo>
                    <a:pt x="84" y="169"/>
                  </a:lnTo>
                  <a:lnTo>
                    <a:pt x="90" y="181"/>
                  </a:lnTo>
                  <a:lnTo>
                    <a:pt x="98" y="191"/>
                  </a:lnTo>
                  <a:lnTo>
                    <a:pt x="108" y="196"/>
                  </a:lnTo>
                  <a:lnTo>
                    <a:pt x="117" y="199"/>
                  </a:lnTo>
                  <a:lnTo>
                    <a:pt x="126" y="200"/>
                  </a:lnTo>
                  <a:lnTo>
                    <a:pt x="136" y="199"/>
                  </a:lnTo>
                  <a:lnTo>
                    <a:pt x="144" y="196"/>
                  </a:lnTo>
                  <a:lnTo>
                    <a:pt x="154" y="191"/>
                  </a:lnTo>
                  <a:lnTo>
                    <a:pt x="163" y="181"/>
                  </a:lnTo>
                  <a:lnTo>
                    <a:pt x="169" y="169"/>
                  </a:lnTo>
                  <a:lnTo>
                    <a:pt x="174" y="152"/>
                  </a:lnTo>
                  <a:lnTo>
                    <a:pt x="176" y="131"/>
                  </a:lnTo>
                  <a:lnTo>
                    <a:pt x="174" y="110"/>
                  </a:lnTo>
                  <a:lnTo>
                    <a:pt x="169" y="93"/>
                  </a:lnTo>
                  <a:lnTo>
                    <a:pt x="163" y="80"/>
                  </a:lnTo>
                  <a:lnTo>
                    <a:pt x="154" y="71"/>
                  </a:lnTo>
                  <a:lnTo>
                    <a:pt x="144" y="66"/>
                  </a:lnTo>
                  <a:lnTo>
                    <a:pt x="136" y="64"/>
                  </a:lnTo>
                  <a:lnTo>
                    <a:pt x="126" y="63"/>
                  </a:lnTo>
                  <a:close/>
                  <a:moveTo>
                    <a:pt x="126" y="0"/>
                  </a:moveTo>
                  <a:lnTo>
                    <a:pt x="157" y="3"/>
                  </a:lnTo>
                  <a:lnTo>
                    <a:pt x="184" y="13"/>
                  </a:lnTo>
                  <a:lnTo>
                    <a:pt x="208" y="28"/>
                  </a:lnTo>
                  <a:lnTo>
                    <a:pt x="227" y="48"/>
                  </a:lnTo>
                  <a:lnTo>
                    <a:pt x="241" y="71"/>
                  </a:lnTo>
                  <a:lnTo>
                    <a:pt x="250" y="100"/>
                  </a:lnTo>
                  <a:lnTo>
                    <a:pt x="253" y="131"/>
                  </a:lnTo>
                  <a:lnTo>
                    <a:pt x="250" y="162"/>
                  </a:lnTo>
                  <a:lnTo>
                    <a:pt x="241" y="191"/>
                  </a:lnTo>
                  <a:lnTo>
                    <a:pt x="227" y="215"/>
                  </a:lnTo>
                  <a:lnTo>
                    <a:pt x="208" y="235"/>
                  </a:lnTo>
                  <a:lnTo>
                    <a:pt x="184" y="250"/>
                  </a:lnTo>
                  <a:lnTo>
                    <a:pt x="157" y="260"/>
                  </a:lnTo>
                  <a:lnTo>
                    <a:pt x="126" y="262"/>
                  </a:lnTo>
                  <a:lnTo>
                    <a:pt x="96" y="260"/>
                  </a:lnTo>
                  <a:lnTo>
                    <a:pt x="69" y="250"/>
                  </a:lnTo>
                  <a:lnTo>
                    <a:pt x="45" y="235"/>
                  </a:lnTo>
                  <a:lnTo>
                    <a:pt x="25" y="215"/>
                  </a:lnTo>
                  <a:lnTo>
                    <a:pt x="11" y="191"/>
                  </a:lnTo>
                  <a:lnTo>
                    <a:pt x="3" y="162"/>
                  </a:lnTo>
                  <a:lnTo>
                    <a:pt x="0" y="131"/>
                  </a:lnTo>
                  <a:lnTo>
                    <a:pt x="3" y="100"/>
                  </a:lnTo>
                  <a:lnTo>
                    <a:pt x="11" y="71"/>
                  </a:lnTo>
                  <a:lnTo>
                    <a:pt x="25" y="48"/>
                  </a:lnTo>
                  <a:lnTo>
                    <a:pt x="45" y="28"/>
                  </a:lnTo>
                  <a:lnTo>
                    <a:pt x="69" y="13"/>
                  </a:lnTo>
                  <a:lnTo>
                    <a:pt x="96"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7612063" y="5645150"/>
              <a:ext cx="136525" cy="100013"/>
            </a:xfrm>
            <a:custGeom>
              <a:avLst/>
              <a:gdLst>
                <a:gd name="T0" fmla="*/ 0 w 342"/>
                <a:gd name="T1" fmla="*/ 0 h 249"/>
                <a:gd name="T2" fmla="*/ 76 w 342"/>
                <a:gd name="T3" fmla="*/ 0 h 249"/>
                <a:gd name="T4" fmla="*/ 107 w 342"/>
                <a:gd name="T5" fmla="*/ 154 h 249"/>
                <a:gd name="T6" fmla="*/ 107 w 342"/>
                <a:gd name="T7" fmla="*/ 154 h 249"/>
                <a:gd name="T8" fmla="*/ 137 w 342"/>
                <a:gd name="T9" fmla="*/ 0 h 249"/>
                <a:gd name="T10" fmla="*/ 205 w 342"/>
                <a:gd name="T11" fmla="*/ 0 h 249"/>
                <a:gd name="T12" fmla="*/ 235 w 342"/>
                <a:gd name="T13" fmla="*/ 155 h 249"/>
                <a:gd name="T14" fmla="*/ 235 w 342"/>
                <a:gd name="T15" fmla="*/ 155 h 249"/>
                <a:gd name="T16" fmla="*/ 266 w 342"/>
                <a:gd name="T17" fmla="*/ 0 h 249"/>
                <a:gd name="T18" fmla="*/ 342 w 342"/>
                <a:gd name="T19" fmla="*/ 0 h 249"/>
                <a:gd name="T20" fmla="*/ 273 w 342"/>
                <a:gd name="T21" fmla="*/ 249 h 249"/>
                <a:gd name="T22" fmla="*/ 198 w 342"/>
                <a:gd name="T23" fmla="*/ 249 h 249"/>
                <a:gd name="T24" fmla="*/ 171 w 342"/>
                <a:gd name="T25" fmla="*/ 97 h 249"/>
                <a:gd name="T26" fmla="*/ 171 w 342"/>
                <a:gd name="T27" fmla="*/ 97 h 249"/>
                <a:gd name="T28" fmla="*/ 144 w 342"/>
                <a:gd name="T29" fmla="*/ 249 h 249"/>
                <a:gd name="T30" fmla="*/ 69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7" y="154"/>
                  </a:lnTo>
                  <a:lnTo>
                    <a:pt x="107" y="154"/>
                  </a:lnTo>
                  <a:lnTo>
                    <a:pt x="137" y="0"/>
                  </a:lnTo>
                  <a:lnTo>
                    <a:pt x="205" y="0"/>
                  </a:lnTo>
                  <a:lnTo>
                    <a:pt x="235" y="155"/>
                  </a:lnTo>
                  <a:lnTo>
                    <a:pt x="235" y="155"/>
                  </a:lnTo>
                  <a:lnTo>
                    <a:pt x="266" y="0"/>
                  </a:lnTo>
                  <a:lnTo>
                    <a:pt x="342" y="0"/>
                  </a:lnTo>
                  <a:lnTo>
                    <a:pt x="273" y="249"/>
                  </a:lnTo>
                  <a:lnTo>
                    <a:pt x="198" y="249"/>
                  </a:lnTo>
                  <a:lnTo>
                    <a:pt x="171" y="97"/>
                  </a:lnTo>
                  <a:lnTo>
                    <a:pt x="171" y="97"/>
                  </a:lnTo>
                  <a:lnTo>
                    <a:pt x="144" y="249"/>
                  </a:lnTo>
                  <a:lnTo>
                    <a:pt x="69"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7751763" y="5645150"/>
              <a:ext cx="84138" cy="100013"/>
            </a:xfrm>
            <a:custGeom>
              <a:avLst/>
              <a:gdLst>
                <a:gd name="T0" fmla="*/ 0 w 211"/>
                <a:gd name="T1" fmla="*/ 0 h 249"/>
                <a:gd name="T2" fmla="*/ 207 w 211"/>
                <a:gd name="T3" fmla="*/ 0 h 249"/>
                <a:gd name="T4" fmla="*/ 207 w 211"/>
                <a:gd name="T5" fmla="*/ 63 h 249"/>
                <a:gd name="T6" fmla="*/ 78 w 211"/>
                <a:gd name="T7" fmla="*/ 63 h 249"/>
                <a:gd name="T8" fmla="*/ 78 w 211"/>
                <a:gd name="T9" fmla="*/ 94 h 249"/>
                <a:gd name="T10" fmla="*/ 196 w 211"/>
                <a:gd name="T11" fmla="*/ 94 h 249"/>
                <a:gd name="T12" fmla="*/ 196 w 211"/>
                <a:gd name="T13" fmla="*/ 154 h 249"/>
                <a:gd name="T14" fmla="*/ 78 w 211"/>
                <a:gd name="T15" fmla="*/ 154 h 249"/>
                <a:gd name="T16" fmla="*/ 78 w 211"/>
                <a:gd name="T17" fmla="*/ 185 h 249"/>
                <a:gd name="T18" fmla="*/ 211 w 211"/>
                <a:gd name="T19" fmla="*/ 185 h 249"/>
                <a:gd name="T20" fmla="*/ 211 w 211"/>
                <a:gd name="T21" fmla="*/ 249 h 249"/>
                <a:gd name="T22" fmla="*/ 0 w 211"/>
                <a:gd name="T23" fmla="*/ 249 h 249"/>
                <a:gd name="T24" fmla="*/ 0 w 211"/>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1" h="249">
                  <a:moveTo>
                    <a:pt x="0" y="0"/>
                  </a:moveTo>
                  <a:lnTo>
                    <a:pt x="207" y="0"/>
                  </a:lnTo>
                  <a:lnTo>
                    <a:pt x="207" y="63"/>
                  </a:lnTo>
                  <a:lnTo>
                    <a:pt x="78" y="63"/>
                  </a:lnTo>
                  <a:lnTo>
                    <a:pt x="78" y="94"/>
                  </a:lnTo>
                  <a:lnTo>
                    <a:pt x="196" y="94"/>
                  </a:lnTo>
                  <a:lnTo>
                    <a:pt x="196" y="154"/>
                  </a:lnTo>
                  <a:lnTo>
                    <a:pt x="78" y="154"/>
                  </a:lnTo>
                  <a:lnTo>
                    <a:pt x="78" y="185"/>
                  </a:lnTo>
                  <a:lnTo>
                    <a:pt x="211" y="185"/>
                  </a:lnTo>
                  <a:lnTo>
                    <a:pt x="211"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userDrawn="1"/>
          </p:nvSpPr>
          <p:spPr bwMode="auto">
            <a:xfrm>
              <a:off x="7843838" y="5645150"/>
              <a:ext cx="93663" cy="100013"/>
            </a:xfrm>
            <a:custGeom>
              <a:avLst/>
              <a:gdLst>
                <a:gd name="T0" fmla="*/ 77 w 235"/>
                <a:gd name="T1" fmla="*/ 58 h 249"/>
                <a:gd name="T2" fmla="*/ 77 w 235"/>
                <a:gd name="T3" fmla="*/ 108 h 249"/>
                <a:gd name="T4" fmla="*/ 117 w 235"/>
                <a:gd name="T5" fmla="*/ 108 h 249"/>
                <a:gd name="T6" fmla="*/ 126 w 235"/>
                <a:gd name="T7" fmla="*/ 108 h 249"/>
                <a:gd name="T8" fmla="*/ 136 w 235"/>
                <a:gd name="T9" fmla="*/ 106 h 249"/>
                <a:gd name="T10" fmla="*/ 143 w 235"/>
                <a:gd name="T11" fmla="*/ 102 h 249"/>
                <a:gd name="T12" fmla="*/ 149 w 235"/>
                <a:gd name="T13" fmla="*/ 94 h 249"/>
                <a:gd name="T14" fmla="*/ 150 w 235"/>
                <a:gd name="T15" fmla="*/ 83 h 249"/>
                <a:gd name="T16" fmla="*/ 149 w 235"/>
                <a:gd name="T17" fmla="*/ 74 h 249"/>
                <a:gd name="T18" fmla="*/ 145 w 235"/>
                <a:gd name="T19" fmla="*/ 68 h 249"/>
                <a:gd name="T20" fmla="*/ 139 w 235"/>
                <a:gd name="T21" fmla="*/ 63 h 249"/>
                <a:gd name="T22" fmla="*/ 128 w 235"/>
                <a:gd name="T23" fmla="*/ 59 h 249"/>
                <a:gd name="T24" fmla="*/ 113 w 235"/>
                <a:gd name="T25" fmla="*/ 58 h 249"/>
                <a:gd name="T26" fmla="*/ 77 w 235"/>
                <a:gd name="T27" fmla="*/ 58 h 249"/>
                <a:gd name="T28" fmla="*/ 0 w 235"/>
                <a:gd name="T29" fmla="*/ 0 h 249"/>
                <a:gd name="T30" fmla="*/ 147 w 235"/>
                <a:gd name="T31" fmla="*/ 0 h 249"/>
                <a:gd name="T32" fmla="*/ 164 w 235"/>
                <a:gd name="T33" fmla="*/ 1 h 249"/>
                <a:gd name="T34" fmla="*/ 182 w 235"/>
                <a:gd name="T35" fmla="*/ 5 h 249"/>
                <a:gd name="T36" fmla="*/ 196 w 235"/>
                <a:gd name="T37" fmla="*/ 12 h 249"/>
                <a:gd name="T38" fmla="*/ 209 w 235"/>
                <a:gd name="T39" fmla="*/ 22 h 249"/>
                <a:gd name="T40" fmla="*/ 219 w 235"/>
                <a:gd name="T41" fmla="*/ 36 h 249"/>
                <a:gd name="T42" fmla="*/ 225 w 235"/>
                <a:gd name="T43" fmla="*/ 52 h 249"/>
                <a:gd name="T44" fmla="*/ 228 w 235"/>
                <a:gd name="T45" fmla="*/ 71 h 249"/>
                <a:gd name="T46" fmla="*/ 226 w 235"/>
                <a:gd name="T47" fmla="*/ 86 h 249"/>
                <a:gd name="T48" fmla="*/ 223 w 235"/>
                <a:gd name="T49" fmla="*/ 101 h 249"/>
                <a:gd name="T50" fmla="*/ 215 w 235"/>
                <a:gd name="T51" fmla="*/ 114 h 249"/>
                <a:gd name="T52" fmla="*/ 204 w 235"/>
                <a:gd name="T53" fmla="*/ 125 h 249"/>
                <a:gd name="T54" fmla="*/ 190 w 235"/>
                <a:gd name="T55" fmla="*/ 133 h 249"/>
                <a:gd name="T56" fmla="*/ 205 w 235"/>
                <a:gd name="T57" fmla="*/ 142 h 249"/>
                <a:gd name="T58" fmla="*/ 215 w 235"/>
                <a:gd name="T59" fmla="*/ 155 h 249"/>
                <a:gd name="T60" fmla="*/ 223 w 235"/>
                <a:gd name="T61" fmla="*/ 174 h 249"/>
                <a:gd name="T62" fmla="*/ 228 w 235"/>
                <a:gd name="T63" fmla="*/ 195 h 249"/>
                <a:gd name="T64" fmla="*/ 228 w 235"/>
                <a:gd name="T65" fmla="*/ 208 h 249"/>
                <a:gd name="T66" fmla="*/ 229 w 235"/>
                <a:gd name="T67" fmla="*/ 223 h 249"/>
                <a:gd name="T68" fmla="*/ 231 w 235"/>
                <a:gd name="T69" fmla="*/ 238 h 249"/>
                <a:gd name="T70" fmla="*/ 235 w 235"/>
                <a:gd name="T71" fmla="*/ 249 h 249"/>
                <a:gd name="T72" fmla="*/ 158 w 235"/>
                <a:gd name="T73" fmla="*/ 249 h 249"/>
                <a:gd name="T74" fmla="*/ 154 w 235"/>
                <a:gd name="T75" fmla="*/ 230 h 249"/>
                <a:gd name="T76" fmla="*/ 152 w 235"/>
                <a:gd name="T77" fmla="*/ 210 h 249"/>
                <a:gd name="T78" fmla="*/ 150 w 235"/>
                <a:gd name="T79" fmla="*/ 199 h 249"/>
                <a:gd name="T80" fmla="*/ 149 w 235"/>
                <a:gd name="T81" fmla="*/ 188 h 249"/>
                <a:gd name="T82" fmla="*/ 145 w 235"/>
                <a:gd name="T83" fmla="*/ 178 h 249"/>
                <a:gd name="T84" fmla="*/ 139 w 235"/>
                <a:gd name="T85" fmla="*/ 169 h 249"/>
                <a:gd name="T86" fmla="*/ 131 w 235"/>
                <a:gd name="T87" fmla="*/ 164 h 249"/>
                <a:gd name="T88" fmla="*/ 118 w 235"/>
                <a:gd name="T89" fmla="*/ 162 h 249"/>
                <a:gd name="T90" fmla="*/ 77 w 235"/>
                <a:gd name="T91" fmla="*/ 162 h 249"/>
                <a:gd name="T92" fmla="*/ 77 w 235"/>
                <a:gd name="T93" fmla="*/ 249 h 249"/>
                <a:gd name="T94" fmla="*/ 0 w 235"/>
                <a:gd name="T95" fmla="*/ 249 h 249"/>
                <a:gd name="T96" fmla="*/ 0 w 235"/>
                <a:gd name="T9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5" h="249">
                  <a:moveTo>
                    <a:pt x="77" y="58"/>
                  </a:moveTo>
                  <a:lnTo>
                    <a:pt x="77" y="108"/>
                  </a:lnTo>
                  <a:lnTo>
                    <a:pt x="117" y="108"/>
                  </a:lnTo>
                  <a:lnTo>
                    <a:pt x="126" y="108"/>
                  </a:lnTo>
                  <a:lnTo>
                    <a:pt x="136" y="106"/>
                  </a:lnTo>
                  <a:lnTo>
                    <a:pt x="143" y="102"/>
                  </a:lnTo>
                  <a:lnTo>
                    <a:pt x="149" y="94"/>
                  </a:lnTo>
                  <a:lnTo>
                    <a:pt x="150" y="83"/>
                  </a:lnTo>
                  <a:lnTo>
                    <a:pt x="149" y="74"/>
                  </a:lnTo>
                  <a:lnTo>
                    <a:pt x="145" y="68"/>
                  </a:lnTo>
                  <a:lnTo>
                    <a:pt x="139" y="63"/>
                  </a:lnTo>
                  <a:lnTo>
                    <a:pt x="128" y="59"/>
                  </a:lnTo>
                  <a:lnTo>
                    <a:pt x="113" y="58"/>
                  </a:lnTo>
                  <a:lnTo>
                    <a:pt x="77" y="58"/>
                  </a:lnTo>
                  <a:close/>
                  <a:moveTo>
                    <a:pt x="0" y="0"/>
                  </a:moveTo>
                  <a:lnTo>
                    <a:pt x="147" y="0"/>
                  </a:lnTo>
                  <a:lnTo>
                    <a:pt x="164" y="1"/>
                  </a:lnTo>
                  <a:lnTo>
                    <a:pt x="182" y="5"/>
                  </a:lnTo>
                  <a:lnTo>
                    <a:pt x="196" y="12"/>
                  </a:lnTo>
                  <a:lnTo>
                    <a:pt x="209" y="22"/>
                  </a:lnTo>
                  <a:lnTo>
                    <a:pt x="219" y="36"/>
                  </a:lnTo>
                  <a:lnTo>
                    <a:pt x="225" y="52"/>
                  </a:lnTo>
                  <a:lnTo>
                    <a:pt x="228" y="71"/>
                  </a:lnTo>
                  <a:lnTo>
                    <a:pt x="226" y="86"/>
                  </a:lnTo>
                  <a:lnTo>
                    <a:pt x="223" y="101"/>
                  </a:lnTo>
                  <a:lnTo>
                    <a:pt x="215" y="114"/>
                  </a:lnTo>
                  <a:lnTo>
                    <a:pt x="204" y="125"/>
                  </a:lnTo>
                  <a:lnTo>
                    <a:pt x="190" y="133"/>
                  </a:lnTo>
                  <a:lnTo>
                    <a:pt x="205" y="142"/>
                  </a:lnTo>
                  <a:lnTo>
                    <a:pt x="215" y="155"/>
                  </a:lnTo>
                  <a:lnTo>
                    <a:pt x="223" y="174"/>
                  </a:lnTo>
                  <a:lnTo>
                    <a:pt x="228" y="195"/>
                  </a:lnTo>
                  <a:lnTo>
                    <a:pt x="228" y="208"/>
                  </a:lnTo>
                  <a:lnTo>
                    <a:pt x="229" y="223"/>
                  </a:lnTo>
                  <a:lnTo>
                    <a:pt x="231" y="238"/>
                  </a:lnTo>
                  <a:lnTo>
                    <a:pt x="235" y="249"/>
                  </a:lnTo>
                  <a:lnTo>
                    <a:pt x="158" y="249"/>
                  </a:lnTo>
                  <a:lnTo>
                    <a:pt x="154" y="230"/>
                  </a:lnTo>
                  <a:lnTo>
                    <a:pt x="152" y="210"/>
                  </a:lnTo>
                  <a:lnTo>
                    <a:pt x="150" y="199"/>
                  </a:lnTo>
                  <a:lnTo>
                    <a:pt x="149" y="188"/>
                  </a:lnTo>
                  <a:lnTo>
                    <a:pt x="145" y="178"/>
                  </a:lnTo>
                  <a:lnTo>
                    <a:pt x="139" y="169"/>
                  </a:lnTo>
                  <a:lnTo>
                    <a:pt x="131" y="164"/>
                  </a:lnTo>
                  <a:lnTo>
                    <a:pt x="118" y="162"/>
                  </a:lnTo>
                  <a:lnTo>
                    <a:pt x="77" y="162"/>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7969250" y="5645150"/>
              <a:ext cx="87313" cy="100013"/>
            </a:xfrm>
            <a:custGeom>
              <a:avLst/>
              <a:gdLst>
                <a:gd name="T0" fmla="*/ 0 w 216"/>
                <a:gd name="T1" fmla="*/ 0 h 249"/>
                <a:gd name="T2" fmla="*/ 216 w 216"/>
                <a:gd name="T3" fmla="*/ 0 h 249"/>
                <a:gd name="T4" fmla="*/ 216 w 216"/>
                <a:gd name="T5" fmla="*/ 63 h 249"/>
                <a:gd name="T6" fmla="*/ 147 w 216"/>
                <a:gd name="T7" fmla="*/ 63 h 249"/>
                <a:gd name="T8" fmla="*/ 147 w 216"/>
                <a:gd name="T9" fmla="*/ 249 h 249"/>
                <a:gd name="T10" fmla="*/ 70 w 216"/>
                <a:gd name="T11" fmla="*/ 249 h 249"/>
                <a:gd name="T12" fmla="*/ 70 w 216"/>
                <a:gd name="T13" fmla="*/ 63 h 249"/>
                <a:gd name="T14" fmla="*/ 0 w 216"/>
                <a:gd name="T15" fmla="*/ 63 h 249"/>
                <a:gd name="T16" fmla="*/ 0 w 216"/>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49">
                  <a:moveTo>
                    <a:pt x="0" y="0"/>
                  </a:moveTo>
                  <a:lnTo>
                    <a:pt x="216" y="0"/>
                  </a:lnTo>
                  <a:lnTo>
                    <a:pt x="216" y="63"/>
                  </a:lnTo>
                  <a:lnTo>
                    <a:pt x="147" y="63"/>
                  </a:lnTo>
                  <a:lnTo>
                    <a:pt x="147" y="249"/>
                  </a:lnTo>
                  <a:lnTo>
                    <a:pt x="70" y="249"/>
                  </a:lnTo>
                  <a:lnTo>
                    <a:pt x="70"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userDrawn="1"/>
          </p:nvSpPr>
          <p:spPr bwMode="auto">
            <a:xfrm>
              <a:off x="8054975" y="5643563"/>
              <a:ext cx="100013" cy="103188"/>
            </a:xfrm>
            <a:custGeom>
              <a:avLst/>
              <a:gdLst>
                <a:gd name="T0" fmla="*/ 126 w 253"/>
                <a:gd name="T1" fmla="*/ 63 h 262"/>
                <a:gd name="T2" fmla="*/ 118 w 253"/>
                <a:gd name="T3" fmla="*/ 64 h 262"/>
                <a:gd name="T4" fmla="*/ 108 w 253"/>
                <a:gd name="T5" fmla="*/ 66 h 262"/>
                <a:gd name="T6" fmla="*/ 99 w 253"/>
                <a:gd name="T7" fmla="*/ 71 h 262"/>
                <a:gd name="T8" fmla="*/ 90 w 253"/>
                <a:gd name="T9" fmla="*/ 80 h 262"/>
                <a:gd name="T10" fmla="*/ 83 w 253"/>
                <a:gd name="T11" fmla="*/ 93 h 262"/>
                <a:gd name="T12" fmla="*/ 79 w 253"/>
                <a:gd name="T13" fmla="*/ 110 h 262"/>
                <a:gd name="T14" fmla="*/ 77 w 253"/>
                <a:gd name="T15" fmla="*/ 131 h 262"/>
                <a:gd name="T16" fmla="*/ 79 w 253"/>
                <a:gd name="T17" fmla="*/ 152 h 262"/>
                <a:gd name="T18" fmla="*/ 83 w 253"/>
                <a:gd name="T19" fmla="*/ 169 h 262"/>
                <a:gd name="T20" fmla="*/ 90 w 253"/>
                <a:gd name="T21" fmla="*/ 181 h 262"/>
                <a:gd name="T22" fmla="*/ 99 w 253"/>
                <a:gd name="T23" fmla="*/ 191 h 262"/>
                <a:gd name="T24" fmla="*/ 108 w 253"/>
                <a:gd name="T25" fmla="*/ 196 h 262"/>
                <a:gd name="T26" fmla="*/ 118 w 253"/>
                <a:gd name="T27" fmla="*/ 199 h 262"/>
                <a:gd name="T28" fmla="*/ 126 w 253"/>
                <a:gd name="T29" fmla="*/ 200 h 262"/>
                <a:gd name="T30" fmla="*/ 135 w 253"/>
                <a:gd name="T31" fmla="*/ 199 h 262"/>
                <a:gd name="T32" fmla="*/ 145 w 253"/>
                <a:gd name="T33" fmla="*/ 196 h 262"/>
                <a:gd name="T34" fmla="*/ 154 w 253"/>
                <a:gd name="T35" fmla="*/ 191 h 262"/>
                <a:gd name="T36" fmla="*/ 162 w 253"/>
                <a:gd name="T37" fmla="*/ 181 h 262"/>
                <a:gd name="T38" fmla="*/ 170 w 253"/>
                <a:gd name="T39" fmla="*/ 169 h 262"/>
                <a:gd name="T40" fmla="*/ 175 w 253"/>
                <a:gd name="T41" fmla="*/ 152 h 262"/>
                <a:gd name="T42" fmla="*/ 176 w 253"/>
                <a:gd name="T43" fmla="*/ 131 h 262"/>
                <a:gd name="T44" fmla="*/ 175 w 253"/>
                <a:gd name="T45" fmla="*/ 110 h 262"/>
                <a:gd name="T46" fmla="*/ 170 w 253"/>
                <a:gd name="T47" fmla="*/ 93 h 262"/>
                <a:gd name="T48" fmla="*/ 162 w 253"/>
                <a:gd name="T49" fmla="*/ 80 h 262"/>
                <a:gd name="T50" fmla="*/ 154 w 253"/>
                <a:gd name="T51" fmla="*/ 71 h 262"/>
                <a:gd name="T52" fmla="*/ 145 w 253"/>
                <a:gd name="T53" fmla="*/ 66 h 262"/>
                <a:gd name="T54" fmla="*/ 135 w 253"/>
                <a:gd name="T55" fmla="*/ 64 h 262"/>
                <a:gd name="T56" fmla="*/ 126 w 253"/>
                <a:gd name="T57" fmla="*/ 63 h 262"/>
                <a:gd name="T58" fmla="*/ 126 w 253"/>
                <a:gd name="T59" fmla="*/ 0 h 262"/>
                <a:gd name="T60" fmla="*/ 157 w 253"/>
                <a:gd name="T61" fmla="*/ 3 h 262"/>
                <a:gd name="T62" fmla="*/ 185 w 253"/>
                <a:gd name="T63" fmla="*/ 13 h 262"/>
                <a:gd name="T64" fmla="*/ 208 w 253"/>
                <a:gd name="T65" fmla="*/ 28 h 262"/>
                <a:gd name="T66" fmla="*/ 227 w 253"/>
                <a:gd name="T67" fmla="*/ 48 h 262"/>
                <a:gd name="T68" fmla="*/ 241 w 253"/>
                <a:gd name="T69" fmla="*/ 71 h 262"/>
                <a:gd name="T70" fmla="*/ 251 w 253"/>
                <a:gd name="T71" fmla="*/ 100 h 262"/>
                <a:gd name="T72" fmla="*/ 253 w 253"/>
                <a:gd name="T73" fmla="*/ 131 h 262"/>
                <a:gd name="T74" fmla="*/ 251 w 253"/>
                <a:gd name="T75" fmla="*/ 162 h 262"/>
                <a:gd name="T76" fmla="*/ 241 w 253"/>
                <a:gd name="T77" fmla="*/ 191 h 262"/>
                <a:gd name="T78" fmla="*/ 227 w 253"/>
                <a:gd name="T79" fmla="*/ 215 h 262"/>
                <a:gd name="T80" fmla="*/ 208 w 253"/>
                <a:gd name="T81" fmla="*/ 235 h 262"/>
                <a:gd name="T82" fmla="*/ 185 w 253"/>
                <a:gd name="T83" fmla="*/ 250 h 262"/>
                <a:gd name="T84" fmla="*/ 157 w 253"/>
                <a:gd name="T85" fmla="*/ 260 h 262"/>
                <a:gd name="T86" fmla="*/ 126 w 253"/>
                <a:gd name="T87" fmla="*/ 262 h 262"/>
                <a:gd name="T88" fmla="*/ 95 w 253"/>
                <a:gd name="T89" fmla="*/ 260 h 262"/>
                <a:gd name="T90" fmla="*/ 68 w 253"/>
                <a:gd name="T91" fmla="*/ 250 h 262"/>
                <a:gd name="T92" fmla="*/ 44 w 253"/>
                <a:gd name="T93" fmla="*/ 235 h 262"/>
                <a:gd name="T94" fmla="*/ 26 w 253"/>
                <a:gd name="T95" fmla="*/ 215 h 262"/>
                <a:gd name="T96" fmla="*/ 12 w 253"/>
                <a:gd name="T97" fmla="*/ 191 h 262"/>
                <a:gd name="T98" fmla="*/ 3 w 253"/>
                <a:gd name="T99" fmla="*/ 162 h 262"/>
                <a:gd name="T100" fmla="*/ 0 w 253"/>
                <a:gd name="T101" fmla="*/ 131 h 262"/>
                <a:gd name="T102" fmla="*/ 3 w 253"/>
                <a:gd name="T103" fmla="*/ 100 h 262"/>
                <a:gd name="T104" fmla="*/ 12 w 253"/>
                <a:gd name="T105" fmla="*/ 71 h 262"/>
                <a:gd name="T106" fmla="*/ 26 w 253"/>
                <a:gd name="T107" fmla="*/ 48 h 262"/>
                <a:gd name="T108" fmla="*/ 44 w 253"/>
                <a:gd name="T109" fmla="*/ 28 h 262"/>
                <a:gd name="T110" fmla="*/ 68 w 253"/>
                <a:gd name="T111" fmla="*/ 13 h 262"/>
                <a:gd name="T112" fmla="*/ 95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8" y="64"/>
                  </a:lnTo>
                  <a:lnTo>
                    <a:pt x="108" y="66"/>
                  </a:lnTo>
                  <a:lnTo>
                    <a:pt x="99" y="71"/>
                  </a:lnTo>
                  <a:lnTo>
                    <a:pt x="90" y="80"/>
                  </a:lnTo>
                  <a:lnTo>
                    <a:pt x="83" y="93"/>
                  </a:lnTo>
                  <a:lnTo>
                    <a:pt x="79" y="110"/>
                  </a:lnTo>
                  <a:lnTo>
                    <a:pt x="77" y="131"/>
                  </a:lnTo>
                  <a:lnTo>
                    <a:pt x="79" y="152"/>
                  </a:lnTo>
                  <a:lnTo>
                    <a:pt x="83" y="169"/>
                  </a:lnTo>
                  <a:lnTo>
                    <a:pt x="90" y="181"/>
                  </a:lnTo>
                  <a:lnTo>
                    <a:pt x="99" y="191"/>
                  </a:lnTo>
                  <a:lnTo>
                    <a:pt x="108" y="196"/>
                  </a:lnTo>
                  <a:lnTo>
                    <a:pt x="118" y="199"/>
                  </a:lnTo>
                  <a:lnTo>
                    <a:pt x="126" y="200"/>
                  </a:lnTo>
                  <a:lnTo>
                    <a:pt x="135" y="199"/>
                  </a:lnTo>
                  <a:lnTo>
                    <a:pt x="145" y="196"/>
                  </a:lnTo>
                  <a:lnTo>
                    <a:pt x="154" y="191"/>
                  </a:lnTo>
                  <a:lnTo>
                    <a:pt x="162" y="181"/>
                  </a:lnTo>
                  <a:lnTo>
                    <a:pt x="170" y="169"/>
                  </a:lnTo>
                  <a:lnTo>
                    <a:pt x="175" y="152"/>
                  </a:lnTo>
                  <a:lnTo>
                    <a:pt x="176" y="131"/>
                  </a:lnTo>
                  <a:lnTo>
                    <a:pt x="175" y="110"/>
                  </a:lnTo>
                  <a:lnTo>
                    <a:pt x="170" y="93"/>
                  </a:lnTo>
                  <a:lnTo>
                    <a:pt x="162" y="80"/>
                  </a:lnTo>
                  <a:lnTo>
                    <a:pt x="154" y="71"/>
                  </a:lnTo>
                  <a:lnTo>
                    <a:pt x="145" y="66"/>
                  </a:lnTo>
                  <a:lnTo>
                    <a:pt x="135" y="64"/>
                  </a:lnTo>
                  <a:lnTo>
                    <a:pt x="126" y="63"/>
                  </a:lnTo>
                  <a:close/>
                  <a:moveTo>
                    <a:pt x="126" y="0"/>
                  </a:moveTo>
                  <a:lnTo>
                    <a:pt x="157" y="3"/>
                  </a:lnTo>
                  <a:lnTo>
                    <a:pt x="185" y="13"/>
                  </a:lnTo>
                  <a:lnTo>
                    <a:pt x="208" y="28"/>
                  </a:lnTo>
                  <a:lnTo>
                    <a:pt x="227" y="48"/>
                  </a:lnTo>
                  <a:lnTo>
                    <a:pt x="241" y="71"/>
                  </a:lnTo>
                  <a:lnTo>
                    <a:pt x="251" y="100"/>
                  </a:lnTo>
                  <a:lnTo>
                    <a:pt x="253" y="131"/>
                  </a:lnTo>
                  <a:lnTo>
                    <a:pt x="251" y="162"/>
                  </a:lnTo>
                  <a:lnTo>
                    <a:pt x="241" y="191"/>
                  </a:lnTo>
                  <a:lnTo>
                    <a:pt x="227" y="215"/>
                  </a:lnTo>
                  <a:lnTo>
                    <a:pt x="208" y="235"/>
                  </a:lnTo>
                  <a:lnTo>
                    <a:pt x="185" y="250"/>
                  </a:lnTo>
                  <a:lnTo>
                    <a:pt x="157" y="260"/>
                  </a:lnTo>
                  <a:lnTo>
                    <a:pt x="126" y="262"/>
                  </a:lnTo>
                  <a:lnTo>
                    <a:pt x="95" y="260"/>
                  </a:lnTo>
                  <a:lnTo>
                    <a:pt x="68" y="250"/>
                  </a:lnTo>
                  <a:lnTo>
                    <a:pt x="44" y="235"/>
                  </a:lnTo>
                  <a:lnTo>
                    <a:pt x="26" y="215"/>
                  </a:lnTo>
                  <a:lnTo>
                    <a:pt x="12" y="191"/>
                  </a:lnTo>
                  <a:lnTo>
                    <a:pt x="3" y="162"/>
                  </a:lnTo>
                  <a:lnTo>
                    <a:pt x="0" y="131"/>
                  </a:lnTo>
                  <a:lnTo>
                    <a:pt x="3" y="100"/>
                  </a:lnTo>
                  <a:lnTo>
                    <a:pt x="12" y="71"/>
                  </a:lnTo>
                  <a:lnTo>
                    <a:pt x="26" y="48"/>
                  </a:lnTo>
                  <a:lnTo>
                    <a:pt x="44" y="28"/>
                  </a:lnTo>
                  <a:lnTo>
                    <a:pt x="68" y="13"/>
                  </a:lnTo>
                  <a:lnTo>
                    <a:pt x="95"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8196263" y="5645150"/>
              <a:ext cx="101600" cy="100013"/>
            </a:xfrm>
            <a:custGeom>
              <a:avLst/>
              <a:gdLst>
                <a:gd name="T0" fmla="*/ 0 w 256"/>
                <a:gd name="T1" fmla="*/ 0 h 249"/>
                <a:gd name="T2" fmla="*/ 77 w 256"/>
                <a:gd name="T3" fmla="*/ 0 h 249"/>
                <a:gd name="T4" fmla="*/ 77 w 256"/>
                <a:gd name="T5" fmla="*/ 86 h 249"/>
                <a:gd name="T6" fmla="*/ 79 w 256"/>
                <a:gd name="T7" fmla="*/ 86 h 249"/>
                <a:gd name="T8" fmla="*/ 147 w 256"/>
                <a:gd name="T9" fmla="*/ 0 h 249"/>
                <a:gd name="T10" fmla="*/ 241 w 256"/>
                <a:gd name="T11" fmla="*/ 0 h 249"/>
                <a:gd name="T12" fmla="*/ 151 w 256"/>
                <a:gd name="T13" fmla="*/ 97 h 249"/>
                <a:gd name="T14" fmla="*/ 256 w 256"/>
                <a:gd name="T15" fmla="*/ 249 h 249"/>
                <a:gd name="T16" fmla="*/ 161 w 256"/>
                <a:gd name="T17" fmla="*/ 249 h 249"/>
                <a:gd name="T18" fmla="*/ 100 w 256"/>
                <a:gd name="T19" fmla="*/ 152 h 249"/>
                <a:gd name="T20" fmla="*/ 77 w 256"/>
                <a:gd name="T21" fmla="*/ 175 h 249"/>
                <a:gd name="T22" fmla="*/ 77 w 256"/>
                <a:gd name="T23" fmla="*/ 249 h 249"/>
                <a:gd name="T24" fmla="*/ 0 w 256"/>
                <a:gd name="T25" fmla="*/ 249 h 249"/>
                <a:gd name="T26" fmla="*/ 0 w 256"/>
                <a:gd name="T2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0"/>
                  </a:moveTo>
                  <a:lnTo>
                    <a:pt x="77" y="0"/>
                  </a:lnTo>
                  <a:lnTo>
                    <a:pt x="77" y="86"/>
                  </a:lnTo>
                  <a:lnTo>
                    <a:pt x="79" y="86"/>
                  </a:lnTo>
                  <a:lnTo>
                    <a:pt x="147" y="0"/>
                  </a:lnTo>
                  <a:lnTo>
                    <a:pt x="241" y="0"/>
                  </a:lnTo>
                  <a:lnTo>
                    <a:pt x="151" y="97"/>
                  </a:lnTo>
                  <a:lnTo>
                    <a:pt x="256" y="249"/>
                  </a:lnTo>
                  <a:lnTo>
                    <a:pt x="161" y="249"/>
                  </a:lnTo>
                  <a:lnTo>
                    <a:pt x="100" y="152"/>
                  </a:lnTo>
                  <a:lnTo>
                    <a:pt x="77" y="175"/>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8299450" y="5645150"/>
              <a:ext cx="90488" cy="100013"/>
            </a:xfrm>
            <a:custGeom>
              <a:avLst/>
              <a:gdLst>
                <a:gd name="T0" fmla="*/ 0 w 225"/>
                <a:gd name="T1" fmla="*/ 0 h 249"/>
                <a:gd name="T2" fmla="*/ 79 w 225"/>
                <a:gd name="T3" fmla="*/ 0 h 249"/>
                <a:gd name="T4" fmla="*/ 152 w 225"/>
                <a:gd name="T5" fmla="*/ 133 h 249"/>
                <a:gd name="T6" fmla="*/ 153 w 225"/>
                <a:gd name="T7" fmla="*/ 133 h 249"/>
                <a:gd name="T8" fmla="*/ 153 w 225"/>
                <a:gd name="T9" fmla="*/ 0 h 249"/>
                <a:gd name="T10" fmla="*/ 225 w 225"/>
                <a:gd name="T11" fmla="*/ 0 h 249"/>
                <a:gd name="T12" fmla="*/ 225 w 225"/>
                <a:gd name="T13" fmla="*/ 249 h 249"/>
                <a:gd name="T14" fmla="*/ 150 w 225"/>
                <a:gd name="T15" fmla="*/ 249 h 249"/>
                <a:gd name="T16" fmla="*/ 73 w 225"/>
                <a:gd name="T17" fmla="*/ 113 h 249"/>
                <a:gd name="T18" fmla="*/ 73 w 225"/>
                <a:gd name="T19" fmla="*/ 113 h 249"/>
                <a:gd name="T20" fmla="*/ 73 w 225"/>
                <a:gd name="T21" fmla="*/ 249 h 249"/>
                <a:gd name="T22" fmla="*/ 0 w 225"/>
                <a:gd name="T23" fmla="*/ 249 h 249"/>
                <a:gd name="T24" fmla="*/ 0 w 225"/>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249">
                  <a:moveTo>
                    <a:pt x="0" y="0"/>
                  </a:moveTo>
                  <a:lnTo>
                    <a:pt x="79" y="0"/>
                  </a:lnTo>
                  <a:lnTo>
                    <a:pt x="152" y="133"/>
                  </a:lnTo>
                  <a:lnTo>
                    <a:pt x="153" y="133"/>
                  </a:lnTo>
                  <a:lnTo>
                    <a:pt x="153" y="0"/>
                  </a:lnTo>
                  <a:lnTo>
                    <a:pt x="225" y="0"/>
                  </a:lnTo>
                  <a:lnTo>
                    <a:pt x="225" y="249"/>
                  </a:lnTo>
                  <a:lnTo>
                    <a:pt x="150" y="249"/>
                  </a:lnTo>
                  <a:lnTo>
                    <a:pt x="73" y="113"/>
                  </a:lnTo>
                  <a:lnTo>
                    <a:pt x="73" y="113"/>
                  </a:lnTo>
                  <a:lnTo>
                    <a:pt x="73"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userDrawn="1"/>
          </p:nvSpPr>
          <p:spPr bwMode="auto">
            <a:xfrm>
              <a:off x="8394700" y="5643563"/>
              <a:ext cx="100013" cy="103188"/>
            </a:xfrm>
            <a:custGeom>
              <a:avLst/>
              <a:gdLst>
                <a:gd name="T0" fmla="*/ 127 w 254"/>
                <a:gd name="T1" fmla="*/ 63 h 262"/>
                <a:gd name="T2" fmla="*/ 119 w 254"/>
                <a:gd name="T3" fmla="*/ 64 h 262"/>
                <a:gd name="T4" fmla="*/ 109 w 254"/>
                <a:gd name="T5" fmla="*/ 66 h 262"/>
                <a:gd name="T6" fmla="*/ 99 w 254"/>
                <a:gd name="T7" fmla="*/ 71 h 262"/>
                <a:gd name="T8" fmla="*/ 91 w 254"/>
                <a:gd name="T9" fmla="*/ 80 h 262"/>
                <a:gd name="T10" fmla="*/ 84 w 254"/>
                <a:gd name="T11" fmla="*/ 93 h 262"/>
                <a:gd name="T12" fmla="*/ 79 w 254"/>
                <a:gd name="T13" fmla="*/ 110 h 262"/>
                <a:gd name="T14" fmla="*/ 78 w 254"/>
                <a:gd name="T15" fmla="*/ 131 h 262"/>
                <a:gd name="T16" fmla="*/ 79 w 254"/>
                <a:gd name="T17" fmla="*/ 152 h 262"/>
                <a:gd name="T18" fmla="*/ 84 w 254"/>
                <a:gd name="T19" fmla="*/ 169 h 262"/>
                <a:gd name="T20" fmla="*/ 91 w 254"/>
                <a:gd name="T21" fmla="*/ 181 h 262"/>
                <a:gd name="T22" fmla="*/ 99 w 254"/>
                <a:gd name="T23" fmla="*/ 191 h 262"/>
                <a:gd name="T24" fmla="*/ 109 w 254"/>
                <a:gd name="T25" fmla="*/ 196 h 262"/>
                <a:gd name="T26" fmla="*/ 119 w 254"/>
                <a:gd name="T27" fmla="*/ 199 h 262"/>
                <a:gd name="T28" fmla="*/ 127 w 254"/>
                <a:gd name="T29" fmla="*/ 200 h 262"/>
                <a:gd name="T30" fmla="*/ 136 w 254"/>
                <a:gd name="T31" fmla="*/ 199 h 262"/>
                <a:gd name="T32" fmla="*/ 146 w 254"/>
                <a:gd name="T33" fmla="*/ 196 h 262"/>
                <a:gd name="T34" fmla="*/ 155 w 254"/>
                <a:gd name="T35" fmla="*/ 191 h 262"/>
                <a:gd name="T36" fmla="*/ 163 w 254"/>
                <a:gd name="T37" fmla="*/ 181 h 262"/>
                <a:gd name="T38" fmla="*/ 171 w 254"/>
                <a:gd name="T39" fmla="*/ 169 h 262"/>
                <a:gd name="T40" fmla="*/ 175 w 254"/>
                <a:gd name="T41" fmla="*/ 152 h 262"/>
                <a:gd name="T42" fmla="*/ 177 w 254"/>
                <a:gd name="T43" fmla="*/ 131 h 262"/>
                <a:gd name="T44" fmla="*/ 175 w 254"/>
                <a:gd name="T45" fmla="*/ 110 h 262"/>
                <a:gd name="T46" fmla="*/ 171 w 254"/>
                <a:gd name="T47" fmla="*/ 93 h 262"/>
                <a:gd name="T48" fmla="*/ 163 w 254"/>
                <a:gd name="T49" fmla="*/ 80 h 262"/>
                <a:gd name="T50" fmla="*/ 155 w 254"/>
                <a:gd name="T51" fmla="*/ 71 h 262"/>
                <a:gd name="T52" fmla="*/ 146 w 254"/>
                <a:gd name="T53" fmla="*/ 66 h 262"/>
                <a:gd name="T54" fmla="*/ 136 w 254"/>
                <a:gd name="T55" fmla="*/ 64 h 262"/>
                <a:gd name="T56" fmla="*/ 127 w 254"/>
                <a:gd name="T57" fmla="*/ 63 h 262"/>
                <a:gd name="T58" fmla="*/ 127 w 254"/>
                <a:gd name="T59" fmla="*/ 0 h 262"/>
                <a:gd name="T60" fmla="*/ 158 w 254"/>
                <a:gd name="T61" fmla="*/ 3 h 262"/>
                <a:gd name="T62" fmla="*/ 186 w 254"/>
                <a:gd name="T63" fmla="*/ 13 h 262"/>
                <a:gd name="T64" fmla="*/ 208 w 254"/>
                <a:gd name="T65" fmla="*/ 28 h 262"/>
                <a:gd name="T66" fmla="*/ 228 w 254"/>
                <a:gd name="T67" fmla="*/ 48 h 262"/>
                <a:gd name="T68" fmla="*/ 242 w 254"/>
                <a:gd name="T69" fmla="*/ 71 h 262"/>
                <a:gd name="T70" fmla="*/ 250 w 254"/>
                <a:gd name="T71" fmla="*/ 100 h 262"/>
                <a:gd name="T72" fmla="*/ 254 w 254"/>
                <a:gd name="T73" fmla="*/ 131 h 262"/>
                <a:gd name="T74" fmla="*/ 250 w 254"/>
                <a:gd name="T75" fmla="*/ 162 h 262"/>
                <a:gd name="T76" fmla="*/ 242 w 254"/>
                <a:gd name="T77" fmla="*/ 191 h 262"/>
                <a:gd name="T78" fmla="*/ 228 w 254"/>
                <a:gd name="T79" fmla="*/ 215 h 262"/>
                <a:gd name="T80" fmla="*/ 208 w 254"/>
                <a:gd name="T81" fmla="*/ 235 h 262"/>
                <a:gd name="T82" fmla="*/ 186 w 254"/>
                <a:gd name="T83" fmla="*/ 250 h 262"/>
                <a:gd name="T84" fmla="*/ 158 w 254"/>
                <a:gd name="T85" fmla="*/ 260 h 262"/>
                <a:gd name="T86" fmla="*/ 127 w 254"/>
                <a:gd name="T87" fmla="*/ 262 h 262"/>
                <a:gd name="T88" fmla="*/ 96 w 254"/>
                <a:gd name="T89" fmla="*/ 260 h 262"/>
                <a:gd name="T90" fmla="*/ 69 w 254"/>
                <a:gd name="T91" fmla="*/ 250 h 262"/>
                <a:gd name="T92" fmla="*/ 45 w 254"/>
                <a:gd name="T93" fmla="*/ 235 h 262"/>
                <a:gd name="T94" fmla="*/ 27 w 254"/>
                <a:gd name="T95" fmla="*/ 215 h 262"/>
                <a:gd name="T96" fmla="*/ 12 w 254"/>
                <a:gd name="T97" fmla="*/ 191 h 262"/>
                <a:gd name="T98" fmla="*/ 3 w 254"/>
                <a:gd name="T99" fmla="*/ 162 h 262"/>
                <a:gd name="T100" fmla="*/ 0 w 254"/>
                <a:gd name="T101" fmla="*/ 131 h 262"/>
                <a:gd name="T102" fmla="*/ 3 w 254"/>
                <a:gd name="T103" fmla="*/ 100 h 262"/>
                <a:gd name="T104" fmla="*/ 12 w 254"/>
                <a:gd name="T105" fmla="*/ 71 h 262"/>
                <a:gd name="T106" fmla="*/ 27 w 254"/>
                <a:gd name="T107" fmla="*/ 48 h 262"/>
                <a:gd name="T108" fmla="*/ 45 w 254"/>
                <a:gd name="T109" fmla="*/ 28 h 262"/>
                <a:gd name="T110" fmla="*/ 69 w 254"/>
                <a:gd name="T111" fmla="*/ 13 h 262"/>
                <a:gd name="T112" fmla="*/ 96 w 254"/>
                <a:gd name="T113" fmla="*/ 3 h 262"/>
                <a:gd name="T114" fmla="*/ 127 w 254"/>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4" h="262">
                  <a:moveTo>
                    <a:pt x="127" y="63"/>
                  </a:moveTo>
                  <a:lnTo>
                    <a:pt x="119" y="64"/>
                  </a:lnTo>
                  <a:lnTo>
                    <a:pt x="109" y="66"/>
                  </a:lnTo>
                  <a:lnTo>
                    <a:pt x="99" y="71"/>
                  </a:lnTo>
                  <a:lnTo>
                    <a:pt x="91" y="80"/>
                  </a:lnTo>
                  <a:lnTo>
                    <a:pt x="84" y="93"/>
                  </a:lnTo>
                  <a:lnTo>
                    <a:pt x="79" y="110"/>
                  </a:lnTo>
                  <a:lnTo>
                    <a:pt x="78" y="131"/>
                  </a:lnTo>
                  <a:lnTo>
                    <a:pt x="79" y="152"/>
                  </a:lnTo>
                  <a:lnTo>
                    <a:pt x="84" y="169"/>
                  </a:lnTo>
                  <a:lnTo>
                    <a:pt x="91" y="181"/>
                  </a:lnTo>
                  <a:lnTo>
                    <a:pt x="99" y="191"/>
                  </a:lnTo>
                  <a:lnTo>
                    <a:pt x="109" y="196"/>
                  </a:lnTo>
                  <a:lnTo>
                    <a:pt x="119" y="199"/>
                  </a:lnTo>
                  <a:lnTo>
                    <a:pt x="127" y="200"/>
                  </a:lnTo>
                  <a:lnTo>
                    <a:pt x="136" y="199"/>
                  </a:lnTo>
                  <a:lnTo>
                    <a:pt x="146" y="196"/>
                  </a:lnTo>
                  <a:lnTo>
                    <a:pt x="155" y="191"/>
                  </a:lnTo>
                  <a:lnTo>
                    <a:pt x="163" y="181"/>
                  </a:lnTo>
                  <a:lnTo>
                    <a:pt x="171" y="169"/>
                  </a:lnTo>
                  <a:lnTo>
                    <a:pt x="175" y="152"/>
                  </a:lnTo>
                  <a:lnTo>
                    <a:pt x="177" y="131"/>
                  </a:lnTo>
                  <a:lnTo>
                    <a:pt x="175" y="110"/>
                  </a:lnTo>
                  <a:lnTo>
                    <a:pt x="171" y="93"/>
                  </a:lnTo>
                  <a:lnTo>
                    <a:pt x="163" y="80"/>
                  </a:lnTo>
                  <a:lnTo>
                    <a:pt x="155" y="71"/>
                  </a:lnTo>
                  <a:lnTo>
                    <a:pt x="146" y="66"/>
                  </a:lnTo>
                  <a:lnTo>
                    <a:pt x="136" y="64"/>
                  </a:lnTo>
                  <a:lnTo>
                    <a:pt x="127" y="63"/>
                  </a:lnTo>
                  <a:close/>
                  <a:moveTo>
                    <a:pt x="127" y="0"/>
                  </a:moveTo>
                  <a:lnTo>
                    <a:pt x="158" y="3"/>
                  </a:lnTo>
                  <a:lnTo>
                    <a:pt x="186" y="13"/>
                  </a:lnTo>
                  <a:lnTo>
                    <a:pt x="208" y="28"/>
                  </a:lnTo>
                  <a:lnTo>
                    <a:pt x="228" y="48"/>
                  </a:lnTo>
                  <a:lnTo>
                    <a:pt x="242" y="71"/>
                  </a:lnTo>
                  <a:lnTo>
                    <a:pt x="250" y="100"/>
                  </a:lnTo>
                  <a:lnTo>
                    <a:pt x="254" y="131"/>
                  </a:lnTo>
                  <a:lnTo>
                    <a:pt x="250" y="162"/>
                  </a:lnTo>
                  <a:lnTo>
                    <a:pt x="242" y="191"/>
                  </a:lnTo>
                  <a:lnTo>
                    <a:pt x="228" y="215"/>
                  </a:lnTo>
                  <a:lnTo>
                    <a:pt x="208" y="235"/>
                  </a:lnTo>
                  <a:lnTo>
                    <a:pt x="186" y="250"/>
                  </a:lnTo>
                  <a:lnTo>
                    <a:pt x="158" y="260"/>
                  </a:lnTo>
                  <a:lnTo>
                    <a:pt x="127" y="262"/>
                  </a:lnTo>
                  <a:lnTo>
                    <a:pt x="96" y="260"/>
                  </a:lnTo>
                  <a:lnTo>
                    <a:pt x="69" y="250"/>
                  </a:lnTo>
                  <a:lnTo>
                    <a:pt x="45" y="235"/>
                  </a:lnTo>
                  <a:lnTo>
                    <a:pt x="27" y="215"/>
                  </a:lnTo>
                  <a:lnTo>
                    <a:pt x="12" y="191"/>
                  </a:lnTo>
                  <a:lnTo>
                    <a:pt x="3" y="162"/>
                  </a:lnTo>
                  <a:lnTo>
                    <a:pt x="0" y="131"/>
                  </a:lnTo>
                  <a:lnTo>
                    <a:pt x="3" y="100"/>
                  </a:lnTo>
                  <a:lnTo>
                    <a:pt x="12" y="71"/>
                  </a:lnTo>
                  <a:lnTo>
                    <a:pt x="27" y="48"/>
                  </a:lnTo>
                  <a:lnTo>
                    <a:pt x="45" y="28"/>
                  </a:lnTo>
                  <a:lnTo>
                    <a:pt x="69" y="13"/>
                  </a:lnTo>
                  <a:lnTo>
                    <a:pt x="96" y="3"/>
                  </a:lnTo>
                  <a:lnTo>
                    <a:pt x="12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8489950" y="5645150"/>
              <a:ext cx="136525" cy="100013"/>
            </a:xfrm>
            <a:custGeom>
              <a:avLst/>
              <a:gdLst>
                <a:gd name="T0" fmla="*/ 0 w 342"/>
                <a:gd name="T1" fmla="*/ 0 h 249"/>
                <a:gd name="T2" fmla="*/ 76 w 342"/>
                <a:gd name="T3" fmla="*/ 0 h 249"/>
                <a:gd name="T4" fmla="*/ 106 w 342"/>
                <a:gd name="T5" fmla="*/ 154 h 249"/>
                <a:gd name="T6" fmla="*/ 107 w 342"/>
                <a:gd name="T7" fmla="*/ 154 h 249"/>
                <a:gd name="T8" fmla="*/ 137 w 342"/>
                <a:gd name="T9" fmla="*/ 0 h 249"/>
                <a:gd name="T10" fmla="*/ 205 w 342"/>
                <a:gd name="T11" fmla="*/ 0 h 249"/>
                <a:gd name="T12" fmla="*/ 234 w 342"/>
                <a:gd name="T13" fmla="*/ 155 h 249"/>
                <a:gd name="T14" fmla="*/ 235 w 342"/>
                <a:gd name="T15" fmla="*/ 155 h 249"/>
                <a:gd name="T16" fmla="*/ 266 w 342"/>
                <a:gd name="T17" fmla="*/ 0 h 249"/>
                <a:gd name="T18" fmla="*/ 342 w 342"/>
                <a:gd name="T19" fmla="*/ 0 h 249"/>
                <a:gd name="T20" fmla="*/ 272 w 342"/>
                <a:gd name="T21" fmla="*/ 249 h 249"/>
                <a:gd name="T22" fmla="*/ 196 w 342"/>
                <a:gd name="T23" fmla="*/ 249 h 249"/>
                <a:gd name="T24" fmla="*/ 170 w 342"/>
                <a:gd name="T25" fmla="*/ 97 h 249"/>
                <a:gd name="T26" fmla="*/ 169 w 342"/>
                <a:gd name="T27" fmla="*/ 97 h 249"/>
                <a:gd name="T28" fmla="*/ 143 w 342"/>
                <a:gd name="T29" fmla="*/ 249 h 249"/>
                <a:gd name="T30" fmla="*/ 67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6" y="154"/>
                  </a:lnTo>
                  <a:lnTo>
                    <a:pt x="107" y="154"/>
                  </a:lnTo>
                  <a:lnTo>
                    <a:pt x="137" y="0"/>
                  </a:lnTo>
                  <a:lnTo>
                    <a:pt x="205" y="0"/>
                  </a:lnTo>
                  <a:lnTo>
                    <a:pt x="234" y="155"/>
                  </a:lnTo>
                  <a:lnTo>
                    <a:pt x="235" y="155"/>
                  </a:lnTo>
                  <a:lnTo>
                    <a:pt x="266" y="0"/>
                  </a:lnTo>
                  <a:lnTo>
                    <a:pt x="342" y="0"/>
                  </a:lnTo>
                  <a:lnTo>
                    <a:pt x="272" y="249"/>
                  </a:lnTo>
                  <a:lnTo>
                    <a:pt x="196" y="249"/>
                  </a:lnTo>
                  <a:lnTo>
                    <a:pt x="170" y="97"/>
                  </a:lnTo>
                  <a:lnTo>
                    <a:pt x="169" y="97"/>
                  </a:lnTo>
                  <a:lnTo>
                    <a:pt x="143" y="249"/>
                  </a:lnTo>
                  <a:lnTo>
                    <a:pt x="67"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userDrawn="1"/>
          </p:nvSpPr>
          <p:spPr bwMode="auto">
            <a:xfrm>
              <a:off x="7543800" y="4959350"/>
              <a:ext cx="341313" cy="452438"/>
            </a:xfrm>
            <a:custGeom>
              <a:avLst/>
              <a:gdLst>
                <a:gd name="T0" fmla="*/ 486 w 859"/>
                <a:gd name="T1" fmla="*/ 4 h 1142"/>
                <a:gd name="T2" fmla="*/ 603 w 859"/>
                <a:gd name="T3" fmla="*/ 30 h 1142"/>
                <a:gd name="T4" fmla="*/ 700 w 859"/>
                <a:gd name="T5" fmla="*/ 83 h 1142"/>
                <a:gd name="T6" fmla="*/ 771 w 859"/>
                <a:gd name="T7" fmla="*/ 167 h 1142"/>
                <a:gd name="T8" fmla="*/ 809 w 859"/>
                <a:gd name="T9" fmla="*/ 292 h 1142"/>
                <a:gd name="T10" fmla="*/ 641 w 859"/>
                <a:gd name="T11" fmla="*/ 307 h 1142"/>
                <a:gd name="T12" fmla="*/ 599 w 859"/>
                <a:gd name="T13" fmla="*/ 226 h 1142"/>
                <a:gd name="T14" fmla="*/ 528 w 859"/>
                <a:gd name="T15" fmla="*/ 179 h 1142"/>
                <a:gd name="T16" fmla="*/ 442 w 859"/>
                <a:gd name="T17" fmla="*/ 160 h 1142"/>
                <a:gd name="T18" fmla="*/ 358 w 859"/>
                <a:gd name="T19" fmla="*/ 162 h 1142"/>
                <a:gd name="T20" fmla="*/ 279 w 859"/>
                <a:gd name="T21" fmla="*/ 181 h 1142"/>
                <a:gd name="T22" fmla="*/ 220 w 859"/>
                <a:gd name="T23" fmla="*/ 225 h 1142"/>
                <a:gd name="T24" fmla="*/ 197 w 859"/>
                <a:gd name="T25" fmla="*/ 298 h 1142"/>
                <a:gd name="T26" fmla="*/ 220 w 859"/>
                <a:gd name="T27" fmla="*/ 367 h 1142"/>
                <a:gd name="T28" fmla="*/ 278 w 859"/>
                <a:gd name="T29" fmla="*/ 414 h 1142"/>
                <a:gd name="T30" fmla="*/ 363 w 859"/>
                <a:gd name="T31" fmla="*/ 446 h 1142"/>
                <a:gd name="T32" fmla="*/ 461 w 859"/>
                <a:gd name="T33" fmla="*/ 471 h 1142"/>
                <a:gd name="T34" fmla="*/ 564 w 859"/>
                <a:gd name="T35" fmla="*/ 496 h 1142"/>
                <a:gd name="T36" fmla="*/ 666 w 859"/>
                <a:gd name="T37" fmla="*/ 530 h 1142"/>
                <a:gd name="T38" fmla="*/ 756 w 859"/>
                <a:gd name="T39" fmla="*/ 578 h 1142"/>
                <a:gd name="T40" fmla="*/ 823 w 859"/>
                <a:gd name="T41" fmla="*/ 651 h 1142"/>
                <a:gd name="T42" fmla="*/ 856 w 859"/>
                <a:gd name="T43" fmla="*/ 754 h 1142"/>
                <a:gd name="T44" fmla="*/ 849 w 859"/>
                <a:gd name="T45" fmla="*/ 887 h 1142"/>
                <a:gd name="T46" fmla="*/ 801 w 859"/>
                <a:gd name="T47" fmla="*/ 992 h 1142"/>
                <a:gd name="T48" fmla="*/ 721 w 859"/>
                <a:gd name="T49" fmla="*/ 1067 h 1142"/>
                <a:gd name="T50" fmla="*/ 619 w 859"/>
                <a:gd name="T51" fmla="*/ 1114 h 1142"/>
                <a:gd name="T52" fmla="*/ 506 w 859"/>
                <a:gd name="T53" fmla="*/ 1138 h 1142"/>
                <a:gd name="T54" fmla="*/ 384 w 859"/>
                <a:gd name="T55" fmla="*/ 1140 h 1142"/>
                <a:gd name="T56" fmla="*/ 257 w 859"/>
                <a:gd name="T57" fmla="*/ 1119 h 1142"/>
                <a:gd name="T58" fmla="*/ 149 w 859"/>
                <a:gd name="T59" fmla="*/ 1069 h 1142"/>
                <a:gd name="T60" fmla="*/ 64 w 859"/>
                <a:gd name="T61" fmla="*/ 988 h 1142"/>
                <a:gd name="T62" fmla="*/ 13 w 859"/>
                <a:gd name="T63" fmla="*/ 871 h 1142"/>
                <a:gd name="T64" fmla="*/ 166 w 859"/>
                <a:gd name="T65" fmla="*/ 773 h 1142"/>
                <a:gd name="T66" fmla="*/ 191 w 859"/>
                <a:gd name="T67" fmla="*/ 872 h 1142"/>
                <a:gd name="T68" fmla="*/ 253 w 859"/>
                <a:gd name="T69" fmla="*/ 939 h 1142"/>
                <a:gd name="T70" fmla="*/ 339 w 859"/>
                <a:gd name="T71" fmla="*/ 973 h 1142"/>
                <a:gd name="T72" fmla="*/ 439 w 859"/>
                <a:gd name="T73" fmla="*/ 983 h 1142"/>
                <a:gd name="T74" fmla="*/ 513 w 859"/>
                <a:gd name="T75" fmla="*/ 978 h 1142"/>
                <a:gd name="T76" fmla="*/ 588 w 859"/>
                <a:gd name="T77" fmla="*/ 958 h 1142"/>
                <a:gd name="T78" fmla="*/ 648 w 859"/>
                <a:gd name="T79" fmla="*/ 919 h 1142"/>
                <a:gd name="T80" fmla="*/ 680 w 859"/>
                <a:gd name="T81" fmla="*/ 850 h 1142"/>
                <a:gd name="T82" fmla="*/ 671 w 859"/>
                <a:gd name="T83" fmla="*/ 764 h 1142"/>
                <a:gd name="T84" fmla="*/ 619 w 859"/>
                <a:gd name="T85" fmla="*/ 704 h 1142"/>
                <a:gd name="T86" fmla="*/ 534 w 859"/>
                <a:gd name="T87" fmla="*/ 664 h 1142"/>
                <a:gd name="T88" fmla="*/ 427 w 859"/>
                <a:gd name="T89" fmla="*/ 636 h 1142"/>
                <a:gd name="T90" fmla="*/ 317 w 859"/>
                <a:gd name="T91" fmla="*/ 610 h 1142"/>
                <a:gd name="T92" fmla="*/ 215 w 859"/>
                <a:gd name="T93" fmla="*/ 576 h 1142"/>
                <a:gd name="T94" fmla="*/ 125 w 859"/>
                <a:gd name="T95" fmla="*/ 527 h 1142"/>
                <a:gd name="T96" fmla="*/ 58 w 859"/>
                <a:gd name="T97" fmla="*/ 456 h 1142"/>
                <a:gd name="T98" fmla="*/ 23 w 859"/>
                <a:gd name="T99" fmla="*/ 353 h 1142"/>
                <a:gd name="T100" fmla="*/ 31 w 859"/>
                <a:gd name="T101" fmla="*/ 230 h 1142"/>
                <a:gd name="T102" fmla="*/ 80 w 859"/>
                <a:gd name="T103" fmla="*/ 132 h 1142"/>
                <a:gd name="T104" fmla="*/ 159 w 859"/>
                <a:gd name="T105" fmla="*/ 64 h 1142"/>
                <a:gd name="T106" fmla="*/ 257 w 859"/>
                <a:gd name="T107" fmla="*/ 20 h 1142"/>
                <a:gd name="T108" fmla="*/ 364 w 859"/>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9" h="1142">
                  <a:moveTo>
                    <a:pt x="399" y="0"/>
                  </a:moveTo>
                  <a:lnTo>
                    <a:pt x="442" y="2"/>
                  </a:lnTo>
                  <a:lnTo>
                    <a:pt x="486" y="4"/>
                  </a:lnTo>
                  <a:lnTo>
                    <a:pt x="527" y="10"/>
                  </a:lnTo>
                  <a:lnTo>
                    <a:pt x="565" y="19"/>
                  </a:lnTo>
                  <a:lnTo>
                    <a:pt x="603" y="30"/>
                  </a:lnTo>
                  <a:lnTo>
                    <a:pt x="638" y="44"/>
                  </a:lnTo>
                  <a:lnTo>
                    <a:pt x="670" y="61"/>
                  </a:lnTo>
                  <a:lnTo>
                    <a:pt x="700" y="83"/>
                  </a:lnTo>
                  <a:lnTo>
                    <a:pt x="726" y="108"/>
                  </a:lnTo>
                  <a:lnTo>
                    <a:pt x="750" y="135"/>
                  </a:lnTo>
                  <a:lnTo>
                    <a:pt x="771" y="167"/>
                  </a:lnTo>
                  <a:lnTo>
                    <a:pt x="787" y="205"/>
                  </a:lnTo>
                  <a:lnTo>
                    <a:pt x="801" y="246"/>
                  </a:lnTo>
                  <a:lnTo>
                    <a:pt x="809" y="292"/>
                  </a:lnTo>
                  <a:lnTo>
                    <a:pt x="814" y="342"/>
                  </a:lnTo>
                  <a:lnTo>
                    <a:pt x="648" y="342"/>
                  </a:lnTo>
                  <a:lnTo>
                    <a:pt x="641" y="307"/>
                  </a:lnTo>
                  <a:lnTo>
                    <a:pt x="631" y="276"/>
                  </a:lnTo>
                  <a:lnTo>
                    <a:pt x="618" y="248"/>
                  </a:lnTo>
                  <a:lnTo>
                    <a:pt x="599" y="226"/>
                  </a:lnTo>
                  <a:lnTo>
                    <a:pt x="578" y="206"/>
                  </a:lnTo>
                  <a:lnTo>
                    <a:pt x="554" y="191"/>
                  </a:lnTo>
                  <a:lnTo>
                    <a:pt x="528" y="179"/>
                  </a:lnTo>
                  <a:lnTo>
                    <a:pt x="501" y="170"/>
                  </a:lnTo>
                  <a:lnTo>
                    <a:pt x="472" y="164"/>
                  </a:lnTo>
                  <a:lnTo>
                    <a:pt x="442" y="160"/>
                  </a:lnTo>
                  <a:lnTo>
                    <a:pt x="412" y="159"/>
                  </a:lnTo>
                  <a:lnTo>
                    <a:pt x="385" y="160"/>
                  </a:lnTo>
                  <a:lnTo>
                    <a:pt x="358" y="162"/>
                  </a:lnTo>
                  <a:lnTo>
                    <a:pt x="330" y="166"/>
                  </a:lnTo>
                  <a:lnTo>
                    <a:pt x="304" y="172"/>
                  </a:lnTo>
                  <a:lnTo>
                    <a:pt x="279" y="181"/>
                  </a:lnTo>
                  <a:lnTo>
                    <a:pt x="257" y="193"/>
                  </a:lnTo>
                  <a:lnTo>
                    <a:pt x="237" y="207"/>
                  </a:lnTo>
                  <a:lnTo>
                    <a:pt x="220" y="225"/>
                  </a:lnTo>
                  <a:lnTo>
                    <a:pt x="207" y="246"/>
                  </a:lnTo>
                  <a:lnTo>
                    <a:pt x="200" y="269"/>
                  </a:lnTo>
                  <a:lnTo>
                    <a:pt x="197" y="298"/>
                  </a:lnTo>
                  <a:lnTo>
                    <a:pt x="200" y="324"/>
                  </a:lnTo>
                  <a:lnTo>
                    <a:pt x="207" y="347"/>
                  </a:lnTo>
                  <a:lnTo>
                    <a:pt x="220" y="367"/>
                  </a:lnTo>
                  <a:lnTo>
                    <a:pt x="236" y="384"/>
                  </a:lnTo>
                  <a:lnTo>
                    <a:pt x="256" y="400"/>
                  </a:lnTo>
                  <a:lnTo>
                    <a:pt x="278" y="414"/>
                  </a:lnTo>
                  <a:lnTo>
                    <a:pt x="304" y="426"/>
                  </a:lnTo>
                  <a:lnTo>
                    <a:pt x="333" y="436"/>
                  </a:lnTo>
                  <a:lnTo>
                    <a:pt x="363" y="446"/>
                  </a:lnTo>
                  <a:lnTo>
                    <a:pt x="395" y="455"/>
                  </a:lnTo>
                  <a:lnTo>
                    <a:pt x="427" y="464"/>
                  </a:lnTo>
                  <a:lnTo>
                    <a:pt x="461" y="471"/>
                  </a:lnTo>
                  <a:lnTo>
                    <a:pt x="495" y="479"/>
                  </a:lnTo>
                  <a:lnTo>
                    <a:pt x="528" y="488"/>
                  </a:lnTo>
                  <a:lnTo>
                    <a:pt x="564" y="496"/>
                  </a:lnTo>
                  <a:lnTo>
                    <a:pt x="599" y="506"/>
                  </a:lnTo>
                  <a:lnTo>
                    <a:pt x="634" y="517"/>
                  </a:lnTo>
                  <a:lnTo>
                    <a:pt x="666" y="530"/>
                  </a:lnTo>
                  <a:lnTo>
                    <a:pt x="699" y="544"/>
                  </a:lnTo>
                  <a:lnTo>
                    <a:pt x="728" y="560"/>
                  </a:lnTo>
                  <a:lnTo>
                    <a:pt x="756" y="578"/>
                  </a:lnTo>
                  <a:lnTo>
                    <a:pt x="781" y="600"/>
                  </a:lnTo>
                  <a:lnTo>
                    <a:pt x="803" y="623"/>
                  </a:lnTo>
                  <a:lnTo>
                    <a:pt x="823" y="651"/>
                  </a:lnTo>
                  <a:lnTo>
                    <a:pt x="838" y="682"/>
                  </a:lnTo>
                  <a:lnTo>
                    <a:pt x="849" y="717"/>
                  </a:lnTo>
                  <a:lnTo>
                    <a:pt x="856" y="754"/>
                  </a:lnTo>
                  <a:lnTo>
                    <a:pt x="859" y="798"/>
                  </a:lnTo>
                  <a:lnTo>
                    <a:pt x="856" y="844"/>
                  </a:lnTo>
                  <a:lnTo>
                    <a:pt x="849" y="887"/>
                  </a:lnTo>
                  <a:lnTo>
                    <a:pt x="837" y="926"/>
                  </a:lnTo>
                  <a:lnTo>
                    <a:pt x="820" y="961"/>
                  </a:lnTo>
                  <a:lnTo>
                    <a:pt x="801" y="992"/>
                  </a:lnTo>
                  <a:lnTo>
                    <a:pt x="777" y="1021"/>
                  </a:lnTo>
                  <a:lnTo>
                    <a:pt x="751" y="1046"/>
                  </a:lnTo>
                  <a:lnTo>
                    <a:pt x="721" y="1067"/>
                  </a:lnTo>
                  <a:lnTo>
                    <a:pt x="689" y="1086"/>
                  </a:lnTo>
                  <a:lnTo>
                    <a:pt x="655" y="1100"/>
                  </a:lnTo>
                  <a:lnTo>
                    <a:pt x="619" y="1114"/>
                  </a:lnTo>
                  <a:lnTo>
                    <a:pt x="583" y="1124"/>
                  </a:lnTo>
                  <a:lnTo>
                    <a:pt x="544" y="1132"/>
                  </a:lnTo>
                  <a:lnTo>
                    <a:pt x="506" y="1138"/>
                  </a:lnTo>
                  <a:lnTo>
                    <a:pt x="467" y="1140"/>
                  </a:lnTo>
                  <a:lnTo>
                    <a:pt x="429" y="1142"/>
                  </a:lnTo>
                  <a:lnTo>
                    <a:pt x="384" y="1140"/>
                  </a:lnTo>
                  <a:lnTo>
                    <a:pt x="339" y="1137"/>
                  </a:lnTo>
                  <a:lnTo>
                    <a:pt x="297" y="1129"/>
                  </a:lnTo>
                  <a:lnTo>
                    <a:pt x="257" y="1119"/>
                  </a:lnTo>
                  <a:lnTo>
                    <a:pt x="218" y="1105"/>
                  </a:lnTo>
                  <a:lnTo>
                    <a:pt x="182" y="1089"/>
                  </a:lnTo>
                  <a:lnTo>
                    <a:pt x="149" y="1069"/>
                  </a:lnTo>
                  <a:lnTo>
                    <a:pt x="118" y="1046"/>
                  </a:lnTo>
                  <a:lnTo>
                    <a:pt x="89" y="1020"/>
                  </a:lnTo>
                  <a:lnTo>
                    <a:pt x="64" y="988"/>
                  </a:lnTo>
                  <a:lnTo>
                    <a:pt x="43" y="953"/>
                  </a:lnTo>
                  <a:lnTo>
                    <a:pt x="26" y="915"/>
                  </a:lnTo>
                  <a:lnTo>
                    <a:pt x="13" y="871"/>
                  </a:lnTo>
                  <a:lnTo>
                    <a:pt x="3" y="824"/>
                  </a:lnTo>
                  <a:lnTo>
                    <a:pt x="0" y="773"/>
                  </a:lnTo>
                  <a:lnTo>
                    <a:pt x="166" y="773"/>
                  </a:lnTo>
                  <a:lnTo>
                    <a:pt x="170" y="810"/>
                  </a:lnTo>
                  <a:lnTo>
                    <a:pt x="179" y="844"/>
                  </a:lnTo>
                  <a:lnTo>
                    <a:pt x="191" y="872"/>
                  </a:lnTo>
                  <a:lnTo>
                    <a:pt x="209" y="899"/>
                  </a:lnTo>
                  <a:lnTo>
                    <a:pt x="230" y="920"/>
                  </a:lnTo>
                  <a:lnTo>
                    <a:pt x="253" y="939"/>
                  </a:lnTo>
                  <a:lnTo>
                    <a:pt x="279" y="952"/>
                  </a:lnTo>
                  <a:lnTo>
                    <a:pt x="308" y="965"/>
                  </a:lnTo>
                  <a:lnTo>
                    <a:pt x="339" y="973"/>
                  </a:lnTo>
                  <a:lnTo>
                    <a:pt x="370" y="978"/>
                  </a:lnTo>
                  <a:lnTo>
                    <a:pt x="404" y="982"/>
                  </a:lnTo>
                  <a:lnTo>
                    <a:pt x="439" y="983"/>
                  </a:lnTo>
                  <a:lnTo>
                    <a:pt x="462" y="983"/>
                  </a:lnTo>
                  <a:lnTo>
                    <a:pt x="488" y="981"/>
                  </a:lnTo>
                  <a:lnTo>
                    <a:pt x="513" y="978"/>
                  </a:lnTo>
                  <a:lnTo>
                    <a:pt x="539" y="973"/>
                  </a:lnTo>
                  <a:lnTo>
                    <a:pt x="564" y="967"/>
                  </a:lnTo>
                  <a:lnTo>
                    <a:pt x="588" y="958"/>
                  </a:lnTo>
                  <a:lnTo>
                    <a:pt x="610" y="947"/>
                  </a:lnTo>
                  <a:lnTo>
                    <a:pt x="630" y="935"/>
                  </a:lnTo>
                  <a:lnTo>
                    <a:pt x="648" y="919"/>
                  </a:lnTo>
                  <a:lnTo>
                    <a:pt x="662" y="899"/>
                  </a:lnTo>
                  <a:lnTo>
                    <a:pt x="674" y="876"/>
                  </a:lnTo>
                  <a:lnTo>
                    <a:pt x="680" y="850"/>
                  </a:lnTo>
                  <a:lnTo>
                    <a:pt x="682" y="821"/>
                  </a:lnTo>
                  <a:lnTo>
                    <a:pt x="680" y="790"/>
                  </a:lnTo>
                  <a:lnTo>
                    <a:pt x="671" y="764"/>
                  </a:lnTo>
                  <a:lnTo>
                    <a:pt x="659" y="742"/>
                  </a:lnTo>
                  <a:lnTo>
                    <a:pt x="641" y="722"/>
                  </a:lnTo>
                  <a:lnTo>
                    <a:pt x="619" y="704"/>
                  </a:lnTo>
                  <a:lnTo>
                    <a:pt x="594" y="689"/>
                  </a:lnTo>
                  <a:lnTo>
                    <a:pt x="565" y="676"/>
                  </a:lnTo>
                  <a:lnTo>
                    <a:pt x="534" y="664"/>
                  </a:lnTo>
                  <a:lnTo>
                    <a:pt x="501" y="654"/>
                  </a:lnTo>
                  <a:lnTo>
                    <a:pt x="465" y="644"/>
                  </a:lnTo>
                  <a:lnTo>
                    <a:pt x="427" y="636"/>
                  </a:lnTo>
                  <a:lnTo>
                    <a:pt x="390" y="627"/>
                  </a:lnTo>
                  <a:lnTo>
                    <a:pt x="352" y="618"/>
                  </a:lnTo>
                  <a:lnTo>
                    <a:pt x="317" y="610"/>
                  </a:lnTo>
                  <a:lnTo>
                    <a:pt x="282" y="600"/>
                  </a:lnTo>
                  <a:lnTo>
                    <a:pt x="247" y="588"/>
                  </a:lnTo>
                  <a:lnTo>
                    <a:pt x="215" y="576"/>
                  </a:lnTo>
                  <a:lnTo>
                    <a:pt x="182" y="562"/>
                  </a:lnTo>
                  <a:lnTo>
                    <a:pt x="153" y="546"/>
                  </a:lnTo>
                  <a:lnTo>
                    <a:pt x="125" y="527"/>
                  </a:lnTo>
                  <a:lnTo>
                    <a:pt x="99" y="506"/>
                  </a:lnTo>
                  <a:lnTo>
                    <a:pt x="77" y="483"/>
                  </a:lnTo>
                  <a:lnTo>
                    <a:pt x="58" y="456"/>
                  </a:lnTo>
                  <a:lnTo>
                    <a:pt x="42" y="425"/>
                  </a:lnTo>
                  <a:lnTo>
                    <a:pt x="31" y="392"/>
                  </a:lnTo>
                  <a:lnTo>
                    <a:pt x="23" y="353"/>
                  </a:lnTo>
                  <a:lnTo>
                    <a:pt x="21" y="311"/>
                  </a:lnTo>
                  <a:lnTo>
                    <a:pt x="23" y="268"/>
                  </a:lnTo>
                  <a:lnTo>
                    <a:pt x="31" y="230"/>
                  </a:lnTo>
                  <a:lnTo>
                    <a:pt x="43" y="193"/>
                  </a:lnTo>
                  <a:lnTo>
                    <a:pt x="59" y="161"/>
                  </a:lnTo>
                  <a:lnTo>
                    <a:pt x="80" y="132"/>
                  </a:lnTo>
                  <a:lnTo>
                    <a:pt x="103" y="106"/>
                  </a:lnTo>
                  <a:lnTo>
                    <a:pt x="130" y="84"/>
                  </a:lnTo>
                  <a:lnTo>
                    <a:pt x="159" y="64"/>
                  </a:lnTo>
                  <a:lnTo>
                    <a:pt x="190" y="46"/>
                  </a:lnTo>
                  <a:lnTo>
                    <a:pt x="222" y="32"/>
                  </a:lnTo>
                  <a:lnTo>
                    <a:pt x="257" y="20"/>
                  </a:lnTo>
                  <a:lnTo>
                    <a:pt x="292" y="12"/>
                  </a:lnTo>
                  <a:lnTo>
                    <a:pt x="328" y="5"/>
                  </a:lnTo>
                  <a:lnTo>
                    <a:pt x="364"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userDrawn="1"/>
          </p:nvSpPr>
          <p:spPr bwMode="auto">
            <a:xfrm>
              <a:off x="7897813" y="4959350"/>
              <a:ext cx="377825" cy="452438"/>
            </a:xfrm>
            <a:custGeom>
              <a:avLst/>
              <a:gdLst>
                <a:gd name="T0" fmla="*/ 631 w 951"/>
                <a:gd name="T1" fmla="*/ 580 h 1142"/>
                <a:gd name="T2" fmla="*/ 531 w 951"/>
                <a:gd name="T3" fmla="*/ 605 h 1142"/>
                <a:gd name="T4" fmla="*/ 418 w 951"/>
                <a:gd name="T5" fmla="*/ 621 h 1142"/>
                <a:gd name="T6" fmla="*/ 322 w 951"/>
                <a:gd name="T7" fmla="*/ 641 h 1142"/>
                <a:gd name="T8" fmla="*/ 248 w 951"/>
                <a:gd name="T9" fmla="*/ 676 h 1142"/>
                <a:gd name="T10" fmla="*/ 197 w 951"/>
                <a:gd name="T11" fmla="*/ 733 h 1142"/>
                <a:gd name="T12" fmla="*/ 177 w 951"/>
                <a:gd name="T13" fmla="*/ 823 h 1142"/>
                <a:gd name="T14" fmla="*/ 195 w 951"/>
                <a:gd name="T15" fmla="*/ 904 h 1142"/>
                <a:gd name="T16" fmla="*/ 246 w 951"/>
                <a:gd name="T17" fmla="*/ 953 h 1142"/>
                <a:gd name="T18" fmla="*/ 318 w 951"/>
                <a:gd name="T19" fmla="*/ 978 h 1142"/>
                <a:gd name="T20" fmla="*/ 420 w 951"/>
                <a:gd name="T21" fmla="*/ 981 h 1142"/>
                <a:gd name="T22" fmla="*/ 540 w 951"/>
                <a:gd name="T23" fmla="*/ 947 h 1142"/>
                <a:gd name="T24" fmla="*/ 621 w 951"/>
                <a:gd name="T25" fmla="*/ 885 h 1142"/>
                <a:gd name="T26" fmla="*/ 667 w 951"/>
                <a:gd name="T27" fmla="*/ 810 h 1142"/>
                <a:gd name="T28" fmla="*/ 682 w 951"/>
                <a:gd name="T29" fmla="*/ 737 h 1142"/>
                <a:gd name="T30" fmla="*/ 502 w 951"/>
                <a:gd name="T31" fmla="*/ 0 h 1142"/>
                <a:gd name="T32" fmla="*/ 604 w 951"/>
                <a:gd name="T33" fmla="*/ 12 h 1142"/>
                <a:gd name="T34" fmla="*/ 699 w 951"/>
                <a:gd name="T35" fmla="*/ 40 h 1142"/>
                <a:gd name="T36" fmla="*/ 776 w 951"/>
                <a:gd name="T37" fmla="*/ 93 h 1142"/>
                <a:gd name="T38" fmla="*/ 828 w 951"/>
                <a:gd name="T39" fmla="*/ 177 h 1142"/>
                <a:gd name="T40" fmla="*/ 848 w 951"/>
                <a:gd name="T41" fmla="*/ 299 h 1142"/>
                <a:gd name="T42" fmla="*/ 849 w 951"/>
                <a:gd name="T43" fmla="*/ 916 h 1142"/>
                <a:gd name="T44" fmla="*/ 861 w 951"/>
                <a:gd name="T45" fmla="*/ 967 h 1142"/>
                <a:gd name="T46" fmla="*/ 900 w 951"/>
                <a:gd name="T47" fmla="*/ 983 h 1142"/>
                <a:gd name="T48" fmla="*/ 951 w 951"/>
                <a:gd name="T49" fmla="*/ 972 h 1142"/>
                <a:gd name="T50" fmla="*/ 900 w 951"/>
                <a:gd name="T51" fmla="*/ 1134 h 1142"/>
                <a:gd name="T52" fmla="*/ 805 w 951"/>
                <a:gd name="T53" fmla="*/ 1139 h 1142"/>
                <a:gd name="T54" fmla="*/ 739 w 951"/>
                <a:gd name="T55" fmla="*/ 1110 h 1142"/>
                <a:gd name="T56" fmla="*/ 699 w 951"/>
                <a:gd name="T57" fmla="*/ 1042 h 1142"/>
                <a:gd name="T58" fmla="*/ 655 w 951"/>
                <a:gd name="T59" fmla="*/ 1013 h 1142"/>
                <a:gd name="T60" fmla="*/ 531 w 951"/>
                <a:gd name="T61" fmla="*/ 1100 h 1142"/>
                <a:gd name="T62" fmla="*/ 387 w 951"/>
                <a:gd name="T63" fmla="*/ 1139 h 1142"/>
                <a:gd name="T64" fmla="*/ 253 w 951"/>
                <a:gd name="T65" fmla="*/ 1135 h 1142"/>
                <a:gd name="T66" fmla="*/ 144 w 951"/>
                <a:gd name="T67" fmla="*/ 1100 h 1142"/>
                <a:gd name="T68" fmla="*/ 61 w 951"/>
                <a:gd name="T69" fmla="*/ 1032 h 1142"/>
                <a:gd name="T70" fmla="*/ 11 w 951"/>
                <a:gd name="T71" fmla="*/ 927 h 1142"/>
                <a:gd name="T72" fmla="*/ 3 w 951"/>
                <a:gd name="T73" fmla="*/ 789 h 1142"/>
                <a:gd name="T74" fmla="*/ 34 w 951"/>
                <a:gd name="T75" fmla="*/ 676 h 1142"/>
                <a:gd name="T76" fmla="*/ 95 w 951"/>
                <a:gd name="T77" fmla="*/ 598 h 1142"/>
                <a:gd name="T78" fmla="*/ 178 w 951"/>
                <a:gd name="T79" fmla="*/ 549 h 1142"/>
                <a:gd name="T80" fmla="*/ 275 w 951"/>
                <a:gd name="T81" fmla="*/ 516 h 1142"/>
                <a:gd name="T82" fmla="*/ 382 w 951"/>
                <a:gd name="T83" fmla="*/ 493 h 1142"/>
                <a:gd name="T84" fmla="*/ 491 w 951"/>
                <a:gd name="T85" fmla="*/ 475 h 1142"/>
                <a:gd name="T86" fmla="*/ 582 w 951"/>
                <a:gd name="T87" fmla="*/ 456 h 1142"/>
                <a:gd name="T88" fmla="*/ 648 w 951"/>
                <a:gd name="T89" fmla="*/ 424 h 1142"/>
                <a:gd name="T90" fmla="*/ 682 w 951"/>
                <a:gd name="T91" fmla="*/ 367 h 1142"/>
                <a:gd name="T92" fmla="*/ 675 w 951"/>
                <a:gd name="T93" fmla="*/ 277 h 1142"/>
                <a:gd name="T94" fmla="*/ 638 w 951"/>
                <a:gd name="T95" fmla="*/ 212 h 1142"/>
                <a:gd name="T96" fmla="*/ 580 w 951"/>
                <a:gd name="T97" fmla="*/ 176 h 1142"/>
                <a:gd name="T98" fmla="*/ 507 w 951"/>
                <a:gd name="T99" fmla="*/ 161 h 1142"/>
                <a:gd name="T100" fmla="*/ 424 w 951"/>
                <a:gd name="T101" fmla="*/ 160 h 1142"/>
                <a:gd name="T102" fmla="*/ 332 w 951"/>
                <a:gd name="T103" fmla="*/ 176 h 1142"/>
                <a:gd name="T104" fmla="*/ 261 w 951"/>
                <a:gd name="T105" fmla="*/ 220 h 1142"/>
                <a:gd name="T106" fmla="*/ 218 w 951"/>
                <a:gd name="T107" fmla="*/ 294 h 1142"/>
                <a:gd name="T108" fmla="*/ 40 w 951"/>
                <a:gd name="T109" fmla="*/ 365 h 1142"/>
                <a:gd name="T110" fmla="*/ 66 w 951"/>
                <a:gd name="T111" fmla="*/ 223 h 1142"/>
                <a:gd name="T112" fmla="*/ 129 w 951"/>
                <a:gd name="T113" fmla="*/ 120 h 1142"/>
                <a:gd name="T114" fmla="*/ 223 w 951"/>
                <a:gd name="T115" fmla="*/ 51 h 1142"/>
                <a:gd name="T116" fmla="*/ 338 w 951"/>
                <a:gd name="T117" fmla="*/ 13 h 1142"/>
                <a:gd name="T118" fmla="*/ 469 w 951"/>
                <a:gd name="T119"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1" h="1142">
                  <a:moveTo>
                    <a:pt x="682" y="554"/>
                  </a:moveTo>
                  <a:lnTo>
                    <a:pt x="658" y="569"/>
                  </a:lnTo>
                  <a:lnTo>
                    <a:pt x="631" y="580"/>
                  </a:lnTo>
                  <a:lnTo>
                    <a:pt x="599" y="590"/>
                  </a:lnTo>
                  <a:lnTo>
                    <a:pt x="566" y="597"/>
                  </a:lnTo>
                  <a:lnTo>
                    <a:pt x="531" y="605"/>
                  </a:lnTo>
                  <a:lnTo>
                    <a:pt x="494" y="610"/>
                  </a:lnTo>
                  <a:lnTo>
                    <a:pt x="455" y="615"/>
                  </a:lnTo>
                  <a:lnTo>
                    <a:pt x="418" y="621"/>
                  </a:lnTo>
                  <a:lnTo>
                    <a:pt x="381" y="627"/>
                  </a:lnTo>
                  <a:lnTo>
                    <a:pt x="351" y="633"/>
                  </a:lnTo>
                  <a:lnTo>
                    <a:pt x="322" y="641"/>
                  </a:lnTo>
                  <a:lnTo>
                    <a:pt x="296" y="651"/>
                  </a:lnTo>
                  <a:lnTo>
                    <a:pt x="271" y="662"/>
                  </a:lnTo>
                  <a:lnTo>
                    <a:pt x="248" y="676"/>
                  </a:lnTo>
                  <a:lnTo>
                    <a:pt x="228" y="692"/>
                  </a:lnTo>
                  <a:lnTo>
                    <a:pt x="210" y="711"/>
                  </a:lnTo>
                  <a:lnTo>
                    <a:pt x="197" y="733"/>
                  </a:lnTo>
                  <a:lnTo>
                    <a:pt x="185" y="759"/>
                  </a:lnTo>
                  <a:lnTo>
                    <a:pt x="179" y="789"/>
                  </a:lnTo>
                  <a:lnTo>
                    <a:pt x="177" y="823"/>
                  </a:lnTo>
                  <a:lnTo>
                    <a:pt x="179" y="854"/>
                  </a:lnTo>
                  <a:lnTo>
                    <a:pt x="185" y="880"/>
                  </a:lnTo>
                  <a:lnTo>
                    <a:pt x="195" y="904"/>
                  </a:lnTo>
                  <a:lnTo>
                    <a:pt x="210" y="924"/>
                  </a:lnTo>
                  <a:lnTo>
                    <a:pt x="226" y="940"/>
                  </a:lnTo>
                  <a:lnTo>
                    <a:pt x="246" y="953"/>
                  </a:lnTo>
                  <a:lnTo>
                    <a:pt x="269" y="965"/>
                  </a:lnTo>
                  <a:lnTo>
                    <a:pt x="292" y="973"/>
                  </a:lnTo>
                  <a:lnTo>
                    <a:pt x="318" y="978"/>
                  </a:lnTo>
                  <a:lnTo>
                    <a:pt x="345" y="982"/>
                  </a:lnTo>
                  <a:lnTo>
                    <a:pt x="372" y="983"/>
                  </a:lnTo>
                  <a:lnTo>
                    <a:pt x="420" y="981"/>
                  </a:lnTo>
                  <a:lnTo>
                    <a:pt x="464" y="973"/>
                  </a:lnTo>
                  <a:lnTo>
                    <a:pt x="504" y="962"/>
                  </a:lnTo>
                  <a:lnTo>
                    <a:pt x="540" y="947"/>
                  </a:lnTo>
                  <a:lnTo>
                    <a:pt x="570" y="929"/>
                  </a:lnTo>
                  <a:lnTo>
                    <a:pt x="597" y="909"/>
                  </a:lnTo>
                  <a:lnTo>
                    <a:pt x="621" y="885"/>
                  </a:lnTo>
                  <a:lnTo>
                    <a:pt x="639" y="861"/>
                  </a:lnTo>
                  <a:lnTo>
                    <a:pt x="655" y="836"/>
                  </a:lnTo>
                  <a:lnTo>
                    <a:pt x="667" y="810"/>
                  </a:lnTo>
                  <a:lnTo>
                    <a:pt x="675" y="785"/>
                  </a:lnTo>
                  <a:lnTo>
                    <a:pt x="680" y="760"/>
                  </a:lnTo>
                  <a:lnTo>
                    <a:pt x="682" y="737"/>
                  </a:lnTo>
                  <a:lnTo>
                    <a:pt x="682" y="554"/>
                  </a:lnTo>
                  <a:close/>
                  <a:moveTo>
                    <a:pt x="469" y="0"/>
                  </a:moveTo>
                  <a:lnTo>
                    <a:pt x="502" y="0"/>
                  </a:lnTo>
                  <a:lnTo>
                    <a:pt x="537" y="3"/>
                  </a:lnTo>
                  <a:lnTo>
                    <a:pt x="571" y="7"/>
                  </a:lnTo>
                  <a:lnTo>
                    <a:pt x="604" y="12"/>
                  </a:lnTo>
                  <a:lnTo>
                    <a:pt x="637" y="18"/>
                  </a:lnTo>
                  <a:lnTo>
                    <a:pt x="669" y="28"/>
                  </a:lnTo>
                  <a:lnTo>
                    <a:pt x="699" y="40"/>
                  </a:lnTo>
                  <a:lnTo>
                    <a:pt x="726" y="54"/>
                  </a:lnTo>
                  <a:lnTo>
                    <a:pt x="752" y="73"/>
                  </a:lnTo>
                  <a:lnTo>
                    <a:pt x="776" y="93"/>
                  </a:lnTo>
                  <a:lnTo>
                    <a:pt x="797" y="117"/>
                  </a:lnTo>
                  <a:lnTo>
                    <a:pt x="815" y="145"/>
                  </a:lnTo>
                  <a:lnTo>
                    <a:pt x="828" y="177"/>
                  </a:lnTo>
                  <a:lnTo>
                    <a:pt x="840" y="213"/>
                  </a:lnTo>
                  <a:lnTo>
                    <a:pt x="846" y="255"/>
                  </a:lnTo>
                  <a:lnTo>
                    <a:pt x="848" y="299"/>
                  </a:lnTo>
                  <a:lnTo>
                    <a:pt x="848" y="861"/>
                  </a:lnTo>
                  <a:lnTo>
                    <a:pt x="848" y="890"/>
                  </a:lnTo>
                  <a:lnTo>
                    <a:pt x="849" y="916"/>
                  </a:lnTo>
                  <a:lnTo>
                    <a:pt x="851" y="937"/>
                  </a:lnTo>
                  <a:lnTo>
                    <a:pt x="854" y="953"/>
                  </a:lnTo>
                  <a:lnTo>
                    <a:pt x="861" y="967"/>
                  </a:lnTo>
                  <a:lnTo>
                    <a:pt x="871" y="976"/>
                  </a:lnTo>
                  <a:lnTo>
                    <a:pt x="883" y="981"/>
                  </a:lnTo>
                  <a:lnTo>
                    <a:pt x="900" y="983"/>
                  </a:lnTo>
                  <a:lnTo>
                    <a:pt x="915" y="982"/>
                  </a:lnTo>
                  <a:lnTo>
                    <a:pt x="933" y="980"/>
                  </a:lnTo>
                  <a:lnTo>
                    <a:pt x="951" y="972"/>
                  </a:lnTo>
                  <a:lnTo>
                    <a:pt x="951" y="1112"/>
                  </a:lnTo>
                  <a:lnTo>
                    <a:pt x="928" y="1124"/>
                  </a:lnTo>
                  <a:lnTo>
                    <a:pt x="900" y="1134"/>
                  </a:lnTo>
                  <a:lnTo>
                    <a:pt x="869" y="1139"/>
                  </a:lnTo>
                  <a:lnTo>
                    <a:pt x="832" y="1142"/>
                  </a:lnTo>
                  <a:lnTo>
                    <a:pt x="805" y="1139"/>
                  </a:lnTo>
                  <a:lnTo>
                    <a:pt x="780" y="1134"/>
                  </a:lnTo>
                  <a:lnTo>
                    <a:pt x="757" y="1124"/>
                  </a:lnTo>
                  <a:lnTo>
                    <a:pt x="739" y="1110"/>
                  </a:lnTo>
                  <a:lnTo>
                    <a:pt x="721" y="1092"/>
                  </a:lnTo>
                  <a:lnTo>
                    <a:pt x="709" y="1069"/>
                  </a:lnTo>
                  <a:lnTo>
                    <a:pt x="699" y="1042"/>
                  </a:lnTo>
                  <a:lnTo>
                    <a:pt x="694" y="1010"/>
                  </a:lnTo>
                  <a:lnTo>
                    <a:pt x="692" y="972"/>
                  </a:lnTo>
                  <a:lnTo>
                    <a:pt x="655" y="1013"/>
                  </a:lnTo>
                  <a:lnTo>
                    <a:pt x="617" y="1048"/>
                  </a:lnTo>
                  <a:lnTo>
                    <a:pt x="576" y="1077"/>
                  </a:lnTo>
                  <a:lnTo>
                    <a:pt x="531" y="1100"/>
                  </a:lnTo>
                  <a:lnTo>
                    <a:pt x="485" y="1119"/>
                  </a:lnTo>
                  <a:lnTo>
                    <a:pt x="438" y="1132"/>
                  </a:lnTo>
                  <a:lnTo>
                    <a:pt x="387" y="1139"/>
                  </a:lnTo>
                  <a:lnTo>
                    <a:pt x="336" y="1142"/>
                  </a:lnTo>
                  <a:lnTo>
                    <a:pt x="294" y="1140"/>
                  </a:lnTo>
                  <a:lnTo>
                    <a:pt x="253" y="1135"/>
                  </a:lnTo>
                  <a:lnTo>
                    <a:pt x="214" y="1127"/>
                  </a:lnTo>
                  <a:lnTo>
                    <a:pt x="178" y="1115"/>
                  </a:lnTo>
                  <a:lnTo>
                    <a:pt x="144" y="1100"/>
                  </a:lnTo>
                  <a:lnTo>
                    <a:pt x="113" y="1081"/>
                  </a:lnTo>
                  <a:lnTo>
                    <a:pt x="85" y="1058"/>
                  </a:lnTo>
                  <a:lnTo>
                    <a:pt x="61" y="1032"/>
                  </a:lnTo>
                  <a:lnTo>
                    <a:pt x="40" y="1001"/>
                  </a:lnTo>
                  <a:lnTo>
                    <a:pt x="22" y="966"/>
                  </a:lnTo>
                  <a:lnTo>
                    <a:pt x="11" y="927"/>
                  </a:lnTo>
                  <a:lnTo>
                    <a:pt x="3" y="884"/>
                  </a:lnTo>
                  <a:lnTo>
                    <a:pt x="0" y="835"/>
                  </a:lnTo>
                  <a:lnTo>
                    <a:pt x="3" y="789"/>
                  </a:lnTo>
                  <a:lnTo>
                    <a:pt x="9" y="747"/>
                  </a:lnTo>
                  <a:lnTo>
                    <a:pt x="20" y="709"/>
                  </a:lnTo>
                  <a:lnTo>
                    <a:pt x="34" y="676"/>
                  </a:lnTo>
                  <a:lnTo>
                    <a:pt x="51" y="647"/>
                  </a:lnTo>
                  <a:lnTo>
                    <a:pt x="71" y="621"/>
                  </a:lnTo>
                  <a:lnTo>
                    <a:pt x="95" y="598"/>
                  </a:lnTo>
                  <a:lnTo>
                    <a:pt x="121" y="580"/>
                  </a:lnTo>
                  <a:lnTo>
                    <a:pt x="148" y="562"/>
                  </a:lnTo>
                  <a:lnTo>
                    <a:pt x="178" y="549"/>
                  </a:lnTo>
                  <a:lnTo>
                    <a:pt x="209" y="536"/>
                  </a:lnTo>
                  <a:lnTo>
                    <a:pt x="241" y="525"/>
                  </a:lnTo>
                  <a:lnTo>
                    <a:pt x="275" y="516"/>
                  </a:lnTo>
                  <a:lnTo>
                    <a:pt x="308" y="507"/>
                  </a:lnTo>
                  <a:lnTo>
                    <a:pt x="343" y="500"/>
                  </a:lnTo>
                  <a:lnTo>
                    <a:pt x="382" y="493"/>
                  </a:lnTo>
                  <a:lnTo>
                    <a:pt x="420" y="486"/>
                  </a:lnTo>
                  <a:lnTo>
                    <a:pt x="456" y="481"/>
                  </a:lnTo>
                  <a:lnTo>
                    <a:pt x="491" y="475"/>
                  </a:lnTo>
                  <a:lnTo>
                    <a:pt x="524" y="470"/>
                  </a:lnTo>
                  <a:lnTo>
                    <a:pt x="555" y="464"/>
                  </a:lnTo>
                  <a:lnTo>
                    <a:pt x="582" y="456"/>
                  </a:lnTo>
                  <a:lnTo>
                    <a:pt x="607" y="448"/>
                  </a:lnTo>
                  <a:lnTo>
                    <a:pt x="629" y="438"/>
                  </a:lnTo>
                  <a:lnTo>
                    <a:pt x="648" y="424"/>
                  </a:lnTo>
                  <a:lnTo>
                    <a:pt x="663" y="408"/>
                  </a:lnTo>
                  <a:lnTo>
                    <a:pt x="674" y="389"/>
                  </a:lnTo>
                  <a:lnTo>
                    <a:pt x="682" y="367"/>
                  </a:lnTo>
                  <a:lnTo>
                    <a:pt x="684" y="341"/>
                  </a:lnTo>
                  <a:lnTo>
                    <a:pt x="682" y="307"/>
                  </a:lnTo>
                  <a:lnTo>
                    <a:pt x="675" y="277"/>
                  </a:lnTo>
                  <a:lnTo>
                    <a:pt x="667" y="252"/>
                  </a:lnTo>
                  <a:lnTo>
                    <a:pt x="654" y="230"/>
                  </a:lnTo>
                  <a:lnTo>
                    <a:pt x="638" y="212"/>
                  </a:lnTo>
                  <a:lnTo>
                    <a:pt x="621" y="197"/>
                  </a:lnTo>
                  <a:lnTo>
                    <a:pt x="601" y="185"/>
                  </a:lnTo>
                  <a:lnTo>
                    <a:pt x="580" y="176"/>
                  </a:lnTo>
                  <a:lnTo>
                    <a:pt x="556" y="169"/>
                  </a:lnTo>
                  <a:lnTo>
                    <a:pt x="532" y="164"/>
                  </a:lnTo>
                  <a:lnTo>
                    <a:pt x="507" y="161"/>
                  </a:lnTo>
                  <a:lnTo>
                    <a:pt x="483" y="159"/>
                  </a:lnTo>
                  <a:lnTo>
                    <a:pt x="459" y="159"/>
                  </a:lnTo>
                  <a:lnTo>
                    <a:pt x="424" y="160"/>
                  </a:lnTo>
                  <a:lnTo>
                    <a:pt x="392" y="162"/>
                  </a:lnTo>
                  <a:lnTo>
                    <a:pt x="361" y="169"/>
                  </a:lnTo>
                  <a:lnTo>
                    <a:pt x="332" y="176"/>
                  </a:lnTo>
                  <a:lnTo>
                    <a:pt x="306" y="187"/>
                  </a:lnTo>
                  <a:lnTo>
                    <a:pt x="282" y="202"/>
                  </a:lnTo>
                  <a:lnTo>
                    <a:pt x="261" y="220"/>
                  </a:lnTo>
                  <a:lnTo>
                    <a:pt x="244" y="241"/>
                  </a:lnTo>
                  <a:lnTo>
                    <a:pt x="229" y="266"/>
                  </a:lnTo>
                  <a:lnTo>
                    <a:pt x="218" y="294"/>
                  </a:lnTo>
                  <a:lnTo>
                    <a:pt x="210" y="328"/>
                  </a:lnTo>
                  <a:lnTo>
                    <a:pt x="206" y="365"/>
                  </a:lnTo>
                  <a:lnTo>
                    <a:pt x="40" y="365"/>
                  </a:lnTo>
                  <a:lnTo>
                    <a:pt x="44" y="313"/>
                  </a:lnTo>
                  <a:lnTo>
                    <a:pt x="52" y="267"/>
                  </a:lnTo>
                  <a:lnTo>
                    <a:pt x="66" y="223"/>
                  </a:lnTo>
                  <a:lnTo>
                    <a:pt x="83" y="185"/>
                  </a:lnTo>
                  <a:lnTo>
                    <a:pt x="105" y="151"/>
                  </a:lnTo>
                  <a:lnTo>
                    <a:pt x="129" y="120"/>
                  </a:lnTo>
                  <a:lnTo>
                    <a:pt x="158" y="94"/>
                  </a:lnTo>
                  <a:lnTo>
                    <a:pt x="189" y="70"/>
                  </a:lnTo>
                  <a:lnTo>
                    <a:pt x="223" y="51"/>
                  </a:lnTo>
                  <a:lnTo>
                    <a:pt x="259" y="35"/>
                  </a:lnTo>
                  <a:lnTo>
                    <a:pt x="297" y="22"/>
                  </a:lnTo>
                  <a:lnTo>
                    <a:pt x="338" y="13"/>
                  </a:lnTo>
                  <a:lnTo>
                    <a:pt x="381" y="5"/>
                  </a:lnTo>
                  <a:lnTo>
                    <a:pt x="424" y="2"/>
                  </a:lnTo>
                  <a:lnTo>
                    <a:pt x="46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userDrawn="1"/>
          </p:nvSpPr>
          <p:spPr bwMode="auto">
            <a:xfrm>
              <a:off x="8270875" y="4959350"/>
              <a:ext cx="341313" cy="452438"/>
            </a:xfrm>
            <a:custGeom>
              <a:avLst/>
              <a:gdLst>
                <a:gd name="T0" fmla="*/ 487 w 860"/>
                <a:gd name="T1" fmla="*/ 4 h 1142"/>
                <a:gd name="T2" fmla="*/ 603 w 860"/>
                <a:gd name="T3" fmla="*/ 30 h 1142"/>
                <a:gd name="T4" fmla="*/ 700 w 860"/>
                <a:gd name="T5" fmla="*/ 83 h 1142"/>
                <a:gd name="T6" fmla="*/ 771 w 860"/>
                <a:gd name="T7" fmla="*/ 167 h 1142"/>
                <a:gd name="T8" fmla="*/ 810 w 860"/>
                <a:gd name="T9" fmla="*/ 292 h 1142"/>
                <a:gd name="T10" fmla="*/ 642 w 860"/>
                <a:gd name="T11" fmla="*/ 307 h 1142"/>
                <a:gd name="T12" fmla="*/ 600 w 860"/>
                <a:gd name="T13" fmla="*/ 226 h 1142"/>
                <a:gd name="T14" fmla="*/ 529 w 860"/>
                <a:gd name="T15" fmla="*/ 179 h 1142"/>
                <a:gd name="T16" fmla="*/ 443 w 860"/>
                <a:gd name="T17" fmla="*/ 160 h 1142"/>
                <a:gd name="T18" fmla="*/ 358 w 860"/>
                <a:gd name="T19" fmla="*/ 162 h 1142"/>
                <a:gd name="T20" fmla="*/ 280 w 860"/>
                <a:gd name="T21" fmla="*/ 181 h 1142"/>
                <a:gd name="T22" fmla="*/ 220 w 860"/>
                <a:gd name="T23" fmla="*/ 225 h 1142"/>
                <a:gd name="T24" fmla="*/ 198 w 860"/>
                <a:gd name="T25" fmla="*/ 298 h 1142"/>
                <a:gd name="T26" fmla="*/ 220 w 860"/>
                <a:gd name="T27" fmla="*/ 367 h 1142"/>
                <a:gd name="T28" fmla="*/ 279 w 860"/>
                <a:gd name="T29" fmla="*/ 414 h 1142"/>
                <a:gd name="T30" fmla="*/ 363 w 860"/>
                <a:gd name="T31" fmla="*/ 446 h 1142"/>
                <a:gd name="T32" fmla="*/ 462 w 860"/>
                <a:gd name="T33" fmla="*/ 471 h 1142"/>
                <a:gd name="T34" fmla="*/ 564 w 860"/>
                <a:gd name="T35" fmla="*/ 496 h 1142"/>
                <a:gd name="T36" fmla="*/ 667 w 860"/>
                <a:gd name="T37" fmla="*/ 530 h 1142"/>
                <a:gd name="T38" fmla="*/ 756 w 860"/>
                <a:gd name="T39" fmla="*/ 578 h 1142"/>
                <a:gd name="T40" fmla="*/ 824 w 860"/>
                <a:gd name="T41" fmla="*/ 651 h 1142"/>
                <a:gd name="T42" fmla="*/ 857 w 860"/>
                <a:gd name="T43" fmla="*/ 754 h 1142"/>
                <a:gd name="T44" fmla="*/ 850 w 860"/>
                <a:gd name="T45" fmla="*/ 887 h 1142"/>
                <a:gd name="T46" fmla="*/ 801 w 860"/>
                <a:gd name="T47" fmla="*/ 992 h 1142"/>
                <a:gd name="T48" fmla="*/ 722 w 860"/>
                <a:gd name="T49" fmla="*/ 1067 h 1142"/>
                <a:gd name="T50" fmla="*/ 620 w 860"/>
                <a:gd name="T51" fmla="*/ 1114 h 1142"/>
                <a:gd name="T52" fmla="*/ 506 w 860"/>
                <a:gd name="T53" fmla="*/ 1138 h 1142"/>
                <a:gd name="T54" fmla="*/ 383 w 860"/>
                <a:gd name="T55" fmla="*/ 1140 h 1142"/>
                <a:gd name="T56" fmla="*/ 258 w 860"/>
                <a:gd name="T57" fmla="*/ 1119 h 1142"/>
                <a:gd name="T58" fmla="*/ 148 w 860"/>
                <a:gd name="T59" fmla="*/ 1069 h 1142"/>
                <a:gd name="T60" fmla="*/ 65 w 860"/>
                <a:gd name="T61" fmla="*/ 988 h 1142"/>
                <a:gd name="T62" fmla="*/ 13 w 860"/>
                <a:gd name="T63" fmla="*/ 871 h 1142"/>
                <a:gd name="T64" fmla="*/ 167 w 860"/>
                <a:gd name="T65" fmla="*/ 773 h 1142"/>
                <a:gd name="T66" fmla="*/ 192 w 860"/>
                <a:gd name="T67" fmla="*/ 872 h 1142"/>
                <a:gd name="T68" fmla="*/ 253 w 860"/>
                <a:gd name="T69" fmla="*/ 939 h 1142"/>
                <a:gd name="T70" fmla="*/ 339 w 860"/>
                <a:gd name="T71" fmla="*/ 973 h 1142"/>
                <a:gd name="T72" fmla="*/ 438 w 860"/>
                <a:gd name="T73" fmla="*/ 983 h 1142"/>
                <a:gd name="T74" fmla="*/ 514 w 860"/>
                <a:gd name="T75" fmla="*/ 978 h 1142"/>
                <a:gd name="T76" fmla="*/ 588 w 860"/>
                <a:gd name="T77" fmla="*/ 958 h 1142"/>
                <a:gd name="T78" fmla="*/ 648 w 860"/>
                <a:gd name="T79" fmla="*/ 919 h 1142"/>
                <a:gd name="T80" fmla="*/ 681 w 860"/>
                <a:gd name="T81" fmla="*/ 850 h 1142"/>
                <a:gd name="T82" fmla="*/ 672 w 860"/>
                <a:gd name="T83" fmla="*/ 764 h 1142"/>
                <a:gd name="T84" fmla="*/ 620 w 860"/>
                <a:gd name="T85" fmla="*/ 704 h 1142"/>
                <a:gd name="T86" fmla="*/ 534 w 860"/>
                <a:gd name="T87" fmla="*/ 664 h 1142"/>
                <a:gd name="T88" fmla="*/ 428 w 860"/>
                <a:gd name="T89" fmla="*/ 636 h 1142"/>
                <a:gd name="T90" fmla="*/ 317 w 860"/>
                <a:gd name="T91" fmla="*/ 610 h 1142"/>
                <a:gd name="T92" fmla="*/ 215 w 860"/>
                <a:gd name="T93" fmla="*/ 576 h 1142"/>
                <a:gd name="T94" fmla="*/ 126 w 860"/>
                <a:gd name="T95" fmla="*/ 527 h 1142"/>
                <a:gd name="T96" fmla="*/ 59 w 860"/>
                <a:gd name="T97" fmla="*/ 456 h 1142"/>
                <a:gd name="T98" fmla="*/ 24 w 860"/>
                <a:gd name="T99" fmla="*/ 353 h 1142"/>
                <a:gd name="T100" fmla="*/ 31 w 860"/>
                <a:gd name="T101" fmla="*/ 230 h 1142"/>
                <a:gd name="T102" fmla="*/ 80 w 860"/>
                <a:gd name="T103" fmla="*/ 132 h 1142"/>
                <a:gd name="T104" fmla="*/ 159 w 860"/>
                <a:gd name="T105" fmla="*/ 64 h 1142"/>
                <a:gd name="T106" fmla="*/ 258 w 860"/>
                <a:gd name="T107" fmla="*/ 20 h 1142"/>
                <a:gd name="T108" fmla="*/ 363 w 860"/>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0" h="1142">
                  <a:moveTo>
                    <a:pt x="399" y="0"/>
                  </a:moveTo>
                  <a:lnTo>
                    <a:pt x="443" y="2"/>
                  </a:lnTo>
                  <a:lnTo>
                    <a:pt x="487" y="4"/>
                  </a:lnTo>
                  <a:lnTo>
                    <a:pt x="528" y="10"/>
                  </a:lnTo>
                  <a:lnTo>
                    <a:pt x="566" y="19"/>
                  </a:lnTo>
                  <a:lnTo>
                    <a:pt x="603" y="30"/>
                  </a:lnTo>
                  <a:lnTo>
                    <a:pt x="638" y="44"/>
                  </a:lnTo>
                  <a:lnTo>
                    <a:pt x="671" y="61"/>
                  </a:lnTo>
                  <a:lnTo>
                    <a:pt x="700" y="83"/>
                  </a:lnTo>
                  <a:lnTo>
                    <a:pt x="727" y="108"/>
                  </a:lnTo>
                  <a:lnTo>
                    <a:pt x="750" y="135"/>
                  </a:lnTo>
                  <a:lnTo>
                    <a:pt x="771" y="167"/>
                  </a:lnTo>
                  <a:lnTo>
                    <a:pt x="787" y="205"/>
                  </a:lnTo>
                  <a:lnTo>
                    <a:pt x="800" y="246"/>
                  </a:lnTo>
                  <a:lnTo>
                    <a:pt x="810" y="292"/>
                  </a:lnTo>
                  <a:lnTo>
                    <a:pt x="815" y="342"/>
                  </a:lnTo>
                  <a:lnTo>
                    <a:pt x="648" y="342"/>
                  </a:lnTo>
                  <a:lnTo>
                    <a:pt x="642" y="307"/>
                  </a:lnTo>
                  <a:lnTo>
                    <a:pt x="632" y="276"/>
                  </a:lnTo>
                  <a:lnTo>
                    <a:pt x="618" y="248"/>
                  </a:lnTo>
                  <a:lnTo>
                    <a:pt x="600" y="226"/>
                  </a:lnTo>
                  <a:lnTo>
                    <a:pt x="579" y="206"/>
                  </a:lnTo>
                  <a:lnTo>
                    <a:pt x="555" y="191"/>
                  </a:lnTo>
                  <a:lnTo>
                    <a:pt x="529" y="179"/>
                  </a:lnTo>
                  <a:lnTo>
                    <a:pt x="501" y="170"/>
                  </a:lnTo>
                  <a:lnTo>
                    <a:pt x="473" y="164"/>
                  </a:lnTo>
                  <a:lnTo>
                    <a:pt x="443" y="160"/>
                  </a:lnTo>
                  <a:lnTo>
                    <a:pt x="413" y="159"/>
                  </a:lnTo>
                  <a:lnTo>
                    <a:pt x="386" y="160"/>
                  </a:lnTo>
                  <a:lnTo>
                    <a:pt x="358" y="162"/>
                  </a:lnTo>
                  <a:lnTo>
                    <a:pt x="331" y="166"/>
                  </a:lnTo>
                  <a:lnTo>
                    <a:pt x="304" y="172"/>
                  </a:lnTo>
                  <a:lnTo>
                    <a:pt x="280" y="181"/>
                  </a:lnTo>
                  <a:lnTo>
                    <a:pt x="256" y="193"/>
                  </a:lnTo>
                  <a:lnTo>
                    <a:pt x="238" y="207"/>
                  </a:lnTo>
                  <a:lnTo>
                    <a:pt x="220" y="225"/>
                  </a:lnTo>
                  <a:lnTo>
                    <a:pt x="208" y="246"/>
                  </a:lnTo>
                  <a:lnTo>
                    <a:pt x="200" y="269"/>
                  </a:lnTo>
                  <a:lnTo>
                    <a:pt x="198" y="298"/>
                  </a:lnTo>
                  <a:lnTo>
                    <a:pt x="200" y="324"/>
                  </a:lnTo>
                  <a:lnTo>
                    <a:pt x="208" y="347"/>
                  </a:lnTo>
                  <a:lnTo>
                    <a:pt x="220" y="367"/>
                  </a:lnTo>
                  <a:lnTo>
                    <a:pt x="237" y="384"/>
                  </a:lnTo>
                  <a:lnTo>
                    <a:pt x="256" y="400"/>
                  </a:lnTo>
                  <a:lnTo>
                    <a:pt x="279" y="414"/>
                  </a:lnTo>
                  <a:lnTo>
                    <a:pt x="305" y="426"/>
                  </a:lnTo>
                  <a:lnTo>
                    <a:pt x="334" y="436"/>
                  </a:lnTo>
                  <a:lnTo>
                    <a:pt x="363" y="446"/>
                  </a:lnTo>
                  <a:lnTo>
                    <a:pt x="396" y="455"/>
                  </a:lnTo>
                  <a:lnTo>
                    <a:pt x="428" y="464"/>
                  </a:lnTo>
                  <a:lnTo>
                    <a:pt x="462" y="471"/>
                  </a:lnTo>
                  <a:lnTo>
                    <a:pt x="495" y="479"/>
                  </a:lnTo>
                  <a:lnTo>
                    <a:pt x="529" y="488"/>
                  </a:lnTo>
                  <a:lnTo>
                    <a:pt x="564" y="496"/>
                  </a:lnTo>
                  <a:lnTo>
                    <a:pt x="600" y="506"/>
                  </a:lnTo>
                  <a:lnTo>
                    <a:pt x="633" y="517"/>
                  </a:lnTo>
                  <a:lnTo>
                    <a:pt x="667" y="530"/>
                  </a:lnTo>
                  <a:lnTo>
                    <a:pt x="699" y="544"/>
                  </a:lnTo>
                  <a:lnTo>
                    <a:pt x="729" y="560"/>
                  </a:lnTo>
                  <a:lnTo>
                    <a:pt x="756" y="578"/>
                  </a:lnTo>
                  <a:lnTo>
                    <a:pt x="781" y="600"/>
                  </a:lnTo>
                  <a:lnTo>
                    <a:pt x="804" y="623"/>
                  </a:lnTo>
                  <a:lnTo>
                    <a:pt x="824" y="651"/>
                  </a:lnTo>
                  <a:lnTo>
                    <a:pt x="838" y="682"/>
                  </a:lnTo>
                  <a:lnTo>
                    <a:pt x="850" y="717"/>
                  </a:lnTo>
                  <a:lnTo>
                    <a:pt x="857" y="754"/>
                  </a:lnTo>
                  <a:lnTo>
                    <a:pt x="860" y="798"/>
                  </a:lnTo>
                  <a:lnTo>
                    <a:pt x="857" y="844"/>
                  </a:lnTo>
                  <a:lnTo>
                    <a:pt x="850" y="887"/>
                  </a:lnTo>
                  <a:lnTo>
                    <a:pt x="837" y="926"/>
                  </a:lnTo>
                  <a:lnTo>
                    <a:pt x="821" y="961"/>
                  </a:lnTo>
                  <a:lnTo>
                    <a:pt x="801" y="992"/>
                  </a:lnTo>
                  <a:lnTo>
                    <a:pt x="778" y="1021"/>
                  </a:lnTo>
                  <a:lnTo>
                    <a:pt x="750" y="1046"/>
                  </a:lnTo>
                  <a:lnTo>
                    <a:pt x="722" y="1067"/>
                  </a:lnTo>
                  <a:lnTo>
                    <a:pt x="689" y="1086"/>
                  </a:lnTo>
                  <a:lnTo>
                    <a:pt x="656" y="1100"/>
                  </a:lnTo>
                  <a:lnTo>
                    <a:pt x="620" y="1114"/>
                  </a:lnTo>
                  <a:lnTo>
                    <a:pt x="582" y="1124"/>
                  </a:lnTo>
                  <a:lnTo>
                    <a:pt x="545" y="1132"/>
                  </a:lnTo>
                  <a:lnTo>
                    <a:pt x="506" y="1138"/>
                  </a:lnTo>
                  <a:lnTo>
                    <a:pt x="468" y="1140"/>
                  </a:lnTo>
                  <a:lnTo>
                    <a:pt x="429" y="1142"/>
                  </a:lnTo>
                  <a:lnTo>
                    <a:pt x="383" y="1140"/>
                  </a:lnTo>
                  <a:lnTo>
                    <a:pt x="340" y="1137"/>
                  </a:lnTo>
                  <a:lnTo>
                    <a:pt x="297" y="1129"/>
                  </a:lnTo>
                  <a:lnTo>
                    <a:pt x="258" y="1119"/>
                  </a:lnTo>
                  <a:lnTo>
                    <a:pt x="219" y="1105"/>
                  </a:lnTo>
                  <a:lnTo>
                    <a:pt x="183" y="1089"/>
                  </a:lnTo>
                  <a:lnTo>
                    <a:pt x="148" y="1069"/>
                  </a:lnTo>
                  <a:lnTo>
                    <a:pt x="117" y="1046"/>
                  </a:lnTo>
                  <a:lnTo>
                    <a:pt x="90" y="1020"/>
                  </a:lnTo>
                  <a:lnTo>
                    <a:pt x="65" y="988"/>
                  </a:lnTo>
                  <a:lnTo>
                    <a:pt x="44" y="953"/>
                  </a:lnTo>
                  <a:lnTo>
                    <a:pt x="26" y="915"/>
                  </a:lnTo>
                  <a:lnTo>
                    <a:pt x="13" y="871"/>
                  </a:lnTo>
                  <a:lnTo>
                    <a:pt x="4" y="824"/>
                  </a:lnTo>
                  <a:lnTo>
                    <a:pt x="0" y="773"/>
                  </a:lnTo>
                  <a:lnTo>
                    <a:pt x="167" y="773"/>
                  </a:lnTo>
                  <a:lnTo>
                    <a:pt x="171" y="810"/>
                  </a:lnTo>
                  <a:lnTo>
                    <a:pt x="179" y="844"/>
                  </a:lnTo>
                  <a:lnTo>
                    <a:pt x="192" y="872"/>
                  </a:lnTo>
                  <a:lnTo>
                    <a:pt x="209" y="899"/>
                  </a:lnTo>
                  <a:lnTo>
                    <a:pt x="229" y="920"/>
                  </a:lnTo>
                  <a:lnTo>
                    <a:pt x="253" y="939"/>
                  </a:lnTo>
                  <a:lnTo>
                    <a:pt x="280" y="952"/>
                  </a:lnTo>
                  <a:lnTo>
                    <a:pt x="309" y="965"/>
                  </a:lnTo>
                  <a:lnTo>
                    <a:pt x="339" y="973"/>
                  </a:lnTo>
                  <a:lnTo>
                    <a:pt x="371" y="978"/>
                  </a:lnTo>
                  <a:lnTo>
                    <a:pt x="404" y="982"/>
                  </a:lnTo>
                  <a:lnTo>
                    <a:pt x="438" y="983"/>
                  </a:lnTo>
                  <a:lnTo>
                    <a:pt x="463" y="983"/>
                  </a:lnTo>
                  <a:lnTo>
                    <a:pt x="489" y="981"/>
                  </a:lnTo>
                  <a:lnTo>
                    <a:pt x="514" y="978"/>
                  </a:lnTo>
                  <a:lnTo>
                    <a:pt x="540" y="973"/>
                  </a:lnTo>
                  <a:lnTo>
                    <a:pt x="565" y="967"/>
                  </a:lnTo>
                  <a:lnTo>
                    <a:pt x="588" y="958"/>
                  </a:lnTo>
                  <a:lnTo>
                    <a:pt x="611" y="947"/>
                  </a:lnTo>
                  <a:lnTo>
                    <a:pt x="631" y="935"/>
                  </a:lnTo>
                  <a:lnTo>
                    <a:pt x="648" y="919"/>
                  </a:lnTo>
                  <a:lnTo>
                    <a:pt x="663" y="899"/>
                  </a:lnTo>
                  <a:lnTo>
                    <a:pt x="674" y="876"/>
                  </a:lnTo>
                  <a:lnTo>
                    <a:pt x="681" y="850"/>
                  </a:lnTo>
                  <a:lnTo>
                    <a:pt x="683" y="821"/>
                  </a:lnTo>
                  <a:lnTo>
                    <a:pt x="681" y="790"/>
                  </a:lnTo>
                  <a:lnTo>
                    <a:pt x="672" y="764"/>
                  </a:lnTo>
                  <a:lnTo>
                    <a:pt x="659" y="742"/>
                  </a:lnTo>
                  <a:lnTo>
                    <a:pt x="641" y="722"/>
                  </a:lnTo>
                  <a:lnTo>
                    <a:pt x="620" y="704"/>
                  </a:lnTo>
                  <a:lnTo>
                    <a:pt x="595" y="689"/>
                  </a:lnTo>
                  <a:lnTo>
                    <a:pt x="566" y="676"/>
                  </a:lnTo>
                  <a:lnTo>
                    <a:pt x="534" y="664"/>
                  </a:lnTo>
                  <a:lnTo>
                    <a:pt x="500" y="654"/>
                  </a:lnTo>
                  <a:lnTo>
                    <a:pt x="465" y="644"/>
                  </a:lnTo>
                  <a:lnTo>
                    <a:pt x="428" y="636"/>
                  </a:lnTo>
                  <a:lnTo>
                    <a:pt x="391" y="627"/>
                  </a:lnTo>
                  <a:lnTo>
                    <a:pt x="352" y="618"/>
                  </a:lnTo>
                  <a:lnTo>
                    <a:pt x="317" y="610"/>
                  </a:lnTo>
                  <a:lnTo>
                    <a:pt x="283" y="600"/>
                  </a:lnTo>
                  <a:lnTo>
                    <a:pt x="248" y="588"/>
                  </a:lnTo>
                  <a:lnTo>
                    <a:pt x="215" y="576"/>
                  </a:lnTo>
                  <a:lnTo>
                    <a:pt x="183" y="562"/>
                  </a:lnTo>
                  <a:lnTo>
                    <a:pt x="153" y="546"/>
                  </a:lnTo>
                  <a:lnTo>
                    <a:pt x="126" y="527"/>
                  </a:lnTo>
                  <a:lnTo>
                    <a:pt x="100" y="506"/>
                  </a:lnTo>
                  <a:lnTo>
                    <a:pt x="77" y="483"/>
                  </a:lnTo>
                  <a:lnTo>
                    <a:pt x="59" y="456"/>
                  </a:lnTo>
                  <a:lnTo>
                    <a:pt x="43" y="425"/>
                  </a:lnTo>
                  <a:lnTo>
                    <a:pt x="31" y="392"/>
                  </a:lnTo>
                  <a:lnTo>
                    <a:pt x="24" y="353"/>
                  </a:lnTo>
                  <a:lnTo>
                    <a:pt x="21" y="311"/>
                  </a:lnTo>
                  <a:lnTo>
                    <a:pt x="24" y="268"/>
                  </a:lnTo>
                  <a:lnTo>
                    <a:pt x="31" y="230"/>
                  </a:lnTo>
                  <a:lnTo>
                    <a:pt x="44" y="193"/>
                  </a:lnTo>
                  <a:lnTo>
                    <a:pt x="60" y="161"/>
                  </a:lnTo>
                  <a:lnTo>
                    <a:pt x="80" y="132"/>
                  </a:lnTo>
                  <a:lnTo>
                    <a:pt x="103" y="106"/>
                  </a:lnTo>
                  <a:lnTo>
                    <a:pt x="130" y="84"/>
                  </a:lnTo>
                  <a:lnTo>
                    <a:pt x="159" y="64"/>
                  </a:lnTo>
                  <a:lnTo>
                    <a:pt x="191" y="46"/>
                  </a:lnTo>
                  <a:lnTo>
                    <a:pt x="223" y="32"/>
                  </a:lnTo>
                  <a:lnTo>
                    <a:pt x="258" y="20"/>
                  </a:lnTo>
                  <a:lnTo>
                    <a:pt x="292" y="12"/>
                  </a:lnTo>
                  <a:lnTo>
                    <a:pt x="329" y="5"/>
                  </a:lnTo>
                  <a:lnTo>
                    <a:pt x="363"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userDrawn="1"/>
          </p:nvSpPr>
          <p:spPr bwMode="auto">
            <a:xfrm>
              <a:off x="7050088" y="5060950"/>
              <a:ext cx="434975" cy="482600"/>
            </a:xfrm>
            <a:custGeom>
              <a:avLst/>
              <a:gdLst>
                <a:gd name="T0" fmla="*/ 622 w 1095"/>
                <a:gd name="T1" fmla="*/ 0 h 1217"/>
                <a:gd name="T2" fmla="*/ 664 w 1095"/>
                <a:gd name="T3" fmla="*/ 17 h 1217"/>
                <a:gd name="T4" fmla="*/ 710 w 1095"/>
                <a:gd name="T5" fmla="*/ 68 h 1217"/>
                <a:gd name="T6" fmla="*/ 947 w 1095"/>
                <a:gd name="T7" fmla="*/ 356 h 1217"/>
                <a:gd name="T8" fmla="*/ 1027 w 1095"/>
                <a:gd name="T9" fmla="*/ 472 h 1217"/>
                <a:gd name="T10" fmla="*/ 1075 w 1095"/>
                <a:gd name="T11" fmla="*/ 584 h 1217"/>
                <a:gd name="T12" fmla="*/ 1095 w 1095"/>
                <a:gd name="T13" fmla="*/ 691 h 1217"/>
                <a:gd name="T14" fmla="*/ 1090 w 1095"/>
                <a:gd name="T15" fmla="*/ 791 h 1217"/>
                <a:gd name="T16" fmla="*/ 1064 w 1095"/>
                <a:gd name="T17" fmla="*/ 884 h 1217"/>
                <a:gd name="T18" fmla="*/ 1020 w 1095"/>
                <a:gd name="T19" fmla="*/ 967 h 1217"/>
                <a:gd name="T20" fmla="*/ 961 w 1095"/>
                <a:gd name="T21" fmla="*/ 1040 h 1217"/>
                <a:gd name="T22" fmla="*/ 893 w 1095"/>
                <a:gd name="T23" fmla="*/ 1101 h 1217"/>
                <a:gd name="T24" fmla="*/ 817 w 1095"/>
                <a:gd name="T25" fmla="*/ 1151 h 1217"/>
                <a:gd name="T26" fmla="*/ 737 w 1095"/>
                <a:gd name="T27" fmla="*/ 1186 h 1217"/>
                <a:gd name="T28" fmla="*/ 629 w 1095"/>
                <a:gd name="T29" fmla="*/ 1211 h 1217"/>
                <a:gd name="T30" fmla="*/ 497 w 1095"/>
                <a:gd name="T31" fmla="*/ 1217 h 1217"/>
                <a:gd name="T32" fmla="*/ 374 w 1095"/>
                <a:gd name="T33" fmla="*/ 1196 h 1217"/>
                <a:gd name="T34" fmla="*/ 261 w 1095"/>
                <a:gd name="T35" fmla="*/ 1152 h 1217"/>
                <a:gd name="T36" fmla="*/ 163 w 1095"/>
                <a:gd name="T37" fmla="*/ 1087 h 1217"/>
                <a:gd name="T38" fmla="*/ 82 w 1095"/>
                <a:gd name="T39" fmla="*/ 1005 h 1217"/>
                <a:gd name="T40" fmla="*/ 22 w 1095"/>
                <a:gd name="T41" fmla="*/ 908 h 1217"/>
                <a:gd name="T42" fmla="*/ 25 w 1095"/>
                <a:gd name="T43" fmla="*/ 889 h 1217"/>
                <a:gd name="T44" fmla="*/ 89 w 1095"/>
                <a:gd name="T45" fmla="*/ 947 h 1217"/>
                <a:gd name="T46" fmla="*/ 169 w 1095"/>
                <a:gd name="T47" fmla="*/ 989 h 1217"/>
                <a:gd name="T48" fmla="*/ 258 w 1095"/>
                <a:gd name="T49" fmla="*/ 1016 h 1217"/>
                <a:gd name="T50" fmla="*/ 353 w 1095"/>
                <a:gd name="T51" fmla="*/ 1026 h 1217"/>
                <a:gd name="T52" fmla="*/ 446 w 1095"/>
                <a:gd name="T53" fmla="*/ 1023 h 1217"/>
                <a:gd name="T54" fmla="*/ 534 w 1095"/>
                <a:gd name="T55" fmla="*/ 1001 h 1217"/>
                <a:gd name="T56" fmla="*/ 612 w 1095"/>
                <a:gd name="T57" fmla="*/ 965 h 1217"/>
                <a:gd name="T58" fmla="*/ 695 w 1095"/>
                <a:gd name="T59" fmla="*/ 901 h 1217"/>
                <a:gd name="T60" fmla="*/ 757 w 1095"/>
                <a:gd name="T61" fmla="*/ 826 h 1217"/>
                <a:gd name="T62" fmla="*/ 796 w 1095"/>
                <a:gd name="T63" fmla="*/ 744 h 1217"/>
                <a:gd name="T64" fmla="*/ 811 w 1095"/>
                <a:gd name="T65" fmla="*/ 656 h 1217"/>
                <a:gd name="T66" fmla="*/ 799 w 1095"/>
                <a:gd name="T67" fmla="*/ 568 h 1217"/>
                <a:gd name="T68" fmla="*/ 761 w 1095"/>
                <a:gd name="T69" fmla="*/ 481 h 1217"/>
                <a:gd name="T70" fmla="*/ 729 w 1095"/>
                <a:gd name="T71" fmla="*/ 436 h 1217"/>
                <a:gd name="T72" fmla="*/ 714 w 1095"/>
                <a:gd name="T73" fmla="*/ 418 h 1217"/>
                <a:gd name="T74" fmla="*/ 686 w 1095"/>
                <a:gd name="T75" fmla="*/ 386 h 1217"/>
                <a:gd name="T76" fmla="*/ 651 w 1095"/>
                <a:gd name="T77" fmla="*/ 342 h 1217"/>
                <a:gd name="T78" fmla="*/ 610 w 1095"/>
                <a:gd name="T79" fmla="*/ 293 h 1217"/>
                <a:gd name="T80" fmla="*/ 567 w 1095"/>
                <a:gd name="T81" fmla="*/ 240 h 1217"/>
                <a:gd name="T82" fmla="*/ 525 w 1095"/>
                <a:gd name="T83" fmla="*/ 189 h 1217"/>
                <a:gd name="T84" fmla="*/ 521 w 1095"/>
                <a:gd name="T85" fmla="*/ 185 h 1217"/>
                <a:gd name="T86" fmla="*/ 515 w 1095"/>
                <a:gd name="T87" fmla="*/ 178 h 1217"/>
                <a:gd name="T88" fmla="*/ 512 w 1095"/>
                <a:gd name="T89" fmla="*/ 175 h 1217"/>
                <a:gd name="T90" fmla="*/ 492 w 1095"/>
                <a:gd name="T91" fmla="*/ 132 h 1217"/>
                <a:gd name="T92" fmla="*/ 495 w 1095"/>
                <a:gd name="T93" fmla="*/ 87 h 1217"/>
                <a:gd name="T94" fmla="*/ 517 w 1095"/>
                <a:gd name="T95" fmla="*/ 45 h 1217"/>
                <a:gd name="T96" fmla="*/ 556 w 1095"/>
                <a:gd name="T97" fmla="*/ 13 h 1217"/>
                <a:gd name="T98" fmla="*/ 599 w 1095"/>
                <a:gd name="T99"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17">
                  <a:moveTo>
                    <a:pt x="599" y="0"/>
                  </a:moveTo>
                  <a:lnTo>
                    <a:pt x="622" y="0"/>
                  </a:lnTo>
                  <a:lnTo>
                    <a:pt x="644" y="6"/>
                  </a:lnTo>
                  <a:lnTo>
                    <a:pt x="664" y="17"/>
                  </a:lnTo>
                  <a:lnTo>
                    <a:pt x="681" y="35"/>
                  </a:lnTo>
                  <a:lnTo>
                    <a:pt x="710" y="68"/>
                  </a:lnTo>
                  <a:lnTo>
                    <a:pt x="694" y="50"/>
                  </a:lnTo>
                  <a:lnTo>
                    <a:pt x="947" y="356"/>
                  </a:lnTo>
                  <a:lnTo>
                    <a:pt x="991" y="415"/>
                  </a:lnTo>
                  <a:lnTo>
                    <a:pt x="1027" y="472"/>
                  </a:lnTo>
                  <a:lnTo>
                    <a:pt x="1054" y="529"/>
                  </a:lnTo>
                  <a:lnTo>
                    <a:pt x="1075" y="584"/>
                  </a:lnTo>
                  <a:lnTo>
                    <a:pt x="1088" y="639"/>
                  </a:lnTo>
                  <a:lnTo>
                    <a:pt x="1095" y="691"/>
                  </a:lnTo>
                  <a:lnTo>
                    <a:pt x="1095" y="742"/>
                  </a:lnTo>
                  <a:lnTo>
                    <a:pt x="1090" y="791"/>
                  </a:lnTo>
                  <a:lnTo>
                    <a:pt x="1079" y="838"/>
                  </a:lnTo>
                  <a:lnTo>
                    <a:pt x="1064" y="884"/>
                  </a:lnTo>
                  <a:lnTo>
                    <a:pt x="1043" y="927"/>
                  </a:lnTo>
                  <a:lnTo>
                    <a:pt x="1020" y="967"/>
                  </a:lnTo>
                  <a:lnTo>
                    <a:pt x="992" y="1005"/>
                  </a:lnTo>
                  <a:lnTo>
                    <a:pt x="961" y="1040"/>
                  </a:lnTo>
                  <a:lnTo>
                    <a:pt x="929" y="1072"/>
                  </a:lnTo>
                  <a:lnTo>
                    <a:pt x="893" y="1101"/>
                  </a:lnTo>
                  <a:lnTo>
                    <a:pt x="855" y="1127"/>
                  </a:lnTo>
                  <a:lnTo>
                    <a:pt x="817" y="1151"/>
                  </a:lnTo>
                  <a:lnTo>
                    <a:pt x="777" y="1170"/>
                  </a:lnTo>
                  <a:lnTo>
                    <a:pt x="737" y="1186"/>
                  </a:lnTo>
                  <a:lnTo>
                    <a:pt x="697" y="1197"/>
                  </a:lnTo>
                  <a:lnTo>
                    <a:pt x="629" y="1211"/>
                  </a:lnTo>
                  <a:lnTo>
                    <a:pt x="563" y="1217"/>
                  </a:lnTo>
                  <a:lnTo>
                    <a:pt x="497" y="1217"/>
                  </a:lnTo>
                  <a:lnTo>
                    <a:pt x="434" y="1210"/>
                  </a:lnTo>
                  <a:lnTo>
                    <a:pt x="374" y="1196"/>
                  </a:lnTo>
                  <a:lnTo>
                    <a:pt x="316" y="1177"/>
                  </a:lnTo>
                  <a:lnTo>
                    <a:pt x="261" y="1152"/>
                  </a:lnTo>
                  <a:lnTo>
                    <a:pt x="210" y="1122"/>
                  </a:lnTo>
                  <a:lnTo>
                    <a:pt x="163" y="1087"/>
                  </a:lnTo>
                  <a:lnTo>
                    <a:pt x="120" y="1049"/>
                  </a:lnTo>
                  <a:lnTo>
                    <a:pt x="82" y="1005"/>
                  </a:lnTo>
                  <a:lnTo>
                    <a:pt x="49" y="959"/>
                  </a:lnTo>
                  <a:lnTo>
                    <a:pt x="22" y="908"/>
                  </a:lnTo>
                  <a:lnTo>
                    <a:pt x="0" y="854"/>
                  </a:lnTo>
                  <a:lnTo>
                    <a:pt x="25" y="889"/>
                  </a:lnTo>
                  <a:lnTo>
                    <a:pt x="56" y="920"/>
                  </a:lnTo>
                  <a:lnTo>
                    <a:pt x="89" y="947"/>
                  </a:lnTo>
                  <a:lnTo>
                    <a:pt x="128" y="970"/>
                  </a:lnTo>
                  <a:lnTo>
                    <a:pt x="169" y="989"/>
                  </a:lnTo>
                  <a:lnTo>
                    <a:pt x="212" y="1004"/>
                  </a:lnTo>
                  <a:lnTo>
                    <a:pt x="258" y="1016"/>
                  </a:lnTo>
                  <a:lnTo>
                    <a:pt x="306" y="1024"/>
                  </a:lnTo>
                  <a:lnTo>
                    <a:pt x="353" y="1026"/>
                  </a:lnTo>
                  <a:lnTo>
                    <a:pt x="400" y="1026"/>
                  </a:lnTo>
                  <a:lnTo>
                    <a:pt x="446" y="1023"/>
                  </a:lnTo>
                  <a:lnTo>
                    <a:pt x="491" y="1014"/>
                  </a:lnTo>
                  <a:lnTo>
                    <a:pt x="534" y="1001"/>
                  </a:lnTo>
                  <a:lnTo>
                    <a:pt x="576" y="985"/>
                  </a:lnTo>
                  <a:lnTo>
                    <a:pt x="612" y="965"/>
                  </a:lnTo>
                  <a:lnTo>
                    <a:pt x="656" y="934"/>
                  </a:lnTo>
                  <a:lnTo>
                    <a:pt x="695" y="901"/>
                  </a:lnTo>
                  <a:lnTo>
                    <a:pt x="729" y="864"/>
                  </a:lnTo>
                  <a:lnTo>
                    <a:pt x="757" y="826"/>
                  </a:lnTo>
                  <a:lnTo>
                    <a:pt x="779" y="786"/>
                  </a:lnTo>
                  <a:lnTo>
                    <a:pt x="796" y="744"/>
                  </a:lnTo>
                  <a:lnTo>
                    <a:pt x="807" y="700"/>
                  </a:lnTo>
                  <a:lnTo>
                    <a:pt x="811" y="656"/>
                  </a:lnTo>
                  <a:lnTo>
                    <a:pt x="809" y="613"/>
                  </a:lnTo>
                  <a:lnTo>
                    <a:pt x="799" y="568"/>
                  </a:lnTo>
                  <a:lnTo>
                    <a:pt x="784" y="524"/>
                  </a:lnTo>
                  <a:lnTo>
                    <a:pt x="761" y="481"/>
                  </a:lnTo>
                  <a:lnTo>
                    <a:pt x="731" y="438"/>
                  </a:lnTo>
                  <a:lnTo>
                    <a:pt x="729" y="436"/>
                  </a:lnTo>
                  <a:lnTo>
                    <a:pt x="724" y="430"/>
                  </a:lnTo>
                  <a:lnTo>
                    <a:pt x="714" y="418"/>
                  </a:lnTo>
                  <a:lnTo>
                    <a:pt x="701" y="403"/>
                  </a:lnTo>
                  <a:lnTo>
                    <a:pt x="686" y="386"/>
                  </a:lnTo>
                  <a:lnTo>
                    <a:pt x="670" y="365"/>
                  </a:lnTo>
                  <a:lnTo>
                    <a:pt x="651" y="342"/>
                  </a:lnTo>
                  <a:lnTo>
                    <a:pt x="631" y="319"/>
                  </a:lnTo>
                  <a:lnTo>
                    <a:pt x="610" y="293"/>
                  </a:lnTo>
                  <a:lnTo>
                    <a:pt x="588" y="266"/>
                  </a:lnTo>
                  <a:lnTo>
                    <a:pt x="567" y="240"/>
                  </a:lnTo>
                  <a:lnTo>
                    <a:pt x="544" y="215"/>
                  </a:lnTo>
                  <a:lnTo>
                    <a:pt x="525" y="189"/>
                  </a:lnTo>
                  <a:lnTo>
                    <a:pt x="525" y="190"/>
                  </a:lnTo>
                  <a:lnTo>
                    <a:pt x="521" y="185"/>
                  </a:lnTo>
                  <a:lnTo>
                    <a:pt x="517" y="182"/>
                  </a:lnTo>
                  <a:lnTo>
                    <a:pt x="515" y="178"/>
                  </a:lnTo>
                  <a:lnTo>
                    <a:pt x="513" y="177"/>
                  </a:lnTo>
                  <a:lnTo>
                    <a:pt x="512" y="175"/>
                  </a:lnTo>
                  <a:lnTo>
                    <a:pt x="500" y="154"/>
                  </a:lnTo>
                  <a:lnTo>
                    <a:pt x="492" y="132"/>
                  </a:lnTo>
                  <a:lnTo>
                    <a:pt x="491" y="109"/>
                  </a:lnTo>
                  <a:lnTo>
                    <a:pt x="495" y="87"/>
                  </a:lnTo>
                  <a:lnTo>
                    <a:pt x="503" y="65"/>
                  </a:lnTo>
                  <a:lnTo>
                    <a:pt x="517" y="45"/>
                  </a:lnTo>
                  <a:lnTo>
                    <a:pt x="534" y="27"/>
                  </a:lnTo>
                  <a:lnTo>
                    <a:pt x="556" y="13"/>
                  </a:lnTo>
                  <a:lnTo>
                    <a:pt x="577" y="4"/>
                  </a:lnTo>
                  <a:lnTo>
                    <a:pt x="5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userDrawn="1"/>
          </p:nvSpPr>
          <p:spPr bwMode="auto">
            <a:xfrm>
              <a:off x="7048500" y="4889500"/>
              <a:ext cx="434975" cy="481013"/>
            </a:xfrm>
            <a:custGeom>
              <a:avLst/>
              <a:gdLst>
                <a:gd name="T0" fmla="*/ 598 w 1096"/>
                <a:gd name="T1" fmla="*/ 0 h 1212"/>
                <a:gd name="T2" fmla="*/ 723 w 1096"/>
                <a:gd name="T3" fmla="*/ 21 h 1212"/>
                <a:gd name="T4" fmla="*/ 834 w 1096"/>
                <a:gd name="T5" fmla="*/ 65 h 1212"/>
                <a:gd name="T6" fmla="*/ 933 w 1096"/>
                <a:gd name="T7" fmla="*/ 130 h 1212"/>
                <a:gd name="T8" fmla="*/ 1014 w 1096"/>
                <a:gd name="T9" fmla="*/ 212 h 1212"/>
                <a:gd name="T10" fmla="*/ 1075 w 1096"/>
                <a:gd name="T11" fmla="*/ 309 h 1212"/>
                <a:gd name="T12" fmla="*/ 1071 w 1096"/>
                <a:gd name="T13" fmla="*/ 328 h 1212"/>
                <a:gd name="T14" fmla="*/ 1006 w 1096"/>
                <a:gd name="T15" fmla="*/ 271 h 1212"/>
                <a:gd name="T16" fmla="*/ 927 w 1096"/>
                <a:gd name="T17" fmla="*/ 228 h 1212"/>
                <a:gd name="T18" fmla="*/ 837 w 1096"/>
                <a:gd name="T19" fmla="*/ 201 h 1212"/>
                <a:gd name="T20" fmla="*/ 744 w 1096"/>
                <a:gd name="T21" fmla="*/ 190 h 1212"/>
                <a:gd name="T22" fmla="*/ 649 w 1096"/>
                <a:gd name="T23" fmla="*/ 195 h 1212"/>
                <a:gd name="T24" fmla="*/ 561 w 1096"/>
                <a:gd name="T25" fmla="*/ 215 h 1212"/>
                <a:gd name="T26" fmla="*/ 484 w 1096"/>
                <a:gd name="T27" fmla="*/ 252 h 1212"/>
                <a:gd name="T28" fmla="*/ 402 w 1096"/>
                <a:gd name="T29" fmla="*/ 315 h 1212"/>
                <a:gd name="T30" fmla="*/ 340 w 1096"/>
                <a:gd name="T31" fmla="*/ 390 h 1212"/>
                <a:gd name="T32" fmla="*/ 300 w 1096"/>
                <a:gd name="T33" fmla="*/ 474 h 1212"/>
                <a:gd name="T34" fmla="*/ 285 w 1096"/>
                <a:gd name="T35" fmla="*/ 561 h 1212"/>
                <a:gd name="T36" fmla="*/ 296 w 1096"/>
                <a:gd name="T37" fmla="*/ 649 h 1212"/>
                <a:gd name="T38" fmla="*/ 335 w 1096"/>
                <a:gd name="T39" fmla="*/ 737 h 1212"/>
                <a:gd name="T40" fmla="*/ 367 w 1096"/>
                <a:gd name="T41" fmla="*/ 781 h 1212"/>
                <a:gd name="T42" fmla="*/ 383 w 1096"/>
                <a:gd name="T43" fmla="*/ 800 h 1212"/>
                <a:gd name="T44" fmla="*/ 410 w 1096"/>
                <a:gd name="T45" fmla="*/ 834 h 1212"/>
                <a:gd name="T46" fmla="*/ 448 w 1096"/>
                <a:gd name="T47" fmla="*/ 877 h 1212"/>
                <a:gd name="T48" fmla="*/ 490 w 1096"/>
                <a:gd name="T49" fmla="*/ 928 h 1212"/>
                <a:gd name="T50" fmla="*/ 534 w 1096"/>
                <a:gd name="T51" fmla="*/ 982 h 1212"/>
                <a:gd name="T52" fmla="*/ 524 w 1096"/>
                <a:gd name="T53" fmla="*/ 970 h 1212"/>
                <a:gd name="T54" fmla="*/ 552 w 1096"/>
                <a:gd name="T55" fmla="*/ 1004 h 1212"/>
                <a:gd name="T56" fmla="*/ 571 w 1096"/>
                <a:gd name="T57" fmla="*/ 1028 h 1212"/>
                <a:gd name="T58" fmla="*/ 578 w 1096"/>
                <a:gd name="T59" fmla="*/ 1037 h 1212"/>
                <a:gd name="T60" fmla="*/ 599 w 1096"/>
                <a:gd name="T61" fmla="*/ 1079 h 1212"/>
                <a:gd name="T62" fmla="*/ 597 w 1096"/>
                <a:gd name="T63" fmla="*/ 1125 h 1212"/>
                <a:gd name="T64" fmla="*/ 575 w 1096"/>
                <a:gd name="T65" fmla="*/ 1166 h 1212"/>
                <a:gd name="T66" fmla="*/ 536 w 1096"/>
                <a:gd name="T67" fmla="*/ 1199 h 1212"/>
                <a:gd name="T68" fmla="*/ 491 w 1096"/>
                <a:gd name="T69" fmla="*/ 1212 h 1212"/>
                <a:gd name="T70" fmla="*/ 446 w 1096"/>
                <a:gd name="T71" fmla="*/ 1205 h 1212"/>
                <a:gd name="T72" fmla="*/ 409 w 1096"/>
                <a:gd name="T73" fmla="*/ 1178 h 1212"/>
                <a:gd name="T74" fmla="*/ 391 w 1096"/>
                <a:gd name="T75" fmla="*/ 1153 h 1212"/>
                <a:gd name="T76" fmla="*/ 104 w 1096"/>
                <a:gd name="T77" fmla="*/ 803 h 1212"/>
                <a:gd name="T78" fmla="*/ 41 w 1096"/>
                <a:gd name="T79" fmla="*/ 688 h 1212"/>
                <a:gd name="T80" fmla="*/ 7 w 1096"/>
                <a:gd name="T81" fmla="*/ 578 h 1212"/>
                <a:gd name="T82" fmla="*/ 0 w 1096"/>
                <a:gd name="T83" fmla="*/ 475 h 1212"/>
                <a:gd name="T84" fmla="*/ 16 w 1096"/>
                <a:gd name="T85" fmla="*/ 378 h 1212"/>
                <a:gd name="T86" fmla="*/ 52 w 1096"/>
                <a:gd name="T87" fmla="*/ 291 h 1212"/>
                <a:gd name="T88" fmla="*/ 103 w 1096"/>
                <a:gd name="T89" fmla="*/ 212 h 1212"/>
                <a:gd name="T90" fmla="*/ 168 w 1096"/>
                <a:gd name="T91" fmla="*/ 145 h 1212"/>
                <a:gd name="T92" fmla="*/ 240 w 1096"/>
                <a:gd name="T93" fmla="*/ 89 h 1212"/>
                <a:gd name="T94" fmla="*/ 318 w 1096"/>
                <a:gd name="T95" fmla="*/ 48 h 1212"/>
                <a:gd name="T96" fmla="*/ 398 w 1096"/>
                <a:gd name="T97" fmla="*/ 19 h 1212"/>
                <a:gd name="T98" fmla="*/ 534 w 1096"/>
                <a:gd name="T99" fmla="*/ 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12">
                  <a:moveTo>
                    <a:pt x="534" y="0"/>
                  </a:moveTo>
                  <a:lnTo>
                    <a:pt x="598" y="0"/>
                  </a:lnTo>
                  <a:lnTo>
                    <a:pt x="662" y="8"/>
                  </a:lnTo>
                  <a:lnTo>
                    <a:pt x="723" y="21"/>
                  </a:lnTo>
                  <a:lnTo>
                    <a:pt x="780" y="40"/>
                  </a:lnTo>
                  <a:lnTo>
                    <a:pt x="834" y="65"/>
                  </a:lnTo>
                  <a:lnTo>
                    <a:pt x="885" y="95"/>
                  </a:lnTo>
                  <a:lnTo>
                    <a:pt x="933" y="130"/>
                  </a:lnTo>
                  <a:lnTo>
                    <a:pt x="976" y="168"/>
                  </a:lnTo>
                  <a:lnTo>
                    <a:pt x="1014" y="212"/>
                  </a:lnTo>
                  <a:lnTo>
                    <a:pt x="1047" y="258"/>
                  </a:lnTo>
                  <a:lnTo>
                    <a:pt x="1075" y="309"/>
                  </a:lnTo>
                  <a:lnTo>
                    <a:pt x="1096" y="363"/>
                  </a:lnTo>
                  <a:lnTo>
                    <a:pt x="1071" y="328"/>
                  </a:lnTo>
                  <a:lnTo>
                    <a:pt x="1041" y="297"/>
                  </a:lnTo>
                  <a:lnTo>
                    <a:pt x="1006" y="271"/>
                  </a:lnTo>
                  <a:lnTo>
                    <a:pt x="968" y="247"/>
                  </a:lnTo>
                  <a:lnTo>
                    <a:pt x="927" y="228"/>
                  </a:lnTo>
                  <a:lnTo>
                    <a:pt x="883" y="212"/>
                  </a:lnTo>
                  <a:lnTo>
                    <a:pt x="837" y="201"/>
                  </a:lnTo>
                  <a:lnTo>
                    <a:pt x="791" y="193"/>
                  </a:lnTo>
                  <a:lnTo>
                    <a:pt x="744" y="190"/>
                  </a:lnTo>
                  <a:lnTo>
                    <a:pt x="696" y="190"/>
                  </a:lnTo>
                  <a:lnTo>
                    <a:pt x="649" y="195"/>
                  </a:lnTo>
                  <a:lnTo>
                    <a:pt x="604" y="203"/>
                  </a:lnTo>
                  <a:lnTo>
                    <a:pt x="561" y="215"/>
                  </a:lnTo>
                  <a:lnTo>
                    <a:pt x="521" y="231"/>
                  </a:lnTo>
                  <a:lnTo>
                    <a:pt x="484" y="252"/>
                  </a:lnTo>
                  <a:lnTo>
                    <a:pt x="440" y="282"/>
                  </a:lnTo>
                  <a:lnTo>
                    <a:pt x="402" y="315"/>
                  </a:lnTo>
                  <a:lnTo>
                    <a:pt x="368" y="352"/>
                  </a:lnTo>
                  <a:lnTo>
                    <a:pt x="340" y="390"/>
                  </a:lnTo>
                  <a:lnTo>
                    <a:pt x="317" y="431"/>
                  </a:lnTo>
                  <a:lnTo>
                    <a:pt x="300" y="474"/>
                  </a:lnTo>
                  <a:lnTo>
                    <a:pt x="290" y="516"/>
                  </a:lnTo>
                  <a:lnTo>
                    <a:pt x="285" y="561"/>
                  </a:lnTo>
                  <a:lnTo>
                    <a:pt x="287" y="604"/>
                  </a:lnTo>
                  <a:lnTo>
                    <a:pt x="296" y="649"/>
                  </a:lnTo>
                  <a:lnTo>
                    <a:pt x="312" y="693"/>
                  </a:lnTo>
                  <a:lnTo>
                    <a:pt x="335" y="737"/>
                  </a:lnTo>
                  <a:lnTo>
                    <a:pt x="366" y="779"/>
                  </a:lnTo>
                  <a:lnTo>
                    <a:pt x="367" y="781"/>
                  </a:lnTo>
                  <a:lnTo>
                    <a:pt x="373" y="788"/>
                  </a:lnTo>
                  <a:lnTo>
                    <a:pt x="383" y="800"/>
                  </a:lnTo>
                  <a:lnTo>
                    <a:pt x="395" y="815"/>
                  </a:lnTo>
                  <a:lnTo>
                    <a:pt x="410" y="834"/>
                  </a:lnTo>
                  <a:lnTo>
                    <a:pt x="428" y="855"/>
                  </a:lnTo>
                  <a:lnTo>
                    <a:pt x="448" y="877"/>
                  </a:lnTo>
                  <a:lnTo>
                    <a:pt x="468" y="902"/>
                  </a:lnTo>
                  <a:lnTo>
                    <a:pt x="490" y="928"/>
                  </a:lnTo>
                  <a:lnTo>
                    <a:pt x="511" y="955"/>
                  </a:lnTo>
                  <a:lnTo>
                    <a:pt x="534" y="982"/>
                  </a:lnTo>
                  <a:lnTo>
                    <a:pt x="556" y="1008"/>
                  </a:lnTo>
                  <a:lnTo>
                    <a:pt x="524" y="970"/>
                  </a:lnTo>
                  <a:lnTo>
                    <a:pt x="538" y="988"/>
                  </a:lnTo>
                  <a:lnTo>
                    <a:pt x="552" y="1004"/>
                  </a:lnTo>
                  <a:lnTo>
                    <a:pt x="563" y="1018"/>
                  </a:lnTo>
                  <a:lnTo>
                    <a:pt x="571" y="1028"/>
                  </a:lnTo>
                  <a:lnTo>
                    <a:pt x="576" y="1034"/>
                  </a:lnTo>
                  <a:lnTo>
                    <a:pt x="578" y="1037"/>
                  </a:lnTo>
                  <a:lnTo>
                    <a:pt x="592" y="1057"/>
                  </a:lnTo>
                  <a:lnTo>
                    <a:pt x="599" y="1079"/>
                  </a:lnTo>
                  <a:lnTo>
                    <a:pt x="601" y="1102"/>
                  </a:lnTo>
                  <a:lnTo>
                    <a:pt x="597" y="1125"/>
                  </a:lnTo>
                  <a:lnTo>
                    <a:pt x="588" y="1146"/>
                  </a:lnTo>
                  <a:lnTo>
                    <a:pt x="575" y="1166"/>
                  </a:lnTo>
                  <a:lnTo>
                    <a:pt x="556" y="1185"/>
                  </a:lnTo>
                  <a:lnTo>
                    <a:pt x="536" y="1199"/>
                  </a:lnTo>
                  <a:lnTo>
                    <a:pt x="514" y="1207"/>
                  </a:lnTo>
                  <a:lnTo>
                    <a:pt x="491" y="1212"/>
                  </a:lnTo>
                  <a:lnTo>
                    <a:pt x="469" y="1211"/>
                  </a:lnTo>
                  <a:lnTo>
                    <a:pt x="446" y="1205"/>
                  </a:lnTo>
                  <a:lnTo>
                    <a:pt x="427" y="1194"/>
                  </a:lnTo>
                  <a:lnTo>
                    <a:pt x="409" y="1178"/>
                  </a:lnTo>
                  <a:lnTo>
                    <a:pt x="352" y="1108"/>
                  </a:lnTo>
                  <a:lnTo>
                    <a:pt x="391" y="1153"/>
                  </a:lnTo>
                  <a:lnTo>
                    <a:pt x="149" y="861"/>
                  </a:lnTo>
                  <a:lnTo>
                    <a:pt x="104" y="803"/>
                  </a:lnTo>
                  <a:lnTo>
                    <a:pt x="68" y="744"/>
                  </a:lnTo>
                  <a:lnTo>
                    <a:pt x="41" y="688"/>
                  </a:lnTo>
                  <a:lnTo>
                    <a:pt x="21" y="632"/>
                  </a:lnTo>
                  <a:lnTo>
                    <a:pt x="7" y="578"/>
                  </a:lnTo>
                  <a:lnTo>
                    <a:pt x="1" y="526"/>
                  </a:lnTo>
                  <a:lnTo>
                    <a:pt x="0" y="475"/>
                  </a:lnTo>
                  <a:lnTo>
                    <a:pt x="6" y="425"/>
                  </a:lnTo>
                  <a:lnTo>
                    <a:pt x="16" y="378"/>
                  </a:lnTo>
                  <a:lnTo>
                    <a:pt x="32" y="333"/>
                  </a:lnTo>
                  <a:lnTo>
                    <a:pt x="52" y="291"/>
                  </a:lnTo>
                  <a:lnTo>
                    <a:pt x="76" y="249"/>
                  </a:lnTo>
                  <a:lnTo>
                    <a:pt x="103" y="212"/>
                  </a:lnTo>
                  <a:lnTo>
                    <a:pt x="134" y="177"/>
                  </a:lnTo>
                  <a:lnTo>
                    <a:pt x="168" y="145"/>
                  </a:lnTo>
                  <a:lnTo>
                    <a:pt x="203" y="115"/>
                  </a:lnTo>
                  <a:lnTo>
                    <a:pt x="240" y="89"/>
                  </a:lnTo>
                  <a:lnTo>
                    <a:pt x="279" y="66"/>
                  </a:lnTo>
                  <a:lnTo>
                    <a:pt x="318" y="48"/>
                  </a:lnTo>
                  <a:lnTo>
                    <a:pt x="358" y="31"/>
                  </a:lnTo>
                  <a:lnTo>
                    <a:pt x="398" y="19"/>
                  </a:lnTo>
                  <a:lnTo>
                    <a:pt x="466" y="6"/>
                  </a:lnTo>
                  <a:lnTo>
                    <a:pt x="5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userDrawn="1"/>
          </p:nvSpPr>
          <p:spPr bwMode="auto">
            <a:xfrm>
              <a:off x="8618538" y="5702300"/>
              <a:ext cx="52388" cy="50800"/>
            </a:xfrm>
            <a:custGeom>
              <a:avLst/>
              <a:gdLst>
                <a:gd name="T0" fmla="*/ 51 w 131"/>
                <a:gd name="T1" fmla="*/ 60 h 130"/>
                <a:gd name="T2" fmla="*/ 68 w 131"/>
                <a:gd name="T3" fmla="*/ 60 h 130"/>
                <a:gd name="T4" fmla="*/ 76 w 131"/>
                <a:gd name="T5" fmla="*/ 59 h 130"/>
                <a:gd name="T6" fmla="*/ 81 w 131"/>
                <a:gd name="T7" fmla="*/ 55 h 130"/>
                <a:gd name="T8" fmla="*/ 83 w 131"/>
                <a:gd name="T9" fmla="*/ 49 h 130"/>
                <a:gd name="T10" fmla="*/ 81 w 131"/>
                <a:gd name="T11" fmla="*/ 43 h 130"/>
                <a:gd name="T12" fmla="*/ 76 w 131"/>
                <a:gd name="T13" fmla="*/ 39 h 130"/>
                <a:gd name="T14" fmla="*/ 70 w 131"/>
                <a:gd name="T15" fmla="*/ 38 h 130"/>
                <a:gd name="T16" fmla="*/ 51 w 131"/>
                <a:gd name="T17" fmla="*/ 38 h 130"/>
                <a:gd name="T18" fmla="*/ 68 w 131"/>
                <a:gd name="T19" fmla="*/ 28 h 130"/>
                <a:gd name="T20" fmla="*/ 88 w 131"/>
                <a:gd name="T21" fmla="*/ 33 h 130"/>
                <a:gd name="T22" fmla="*/ 95 w 131"/>
                <a:gd name="T23" fmla="*/ 49 h 130"/>
                <a:gd name="T24" fmla="*/ 90 w 131"/>
                <a:gd name="T25" fmla="*/ 64 h 130"/>
                <a:gd name="T26" fmla="*/ 76 w 131"/>
                <a:gd name="T27" fmla="*/ 69 h 130"/>
                <a:gd name="T28" fmla="*/ 83 w 131"/>
                <a:gd name="T29" fmla="*/ 103 h 130"/>
                <a:gd name="T30" fmla="*/ 51 w 131"/>
                <a:gd name="T31" fmla="*/ 70 h 130"/>
                <a:gd name="T32" fmla="*/ 40 w 131"/>
                <a:gd name="T33" fmla="*/ 103 h 130"/>
                <a:gd name="T34" fmla="*/ 65 w 131"/>
                <a:gd name="T35" fmla="*/ 12 h 130"/>
                <a:gd name="T36" fmla="*/ 34 w 131"/>
                <a:gd name="T37" fmla="*/ 22 h 130"/>
                <a:gd name="T38" fmla="*/ 15 w 131"/>
                <a:gd name="T39" fmla="*/ 48 h 130"/>
                <a:gd name="T40" fmla="*/ 15 w 131"/>
                <a:gd name="T41" fmla="*/ 83 h 130"/>
                <a:gd name="T42" fmla="*/ 34 w 131"/>
                <a:gd name="T43" fmla="*/ 109 h 130"/>
                <a:gd name="T44" fmla="*/ 65 w 131"/>
                <a:gd name="T45" fmla="*/ 119 h 130"/>
                <a:gd name="T46" fmla="*/ 96 w 131"/>
                <a:gd name="T47" fmla="*/ 109 h 130"/>
                <a:gd name="T48" fmla="*/ 114 w 131"/>
                <a:gd name="T49" fmla="*/ 83 h 130"/>
                <a:gd name="T50" fmla="*/ 114 w 131"/>
                <a:gd name="T51" fmla="*/ 48 h 130"/>
                <a:gd name="T52" fmla="*/ 96 w 131"/>
                <a:gd name="T53" fmla="*/ 22 h 130"/>
                <a:gd name="T54" fmla="*/ 65 w 131"/>
                <a:gd name="T55" fmla="*/ 12 h 130"/>
                <a:gd name="T56" fmla="*/ 86 w 131"/>
                <a:gd name="T57" fmla="*/ 4 h 130"/>
                <a:gd name="T58" fmla="*/ 117 w 131"/>
                <a:gd name="T59" fmla="*/ 27 h 130"/>
                <a:gd name="T60" fmla="*/ 131 w 131"/>
                <a:gd name="T61" fmla="*/ 65 h 130"/>
                <a:gd name="T62" fmla="*/ 117 w 131"/>
                <a:gd name="T63" fmla="*/ 104 h 130"/>
                <a:gd name="T64" fmla="*/ 86 w 131"/>
                <a:gd name="T65" fmla="*/ 126 h 130"/>
                <a:gd name="T66" fmla="*/ 45 w 131"/>
                <a:gd name="T67" fmla="*/ 126 h 130"/>
                <a:gd name="T68" fmla="*/ 12 w 131"/>
                <a:gd name="T69" fmla="*/ 104 h 130"/>
                <a:gd name="T70" fmla="*/ 0 w 131"/>
                <a:gd name="T71" fmla="*/ 65 h 130"/>
                <a:gd name="T72" fmla="*/ 12 w 131"/>
                <a:gd name="T73" fmla="*/ 27 h 130"/>
                <a:gd name="T74" fmla="*/ 45 w 131"/>
                <a:gd name="T75" fmla="*/ 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30">
                  <a:moveTo>
                    <a:pt x="51" y="38"/>
                  </a:moveTo>
                  <a:lnTo>
                    <a:pt x="51" y="60"/>
                  </a:lnTo>
                  <a:lnTo>
                    <a:pt x="65" y="60"/>
                  </a:lnTo>
                  <a:lnTo>
                    <a:pt x="68" y="60"/>
                  </a:lnTo>
                  <a:lnTo>
                    <a:pt x="72" y="60"/>
                  </a:lnTo>
                  <a:lnTo>
                    <a:pt x="76" y="59"/>
                  </a:lnTo>
                  <a:lnTo>
                    <a:pt x="78" y="58"/>
                  </a:lnTo>
                  <a:lnTo>
                    <a:pt x="81" y="55"/>
                  </a:lnTo>
                  <a:lnTo>
                    <a:pt x="82" y="53"/>
                  </a:lnTo>
                  <a:lnTo>
                    <a:pt x="83" y="49"/>
                  </a:lnTo>
                  <a:lnTo>
                    <a:pt x="82" y="45"/>
                  </a:lnTo>
                  <a:lnTo>
                    <a:pt x="81" y="43"/>
                  </a:lnTo>
                  <a:lnTo>
                    <a:pt x="78" y="40"/>
                  </a:lnTo>
                  <a:lnTo>
                    <a:pt x="76" y="39"/>
                  </a:lnTo>
                  <a:lnTo>
                    <a:pt x="73" y="38"/>
                  </a:lnTo>
                  <a:lnTo>
                    <a:pt x="70" y="38"/>
                  </a:lnTo>
                  <a:lnTo>
                    <a:pt x="67" y="38"/>
                  </a:lnTo>
                  <a:lnTo>
                    <a:pt x="51" y="38"/>
                  </a:lnTo>
                  <a:close/>
                  <a:moveTo>
                    <a:pt x="40" y="28"/>
                  </a:moveTo>
                  <a:lnTo>
                    <a:pt x="68" y="28"/>
                  </a:lnTo>
                  <a:lnTo>
                    <a:pt x="80" y="29"/>
                  </a:lnTo>
                  <a:lnTo>
                    <a:pt x="88" y="33"/>
                  </a:lnTo>
                  <a:lnTo>
                    <a:pt x="93" y="39"/>
                  </a:lnTo>
                  <a:lnTo>
                    <a:pt x="95" y="49"/>
                  </a:lnTo>
                  <a:lnTo>
                    <a:pt x="93" y="58"/>
                  </a:lnTo>
                  <a:lnTo>
                    <a:pt x="90" y="64"/>
                  </a:lnTo>
                  <a:lnTo>
                    <a:pt x="83" y="68"/>
                  </a:lnTo>
                  <a:lnTo>
                    <a:pt x="76" y="69"/>
                  </a:lnTo>
                  <a:lnTo>
                    <a:pt x="97" y="103"/>
                  </a:lnTo>
                  <a:lnTo>
                    <a:pt x="83" y="103"/>
                  </a:lnTo>
                  <a:lnTo>
                    <a:pt x="65" y="70"/>
                  </a:lnTo>
                  <a:lnTo>
                    <a:pt x="51" y="70"/>
                  </a:lnTo>
                  <a:lnTo>
                    <a:pt x="51" y="103"/>
                  </a:lnTo>
                  <a:lnTo>
                    <a:pt x="40" y="103"/>
                  </a:lnTo>
                  <a:lnTo>
                    <a:pt x="40" y="28"/>
                  </a:lnTo>
                  <a:close/>
                  <a:moveTo>
                    <a:pt x="65" y="12"/>
                  </a:moveTo>
                  <a:lnTo>
                    <a:pt x="49" y="14"/>
                  </a:lnTo>
                  <a:lnTo>
                    <a:pt x="34" y="22"/>
                  </a:lnTo>
                  <a:lnTo>
                    <a:pt x="22" y="33"/>
                  </a:lnTo>
                  <a:lnTo>
                    <a:pt x="15" y="48"/>
                  </a:lnTo>
                  <a:lnTo>
                    <a:pt x="12" y="65"/>
                  </a:lnTo>
                  <a:lnTo>
                    <a:pt x="15" y="83"/>
                  </a:lnTo>
                  <a:lnTo>
                    <a:pt x="22" y="98"/>
                  </a:lnTo>
                  <a:lnTo>
                    <a:pt x="34" y="109"/>
                  </a:lnTo>
                  <a:lnTo>
                    <a:pt x="49" y="116"/>
                  </a:lnTo>
                  <a:lnTo>
                    <a:pt x="65" y="119"/>
                  </a:lnTo>
                  <a:lnTo>
                    <a:pt x="82" y="116"/>
                  </a:lnTo>
                  <a:lnTo>
                    <a:pt x="96" y="109"/>
                  </a:lnTo>
                  <a:lnTo>
                    <a:pt x="107" y="98"/>
                  </a:lnTo>
                  <a:lnTo>
                    <a:pt x="114" y="83"/>
                  </a:lnTo>
                  <a:lnTo>
                    <a:pt x="117" y="65"/>
                  </a:lnTo>
                  <a:lnTo>
                    <a:pt x="114" y="48"/>
                  </a:lnTo>
                  <a:lnTo>
                    <a:pt x="107" y="33"/>
                  </a:lnTo>
                  <a:lnTo>
                    <a:pt x="96" y="22"/>
                  </a:lnTo>
                  <a:lnTo>
                    <a:pt x="82" y="14"/>
                  </a:lnTo>
                  <a:lnTo>
                    <a:pt x="65" y="12"/>
                  </a:lnTo>
                  <a:close/>
                  <a:moveTo>
                    <a:pt x="65" y="0"/>
                  </a:moveTo>
                  <a:lnTo>
                    <a:pt x="86" y="4"/>
                  </a:lnTo>
                  <a:lnTo>
                    <a:pt x="103" y="13"/>
                  </a:lnTo>
                  <a:lnTo>
                    <a:pt x="117" y="27"/>
                  </a:lnTo>
                  <a:lnTo>
                    <a:pt x="127" y="44"/>
                  </a:lnTo>
                  <a:lnTo>
                    <a:pt x="131" y="65"/>
                  </a:lnTo>
                  <a:lnTo>
                    <a:pt x="127" y="86"/>
                  </a:lnTo>
                  <a:lnTo>
                    <a:pt x="117" y="104"/>
                  </a:lnTo>
                  <a:lnTo>
                    <a:pt x="103" y="118"/>
                  </a:lnTo>
                  <a:lnTo>
                    <a:pt x="86" y="126"/>
                  </a:lnTo>
                  <a:lnTo>
                    <a:pt x="65" y="130"/>
                  </a:lnTo>
                  <a:lnTo>
                    <a:pt x="45" y="126"/>
                  </a:lnTo>
                  <a:lnTo>
                    <a:pt x="27" y="118"/>
                  </a:lnTo>
                  <a:lnTo>
                    <a:pt x="12" y="104"/>
                  </a:lnTo>
                  <a:lnTo>
                    <a:pt x="2" y="86"/>
                  </a:lnTo>
                  <a:lnTo>
                    <a:pt x="0" y="65"/>
                  </a:lnTo>
                  <a:lnTo>
                    <a:pt x="2" y="44"/>
                  </a:lnTo>
                  <a:lnTo>
                    <a:pt x="12" y="27"/>
                  </a:lnTo>
                  <a:lnTo>
                    <a:pt x="27" y="13"/>
                  </a:lnTo>
                  <a:lnTo>
                    <a:pt x="45" y="4"/>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userDrawn="1"/>
          </p:nvSpPr>
          <p:spPr bwMode="auto">
            <a:xfrm>
              <a:off x="8578850" y="5375275"/>
              <a:ext cx="52388" cy="50800"/>
            </a:xfrm>
            <a:custGeom>
              <a:avLst/>
              <a:gdLst>
                <a:gd name="T0" fmla="*/ 52 w 130"/>
                <a:gd name="T1" fmla="*/ 60 h 129"/>
                <a:gd name="T2" fmla="*/ 69 w 130"/>
                <a:gd name="T3" fmla="*/ 60 h 129"/>
                <a:gd name="T4" fmla="*/ 77 w 130"/>
                <a:gd name="T5" fmla="*/ 59 h 129"/>
                <a:gd name="T6" fmla="*/ 82 w 130"/>
                <a:gd name="T7" fmla="*/ 55 h 129"/>
                <a:gd name="T8" fmla="*/ 83 w 130"/>
                <a:gd name="T9" fmla="*/ 48 h 129"/>
                <a:gd name="T10" fmla="*/ 82 w 130"/>
                <a:gd name="T11" fmla="*/ 42 h 129"/>
                <a:gd name="T12" fmla="*/ 77 w 130"/>
                <a:gd name="T13" fmla="*/ 38 h 129"/>
                <a:gd name="T14" fmla="*/ 70 w 130"/>
                <a:gd name="T15" fmla="*/ 37 h 129"/>
                <a:gd name="T16" fmla="*/ 52 w 130"/>
                <a:gd name="T17" fmla="*/ 37 h 129"/>
                <a:gd name="T18" fmla="*/ 69 w 130"/>
                <a:gd name="T19" fmla="*/ 28 h 129"/>
                <a:gd name="T20" fmla="*/ 89 w 130"/>
                <a:gd name="T21" fmla="*/ 33 h 129"/>
                <a:gd name="T22" fmla="*/ 95 w 130"/>
                <a:gd name="T23" fmla="*/ 49 h 129"/>
                <a:gd name="T24" fmla="*/ 89 w 130"/>
                <a:gd name="T25" fmla="*/ 63 h 129"/>
                <a:gd name="T26" fmla="*/ 75 w 130"/>
                <a:gd name="T27" fmla="*/ 69 h 129"/>
                <a:gd name="T28" fmla="*/ 84 w 130"/>
                <a:gd name="T29" fmla="*/ 101 h 129"/>
                <a:gd name="T30" fmla="*/ 52 w 130"/>
                <a:gd name="T31" fmla="*/ 69 h 129"/>
                <a:gd name="T32" fmla="*/ 41 w 130"/>
                <a:gd name="T33" fmla="*/ 101 h 129"/>
                <a:gd name="T34" fmla="*/ 65 w 130"/>
                <a:gd name="T35" fmla="*/ 10 h 129"/>
                <a:gd name="T36" fmla="*/ 34 w 130"/>
                <a:gd name="T37" fmla="*/ 20 h 129"/>
                <a:gd name="T38" fmla="*/ 16 w 130"/>
                <a:gd name="T39" fmla="*/ 47 h 129"/>
                <a:gd name="T40" fmla="*/ 16 w 130"/>
                <a:gd name="T41" fmla="*/ 81 h 129"/>
                <a:gd name="T42" fmla="*/ 34 w 130"/>
                <a:gd name="T43" fmla="*/ 108 h 129"/>
                <a:gd name="T44" fmla="*/ 65 w 130"/>
                <a:gd name="T45" fmla="*/ 119 h 129"/>
                <a:gd name="T46" fmla="*/ 97 w 130"/>
                <a:gd name="T47" fmla="*/ 108 h 129"/>
                <a:gd name="T48" fmla="*/ 115 w 130"/>
                <a:gd name="T49" fmla="*/ 81 h 129"/>
                <a:gd name="T50" fmla="*/ 115 w 130"/>
                <a:gd name="T51" fmla="*/ 47 h 129"/>
                <a:gd name="T52" fmla="*/ 97 w 130"/>
                <a:gd name="T53" fmla="*/ 20 h 129"/>
                <a:gd name="T54" fmla="*/ 65 w 130"/>
                <a:gd name="T55" fmla="*/ 10 h 129"/>
                <a:gd name="T56" fmla="*/ 85 w 130"/>
                <a:gd name="T57" fmla="*/ 3 h 129"/>
                <a:gd name="T58" fmla="*/ 118 w 130"/>
                <a:gd name="T59" fmla="*/ 25 h 129"/>
                <a:gd name="T60" fmla="*/ 130 w 130"/>
                <a:gd name="T61" fmla="*/ 64 h 129"/>
                <a:gd name="T62" fmla="*/ 118 w 130"/>
                <a:gd name="T63" fmla="*/ 103 h 129"/>
                <a:gd name="T64" fmla="*/ 85 w 130"/>
                <a:gd name="T65" fmla="*/ 126 h 129"/>
                <a:gd name="T66" fmla="*/ 46 w 130"/>
                <a:gd name="T67" fmla="*/ 126 h 129"/>
                <a:gd name="T68" fmla="*/ 13 w 130"/>
                <a:gd name="T69" fmla="*/ 103 h 129"/>
                <a:gd name="T70" fmla="*/ 0 w 130"/>
                <a:gd name="T71" fmla="*/ 64 h 129"/>
                <a:gd name="T72" fmla="*/ 13 w 130"/>
                <a:gd name="T73" fmla="*/ 25 h 129"/>
                <a:gd name="T74" fmla="*/ 46 w 130"/>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9">
                  <a:moveTo>
                    <a:pt x="52" y="37"/>
                  </a:moveTo>
                  <a:lnTo>
                    <a:pt x="52" y="60"/>
                  </a:lnTo>
                  <a:lnTo>
                    <a:pt x="65" y="60"/>
                  </a:lnTo>
                  <a:lnTo>
                    <a:pt x="69" y="60"/>
                  </a:lnTo>
                  <a:lnTo>
                    <a:pt x="73" y="59"/>
                  </a:lnTo>
                  <a:lnTo>
                    <a:pt x="77" y="59"/>
                  </a:lnTo>
                  <a:lnTo>
                    <a:pt x="79" y="58"/>
                  </a:lnTo>
                  <a:lnTo>
                    <a:pt x="82" y="55"/>
                  </a:lnTo>
                  <a:lnTo>
                    <a:pt x="83" y="51"/>
                  </a:lnTo>
                  <a:lnTo>
                    <a:pt x="83" y="48"/>
                  </a:lnTo>
                  <a:lnTo>
                    <a:pt x="83" y="44"/>
                  </a:lnTo>
                  <a:lnTo>
                    <a:pt x="82" y="42"/>
                  </a:lnTo>
                  <a:lnTo>
                    <a:pt x="79" y="39"/>
                  </a:lnTo>
                  <a:lnTo>
                    <a:pt x="77" y="38"/>
                  </a:lnTo>
                  <a:lnTo>
                    <a:pt x="74" y="38"/>
                  </a:lnTo>
                  <a:lnTo>
                    <a:pt x="70" y="37"/>
                  </a:lnTo>
                  <a:lnTo>
                    <a:pt x="67" y="37"/>
                  </a:lnTo>
                  <a:lnTo>
                    <a:pt x="52" y="37"/>
                  </a:lnTo>
                  <a:close/>
                  <a:moveTo>
                    <a:pt x="41" y="28"/>
                  </a:moveTo>
                  <a:lnTo>
                    <a:pt x="69" y="28"/>
                  </a:lnTo>
                  <a:lnTo>
                    <a:pt x="80" y="29"/>
                  </a:lnTo>
                  <a:lnTo>
                    <a:pt x="89" y="33"/>
                  </a:lnTo>
                  <a:lnTo>
                    <a:pt x="94" y="39"/>
                  </a:lnTo>
                  <a:lnTo>
                    <a:pt x="95" y="49"/>
                  </a:lnTo>
                  <a:lnTo>
                    <a:pt x="94" y="56"/>
                  </a:lnTo>
                  <a:lnTo>
                    <a:pt x="89" y="63"/>
                  </a:lnTo>
                  <a:lnTo>
                    <a:pt x="83" y="66"/>
                  </a:lnTo>
                  <a:lnTo>
                    <a:pt x="75" y="69"/>
                  </a:lnTo>
                  <a:lnTo>
                    <a:pt x="97" y="101"/>
                  </a:lnTo>
                  <a:lnTo>
                    <a:pt x="84" y="101"/>
                  </a:lnTo>
                  <a:lnTo>
                    <a:pt x="64" y="69"/>
                  </a:lnTo>
                  <a:lnTo>
                    <a:pt x="52" y="69"/>
                  </a:lnTo>
                  <a:lnTo>
                    <a:pt x="52" y="101"/>
                  </a:lnTo>
                  <a:lnTo>
                    <a:pt x="41" y="101"/>
                  </a:lnTo>
                  <a:lnTo>
                    <a:pt x="41" y="28"/>
                  </a:lnTo>
                  <a:close/>
                  <a:moveTo>
                    <a:pt x="65" y="10"/>
                  </a:moveTo>
                  <a:lnTo>
                    <a:pt x="48" y="13"/>
                  </a:lnTo>
                  <a:lnTo>
                    <a:pt x="34" y="20"/>
                  </a:lnTo>
                  <a:lnTo>
                    <a:pt x="23" y="33"/>
                  </a:lnTo>
                  <a:lnTo>
                    <a:pt x="16" y="47"/>
                  </a:lnTo>
                  <a:lnTo>
                    <a:pt x="13" y="64"/>
                  </a:lnTo>
                  <a:lnTo>
                    <a:pt x="16" y="81"/>
                  </a:lnTo>
                  <a:lnTo>
                    <a:pt x="23" y="96"/>
                  </a:lnTo>
                  <a:lnTo>
                    <a:pt x="34" y="108"/>
                  </a:lnTo>
                  <a:lnTo>
                    <a:pt x="48" y="115"/>
                  </a:lnTo>
                  <a:lnTo>
                    <a:pt x="65" y="119"/>
                  </a:lnTo>
                  <a:lnTo>
                    <a:pt x="82" y="115"/>
                  </a:lnTo>
                  <a:lnTo>
                    <a:pt x="97" y="108"/>
                  </a:lnTo>
                  <a:lnTo>
                    <a:pt x="108" y="96"/>
                  </a:lnTo>
                  <a:lnTo>
                    <a:pt x="115" y="81"/>
                  </a:lnTo>
                  <a:lnTo>
                    <a:pt x="118" y="64"/>
                  </a:lnTo>
                  <a:lnTo>
                    <a:pt x="115" y="47"/>
                  </a:lnTo>
                  <a:lnTo>
                    <a:pt x="108" y="33"/>
                  </a:lnTo>
                  <a:lnTo>
                    <a:pt x="97" y="20"/>
                  </a:lnTo>
                  <a:lnTo>
                    <a:pt x="82" y="13"/>
                  </a:lnTo>
                  <a:lnTo>
                    <a:pt x="65" y="10"/>
                  </a:lnTo>
                  <a:close/>
                  <a:moveTo>
                    <a:pt x="65" y="0"/>
                  </a:moveTo>
                  <a:lnTo>
                    <a:pt x="85" y="3"/>
                  </a:lnTo>
                  <a:lnTo>
                    <a:pt x="104" y="12"/>
                  </a:lnTo>
                  <a:lnTo>
                    <a:pt x="118" y="25"/>
                  </a:lnTo>
                  <a:lnTo>
                    <a:pt x="128" y="44"/>
                  </a:lnTo>
                  <a:lnTo>
                    <a:pt x="130" y="64"/>
                  </a:lnTo>
                  <a:lnTo>
                    <a:pt x="128" y="85"/>
                  </a:lnTo>
                  <a:lnTo>
                    <a:pt x="118" y="103"/>
                  </a:lnTo>
                  <a:lnTo>
                    <a:pt x="104" y="116"/>
                  </a:lnTo>
                  <a:lnTo>
                    <a:pt x="85" y="126"/>
                  </a:lnTo>
                  <a:lnTo>
                    <a:pt x="65" y="129"/>
                  </a:lnTo>
                  <a:lnTo>
                    <a:pt x="46" y="126"/>
                  </a:lnTo>
                  <a:lnTo>
                    <a:pt x="27" y="116"/>
                  </a:lnTo>
                  <a:lnTo>
                    <a:pt x="13" y="103"/>
                  </a:lnTo>
                  <a:lnTo>
                    <a:pt x="3" y="85"/>
                  </a:lnTo>
                  <a:lnTo>
                    <a:pt x="0" y="64"/>
                  </a:lnTo>
                  <a:lnTo>
                    <a:pt x="3" y="44"/>
                  </a:lnTo>
                  <a:lnTo>
                    <a:pt x="13" y="25"/>
                  </a:lnTo>
                  <a:lnTo>
                    <a:pt x="27" y="12"/>
                  </a:lnTo>
                  <a:lnTo>
                    <a:pt x="46" y="3"/>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userDrawn="1"/>
          </p:nvSpPr>
          <p:spPr bwMode="auto">
            <a:xfrm>
              <a:off x="7494588" y="5375275"/>
              <a:ext cx="52388" cy="50800"/>
            </a:xfrm>
            <a:custGeom>
              <a:avLst/>
              <a:gdLst>
                <a:gd name="T0" fmla="*/ 52 w 131"/>
                <a:gd name="T1" fmla="*/ 60 h 129"/>
                <a:gd name="T2" fmla="*/ 70 w 131"/>
                <a:gd name="T3" fmla="*/ 60 h 129"/>
                <a:gd name="T4" fmla="*/ 76 w 131"/>
                <a:gd name="T5" fmla="*/ 59 h 129"/>
                <a:gd name="T6" fmla="*/ 81 w 131"/>
                <a:gd name="T7" fmla="*/ 55 h 129"/>
                <a:gd name="T8" fmla="*/ 84 w 131"/>
                <a:gd name="T9" fmla="*/ 48 h 129"/>
                <a:gd name="T10" fmla="*/ 81 w 131"/>
                <a:gd name="T11" fmla="*/ 42 h 129"/>
                <a:gd name="T12" fmla="*/ 77 w 131"/>
                <a:gd name="T13" fmla="*/ 38 h 129"/>
                <a:gd name="T14" fmla="*/ 71 w 131"/>
                <a:gd name="T15" fmla="*/ 37 h 129"/>
                <a:gd name="T16" fmla="*/ 52 w 131"/>
                <a:gd name="T17" fmla="*/ 37 h 129"/>
                <a:gd name="T18" fmla="*/ 69 w 131"/>
                <a:gd name="T19" fmla="*/ 28 h 129"/>
                <a:gd name="T20" fmla="*/ 89 w 131"/>
                <a:gd name="T21" fmla="*/ 33 h 129"/>
                <a:gd name="T22" fmla="*/ 95 w 131"/>
                <a:gd name="T23" fmla="*/ 49 h 129"/>
                <a:gd name="T24" fmla="*/ 90 w 131"/>
                <a:gd name="T25" fmla="*/ 63 h 129"/>
                <a:gd name="T26" fmla="*/ 76 w 131"/>
                <a:gd name="T27" fmla="*/ 69 h 129"/>
                <a:gd name="T28" fmla="*/ 85 w 131"/>
                <a:gd name="T29" fmla="*/ 101 h 129"/>
                <a:gd name="T30" fmla="*/ 52 w 131"/>
                <a:gd name="T31" fmla="*/ 69 h 129"/>
                <a:gd name="T32" fmla="*/ 41 w 131"/>
                <a:gd name="T33" fmla="*/ 101 h 129"/>
                <a:gd name="T34" fmla="*/ 66 w 131"/>
                <a:gd name="T35" fmla="*/ 10 h 129"/>
                <a:gd name="T36" fmla="*/ 34 w 131"/>
                <a:gd name="T37" fmla="*/ 20 h 129"/>
                <a:gd name="T38" fmla="*/ 15 w 131"/>
                <a:gd name="T39" fmla="*/ 47 h 129"/>
                <a:gd name="T40" fmla="*/ 15 w 131"/>
                <a:gd name="T41" fmla="*/ 81 h 129"/>
                <a:gd name="T42" fmla="*/ 34 w 131"/>
                <a:gd name="T43" fmla="*/ 108 h 129"/>
                <a:gd name="T44" fmla="*/ 66 w 131"/>
                <a:gd name="T45" fmla="*/ 119 h 129"/>
                <a:gd name="T46" fmla="*/ 96 w 131"/>
                <a:gd name="T47" fmla="*/ 108 h 129"/>
                <a:gd name="T48" fmla="*/ 115 w 131"/>
                <a:gd name="T49" fmla="*/ 81 h 129"/>
                <a:gd name="T50" fmla="*/ 115 w 131"/>
                <a:gd name="T51" fmla="*/ 47 h 129"/>
                <a:gd name="T52" fmla="*/ 96 w 131"/>
                <a:gd name="T53" fmla="*/ 20 h 129"/>
                <a:gd name="T54" fmla="*/ 66 w 131"/>
                <a:gd name="T55" fmla="*/ 10 h 129"/>
                <a:gd name="T56" fmla="*/ 86 w 131"/>
                <a:gd name="T57" fmla="*/ 3 h 129"/>
                <a:gd name="T58" fmla="*/ 118 w 131"/>
                <a:gd name="T59" fmla="*/ 25 h 129"/>
                <a:gd name="T60" fmla="*/ 131 w 131"/>
                <a:gd name="T61" fmla="*/ 64 h 129"/>
                <a:gd name="T62" fmla="*/ 118 w 131"/>
                <a:gd name="T63" fmla="*/ 103 h 129"/>
                <a:gd name="T64" fmla="*/ 86 w 131"/>
                <a:gd name="T65" fmla="*/ 126 h 129"/>
                <a:gd name="T66" fmla="*/ 45 w 131"/>
                <a:gd name="T67" fmla="*/ 126 h 129"/>
                <a:gd name="T68" fmla="*/ 13 w 131"/>
                <a:gd name="T69" fmla="*/ 103 h 129"/>
                <a:gd name="T70" fmla="*/ 0 w 131"/>
                <a:gd name="T71" fmla="*/ 64 h 129"/>
                <a:gd name="T72" fmla="*/ 13 w 131"/>
                <a:gd name="T73" fmla="*/ 25 h 129"/>
                <a:gd name="T74" fmla="*/ 45 w 131"/>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29">
                  <a:moveTo>
                    <a:pt x="52" y="37"/>
                  </a:moveTo>
                  <a:lnTo>
                    <a:pt x="52" y="60"/>
                  </a:lnTo>
                  <a:lnTo>
                    <a:pt x="65" y="60"/>
                  </a:lnTo>
                  <a:lnTo>
                    <a:pt x="70" y="60"/>
                  </a:lnTo>
                  <a:lnTo>
                    <a:pt x="74" y="59"/>
                  </a:lnTo>
                  <a:lnTo>
                    <a:pt x="76" y="59"/>
                  </a:lnTo>
                  <a:lnTo>
                    <a:pt x="80" y="58"/>
                  </a:lnTo>
                  <a:lnTo>
                    <a:pt x="81" y="55"/>
                  </a:lnTo>
                  <a:lnTo>
                    <a:pt x="82" y="51"/>
                  </a:lnTo>
                  <a:lnTo>
                    <a:pt x="84" y="48"/>
                  </a:lnTo>
                  <a:lnTo>
                    <a:pt x="82" y="44"/>
                  </a:lnTo>
                  <a:lnTo>
                    <a:pt x="81" y="42"/>
                  </a:lnTo>
                  <a:lnTo>
                    <a:pt x="80" y="39"/>
                  </a:lnTo>
                  <a:lnTo>
                    <a:pt x="77" y="38"/>
                  </a:lnTo>
                  <a:lnTo>
                    <a:pt x="74" y="38"/>
                  </a:lnTo>
                  <a:lnTo>
                    <a:pt x="71" y="37"/>
                  </a:lnTo>
                  <a:lnTo>
                    <a:pt x="67" y="37"/>
                  </a:lnTo>
                  <a:lnTo>
                    <a:pt x="52" y="37"/>
                  </a:lnTo>
                  <a:close/>
                  <a:moveTo>
                    <a:pt x="41" y="28"/>
                  </a:moveTo>
                  <a:lnTo>
                    <a:pt x="69" y="28"/>
                  </a:lnTo>
                  <a:lnTo>
                    <a:pt x="80" y="29"/>
                  </a:lnTo>
                  <a:lnTo>
                    <a:pt x="89" y="33"/>
                  </a:lnTo>
                  <a:lnTo>
                    <a:pt x="94" y="39"/>
                  </a:lnTo>
                  <a:lnTo>
                    <a:pt x="95" y="49"/>
                  </a:lnTo>
                  <a:lnTo>
                    <a:pt x="94" y="56"/>
                  </a:lnTo>
                  <a:lnTo>
                    <a:pt x="90" y="63"/>
                  </a:lnTo>
                  <a:lnTo>
                    <a:pt x="84" y="66"/>
                  </a:lnTo>
                  <a:lnTo>
                    <a:pt x="76" y="69"/>
                  </a:lnTo>
                  <a:lnTo>
                    <a:pt x="97" y="101"/>
                  </a:lnTo>
                  <a:lnTo>
                    <a:pt x="85" y="101"/>
                  </a:lnTo>
                  <a:lnTo>
                    <a:pt x="65" y="69"/>
                  </a:lnTo>
                  <a:lnTo>
                    <a:pt x="52" y="69"/>
                  </a:lnTo>
                  <a:lnTo>
                    <a:pt x="52" y="101"/>
                  </a:lnTo>
                  <a:lnTo>
                    <a:pt x="41" y="101"/>
                  </a:lnTo>
                  <a:lnTo>
                    <a:pt x="41" y="28"/>
                  </a:lnTo>
                  <a:close/>
                  <a:moveTo>
                    <a:pt x="66" y="10"/>
                  </a:moveTo>
                  <a:lnTo>
                    <a:pt x="49" y="13"/>
                  </a:lnTo>
                  <a:lnTo>
                    <a:pt x="34" y="20"/>
                  </a:lnTo>
                  <a:lnTo>
                    <a:pt x="23" y="33"/>
                  </a:lnTo>
                  <a:lnTo>
                    <a:pt x="15" y="47"/>
                  </a:lnTo>
                  <a:lnTo>
                    <a:pt x="13" y="64"/>
                  </a:lnTo>
                  <a:lnTo>
                    <a:pt x="15" y="81"/>
                  </a:lnTo>
                  <a:lnTo>
                    <a:pt x="23" y="96"/>
                  </a:lnTo>
                  <a:lnTo>
                    <a:pt x="34" y="108"/>
                  </a:lnTo>
                  <a:lnTo>
                    <a:pt x="49" y="115"/>
                  </a:lnTo>
                  <a:lnTo>
                    <a:pt x="66" y="119"/>
                  </a:lnTo>
                  <a:lnTo>
                    <a:pt x="82" y="115"/>
                  </a:lnTo>
                  <a:lnTo>
                    <a:pt x="96" y="108"/>
                  </a:lnTo>
                  <a:lnTo>
                    <a:pt x="107" y="96"/>
                  </a:lnTo>
                  <a:lnTo>
                    <a:pt x="115" y="81"/>
                  </a:lnTo>
                  <a:lnTo>
                    <a:pt x="117" y="64"/>
                  </a:lnTo>
                  <a:lnTo>
                    <a:pt x="115" y="47"/>
                  </a:lnTo>
                  <a:lnTo>
                    <a:pt x="107" y="33"/>
                  </a:lnTo>
                  <a:lnTo>
                    <a:pt x="96" y="20"/>
                  </a:lnTo>
                  <a:lnTo>
                    <a:pt x="82" y="13"/>
                  </a:lnTo>
                  <a:lnTo>
                    <a:pt x="66" y="10"/>
                  </a:lnTo>
                  <a:close/>
                  <a:moveTo>
                    <a:pt x="66" y="0"/>
                  </a:moveTo>
                  <a:lnTo>
                    <a:pt x="86" y="3"/>
                  </a:lnTo>
                  <a:lnTo>
                    <a:pt x="103" y="12"/>
                  </a:lnTo>
                  <a:lnTo>
                    <a:pt x="118" y="25"/>
                  </a:lnTo>
                  <a:lnTo>
                    <a:pt x="127" y="44"/>
                  </a:lnTo>
                  <a:lnTo>
                    <a:pt x="131" y="64"/>
                  </a:lnTo>
                  <a:lnTo>
                    <a:pt x="127" y="85"/>
                  </a:lnTo>
                  <a:lnTo>
                    <a:pt x="118" y="103"/>
                  </a:lnTo>
                  <a:lnTo>
                    <a:pt x="103" y="116"/>
                  </a:lnTo>
                  <a:lnTo>
                    <a:pt x="86" y="126"/>
                  </a:lnTo>
                  <a:lnTo>
                    <a:pt x="66" y="129"/>
                  </a:lnTo>
                  <a:lnTo>
                    <a:pt x="45" y="126"/>
                  </a:lnTo>
                  <a:lnTo>
                    <a:pt x="28" y="116"/>
                  </a:lnTo>
                  <a:lnTo>
                    <a:pt x="13" y="103"/>
                  </a:lnTo>
                  <a:lnTo>
                    <a:pt x="4" y="85"/>
                  </a:lnTo>
                  <a:lnTo>
                    <a:pt x="0" y="64"/>
                  </a:lnTo>
                  <a:lnTo>
                    <a:pt x="4" y="44"/>
                  </a:lnTo>
                  <a:lnTo>
                    <a:pt x="13" y="25"/>
                  </a:lnTo>
                  <a:lnTo>
                    <a:pt x="28" y="12"/>
                  </a:lnTo>
                  <a:lnTo>
                    <a:pt x="45" y="3"/>
                  </a:lnTo>
                  <a:lnTo>
                    <a:pt x="6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userDrawn="1"/>
          </p:nvSpPr>
          <p:spPr bwMode="auto">
            <a:xfrm>
              <a:off x="7548563" y="5530850"/>
              <a:ext cx="1052513" cy="0"/>
            </a:xfrm>
            <a:prstGeom prst="line">
              <a:avLst/>
            </a:prstGeom>
            <a:noFill/>
            <a:ln w="6350">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3" name="TextBox 3"/>
          <p:cNvSpPr txBox="1">
            <a:spLocks noChangeAspect="1"/>
          </p:cNvSpPr>
          <p:nvPr userDrawn="1"/>
        </p:nvSpPr>
        <p:spPr>
          <a:xfrm>
            <a:off x="3310128" y="6584245"/>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6458494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S - Blank -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AS - Blank - Black">
    <p:bg>
      <p:bgPr>
        <a:solidFill>
          <a:srgbClr val="000000"/>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grpSp>
        <p:nvGrpSpPr>
          <p:cNvPr id="13" name="Group 12"/>
          <p:cNvGrpSpPr/>
          <p:nvPr userDrawn="1"/>
        </p:nvGrpSpPr>
        <p:grpSpPr>
          <a:xfrm>
            <a:off x="8428364" y="6486828"/>
            <a:ext cx="526892" cy="220528"/>
            <a:chOff x="6145213" y="4384676"/>
            <a:chExt cx="1582738" cy="649287"/>
          </a:xfrm>
          <a:solidFill>
            <a:srgbClr val="262626"/>
          </a:solidFill>
        </p:grpSpPr>
        <p:sp>
          <p:nvSpPr>
            <p:cNvPr id="1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p:cNvSpPr txBox="1">
            <a:spLocks noChangeAspect="1"/>
          </p:cNvSpPr>
          <p:nvPr userDrawn="1"/>
        </p:nvSpPr>
        <p:spPr>
          <a:xfrm>
            <a:off x="3310128" y="6584245"/>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17025376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AS -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7" name="Group 56"/>
          <p:cNvGrpSpPr/>
          <p:nvPr userDrawn="1"/>
        </p:nvGrpSpPr>
        <p:grpSpPr>
          <a:xfrm>
            <a:off x="8018998" y="6246873"/>
            <a:ext cx="844014" cy="449260"/>
            <a:chOff x="7048500" y="4889500"/>
            <a:chExt cx="1622426" cy="863600"/>
          </a:xfrm>
        </p:grpSpPr>
        <p:sp>
          <p:nvSpPr>
            <p:cNvPr id="34" name="Freeform 6"/>
            <p:cNvSpPr>
              <a:spLocks/>
            </p:cNvSpPr>
            <p:nvPr userDrawn="1"/>
          </p:nvSpPr>
          <p:spPr bwMode="auto">
            <a:xfrm>
              <a:off x="7089775" y="5645150"/>
              <a:ext cx="87313" cy="100013"/>
            </a:xfrm>
            <a:custGeom>
              <a:avLst/>
              <a:gdLst>
                <a:gd name="T0" fmla="*/ 0 w 218"/>
                <a:gd name="T1" fmla="*/ 0 h 249"/>
                <a:gd name="T2" fmla="*/ 218 w 218"/>
                <a:gd name="T3" fmla="*/ 0 h 249"/>
                <a:gd name="T4" fmla="*/ 218 w 218"/>
                <a:gd name="T5" fmla="*/ 63 h 249"/>
                <a:gd name="T6" fmla="*/ 147 w 218"/>
                <a:gd name="T7" fmla="*/ 63 h 249"/>
                <a:gd name="T8" fmla="*/ 147 w 218"/>
                <a:gd name="T9" fmla="*/ 249 h 249"/>
                <a:gd name="T10" fmla="*/ 71 w 218"/>
                <a:gd name="T11" fmla="*/ 249 h 249"/>
                <a:gd name="T12" fmla="*/ 71 w 218"/>
                <a:gd name="T13" fmla="*/ 63 h 249"/>
                <a:gd name="T14" fmla="*/ 0 w 218"/>
                <a:gd name="T15" fmla="*/ 63 h 249"/>
                <a:gd name="T16" fmla="*/ 0 w 218"/>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49">
                  <a:moveTo>
                    <a:pt x="0" y="0"/>
                  </a:moveTo>
                  <a:lnTo>
                    <a:pt x="218" y="0"/>
                  </a:lnTo>
                  <a:lnTo>
                    <a:pt x="218" y="63"/>
                  </a:lnTo>
                  <a:lnTo>
                    <a:pt x="147" y="63"/>
                  </a:lnTo>
                  <a:lnTo>
                    <a:pt x="147" y="249"/>
                  </a:lnTo>
                  <a:lnTo>
                    <a:pt x="71" y="249"/>
                  </a:lnTo>
                  <a:lnTo>
                    <a:pt x="71"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p:cNvSpPr>
            <p:nvPr userDrawn="1"/>
          </p:nvSpPr>
          <p:spPr bwMode="auto">
            <a:xfrm>
              <a:off x="7185025" y="5645150"/>
              <a:ext cx="88900" cy="100013"/>
            </a:xfrm>
            <a:custGeom>
              <a:avLst/>
              <a:gdLst>
                <a:gd name="T0" fmla="*/ 0 w 227"/>
                <a:gd name="T1" fmla="*/ 0 h 249"/>
                <a:gd name="T2" fmla="*/ 77 w 227"/>
                <a:gd name="T3" fmla="*/ 0 h 249"/>
                <a:gd name="T4" fmla="*/ 77 w 227"/>
                <a:gd name="T5" fmla="*/ 86 h 249"/>
                <a:gd name="T6" fmla="*/ 149 w 227"/>
                <a:gd name="T7" fmla="*/ 86 h 249"/>
                <a:gd name="T8" fmla="*/ 149 w 227"/>
                <a:gd name="T9" fmla="*/ 0 h 249"/>
                <a:gd name="T10" fmla="*/ 227 w 227"/>
                <a:gd name="T11" fmla="*/ 0 h 249"/>
                <a:gd name="T12" fmla="*/ 227 w 227"/>
                <a:gd name="T13" fmla="*/ 249 h 249"/>
                <a:gd name="T14" fmla="*/ 149 w 227"/>
                <a:gd name="T15" fmla="*/ 249 h 249"/>
                <a:gd name="T16" fmla="*/ 149 w 227"/>
                <a:gd name="T17" fmla="*/ 150 h 249"/>
                <a:gd name="T18" fmla="*/ 77 w 227"/>
                <a:gd name="T19" fmla="*/ 150 h 249"/>
                <a:gd name="T20" fmla="*/ 77 w 227"/>
                <a:gd name="T21" fmla="*/ 249 h 249"/>
                <a:gd name="T22" fmla="*/ 0 w 227"/>
                <a:gd name="T23" fmla="*/ 249 h 249"/>
                <a:gd name="T24" fmla="*/ 0 w 227"/>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249">
                  <a:moveTo>
                    <a:pt x="0" y="0"/>
                  </a:moveTo>
                  <a:lnTo>
                    <a:pt x="77" y="0"/>
                  </a:lnTo>
                  <a:lnTo>
                    <a:pt x="77" y="86"/>
                  </a:lnTo>
                  <a:lnTo>
                    <a:pt x="149" y="86"/>
                  </a:lnTo>
                  <a:lnTo>
                    <a:pt x="149" y="0"/>
                  </a:lnTo>
                  <a:lnTo>
                    <a:pt x="227" y="0"/>
                  </a:lnTo>
                  <a:lnTo>
                    <a:pt x="227" y="249"/>
                  </a:lnTo>
                  <a:lnTo>
                    <a:pt x="149" y="249"/>
                  </a:lnTo>
                  <a:lnTo>
                    <a:pt x="149" y="150"/>
                  </a:lnTo>
                  <a:lnTo>
                    <a:pt x="77" y="150"/>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8"/>
            <p:cNvSpPr>
              <a:spLocks/>
            </p:cNvSpPr>
            <p:nvPr userDrawn="1"/>
          </p:nvSpPr>
          <p:spPr bwMode="auto">
            <a:xfrm>
              <a:off x="7285038" y="5645150"/>
              <a:ext cx="82550" cy="100013"/>
            </a:xfrm>
            <a:custGeom>
              <a:avLst/>
              <a:gdLst>
                <a:gd name="T0" fmla="*/ 0 w 212"/>
                <a:gd name="T1" fmla="*/ 0 h 249"/>
                <a:gd name="T2" fmla="*/ 208 w 212"/>
                <a:gd name="T3" fmla="*/ 0 h 249"/>
                <a:gd name="T4" fmla="*/ 208 w 212"/>
                <a:gd name="T5" fmla="*/ 63 h 249"/>
                <a:gd name="T6" fmla="*/ 78 w 212"/>
                <a:gd name="T7" fmla="*/ 63 h 249"/>
                <a:gd name="T8" fmla="*/ 78 w 212"/>
                <a:gd name="T9" fmla="*/ 94 h 249"/>
                <a:gd name="T10" fmla="*/ 196 w 212"/>
                <a:gd name="T11" fmla="*/ 94 h 249"/>
                <a:gd name="T12" fmla="*/ 196 w 212"/>
                <a:gd name="T13" fmla="*/ 154 h 249"/>
                <a:gd name="T14" fmla="*/ 78 w 212"/>
                <a:gd name="T15" fmla="*/ 154 h 249"/>
                <a:gd name="T16" fmla="*/ 78 w 212"/>
                <a:gd name="T17" fmla="*/ 185 h 249"/>
                <a:gd name="T18" fmla="*/ 212 w 212"/>
                <a:gd name="T19" fmla="*/ 185 h 249"/>
                <a:gd name="T20" fmla="*/ 212 w 212"/>
                <a:gd name="T21" fmla="*/ 249 h 249"/>
                <a:gd name="T22" fmla="*/ 0 w 212"/>
                <a:gd name="T23" fmla="*/ 249 h 249"/>
                <a:gd name="T24" fmla="*/ 0 w 212"/>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249">
                  <a:moveTo>
                    <a:pt x="0" y="0"/>
                  </a:moveTo>
                  <a:lnTo>
                    <a:pt x="208" y="0"/>
                  </a:lnTo>
                  <a:lnTo>
                    <a:pt x="208" y="63"/>
                  </a:lnTo>
                  <a:lnTo>
                    <a:pt x="78" y="63"/>
                  </a:lnTo>
                  <a:lnTo>
                    <a:pt x="78" y="94"/>
                  </a:lnTo>
                  <a:lnTo>
                    <a:pt x="196" y="94"/>
                  </a:lnTo>
                  <a:lnTo>
                    <a:pt x="196" y="154"/>
                  </a:lnTo>
                  <a:lnTo>
                    <a:pt x="78" y="154"/>
                  </a:lnTo>
                  <a:lnTo>
                    <a:pt x="78" y="185"/>
                  </a:lnTo>
                  <a:lnTo>
                    <a:pt x="212" y="185"/>
                  </a:lnTo>
                  <a:lnTo>
                    <a:pt x="212"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9"/>
            <p:cNvSpPr>
              <a:spLocks noEditPoints="1"/>
            </p:cNvSpPr>
            <p:nvPr userDrawn="1"/>
          </p:nvSpPr>
          <p:spPr bwMode="auto">
            <a:xfrm>
              <a:off x="7426325" y="5645150"/>
              <a:ext cx="87313" cy="100013"/>
            </a:xfrm>
            <a:custGeom>
              <a:avLst/>
              <a:gdLst>
                <a:gd name="T0" fmla="*/ 77 w 221"/>
                <a:gd name="T1" fmla="*/ 63 h 249"/>
                <a:gd name="T2" fmla="*/ 77 w 221"/>
                <a:gd name="T3" fmla="*/ 114 h 249"/>
                <a:gd name="T4" fmla="*/ 107 w 221"/>
                <a:gd name="T5" fmla="*/ 114 h 249"/>
                <a:gd name="T6" fmla="*/ 117 w 221"/>
                <a:gd name="T7" fmla="*/ 114 h 249"/>
                <a:gd name="T8" fmla="*/ 126 w 221"/>
                <a:gd name="T9" fmla="*/ 113 h 249"/>
                <a:gd name="T10" fmla="*/ 135 w 221"/>
                <a:gd name="T11" fmla="*/ 111 h 249"/>
                <a:gd name="T12" fmla="*/ 142 w 221"/>
                <a:gd name="T13" fmla="*/ 106 h 249"/>
                <a:gd name="T14" fmla="*/ 146 w 221"/>
                <a:gd name="T15" fmla="*/ 98 h 249"/>
                <a:gd name="T16" fmla="*/ 148 w 221"/>
                <a:gd name="T17" fmla="*/ 87 h 249"/>
                <a:gd name="T18" fmla="*/ 146 w 221"/>
                <a:gd name="T19" fmla="*/ 76 h 249"/>
                <a:gd name="T20" fmla="*/ 141 w 221"/>
                <a:gd name="T21" fmla="*/ 69 h 249"/>
                <a:gd name="T22" fmla="*/ 132 w 221"/>
                <a:gd name="T23" fmla="*/ 66 h 249"/>
                <a:gd name="T24" fmla="*/ 122 w 221"/>
                <a:gd name="T25" fmla="*/ 63 h 249"/>
                <a:gd name="T26" fmla="*/ 111 w 221"/>
                <a:gd name="T27" fmla="*/ 63 h 249"/>
                <a:gd name="T28" fmla="*/ 77 w 221"/>
                <a:gd name="T29" fmla="*/ 63 h 249"/>
                <a:gd name="T30" fmla="*/ 0 w 221"/>
                <a:gd name="T31" fmla="*/ 0 h 249"/>
                <a:gd name="T32" fmla="*/ 128 w 221"/>
                <a:gd name="T33" fmla="*/ 0 h 249"/>
                <a:gd name="T34" fmla="*/ 152 w 221"/>
                <a:gd name="T35" fmla="*/ 1 h 249"/>
                <a:gd name="T36" fmla="*/ 172 w 221"/>
                <a:gd name="T37" fmla="*/ 7 h 249"/>
                <a:gd name="T38" fmla="*/ 188 w 221"/>
                <a:gd name="T39" fmla="*/ 17 h 249"/>
                <a:gd name="T40" fmla="*/ 201 w 221"/>
                <a:gd name="T41" fmla="*/ 28 h 249"/>
                <a:gd name="T42" fmla="*/ 209 w 221"/>
                <a:gd name="T43" fmla="*/ 42 h 249"/>
                <a:gd name="T44" fmla="*/ 216 w 221"/>
                <a:gd name="T45" fmla="*/ 56 h 249"/>
                <a:gd name="T46" fmla="*/ 219 w 221"/>
                <a:gd name="T47" fmla="*/ 71 h 249"/>
                <a:gd name="T48" fmla="*/ 221 w 221"/>
                <a:gd name="T49" fmla="*/ 84 h 249"/>
                <a:gd name="T50" fmla="*/ 218 w 221"/>
                <a:gd name="T51" fmla="*/ 108 h 249"/>
                <a:gd name="T52" fmla="*/ 212 w 221"/>
                <a:gd name="T53" fmla="*/ 129 h 249"/>
                <a:gd name="T54" fmla="*/ 201 w 221"/>
                <a:gd name="T55" fmla="*/ 145 h 249"/>
                <a:gd name="T56" fmla="*/ 186 w 221"/>
                <a:gd name="T57" fmla="*/ 158 h 249"/>
                <a:gd name="T58" fmla="*/ 167 w 221"/>
                <a:gd name="T59" fmla="*/ 167 h 249"/>
                <a:gd name="T60" fmla="*/ 146 w 221"/>
                <a:gd name="T61" fmla="*/ 172 h 249"/>
                <a:gd name="T62" fmla="*/ 122 w 221"/>
                <a:gd name="T63" fmla="*/ 174 h 249"/>
                <a:gd name="T64" fmla="*/ 77 w 221"/>
                <a:gd name="T65" fmla="*/ 174 h 249"/>
                <a:gd name="T66" fmla="*/ 77 w 221"/>
                <a:gd name="T67" fmla="*/ 249 h 249"/>
                <a:gd name="T68" fmla="*/ 0 w 221"/>
                <a:gd name="T69" fmla="*/ 249 h 249"/>
                <a:gd name="T70" fmla="*/ 0 w 221"/>
                <a:gd name="T71"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1" h="249">
                  <a:moveTo>
                    <a:pt x="77" y="63"/>
                  </a:moveTo>
                  <a:lnTo>
                    <a:pt x="77" y="114"/>
                  </a:lnTo>
                  <a:lnTo>
                    <a:pt x="107" y="114"/>
                  </a:lnTo>
                  <a:lnTo>
                    <a:pt x="117" y="114"/>
                  </a:lnTo>
                  <a:lnTo>
                    <a:pt x="126" y="113"/>
                  </a:lnTo>
                  <a:lnTo>
                    <a:pt x="135" y="111"/>
                  </a:lnTo>
                  <a:lnTo>
                    <a:pt x="142" y="106"/>
                  </a:lnTo>
                  <a:lnTo>
                    <a:pt x="146" y="98"/>
                  </a:lnTo>
                  <a:lnTo>
                    <a:pt x="148" y="87"/>
                  </a:lnTo>
                  <a:lnTo>
                    <a:pt x="146" y="76"/>
                  </a:lnTo>
                  <a:lnTo>
                    <a:pt x="141" y="69"/>
                  </a:lnTo>
                  <a:lnTo>
                    <a:pt x="132" y="66"/>
                  </a:lnTo>
                  <a:lnTo>
                    <a:pt x="122" y="63"/>
                  </a:lnTo>
                  <a:lnTo>
                    <a:pt x="111" y="63"/>
                  </a:lnTo>
                  <a:lnTo>
                    <a:pt x="77" y="63"/>
                  </a:lnTo>
                  <a:close/>
                  <a:moveTo>
                    <a:pt x="0" y="0"/>
                  </a:moveTo>
                  <a:lnTo>
                    <a:pt x="128" y="0"/>
                  </a:lnTo>
                  <a:lnTo>
                    <a:pt x="152" y="1"/>
                  </a:lnTo>
                  <a:lnTo>
                    <a:pt x="172" y="7"/>
                  </a:lnTo>
                  <a:lnTo>
                    <a:pt x="188" y="17"/>
                  </a:lnTo>
                  <a:lnTo>
                    <a:pt x="201" y="28"/>
                  </a:lnTo>
                  <a:lnTo>
                    <a:pt x="209" y="42"/>
                  </a:lnTo>
                  <a:lnTo>
                    <a:pt x="216" y="56"/>
                  </a:lnTo>
                  <a:lnTo>
                    <a:pt x="219" y="71"/>
                  </a:lnTo>
                  <a:lnTo>
                    <a:pt x="221" y="84"/>
                  </a:lnTo>
                  <a:lnTo>
                    <a:pt x="218" y="108"/>
                  </a:lnTo>
                  <a:lnTo>
                    <a:pt x="212" y="129"/>
                  </a:lnTo>
                  <a:lnTo>
                    <a:pt x="201" y="145"/>
                  </a:lnTo>
                  <a:lnTo>
                    <a:pt x="186" y="158"/>
                  </a:lnTo>
                  <a:lnTo>
                    <a:pt x="167" y="167"/>
                  </a:lnTo>
                  <a:lnTo>
                    <a:pt x="146" y="172"/>
                  </a:lnTo>
                  <a:lnTo>
                    <a:pt x="122" y="174"/>
                  </a:lnTo>
                  <a:lnTo>
                    <a:pt x="77" y="174"/>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0"/>
            <p:cNvSpPr>
              <a:spLocks noEditPoints="1"/>
            </p:cNvSpPr>
            <p:nvPr userDrawn="1"/>
          </p:nvSpPr>
          <p:spPr bwMode="auto">
            <a:xfrm>
              <a:off x="7516813" y="5643563"/>
              <a:ext cx="100013" cy="103188"/>
            </a:xfrm>
            <a:custGeom>
              <a:avLst/>
              <a:gdLst>
                <a:gd name="T0" fmla="*/ 126 w 253"/>
                <a:gd name="T1" fmla="*/ 63 h 262"/>
                <a:gd name="T2" fmla="*/ 117 w 253"/>
                <a:gd name="T3" fmla="*/ 64 h 262"/>
                <a:gd name="T4" fmla="*/ 108 w 253"/>
                <a:gd name="T5" fmla="*/ 66 h 262"/>
                <a:gd name="T6" fmla="*/ 98 w 253"/>
                <a:gd name="T7" fmla="*/ 71 h 262"/>
                <a:gd name="T8" fmla="*/ 90 w 253"/>
                <a:gd name="T9" fmla="*/ 80 h 262"/>
                <a:gd name="T10" fmla="*/ 84 w 253"/>
                <a:gd name="T11" fmla="*/ 93 h 262"/>
                <a:gd name="T12" fmla="*/ 79 w 253"/>
                <a:gd name="T13" fmla="*/ 110 h 262"/>
                <a:gd name="T14" fmla="*/ 76 w 253"/>
                <a:gd name="T15" fmla="*/ 131 h 262"/>
                <a:gd name="T16" fmla="*/ 79 w 253"/>
                <a:gd name="T17" fmla="*/ 152 h 262"/>
                <a:gd name="T18" fmla="*/ 84 w 253"/>
                <a:gd name="T19" fmla="*/ 169 h 262"/>
                <a:gd name="T20" fmla="*/ 90 w 253"/>
                <a:gd name="T21" fmla="*/ 181 h 262"/>
                <a:gd name="T22" fmla="*/ 98 w 253"/>
                <a:gd name="T23" fmla="*/ 191 h 262"/>
                <a:gd name="T24" fmla="*/ 108 w 253"/>
                <a:gd name="T25" fmla="*/ 196 h 262"/>
                <a:gd name="T26" fmla="*/ 117 w 253"/>
                <a:gd name="T27" fmla="*/ 199 h 262"/>
                <a:gd name="T28" fmla="*/ 126 w 253"/>
                <a:gd name="T29" fmla="*/ 200 h 262"/>
                <a:gd name="T30" fmla="*/ 136 w 253"/>
                <a:gd name="T31" fmla="*/ 199 h 262"/>
                <a:gd name="T32" fmla="*/ 144 w 253"/>
                <a:gd name="T33" fmla="*/ 196 h 262"/>
                <a:gd name="T34" fmla="*/ 154 w 253"/>
                <a:gd name="T35" fmla="*/ 191 h 262"/>
                <a:gd name="T36" fmla="*/ 163 w 253"/>
                <a:gd name="T37" fmla="*/ 181 h 262"/>
                <a:gd name="T38" fmla="*/ 169 w 253"/>
                <a:gd name="T39" fmla="*/ 169 h 262"/>
                <a:gd name="T40" fmla="*/ 174 w 253"/>
                <a:gd name="T41" fmla="*/ 152 h 262"/>
                <a:gd name="T42" fmla="*/ 176 w 253"/>
                <a:gd name="T43" fmla="*/ 131 h 262"/>
                <a:gd name="T44" fmla="*/ 174 w 253"/>
                <a:gd name="T45" fmla="*/ 110 h 262"/>
                <a:gd name="T46" fmla="*/ 169 w 253"/>
                <a:gd name="T47" fmla="*/ 93 h 262"/>
                <a:gd name="T48" fmla="*/ 163 w 253"/>
                <a:gd name="T49" fmla="*/ 80 h 262"/>
                <a:gd name="T50" fmla="*/ 154 w 253"/>
                <a:gd name="T51" fmla="*/ 71 h 262"/>
                <a:gd name="T52" fmla="*/ 144 w 253"/>
                <a:gd name="T53" fmla="*/ 66 h 262"/>
                <a:gd name="T54" fmla="*/ 136 w 253"/>
                <a:gd name="T55" fmla="*/ 64 h 262"/>
                <a:gd name="T56" fmla="*/ 126 w 253"/>
                <a:gd name="T57" fmla="*/ 63 h 262"/>
                <a:gd name="T58" fmla="*/ 126 w 253"/>
                <a:gd name="T59" fmla="*/ 0 h 262"/>
                <a:gd name="T60" fmla="*/ 157 w 253"/>
                <a:gd name="T61" fmla="*/ 3 h 262"/>
                <a:gd name="T62" fmla="*/ 184 w 253"/>
                <a:gd name="T63" fmla="*/ 13 h 262"/>
                <a:gd name="T64" fmla="*/ 208 w 253"/>
                <a:gd name="T65" fmla="*/ 28 h 262"/>
                <a:gd name="T66" fmla="*/ 227 w 253"/>
                <a:gd name="T67" fmla="*/ 48 h 262"/>
                <a:gd name="T68" fmla="*/ 241 w 253"/>
                <a:gd name="T69" fmla="*/ 71 h 262"/>
                <a:gd name="T70" fmla="*/ 250 w 253"/>
                <a:gd name="T71" fmla="*/ 100 h 262"/>
                <a:gd name="T72" fmla="*/ 253 w 253"/>
                <a:gd name="T73" fmla="*/ 131 h 262"/>
                <a:gd name="T74" fmla="*/ 250 w 253"/>
                <a:gd name="T75" fmla="*/ 162 h 262"/>
                <a:gd name="T76" fmla="*/ 241 w 253"/>
                <a:gd name="T77" fmla="*/ 191 h 262"/>
                <a:gd name="T78" fmla="*/ 227 w 253"/>
                <a:gd name="T79" fmla="*/ 215 h 262"/>
                <a:gd name="T80" fmla="*/ 208 w 253"/>
                <a:gd name="T81" fmla="*/ 235 h 262"/>
                <a:gd name="T82" fmla="*/ 184 w 253"/>
                <a:gd name="T83" fmla="*/ 250 h 262"/>
                <a:gd name="T84" fmla="*/ 157 w 253"/>
                <a:gd name="T85" fmla="*/ 260 h 262"/>
                <a:gd name="T86" fmla="*/ 126 w 253"/>
                <a:gd name="T87" fmla="*/ 262 h 262"/>
                <a:gd name="T88" fmla="*/ 96 w 253"/>
                <a:gd name="T89" fmla="*/ 260 h 262"/>
                <a:gd name="T90" fmla="*/ 69 w 253"/>
                <a:gd name="T91" fmla="*/ 250 h 262"/>
                <a:gd name="T92" fmla="*/ 45 w 253"/>
                <a:gd name="T93" fmla="*/ 235 h 262"/>
                <a:gd name="T94" fmla="*/ 25 w 253"/>
                <a:gd name="T95" fmla="*/ 215 h 262"/>
                <a:gd name="T96" fmla="*/ 11 w 253"/>
                <a:gd name="T97" fmla="*/ 191 h 262"/>
                <a:gd name="T98" fmla="*/ 3 w 253"/>
                <a:gd name="T99" fmla="*/ 162 h 262"/>
                <a:gd name="T100" fmla="*/ 0 w 253"/>
                <a:gd name="T101" fmla="*/ 131 h 262"/>
                <a:gd name="T102" fmla="*/ 3 w 253"/>
                <a:gd name="T103" fmla="*/ 100 h 262"/>
                <a:gd name="T104" fmla="*/ 11 w 253"/>
                <a:gd name="T105" fmla="*/ 71 h 262"/>
                <a:gd name="T106" fmla="*/ 25 w 253"/>
                <a:gd name="T107" fmla="*/ 48 h 262"/>
                <a:gd name="T108" fmla="*/ 45 w 253"/>
                <a:gd name="T109" fmla="*/ 28 h 262"/>
                <a:gd name="T110" fmla="*/ 69 w 253"/>
                <a:gd name="T111" fmla="*/ 13 h 262"/>
                <a:gd name="T112" fmla="*/ 96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7" y="64"/>
                  </a:lnTo>
                  <a:lnTo>
                    <a:pt x="108" y="66"/>
                  </a:lnTo>
                  <a:lnTo>
                    <a:pt x="98" y="71"/>
                  </a:lnTo>
                  <a:lnTo>
                    <a:pt x="90" y="80"/>
                  </a:lnTo>
                  <a:lnTo>
                    <a:pt x="84" y="93"/>
                  </a:lnTo>
                  <a:lnTo>
                    <a:pt x="79" y="110"/>
                  </a:lnTo>
                  <a:lnTo>
                    <a:pt x="76" y="131"/>
                  </a:lnTo>
                  <a:lnTo>
                    <a:pt x="79" y="152"/>
                  </a:lnTo>
                  <a:lnTo>
                    <a:pt x="84" y="169"/>
                  </a:lnTo>
                  <a:lnTo>
                    <a:pt x="90" y="181"/>
                  </a:lnTo>
                  <a:lnTo>
                    <a:pt x="98" y="191"/>
                  </a:lnTo>
                  <a:lnTo>
                    <a:pt x="108" y="196"/>
                  </a:lnTo>
                  <a:lnTo>
                    <a:pt x="117" y="199"/>
                  </a:lnTo>
                  <a:lnTo>
                    <a:pt x="126" y="200"/>
                  </a:lnTo>
                  <a:lnTo>
                    <a:pt x="136" y="199"/>
                  </a:lnTo>
                  <a:lnTo>
                    <a:pt x="144" y="196"/>
                  </a:lnTo>
                  <a:lnTo>
                    <a:pt x="154" y="191"/>
                  </a:lnTo>
                  <a:lnTo>
                    <a:pt x="163" y="181"/>
                  </a:lnTo>
                  <a:lnTo>
                    <a:pt x="169" y="169"/>
                  </a:lnTo>
                  <a:lnTo>
                    <a:pt x="174" y="152"/>
                  </a:lnTo>
                  <a:lnTo>
                    <a:pt x="176" y="131"/>
                  </a:lnTo>
                  <a:lnTo>
                    <a:pt x="174" y="110"/>
                  </a:lnTo>
                  <a:lnTo>
                    <a:pt x="169" y="93"/>
                  </a:lnTo>
                  <a:lnTo>
                    <a:pt x="163" y="80"/>
                  </a:lnTo>
                  <a:lnTo>
                    <a:pt x="154" y="71"/>
                  </a:lnTo>
                  <a:lnTo>
                    <a:pt x="144" y="66"/>
                  </a:lnTo>
                  <a:lnTo>
                    <a:pt x="136" y="64"/>
                  </a:lnTo>
                  <a:lnTo>
                    <a:pt x="126" y="63"/>
                  </a:lnTo>
                  <a:close/>
                  <a:moveTo>
                    <a:pt x="126" y="0"/>
                  </a:moveTo>
                  <a:lnTo>
                    <a:pt x="157" y="3"/>
                  </a:lnTo>
                  <a:lnTo>
                    <a:pt x="184" y="13"/>
                  </a:lnTo>
                  <a:lnTo>
                    <a:pt x="208" y="28"/>
                  </a:lnTo>
                  <a:lnTo>
                    <a:pt x="227" y="48"/>
                  </a:lnTo>
                  <a:lnTo>
                    <a:pt x="241" y="71"/>
                  </a:lnTo>
                  <a:lnTo>
                    <a:pt x="250" y="100"/>
                  </a:lnTo>
                  <a:lnTo>
                    <a:pt x="253" y="131"/>
                  </a:lnTo>
                  <a:lnTo>
                    <a:pt x="250" y="162"/>
                  </a:lnTo>
                  <a:lnTo>
                    <a:pt x="241" y="191"/>
                  </a:lnTo>
                  <a:lnTo>
                    <a:pt x="227" y="215"/>
                  </a:lnTo>
                  <a:lnTo>
                    <a:pt x="208" y="235"/>
                  </a:lnTo>
                  <a:lnTo>
                    <a:pt x="184" y="250"/>
                  </a:lnTo>
                  <a:lnTo>
                    <a:pt x="157" y="260"/>
                  </a:lnTo>
                  <a:lnTo>
                    <a:pt x="126" y="262"/>
                  </a:lnTo>
                  <a:lnTo>
                    <a:pt x="96" y="260"/>
                  </a:lnTo>
                  <a:lnTo>
                    <a:pt x="69" y="250"/>
                  </a:lnTo>
                  <a:lnTo>
                    <a:pt x="45" y="235"/>
                  </a:lnTo>
                  <a:lnTo>
                    <a:pt x="25" y="215"/>
                  </a:lnTo>
                  <a:lnTo>
                    <a:pt x="11" y="191"/>
                  </a:lnTo>
                  <a:lnTo>
                    <a:pt x="3" y="162"/>
                  </a:lnTo>
                  <a:lnTo>
                    <a:pt x="0" y="131"/>
                  </a:lnTo>
                  <a:lnTo>
                    <a:pt x="3" y="100"/>
                  </a:lnTo>
                  <a:lnTo>
                    <a:pt x="11" y="71"/>
                  </a:lnTo>
                  <a:lnTo>
                    <a:pt x="25" y="48"/>
                  </a:lnTo>
                  <a:lnTo>
                    <a:pt x="45" y="28"/>
                  </a:lnTo>
                  <a:lnTo>
                    <a:pt x="69" y="13"/>
                  </a:lnTo>
                  <a:lnTo>
                    <a:pt x="96"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1"/>
            <p:cNvSpPr>
              <a:spLocks/>
            </p:cNvSpPr>
            <p:nvPr userDrawn="1"/>
          </p:nvSpPr>
          <p:spPr bwMode="auto">
            <a:xfrm>
              <a:off x="7612063" y="5645150"/>
              <a:ext cx="136525" cy="100013"/>
            </a:xfrm>
            <a:custGeom>
              <a:avLst/>
              <a:gdLst>
                <a:gd name="T0" fmla="*/ 0 w 342"/>
                <a:gd name="T1" fmla="*/ 0 h 249"/>
                <a:gd name="T2" fmla="*/ 76 w 342"/>
                <a:gd name="T3" fmla="*/ 0 h 249"/>
                <a:gd name="T4" fmla="*/ 107 w 342"/>
                <a:gd name="T5" fmla="*/ 154 h 249"/>
                <a:gd name="T6" fmla="*/ 107 w 342"/>
                <a:gd name="T7" fmla="*/ 154 h 249"/>
                <a:gd name="T8" fmla="*/ 137 w 342"/>
                <a:gd name="T9" fmla="*/ 0 h 249"/>
                <a:gd name="T10" fmla="*/ 205 w 342"/>
                <a:gd name="T11" fmla="*/ 0 h 249"/>
                <a:gd name="T12" fmla="*/ 235 w 342"/>
                <a:gd name="T13" fmla="*/ 155 h 249"/>
                <a:gd name="T14" fmla="*/ 235 w 342"/>
                <a:gd name="T15" fmla="*/ 155 h 249"/>
                <a:gd name="T16" fmla="*/ 266 w 342"/>
                <a:gd name="T17" fmla="*/ 0 h 249"/>
                <a:gd name="T18" fmla="*/ 342 w 342"/>
                <a:gd name="T19" fmla="*/ 0 h 249"/>
                <a:gd name="T20" fmla="*/ 273 w 342"/>
                <a:gd name="T21" fmla="*/ 249 h 249"/>
                <a:gd name="T22" fmla="*/ 198 w 342"/>
                <a:gd name="T23" fmla="*/ 249 h 249"/>
                <a:gd name="T24" fmla="*/ 171 w 342"/>
                <a:gd name="T25" fmla="*/ 97 h 249"/>
                <a:gd name="T26" fmla="*/ 171 w 342"/>
                <a:gd name="T27" fmla="*/ 97 h 249"/>
                <a:gd name="T28" fmla="*/ 144 w 342"/>
                <a:gd name="T29" fmla="*/ 249 h 249"/>
                <a:gd name="T30" fmla="*/ 69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7" y="154"/>
                  </a:lnTo>
                  <a:lnTo>
                    <a:pt x="107" y="154"/>
                  </a:lnTo>
                  <a:lnTo>
                    <a:pt x="137" y="0"/>
                  </a:lnTo>
                  <a:lnTo>
                    <a:pt x="205" y="0"/>
                  </a:lnTo>
                  <a:lnTo>
                    <a:pt x="235" y="155"/>
                  </a:lnTo>
                  <a:lnTo>
                    <a:pt x="235" y="155"/>
                  </a:lnTo>
                  <a:lnTo>
                    <a:pt x="266" y="0"/>
                  </a:lnTo>
                  <a:lnTo>
                    <a:pt x="342" y="0"/>
                  </a:lnTo>
                  <a:lnTo>
                    <a:pt x="273" y="249"/>
                  </a:lnTo>
                  <a:lnTo>
                    <a:pt x="198" y="249"/>
                  </a:lnTo>
                  <a:lnTo>
                    <a:pt x="171" y="97"/>
                  </a:lnTo>
                  <a:lnTo>
                    <a:pt x="171" y="97"/>
                  </a:lnTo>
                  <a:lnTo>
                    <a:pt x="144" y="249"/>
                  </a:lnTo>
                  <a:lnTo>
                    <a:pt x="69"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2"/>
            <p:cNvSpPr>
              <a:spLocks/>
            </p:cNvSpPr>
            <p:nvPr userDrawn="1"/>
          </p:nvSpPr>
          <p:spPr bwMode="auto">
            <a:xfrm>
              <a:off x="7751763" y="5645150"/>
              <a:ext cx="84138" cy="100013"/>
            </a:xfrm>
            <a:custGeom>
              <a:avLst/>
              <a:gdLst>
                <a:gd name="T0" fmla="*/ 0 w 211"/>
                <a:gd name="T1" fmla="*/ 0 h 249"/>
                <a:gd name="T2" fmla="*/ 207 w 211"/>
                <a:gd name="T3" fmla="*/ 0 h 249"/>
                <a:gd name="T4" fmla="*/ 207 w 211"/>
                <a:gd name="T5" fmla="*/ 63 h 249"/>
                <a:gd name="T6" fmla="*/ 78 w 211"/>
                <a:gd name="T7" fmla="*/ 63 h 249"/>
                <a:gd name="T8" fmla="*/ 78 w 211"/>
                <a:gd name="T9" fmla="*/ 94 h 249"/>
                <a:gd name="T10" fmla="*/ 196 w 211"/>
                <a:gd name="T11" fmla="*/ 94 h 249"/>
                <a:gd name="T12" fmla="*/ 196 w 211"/>
                <a:gd name="T13" fmla="*/ 154 h 249"/>
                <a:gd name="T14" fmla="*/ 78 w 211"/>
                <a:gd name="T15" fmla="*/ 154 h 249"/>
                <a:gd name="T16" fmla="*/ 78 w 211"/>
                <a:gd name="T17" fmla="*/ 185 h 249"/>
                <a:gd name="T18" fmla="*/ 211 w 211"/>
                <a:gd name="T19" fmla="*/ 185 h 249"/>
                <a:gd name="T20" fmla="*/ 211 w 211"/>
                <a:gd name="T21" fmla="*/ 249 h 249"/>
                <a:gd name="T22" fmla="*/ 0 w 211"/>
                <a:gd name="T23" fmla="*/ 249 h 249"/>
                <a:gd name="T24" fmla="*/ 0 w 211"/>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1" h="249">
                  <a:moveTo>
                    <a:pt x="0" y="0"/>
                  </a:moveTo>
                  <a:lnTo>
                    <a:pt x="207" y="0"/>
                  </a:lnTo>
                  <a:lnTo>
                    <a:pt x="207" y="63"/>
                  </a:lnTo>
                  <a:lnTo>
                    <a:pt x="78" y="63"/>
                  </a:lnTo>
                  <a:lnTo>
                    <a:pt x="78" y="94"/>
                  </a:lnTo>
                  <a:lnTo>
                    <a:pt x="196" y="94"/>
                  </a:lnTo>
                  <a:lnTo>
                    <a:pt x="196" y="154"/>
                  </a:lnTo>
                  <a:lnTo>
                    <a:pt x="78" y="154"/>
                  </a:lnTo>
                  <a:lnTo>
                    <a:pt x="78" y="185"/>
                  </a:lnTo>
                  <a:lnTo>
                    <a:pt x="211" y="185"/>
                  </a:lnTo>
                  <a:lnTo>
                    <a:pt x="211"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
            <p:cNvSpPr>
              <a:spLocks noEditPoints="1"/>
            </p:cNvSpPr>
            <p:nvPr userDrawn="1"/>
          </p:nvSpPr>
          <p:spPr bwMode="auto">
            <a:xfrm>
              <a:off x="7843838" y="5645150"/>
              <a:ext cx="93663" cy="100013"/>
            </a:xfrm>
            <a:custGeom>
              <a:avLst/>
              <a:gdLst>
                <a:gd name="T0" fmla="*/ 77 w 235"/>
                <a:gd name="T1" fmla="*/ 58 h 249"/>
                <a:gd name="T2" fmla="*/ 77 w 235"/>
                <a:gd name="T3" fmla="*/ 108 h 249"/>
                <a:gd name="T4" fmla="*/ 117 w 235"/>
                <a:gd name="T5" fmla="*/ 108 h 249"/>
                <a:gd name="T6" fmla="*/ 126 w 235"/>
                <a:gd name="T7" fmla="*/ 108 h 249"/>
                <a:gd name="T8" fmla="*/ 136 w 235"/>
                <a:gd name="T9" fmla="*/ 106 h 249"/>
                <a:gd name="T10" fmla="*/ 143 w 235"/>
                <a:gd name="T11" fmla="*/ 102 h 249"/>
                <a:gd name="T12" fmla="*/ 149 w 235"/>
                <a:gd name="T13" fmla="*/ 94 h 249"/>
                <a:gd name="T14" fmla="*/ 150 w 235"/>
                <a:gd name="T15" fmla="*/ 83 h 249"/>
                <a:gd name="T16" fmla="*/ 149 w 235"/>
                <a:gd name="T17" fmla="*/ 74 h 249"/>
                <a:gd name="T18" fmla="*/ 145 w 235"/>
                <a:gd name="T19" fmla="*/ 68 h 249"/>
                <a:gd name="T20" fmla="*/ 139 w 235"/>
                <a:gd name="T21" fmla="*/ 63 h 249"/>
                <a:gd name="T22" fmla="*/ 128 w 235"/>
                <a:gd name="T23" fmla="*/ 59 h 249"/>
                <a:gd name="T24" fmla="*/ 113 w 235"/>
                <a:gd name="T25" fmla="*/ 58 h 249"/>
                <a:gd name="T26" fmla="*/ 77 w 235"/>
                <a:gd name="T27" fmla="*/ 58 h 249"/>
                <a:gd name="T28" fmla="*/ 0 w 235"/>
                <a:gd name="T29" fmla="*/ 0 h 249"/>
                <a:gd name="T30" fmla="*/ 147 w 235"/>
                <a:gd name="T31" fmla="*/ 0 h 249"/>
                <a:gd name="T32" fmla="*/ 164 w 235"/>
                <a:gd name="T33" fmla="*/ 1 h 249"/>
                <a:gd name="T34" fmla="*/ 182 w 235"/>
                <a:gd name="T35" fmla="*/ 5 h 249"/>
                <a:gd name="T36" fmla="*/ 196 w 235"/>
                <a:gd name="T37" fmla="*/ 12 h 249"/>
                <a:gd name="T38" fmla="*/ 209 w 235"/>
                <a:gd name="T39" fmla="*/ 22 h 249"/>
                <a:gd name="T40" fmla="*/ 219 w 235"/>
                <a:gd name="T41" fmla="*/ 36 h 249"/>
                <a:gd name="T42" fmla="*/ 225 w 235"/>
                <a:gd name="T43" fmla="*/ 52 h 249"/>
                <a:gd name="T44" fmla="*/ 228 w 235"/>
                <a:gd name="T45" fmla="*/ 71 h 249"/>
                <a:gd name="T46" fmla="*/ 226 w 235"/>
                <a:gd name="T47" fmla="*/ 86 h 249"/>
                <a:gd name="T48" fmla="*/ 223 w 235"/>
                <a:gd name="T49" fmla="*/ 101 h 249"/>
                <a:gd name="T50" fmla="*/ 215 w 235"/>
                <a:gd name="T51" fmla="*/ 114 h 249"/>
                <a:gd name="T52" fmla="*/ 204 w 235"/>
                <a:gd name="T53" fmla="*/ 125 h 249"/>
                <a:gd name="T54" fmla="*/ 190 w 235"/>
                <a:gd name="T55" fmla="*/ 133 h 249"/>
                <a:gd name="T56" fmla="*/ 205 w 235"/>
                <a:gd name="T57" fmla="*/ 142 h 249"/>
                <a:gd name="T58" fmla="*/ 215 w 235"/>
                <a:gd name="T59" fmla="*/ 155 h 249"/>
                <a:gd name="T60" fmla="*/ 223 w 235"/>
                <a:gd name="T61" fmla="*/ 174 h 249"/>
                <a:gd name="T62" fmla="*/ 228 w 235"/>
                <a:gd name="T63" fmla="*/ 195 h 249"/>
                <a:gd name="T64" fmla="*/ 228 w 235"/>
                <a:gd name="T65" fmla="*/ 208 h 249"/>
                <a:gd name="T66" fmla="*/ 229 w 235"/>
                <a:gd name="T67" fmla="*/ 223 h 249"/>
                <a:gd name="T68" fmla="*/ 231 w 235"/>
                <a:gd name="T69" fmla="*/ 238 h 249"/>
                <a:gd name="T70" fmla="*/ 235 w 235"/>
                <a:gd name="T71" fmla="*/ 249 h 249"/>
                <a:gd name="T72" fmla="*/ 158 w 235"/>
                <a:gd name="T73" fmla="*/ 249 h 249"/>
                <a:gd name="T74" fmla="*/ 154 w 235"/>
                <a:gd name="T75" fmla="*/ 230 h 249"/>
                <a:gd name="T76" fmla="*/ 152 w 235"/>
                <a:gd name="T77" fmla="*/ 210 h 249"/>
                <a:gd name="T78" fmla="*/ 150 w 235"/>
                <a:gd name="T79" fmla="*/ 199 h 249"/>
                <a:gd name="T80" fmla="*/ 149 w 235"/>
                <a:gd name="T81" fmla="*/ 188 h 249"/>
                <a:gd name="T82" fmla="*/ 145 w 235"/>
                <a:gd name="T83" fmla="*/ 178 h 249"/>
                <a:gd name="T84" fmla="*/ 139 w 235"/>
                <a:gd name="T85" fmla="*/ 169 h 249"/>
                <a:gd name="T86" fmla="*/ 131 w 235"/>
                <a:gd name="T87" fmla="*/ 164 h 249"/>
                <a:gd name="T88" fmla="*/ 118 w 235"/>
                <a:gd name="T89" fmla="*/ 162 h 249"/>
                <a:gd name="T90" fmla="*/ 77 w 235"/>
                <a:gd name="T91" fmla="*/ 162 h 249"/>
                <a:gd name="T92" fmla="*/ 77 w 235"/>
                <a:gd name="T93" fmla="*/ 249 h 249"/>
                <a:gd name="T94" fmla="*/ 0 w 235"/>
                <a:gd name="T95" fmla="*/ 249 h 249"/>
                <a:gd name="T96" fmla="*/ 0 w 235"/>
                <a:gd name="T9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5" h="249">
                  <a:moveTo>
                    <a:pt x="77" y="58"/>
                  </a:moveTo>
                  <a:lnTo>
                    <a:pt x="77" y="108"/>
                  </a:lnTo>
                  <a:lnTo>
                    <a:pt x="117" y="108"/>
                  </a:lnTo>
                  <a:lnTo>
                    <a:pt x="126" y="108"/>
                  </a:lnTo>
                  <a:lnTo>
                    <a:pt x="136" y="106"/>
                  </a:lnTo>
                  <a:lnTo>
                    <a:pt x="143" y="102"/>
                  </a:lnTo>
                  <a:lnTo>
                    <a:pt x="149" y="94"/>
                  </a:lnTo>
                  <a:lnTo>
                    <a:pt x="150" y="83"/>
                  </a:lnTo>
                  <a:lnTo>
                    <a:pt x="149" y="74"/>
                  </a:lnTo>
                  <a:lnTo>
                    <a:pt x="145" y="68"/>
                  </a:lnTo>
                  <a:lnTo>
                    <a:pt x="139" y="63"/>
                  </a:lnTo>
                  <a:lnTo>
                    <a:pt x="128" y="59"/>
                  </a:lnTo>
                  <a:lnTo>
                    <a:pt x="113" y="58"/>
                  </a:lnTo>
                  <a:lnTo>
                    <a:pt x="77" y="58"/>
                  </a:lnTo>
                  <a:close/>
                  <a:moveTo>
                    <a:pt x="0" y="0"/>
                  </a:moveTo>
                  <a:lnTo>
                    <a:pt x="147" y="0"/>
                  </a:lnTo>
                  <a:lnTo>
                    <a:pt x="164" y="1"/>
                  </a:lnTo>
                  <a:lnTo>
                    <a:pt x="182" y="5"/>
                  </a:lnTo>
                  <a:lnTo>
                    <a:pt x="196" y="12"/>
                  </a:lnTo>
                  <a:lnTo>
                    <a:pt x="209" y="22"/>
                  </a:lnTo>
                  <a:lnTo>
                    <a:pt x="219" y="36"/>
                  </a:lnTo>
                  <a:lnTo>
                    <a:pt x="225" y="52"/>
                  </a:lnTo>
                  <a:lnTo>
                    <a:pt x="228" y="71"/>
                  </a:lnTo>
                  <a:lnTo>
                    <a:pt x="226" y="86"/>
                  </a:lnTo>
                  <a:lnTo>
                    <a:pt x="223" y="101"/>
                  </a:lnTo>
                  <a:lnTo>
                    <a:pt x="215" y="114"/>
                  </a:lnTo>
                  <a:lnTo>
                    <a:pt x="204" y="125"/>
                  </a:lnTo>
                  <a:lnTo>
                    <a:pt x="190" y="133"/>
                  </a:lnTo>
                  <a:lnTo>
                    <a:pt x="205" y="142"/>
                  </a:lnTo>
                  <a:lnTo>
                    <a:pt x="215" y="155"/>
                  </a:lnTo>
                  <a:lnTo>
                    <a:pt x="223" y="174"/>
                  </a:lnTo>
                  <a:lnTo>
                    <a:pt x="228" y="195"/>
                  </a:lnTo>
                  <a:lnTo>
                    <a:pt x="228" y="208"/>
                  </a:lnTo>
                  <a:lnTo>
                    <a:pt x="229" y="223"/>
                  </a:lnTo>
                  <a:lnTo>
                    <a:pt x="231" y="238"/>
                  </a:lnTo>
                  <a:lnTo>
                    <a:pt x="235" y="249"/>
                  </a:lnTo>
                  <a:lnTo>
                    <a:pt x="158" y="249"/>
                  </a:lnTo>
                  <a:lnTo>
                    <a:pt x="154" y="230"/>
                  </a:lnTo>
                  <a:lnTo>
                    <a:pt x="152" y="210"/>
                  </a:lnTo>
                  <a:lnTo>
                    <a:pt x="150" y="199"/>
                  </a:lnTo>
                  <a:lnTo>
                    <a:pt x="149" y="188"/>
                  </a:lnTo>
                  <a:lnTo>
                    <a:pt x="145" y="178"/>
                  </a:lnTo>
                  <a:lnTo>
                    <a:pt x="139" y="169"/>
                  </a:lnTo>
                  <a:lnTo>
                    <a:pt x="131" y="164"/>
                  </a:lnTo>
                  <a:lnTo>
                    <a:pt x="118" y="162"/>
                  </a:lnTo>
                  <a:lnTo>
                    <a:pt x="77" y="162"/>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4"/>
            <p:cNvSpPr>
              <a:spLocks/>
            </p:cNvSpPr>
            <p:nvPr userDrawn="1"/>
          </p:nvSpPr>
          <p:spPr bwMode="auto">
            <a:xfrm>
              <a:off x="7969250" y="5645150"/>
              <a:ext cx="87313" cy="100013"/>
            </a:xfrm>
            <a:custGeom>
              <a:avLst/>
              <a:gdLst>
                <a:gd name="T0" fmla="*/ 0 w 216"/>
                <a:gd name="T1" fmla="*/ 0 h 249"/>
                <a:gd name="T2" fmla="*/ 216 w 216"/>
                <a:gd name="T3" fmla="*/ 0 h 249"/>
                <a:gd name="T4" fmla="*/ 216 w 216"/>
                <a:gd name="T5" fmla="*/ 63 h 249"/>
                <a:gd name="T6" fmla="*/ 147 w 216"/>
                <a:gd name="T7" fmla="*/ 63 h 249"/>
                <a:gd name="T8" fmla="*/ 147 w 216"/>
                <a:gd name="T9" fmla="*/ 249 h 249"/>
                <a:gd name="T10" fmla="*/ 70 w 216"/>
                <a:gd name="T11" fmla="*/ 249 h 249"/>
                <a:gd name="T12" fmla="*/ 70 w 216"/>
                <a:gd name="T13" fmla="*/ 63 h 249"/>
                <a:gd name="T14" fmla="*/ 0 w 216"/>
                <a:gd name="T15" fmla="*/ 63 h 249"/>
                <a:gd name="T16" fmla="*/ 0 w 216"/>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49">
                  <a:moveTo>
                    <a:pt x="0" y="0"/>
                  </a:moveTo>
                  <a:lnTo>
                    <a:pt x="216" y="0"/>
                  </a:lnTo>
                  <a:lnTo>
                    <a:pt x="216" y="63"/>
                  </a:lnTo>
                  <a:lnTo>
                    <a:pt x="147" y="63"/>
                  </a:lnTo>
                  <a:lnTo>
                    <a:pt x="147" y="249"/>
                  </a:lnTo>
                  <a:lnTo>
                    <a:pt x="70" y="249"/>
                  </a:lnTo>
                  <a:lnTo>
                    <a:pt x="70"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5"/>
            <p:cNvSpPr>
              <a:spLocks noEditPoints="1"/>
            </p:cNvSpPr>
            <p:nvPr userDrawn="1"/>
          </p:nvSpPr>
          <p:spPr bwMode="auto">
            <a:xfrm>
              <a:off x="8054975" y="5643563"/>
              <a:ext cx="100013" cy="103188"/>
            </a:xfrm>
            <a:custGeom>
              <a:avLst/>
              <a:gdLst>
                <a:gd name="T0" fmla="*/ 126 w 253"/>
                <a:gd name="T1" fmla="*/ 63 h 262"/>
                <a:gd name="T2" fmla="*/ 118 w 253"/>
                <a:gd name="T3" fmla="*/ 64 h 262"/>
                <a:gd name="T4" fmla="*/ 108 w 253"/>
                <a:gd name="T5" fmla="*/ 66 h 262"/>
                <a:gd name="T6" fmla="*/ 99 w 253"/>
                <a:gd name="T7" fmla="*/ 71 h 262"/>
                <a:gd name="T8" fmla="*/ 90 w 253"/>
                <a:gd name="T9" fmla="*/ 80 h 262"/>
                <a:gd name="T10" fmla="*/ 83 w 253"/>
                <a:gd name="T11" fmla="*/ 93 h 262"/>
                <a:gd name="T12" fmla="*/ 79 w 253"/>
                <a:gd name="T13" fmla="*/ 110 h 262"/>
                <a:gd name="T14" fmla="*/ 77 w 253"/>
                <a:gd name="T15" fmla="*/ 131 h 262"/>
                <a:gd name="T16" fmla="*/ 79 w 253"/>
                <a:gd name="T17" fmla="*/ 152 h 262"/>
                <a:gd name="T18" fmla="*/ 83 w 253"/>
                <a:gd name="T19" fmla="*/ 169 h 262"/>
                <a:gd name="T20" fmla="*/ 90 w 253"/>
                <a:gd name="T21" fmla="*/ 181 h 262"/>
                <a:gd name="T22" fmla="*/ 99 w 253"/>
                <a:gd name="T23" fmla="*/ 191 h 262"/>
                <a:gd name="T24" fmla="*/ 108 w 253"/>
                <a:gd name="T25" fmla="*/ 196 h 262"/>
                <a:gd name="T26" fmla="*/ 118 w 253"/>
                <a:gd name="T27" fmla="*/ 199 h 262"/>
                <a:gd name="T28" fmla="*/ 126 w 253"/>
                <a:gd name="T29" fmla="*/ 200 h 262"/>
                <a:gd name="T30" fmla="*/ 135 w 253"/>
                <a:gd name="T31" fmla="*/ 199 h 262"/>
                <a:gd name="T32" fmla="*/ 145 w 253"/>
                <a:gd name="T33" fmla="*/ 196 h 262"/>
                <a:gd name="T34" fmla="*/ 154 w 253"/>
                <a:gd name="T35" fmla="*/ 191 h 262"/>
                <a:gd name="T36" fmla="*/ 162 w 253"/>
                <a:gd name="T37" fmla="*/ 181 h 262"/>
                <a:gd name="T38" fmla="*/ 170 w 253"/>
                <a:gd name="T39" fmla="*/ 169 h 262"/>
                <a:gd name="T40" fmla="*/ 175 w 253"/>
                <a:gd name="T41" fmla="*/ 152 h 262"/>
                <a:gd name="T42" fmla="*/ 176 w 253"/>
                <a:gd name="T43" fmla="*/ 131 h 262"/>
                <a:gd name="T44" fmla="*/ 175 w 253"/>
                <a:gd name="T45" fmla="*/ 110 h 262"/>
                <a:gd name="T46" fmla="*/ 170 w 253"/>
                <a:gd name="T47" fmla="*/ 93 h 262"/>
                <a:gd name="T48" fmla="*/ 162 w 253"/>
                <a:gd name="T49" fmla="*/ 80 h 262"/>
                <a:gd name="T50" fmla="*/ 154 w 253"/>
                <a:gd name="T51" fmla="*/ 71 h 262"/>
                <a:gd name="T52" fmla="*/ 145 w 253"/>
                <a:gd name="T53" fmla="*/ 66 h 262"/>
                <a:gd name="T54" fmla="*/ 135 w 253"/>
                <a:gd name="T55" fmla="*/ 64 h 262"/>
                <a:gd name="T56" fmla="*/ 126 w 253"/>
                <a:gd name="T57" fmla="*/ 63 h 262"/>
                <a:gd name="T58" fmla="*/ 126 w 253"/>
                <a:gd name="T59" fmla="*/ 0 h 262"/>
                <a:gd name="T60" fmla="*/ 157 w 253"/>
                <a:gd name="T61" fmla="*/ 3 h 262"/>
                <a:gd name="T62" fmla="*/ 185 w 253"/>
                <a:gd name="T63" fmla="*/ 13 h 262"/>
                <a:gd name="T64" fmla="*/ 208 w 253"/>
                <a:gd name="T65" fmla="*/ 28 h 262"/>
                <a:gd name="T66" fmla="*/ 227 w 253"/>
                <a:gd name="T67" fmla="*/ 48 h 262"/>
                <a:gd name="T68" fmla="*/ 241 w 253"/>
                <a:gd name="T69" fmla="*/ 71 h 262"/>
                <a:gd name="T70" fmla="*/ 251 w 253"/>
                <a:gd name="T71" fmla="*/ 100 h 262"/>
                <a:gd name="T72" fmla="*/ 253 w 253"/>
                <a:gd name="T73" fmla="*/ 131 h 262"/>
                <a:gd name="T74" fmla="*/ 251 w 253"/>
                <a:gd name="T75" fmla="*/ 162 h 262"/>
                <a:gd name="T76" fmla="*/ 241 w 253"/>
                <a:gd name="T77" fmla="*/ 191 h 262"/>
                <a:gd name="T78" fmla="*/ 227 w 253"/>
                <a:gd name="T79" fmla="*/ 215 h 262"/>
                <a:gd name="T80" fmla="*/ 208 w 253"/>
                <a:gd name="T81" fmla="*/ 235 h 262"/>
                <a:gd name="T82" fmla="*/ 185 w 253"/>
                <a:gd name="T83" fmla="*/ 250 h 262"/>
                <a:gd name="T84" fmla="*/ 157 w 253"/>
                <a:gd name="T85" fmla="*/ 260 h 262"/>
                <a:gd name="T86" fmla="*/ 126 w 253"/>
                <a:gd name="T87" fmla="*/ 262 h 262"/>
                <a:gd name="T88" fmla="*/ 95 w 253"/>
                <a:gd name="T89" fmla="*/ 260 h 262"/>
                <a:gd name="T90" fmla="*/ 68 w 253"/>
                <a:gd name="T91" fmla="*/ 250 h 262"/>
                <a:gd name="T92" fmla="*/ 44 w 253"/>
                <a:gd name="T93" fmla="*/ 235 h 262"/>
                <a:gd name="T94" fmla="*/ 26 w 253"/>
                <a:gd name="T95" fmla="*/ 215 h 262"/>
                <a:gd name="T96" fmla="*/ 12 w 253"/>
                <a:gd name="T97" fmla="*/ 191 h 262"/>
                <a:gd name="T98" fmla="*/ 3 w 253"/>
                <a:gd name="T99" fmla="*/ 162 h 262"/>
                <a:gd name="T100" fmla="*/ 0 w 253"/>
                <a:gd name="T101" fmla="*/ 131 h 262"/>
                <a:gd name="T102" fmla="*/ 3 w 253"/>
                <a:gd name="T103" fmla="*/ 100 h 262"/>
                <a:gd name="T104" fmla="*/ 12 w 253"/>
                <a:gd name="T105" fmla="*/ 71 h 262"/>
                <a:gd name="T106" fmla="*/ 26 w 253"/>
                <a:gd name="T107" fmla="*/ 48 h 262"/>
                <a:gd name="T108" fmla="*/ 44 w 253"/>
                <a:gd name="T109" fmla="*/ 28 h 262"/>
                <a:gd name="T110" fmla="*/ 68 w 253"/>
                <a:gd name="T111" fmla="*/ 13 h 262"/>
                <a:gd name="T112" fmla="*/ 95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8" y="64"/>
                  </a:lnTo>
                  <a:lnTo>
                    <a:pt x="108" y="66"/>
                  </a:lnTo>
                  <a:lnTo>
                    <a:pt x="99" y="71"/>
                  </a:lnTo>
                  <a:lnTo>
                    <a:pt x="90" y="80"/>
                  </a:lnTo>
                  <a:lnTo>
                    <a:pt x="83" y="93"/>
                  </a:lnTo>
                  <a:lnTo>
                    <a:pt x="79" y="110"/>
                  </a:lnTo>
                  <a:lnTo>
                    <a:pt x="77" y="131"/>
                  </a:lnTo>
                  <a:lnTo>
                    <a:pt x="79" y="152"/>
                  </a:lnTo>
                  <a:lnTo>
                    <a:pt x="83" y="169"/>
                  </a:lnTo>
                  <a:lnTo>
                    <a:pt x="90" y="181"/>
                  </a:lnTo>
                  <a:lnTo>
                    <a:pt x="99" y="191"/>
                  </a:lnTo>
                  <a:lnTo>
                    <a:pt x="108" y="196"/>
                  </a:lnTo>
                  <a:lnTo>
                    <a:pt x="118" y="199"/>
                  </a:lnTo>
                  <a:lnTo>
                    <a:pt x="126" y="200"/>
                  </a:lnTo>
                  <a:lnTo>
                    <a:pt x="135" y="199"/>
                  </a:lnTo>
                  <a:lnTo>
                    <a:pt x="145" y="196"/>
                  </a:lnTo>
                  <a:lnTo>
                    <a:pt x="154" y="191"/>
                  </a:lnTo>
                  <a:lnTo>
                    <a:pt x="162" y="181"/>
                  </a:lnTo>
                  <a:lnTo>
                    <a:pt x="170" y="169"/>
                  </a:lnTo>
                  <a:lnTo>
                    <a:pt x="175" y="152"/>
                  </a:lnTo>
                  <a:lnTo>
                    <a:pt x="176" y="131"/>
                  </a:lnTo>
                  <a:lnTo>
                    <a:pt x="175" y="110"/>
                  </a:lnTo>
                  <a:lnTo>
                    <a:pt x="170" y="93"/>
                  </a:lnTo>
                  <a:lnTo>
                    <a:pt x="162" y="80"/>
                  </a:lnTo>
                  <a:lnTo>
                    <a:pt x="154" y="71"/>
                  </a:lnTo>
                  <a:lnTo>
                    <a:pt x="145" y="66"/>
                  </a:lnTo>
                  <a:lnTo>
                    <a:pt x="135" y="64"/>
                  </a:lnTo>
                  <a:lnTo>
                    <a:pt x="126" y="63"/>
                  </a:lnTo>
                  <a:close/>
                  <a:moveTo>
                    <a:pt x="126" y="0"/>
                  </a:moveTo>
                  <a:lnTo>
                    <a:pt x="157" y="3"/>
                  </a:lnTo>
                  <a:lnTo>
                    <a:pt x="185" y="13"/>
                  </a:lnTo>
                  <a:lnTo>
                    <a:pt x="208" y="28"/>
                  </a:lnTo>
                  <a:lnTo>
                    <a:pt x="227" y="48"/>
                  </a:lnTo>
                  <a:lnTo>
                    <a:pt x="241" y="71"/>
                  </a:lnTo>
                  <a:lnTo>
                    <a:pt x="251" y="100"/>
                  </a:lnTo>
                  <a:lnTo>
                    <a:pt x="253" y="131"/>
                  </a:lnTo>
                  <a:lnTo>
                    <a:pt x="251" y="162"/>
                  </a:lnTo>
                  <a:lnTo>
                    <a:pt x="241" y="191"/>
                  </a:lnTo>
                  <a:lnTo>
                    <a:pt x="227" y="215"/>
                  </a:lnTo>
                  <a:lnTo>
                    <a:pt x="208" y="235"/>
                  </a:lnTo>
                  <a:lnTo>
                    <a:pt x="185" y="250"/>
                  </a:lnTo>
                  <a:lnTo>
                    <a:pt x="157" y="260"/>
                  </a:lnTo>
                  <a:lnTo>
                    <a:pt x="126" y="262"/>
                  </a:lnTo>
                  <a:lnTo>
                    <a:pt x="95" y="260"/>
                  </a:lnTo>
                  <a:lnTo>
                    <a:pt x="68" y="250"/>
                  </a:lnTo>
                  <a:lnTo>
                    <a:pt x="44" y="235"/>
                  </a:lnTo>
                  <a:lnTo>
                    <a:pt x="26" y="215"/>
                  </a:lnTo>
                  <a:lnTo>
                    <a:pt x="12" y="191"/>
                  </a:lnTo>
                  <a:lnTo>
                    <a:pt x="3" y="162"/>
                  </a:lnTo>
                  <a:lnTo>
                    <a:pt x="0" y="131"/>
                  </a:lnTo>
                  <a:lnTo>
                    <a:pt x="3" y="100"/>
                  </a:lnTo>
                  <a:lnTo>
                    <a:pt x="12" y="71"/>
                  </a:lnTo>
                  <a:lnTo>
                    <a:pt x="26" y="48"/>
                  </a:lnTo>
                  <a:lnTo>
                    <a:pt x="44" y="28"/>
                  </a:lnTo>
                  <a:lnTo>
                    <a:pt x="68" y="13"/>
                  </a:lnTo>
                  <a:lnTo>
                    <a:pt x="95"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6"/>
            <p:cNvSpPr>
              <a:spLocks/>
            </p:cNvSpPr>
            <p:nvPr userDrawn="1"/>
          </p:nvSpPr>
          <p:spPr bwMode="auto">
            <a:xfrm>
              <a:off x="8196263" y="5645150"/>
              <a:ext cx="101600" cy="100013"/>
            </a:xfrm>
            <a:custGeom>
              <a:avLst/>
              <a:gdLst>
                <a:gd name="T0" fmla="*/ 0 w 256"/>
                <a:gd name="T1" fmla="*/ 0 h 249"/>
                <a:gd name="T2" fmla="*/ 77 w 256"/>
                <a:gd name="T3" fmla="*/ 0 h 249"/>
                <a:gd name="T4" fmla="*/ 77 w 256"/>
                <a:gd name="T5" fmla="*/ 86 h 249"/>
                <a:gd name="T6" fmla="*/ 79 w 256"/>
                <a:gd name="T7" fmla="*/ 86 h 249"/>
                <a:gd name="T8" fmla="*/ 147 w 256"/>
                <a:gd name="T9" fmla="*/ 0 h 249"/>
                <a:gd name="T10" fmla="*/ 241 w 256"/>
                <a:gd name="T11" fmla="*/ 0 h 249"/>
                <a:gd name="T12" fmla="*/ 151 w 256"/>
                <a:gd name="T13" fmla="*/ 97 h 249"/>
                <a:gd name="T14" fmla="*/ 256 w 256"/>
                <a:gd name="T15" fmla="*/ 249 h 249"/>
                <a:gd name="T16" fmla="*/ 161 w 256"/>
                <a:gd name="T17" fmla="*/ 249 h 249"/>
                <a:gd name="T18" fmla="*/ 100 w 256"/>
                <a:gd name="T19" fmla="*/ 152 h 249"/>
                <a:gd name="T20" fmla="*/ 77 w 256"/>
                <a:gd name="T21" fmla="*/ 175 h 249"/>
                <a:gd name="T22" fmla="*/ 77 w 256"/>
                <a:gd name="T23" fmla="*/ 249 h 249"/>
                <a:gd name="T24" fmla="*/ 0 w 256"/>
                <a:gd name="T25" fmla="*/ 249 h 249"/>
                <a:gd name="T26" fmla="*/ 0 w 256"/>
                <a:gd name="T2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0"/>
                  </a:moveTo>
                  <a:lnTo>
                    <a:pt x="77" y="0"/>
                  </a:lnTo>
                  <a:lnTo>
                    <a:pt x="77" y="86"/>
                  </a:lnTo>
                  <a:lnTo>
                    <a:pt x="79" y="86"/>
                  </a:lnTo>
                  <a:lnTo>
                    <a:pt x="147" y="0"/>
                  </a:lnTo>
                  <a:lnTo>
                    <a:pt x="241" y="0"/>
                  </a:lnTo>
                  <a:lnTo>
                    <a:pt x="151" y="97"/>
                  </a:lnTo>
                  <a:lnTo>
                    <a:pt x="256" y="249"/>
                  </a:lnTo>
                  <a:lnTo>
                    <a:pt x="161" y="249"/>
                  </a:lnTo>
                  <a:lnTo>
                    <a:pt x="100" y="152"/>
                  </a:lnTo>
                  <a:lnTo>
                    <a:pt x="77" y="175"/>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7"/>
            <p:cNvSpPr>
              <a:spLocks/>
            </p:cNvSpPr>
            <p:nvPr userDrawn="1"/>
          </p:nvSpPr>
          <p:spPr bwMode="auto">
            <a:xfrm>
              <a:off x="8299450" y="5645150"/>
              <a:ext cx="90488" cy="100013"/>
            </a:xfrm>
            <a:custGeom>
              <a:avLst/>
              <a:gdLst>
                <a:gd name="T0" fmla="*/ 0 w 225"/>
                <a:gd name="T1" fmla="*/ 0 h 249"/>
                <a:gd name="T2" fmla="*/ 79 w 225"/>
                <a:gd name="T3" fmla="*/ 0 h 249"/>
                <a:gd name="T4" fmla="*/ 152 w 225"/>
                <a:gd name="T5" fmla="*/ 133 h 249"/>
                <a:gd name="T6" fmla="*/ 153 w 225"/>
                <a:gd name="T7" fmla="*/ 133 h 249"/>
                <a:gd name="T8" fmla="*/ 153 w 225"/>
                <a:gd name="T9" fmla="*/ 0 h 249"/>
                <a:gd name="T10" fmla="*/ 225 w 225"/>
                <a:gd name="T11" fmla="*/ 0 h 249"/>
                <a:gd name="T12" fmla="*/ 225 w 225"/>
                <a:gd name="T13" fmla="*/ 249 h 249"/>
                <a:gd name="T14" fmla="*/ 150 w 225"/>
                <a:gd name="T15" fmla="*/ 249 h 249"/>
                <a:gd name="T16" fmla="*/ 73 w 225"/>
                <a:gd name="T17" fmla="*/ 113 h 249"/>
                <a:gd name="T18" fmla="*/ 73 w 225"/>
                <a:gd name="T19" fmla="*/ 113 h 249"/>
                <a:gd name="T20" fmla="*/ 73 w 225"/>
                <a:gd name="T21" fmla="*/ 249 h 249"/>
                <a:gd name="T22" fmla="*/ 0 w 225"/>
                <a:gd name="T23" fmla="*/ 249 h 249"/>
                <a:gd name="T24" fmla="*/ 0 w 225"/>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249">
                  <a:moveTo>
                    <a:pt x="0" y="0"/>
                  </a:moveTo>
                  <a:lnTo>
                    <a:pt x="79" y="0"/>
                  </a:lnTo>
                  <a:lnTo>
                    <a:pt x="152" y="133"/>
                  </a:lnTo>
                  <a:lnTo>
                    <a:pt x="153" y="133"/>
                  </a:lnTo>
                  <a:lnTo>
                    <a:pt x="153" y="0"/>
                  </a:lnTo>
                  <a:lnTo>
                    <a:pt x="225" y="0"/>
                  </a:lnTo>
                  <a:lnTo>
                    <a:pt x="225" y="249"/>
                  </a:lnTo>
                  <a:lnTo>
                    <a:pt x="150" y="249"/>
                  </a:lnTo>
                  <a:lnTo>
                    <a:pt x="73" y="113"/>
                  </a:lnTo>
                  <a:lnTo>
                    <a:pt x="73" y="113"/>
                  </a:lnTo>
                  <a:lnTo>
                    <a:pt x="73"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8"/>
            <p:cNvSpPr>
              <a:spLocks noEditPoints="1"/>
            </p:cNvSpPr>
            <p:nvPr userDrawn="1"/>
          </p:nvSpPr>
          <p:spPr bwMode="auto">
            <a:xfrm>
              <a:off x="8394700" y="5643563"/>
              <a:ext cx="100013" cy="103188"/>
            </a:xfrm>
            <a:custGeom>
              <a:avLst/>
              <a:gdLst>
                <a:gd name="T0" fmla="*/ 127 w 254"/>
                <a:gd name="T1" fmla="*/ 63 h 262"/>
                <a:gd name="T2" fmla="*/ 119 w 254"/>
                <a:gd name="T3" fmla="*/ 64 h 262"/>
                <a:gd name="T4" fmla="*/ 109 w 254"/>
                <a:gd name="T5" fmla="*/ 66 h 262"/>
                <a:gd name="T6" fmla="*/ 99 w 254"/>
                <a:gd name="T7" fmla="*/ 71 h 262"/>
                <a:gd name="T8" fmla="*/ 91 w 254"/>
                <a:gd name="T9" fmla="*/ 80 h 262"/>
                <a:gd name="T10" fmla="*/ 84 w 254"/>
                <a:gd name="T11" fmla="*/ 93 h 262"/>
                <a:gd name="T12" fmla="*/ 79 w 254"/>
                <a:gd name="T13" fmla="*/ 110 h 262"/>
                <a:gd name="T14" fmla="*/ 78 w 254"/>
                <a:gd name="T15" fmla="*/ 131 h 262"/>
                <a:gd name="T16" fmla="*/ 79 w 254"/>
                <a:gd name="T17" fmla="*/ 152 h 262"/>
                <a:gd name="T18" fmla="*/ 84 w 254"/>
                <a:gd name="T19" fmla="*/ 169 h 262"/>
                <a:gd name="T20" fmla="*/ 91 w 254"/>
                <a:gd name="T21" fmla="*/ 181 h 262"/>
                <a:gd name="T22" fmla="*/ 99 w 254"/>
                <a:gd name="T23" fmla="*/ 191 h 262"/>
                <a:gd name="T24" fmla="*/ 109 w 254"/>
                <a:gd name="T25" fmla="*/ 196 h 262"/>
                <a:gd name="T26" fmla="*/ 119 w 254"/>
                <a:gd name="T27" fmla="*/ 199 h 262"/>
                <a:gd name="T28" fmla="*/ 127 w 254"/>
                <a:gd name="T29" fmla="*/ 200 h 262"/>
                <a:gd name="T30" fmla="*/ 136 w 254"/>
                <a:gd name="T31" fmla="*/ 199 h 262"/>
                <a:gd name="T32" fmla="*/ 146 w 254"/>
                <a:gd name="T33" fmla="*/ 196 h 262"/>
                <a:gd name="T34" fmla="*/ 155 w 254"/>
                <a:gd name="T35" fmla="*/ 191 h 262"/>
                <a:gd name="T36" fmla="*/ 163 w 254"/>
                <a:gd name="T37" fmla="*/ 181 h 262"/>
                <a:gd name="T38" fmla="*/ 171 w 254"/>
                <a:gd name="T39" fmla="*/ 169 h 262"/>
                <a:gd name="T40" fmla="*/ 175 w 254"/>
                <a:gd name="T41" fmla="*/ 152 h 262"/>
                <a:gd name="T42" fmla="*/ 177 w 254"/>
                <a:gd name="T43" fmla="*/ 131 h 262"/>
                <a:gd name="T44" fmla="*/ 175 w 254"/>
                <a:gd name="T45" fmla="*/ 110 h 262"/>
                <a:gd name="T46" fmla="*/ 171 w 254"/>
                <a:gd name="T47" fmla="*/ 93 h 262"/>
                <a:gd name="T48" fmla="*/ 163 w 254"/>
                <a:gd name="T49" fmla="*/ 80 h 262"/>
                <a:gd name="T50" fmla="*/ 155 w 254"/>
                <a:gd name="T51" fmla="*/ 71 h 262"/>
                <a:gd name="T52" fmla="*/ 146 w 254"/>
                <a:gd name="T53" fmla="*/ 66 h 262"/>
                <a:gd name="T54" fmla="*/ 136 w 254"/>
                <a:gd name="T55" fmla="*/ 64 h 262"/>
                <a:gd name="T56" fmla="*/ 127 w 254"/>
                <a:gd name="T57" fmla="*/ 63 h 262"/>
                <a:gd name="T58" fmla="*/ 127 w 254"/>
                <a:gd name="T59" fmla="*/ 0 h 262"/>
                <a:gd name="T60" fmla="*/ 158 w 254"/>
                <a:gd name="T61" fmla="*/ 3 h 262"/>
                <a:gd name="T62" fmla="*/ 186 w 254"/>
                <a:gd name="T63" fmla="*/ 13 h 262"/>
                <a:gd name="T64" fmla="*/ 208 w 254"/>
                <a:gd name="T65" fmla="*/ 28 h 262"/>
                <a:gd name="T66" fmla="*/ 228 w 254"/>
                <a:gd name="T67" fmla="*/ 48 h 262"/>
                <a:gd name="T68" fmla="*/ 242 w 254"/>
                <a:gd name="T69" fmla="*/ 71 h 262"/>
                <a:gd name="T70" fmla="*/ 250 w 254"/>
                <a:gd name="T71" fmla="*/ 100 h 262"/>
                <a:gd name="T72" fmla="*/ 254 w 254"/>
                <a:gd name="T73" fmla="*/ 131 h 262"/>
                <a:gd name="T74" fmla="*/ 250 w 254"/>
                <a:gd name="T75" fmla="*/ 162 h 262"/>
                <a:gd name="T76" fmla="*/ 242 w 254"/>
                <a:gd name="T77" fmla="*/ 191 h 262"/>
                <a:gd name="T78" fmla="*/ 228 w 254"/>
                <a:gd name="T79" fmla="*/ 215 h 262"/>
                <a:gd name="T80" fmla="*/ 208 w 254"/>
                <a:gd name="T81" fmla="*/ 235 h 262"/>
                <a:gd name="T82" fmla="*/ 186 w 254"/>
                <a:gd name="T83" fmla="*/ 250 h 262"/>
                <a:gd name="T84" fmla="*/ 158 w 254"/>
                <a:gd name="T85" fmla="*/ 260 h 262"/>
                <a:gd name="T86" fmla="*/ 127 w 254"/>
                <a:gd name="T87" fmla="*/ 262 h 262"/>
                <a:gd name="T88" fmla="*/ 96 w 254"/>
                <a:gd name="T89" fmla="*/ 260 h 262"/>
                <a:gd name="T90" fmla="*/ 69 w 254"/>
                <a:gd name="T91" fmla="*/ 250 h 262"/>
                <a:gd name="T92" fmla="*/ 45 w 254"/>
                <a:gd name="T93" fmla="*/ 235 h 262"/>
                <a:gd name="T94" fmla="*/ 27 w 254"/>
                <a:gd name="T95" fmla="*/ 215 h 262"/>
                <a:gd name="T96" fmla="*/ 12 w 254"/>
                <a:gd name="T97" fmla="*/ 191 h 262"/>
                <a:gd name="T98" fmla="*/ 3 w 254"/>
                <a:gd name="T99" fmla="*/ 162 h 262"/>
                <a:gd name="T100" fmla="*/ 0 w 254"/>
                <a:gd name="T101" fmla="*/ 131 h 262"/>
                <a:gd name="T102" fmla="*/ 3 w 254"/>
                <a:gd name="T103" fmla="*/ 100 h 262"/>
                <a:gd name="T104" fmla="*/ 12 w 254"/>
                <a:gd name="T105" fmla="*/ 71 h 262"/>
                <a:gd name="T106" fmla="*/ 27 w 254"/>
                <a:gd name="T107" fmla="*/ 48 h 262"/>
                <a:gd name="T108" fmla="*/ 45 w 254"/>
                <a:gd name="T109" fmla="*/ 28 h 262"/>
                <a:gd name="T110" fmla="*/ 69 w 254"/>
                <a:gd name="T111" fmla="*/ 13 h 262"/>
                <a:gd name="T112" fmla="*/ 96 w 254"/>
                <a:gd name="T113" fmla="*/ 3 h 262"/>
                <a:gd name="T114" fmla="*/ 127 w 254"/>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4" h="262">
                  <a:moveTo>
                    <a:pt x="127" y="63"/>
                  </a:moveTo>
                  <a:lnTo>
                    <a:pt x="119" y="64"/>
                  </a:lnTo>
                  <a:lnTo>
                    <a:pt x="109" y="66"/>
                  </a:lnTo>
                  <a:lnTo>
                    <a:pt x="99" y="71"/>
                  </a:lnTo>
                  <a:lnTo>
                    <a:pt x="91" y="80"/>
                  </a:lnTo>
                  <a:lnTo>
                    <a:pt x="84" y="93"/>
                  </a:lnTo>
                  <a:lnTo>
                    <a:pt x="79" y="110"/>
                  </a:lnTo>
                  <a:lnTo>
                    <a:pt x="78" y="131"/>
                  </a:lnTo>
                  <a:lnTo>
                    <a:pt x="79" y="152"/>
                  </a:lnTo>
                  <a:lnTo>
                    <a:pt x="84" y="169"/>
                  </a:lnTo>
                  <a:lnTo>
                    <a:pt x="91" y="181"/>
                  </a:lnTo>
                  <a:lnTo>
                    <a:pt x="99" y="191"/>
                  </a:lnTo>
                  <a:lnTo>
                    <a:pt x="109" y="196"/>
                  </a:lnTo>
                  <a:lnTo>
                    <a:pt x="119" y="199"/>
                  </a:lnTo>
                  <a:lnTo>
                    <a:pt x="127" y="200"/>
                  </a:lnTo>
                  <a:lnTo>
                    <a:pt x="136" y="199"/>
                  </a:lnTo>
                  <a:lnTo>
                    <a:pt x="146" y="196"/>
                  </a:lnTo>
                  <a:lnTo>
                    <a:pt x="155" y="191"/>
                  </a:lnTo>
                  <a:lnTo>
                    <a:pt x="163" y="181"/>
                  </a:lnTo>
                  <a:lnTo>
                    <a:pt x="171" y="169"/>
                  </a:lnTo>
                  <a:lnTo>
                    <a:pt x="175" y="152"/>
                  </a:lnTo>
                  <a:lnTo>
                    <a:pt x="177" y="131"/>
                  </a:lnTo>
                  <a:lnTo>
                    <a:pt x="175" y="110"/>
                  </a:lnTo>
                  <a:lnTo>
                    <a:pt x="171" y="93"/>
                  </a:lnTo>
                  <a:lnTo>
                    <a:pt x="163" y="80"/>
                  </a:lnTo>
                  <a:lnTo>
                    <a:pt x="155" y="71"/>
                  </a:lnTo>
                  <a:lnTo>
                    <a:pt x="146" y="66"/>
                  </a:lnTo>
                  <a:lnTo>
                    <a:pt x="136" y="64"/>
                  </a:lnTo>
                  <a:lnTo>
                    <a:pt x="127" y="63"/>
                  </a:lnTo>
                  <a:close/>
                  <a:moveTo>
                    <a:pt x="127" y="0"/>
                  </a:moveTo>
                  <a:lnTo>
                    <a:pt x="158" y="3"/>
                  </a:lnTo>
                  <a:lnTo>
                    <a:pt x="186" y="13"/>
                  </a:lnTo>
                  <a:lnTo>
                    <a:pt x="208" y="28"/>
                  </a:lnTo>
                  <a:lnTo>
                    <a:pt x="228" y="48"/>
                  </a:lnTo>
                  <a:lnTo>
                    <a:pt x="242" y="71"/>
                  </a:lnTo>
                  <a:lnTo>
                    <a:pt x="250" y="100"/>
                  </a:lnTo>
                  <a:lnTo>
                    <a:pt x="254" y="131"/>
                  </a:lnTo>
                  <a:lnTo>
                    <a:pt x="250" y="162"/>
                  </a:lnTo>
                  <a:lnTo>
                    <a:pt x="242" y="191"/>
                  </a:lnTo>
                  <a:lnTo>
                    <a:pt x="228" y="215"/>
                  </a:lnTo>
                  <a:lnTo>
                    <a:pt x="208" y="235"/>
                  </a:lnTo>
                  <a:lnTo>
                    <a:pt x="186" y="250"/>
                  </a:lnTo>
                  <a:lnTo>
                    <a:pt x="158" y="260"/>
                  </a:lnTo>
                  <a:lnTo>
                    <a:pt x="127" y="262"/>
                  </a:lnTo>
                  <a:lnTo>
                    <a:pt x="96" y="260"/>
                  </a:lnTo>
                  <a:lnTo>
                    <a:pt x="69" y="250"/>
                  </a:lnTo>
                  <a:lnTo>
                    <a:pt x="45" y="235"/>
                  </a:lnTo>
                  <a:lnTo>
                    <a:pt x="27" y="215"/>
                  </a:lnTo>
                  <a:lnTo>
                    <a:pt x="12" y="191"/>
                  </a:lnTo>
                  <a:lnTo>
                    <a:pt x="3" y="162"/>
                  </a:lnTo>
                  <a:lnTo>
                    <a:pt x="0" y="131"/>
                  </a:lnTo>
                  <a:lnTo>
                    <a:pt x="3" y="100"/>
                  </a:lnTo>
                  <a:lnTo>
                    <a:pt x="12" y="71"/>
                  </a:lnTo>
                  <a:lnTo>
                    <a:pt x="27" y="48"/>
                  </a:lnTo>
                  <a:lnTo>
                    <a:pt x="45" y="28"/>
                  </a:lnTo>
                  <a:lnTo>
                    <a:pt x="69" y="13"/>
                  </a:lnTo>
                  <a:lnTo>
                    <a:pt x="96" y="3"/>
                  </a:lnTo>
                  <a:lnTo>
                    <a:pt x="12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9"/>
            <p:cNvSpPr>
              <a:spLocks/>
            </p:cNvSpPr>
            <p:nvPr userDrawn="1"/>
          </p:nvSpPr>
          <p:spPr bwMode="auto">
            <a:xfrm>
              <a:off x="8489950" y="5645150"/>
              <a:ext cx="136525" cy="100013"/>
            </a:xfrm>
            <a:custGeom>
              <a:avLst/>
              <a:gdLst>
                <a:gd name="T0" fmla="*/ 0 w 342"/>
                <a:gd name="T1" fmla="*/ 0 h 249"/>
                <a:gd name="T2" fmla="*/ 76 w 342"/>
                <a:gd name="T3" fmla="*/ 0 h 249"/>
                <a:gd name="T4" fmla="*/ 106 w 342"/>
                <a:gd name="T5" fmla="*/ 154 h 249"/>
                <a:gd name="T6" fmla="*/ 107 w 342"/>
                <a:gd name="T7" fmla="*/ 154 h 249"/>
                <a:gd name="T8" fmla="*/ 137 w 342"/>
                <a:gd name="T9" fmla="*/ 0 h 249"/>
                <a:gd name="T10" fmla="*/ 205 w 342"/>
                <a:gd name="T11" fmla="*/ 0 h 249"/>
                <a:gd name="T12" fmla="*/ 234 w 342"/>
                <a:gd name="T13" fmla="*/ 155 h 249"/>
                <a:gd name="T14" fmla="*/ 235 w 342"/>
                <a:gd name="T15" fmla="*/ 155 h 249"/>
                <a:gd name="T16" fmla="*/ 266 w 342"/>
                <a:gd name="T17" fmla="*/ 0 h 249"/>
                <a:gd name="T18" fmla="*/ 342 w 342"/>
                <a:gd name="T19" fmla="*/ 0 h 249"/>
                <a:gd name="T20" fmla="*/ 272 w 342"/>
                <a:gd name="T21" fmla="*/ 249 h 249"/>
                <a:gd name="T22" fmla="*/ 196 w 342"/>
                <a:gd name="T23" fmla="*/ 249 h 249"/>
                <a:gd name="T24" fmla="*/ 170 w 342"/>
                <a:gd name="T25" fmla="*/ 97 h 249"/>
                <a:gd name="T26" fmla="*/ 169 w 342"/>
                <a:gd name="T27" fmla="*/ 97 h 249"/>
                <a:gd name="T28" fmla="*/ 143 w 342"/>
                <a:gd name="T29" fmla="*/ 249 h 249"/>
                <a:gd name="T30" fmla="*/ 67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6" y="154"/>
                  </a:lnTo>
                  <a:lnTo>
                    <a:pt x="107" y="154"/>
                  </a:lnTo>
                  <a:lnTo>
                    <a:pt x="137" y="0"/>
                  </a:lnTo>
                  <a:lnTo>
                    <a:pt x="205" y="0"/>
                  </a:lnTo>
                  <a:lnTo>
                    <a:pt x="234" y="155"/>
                  </a:lnTo>
                  <a:lnTo>
                    <a:pt x="235" y="155"/>
                  </a:lnTo>
                  <a:lnTo>
                    <a:pt x="266" y="0"/>
                  </a:lnTo>
                  <a:lnTo>
                    <a:pt x="342" y="0"/>
                  </a:lnTo>
                  <a:lnTo>
                    <a:pt x="272" y="249"/>
                  </a:lnTo>
                  <a:lnTo>
                    <a:pt x="196" y="249"/>
                  </a:lnTo>
                  <a:lnTo>
                    <a:pt x="170" y="97"/>
                  </a:lnTo>
                  <a:lnTo>
                    <a:pt x="169" y="97"/>
                  </a:lnTo>
                  <a:lnTo>
                    <a:pt x="143" y="249"/>
                  </a:lnTo>
                  <a:lnTo>
                    <a:pt x="67"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0"/>
            <p:cNvSpPr>
              <a:spLocks/>
            </p:cNvSpPr>
            <p:nvPr userDrawn="1"/>
          </p:nvSpPr>
          <p:spPr bwMode="auto">
            <a:xfrm>
              <a:off x="7543800" y="4959350"/>
              <a:ext cx="341313" cy="452438"/>
            </a:xfrm>
            <a:custGeom>
              <a:avLst/>
              <a:gdLst>
                <a:gd name="T0" fmla="*/ 486 w 859"/>
                <a:gd name="T1" fmla="*/ 4 h 1142"/>
                <a:gd name="T2" fmla="*/ 603 w 859"/>
                <a:gd name="T3" fmla="*/ 30 h 1142"/>
                <a:gd name="T4" fmla="*/ 700 w 859"/>
                <a:gd name="T5" fmla="*/ 83 h 1142"/>
                <a:gd name="T6" fmla="*/ 771 w 859"/>
                <a:gd name="T7" fmla="*/ 167 h 1142"/>
                <a:gd name="T8" fmla="*/ 809 w 859"/>
                <a:gd name="T9" fmla="*/ 292 h 1142"/>
                <a:gd name="T10" fmla="*/ 641 w 859"/>
                <a:gd name="T11" fmla="*/ 307 h 1142"/>
                <a:gd name="T12" fmla="*/ 599 w 859"/>
                <a:gd name="T13" fmla="*/ 226 h 1142"/>
                <a:gd name="T14" fmla="*/ 528 w 859"/>
                <a:gd name="T15" fmla="*/ 179 h 1142"/>
                <a:gd name="T16" fmla="*/ 442 w 859"/>
                <a:gd name="T17" fmla="*/ 160 h 1142"/>
                <a:gd name="T18" fmla="*/ 358 w 859"/>
                <a:gd name="T19" fmla="*/ 162 h 1142"/>
                <a:gd name="T20" fmla="*/ 279 w 859"/>
                <a:gd name="T21" fmla="*/ 181 h 1142"/>
                <a:gd name="T22" fmla="*/ 220 w 859"/>
                <a:gd name="T23" fmla="*/ 225 h 1142"/>
                <a:gd name="T24" fmla="*/ 197 w 859"/>
                <a:gd name="T25" fmla="*/ 298 h 1142"/>
                <a:gd name="T26" fmla="*/ 220 w 859"/>
                <a:gd name="T27" fmla="*/ 367 h 1142"/>
                <a:gd name="T28" fmla="*/ 278 w 859"/>
                <a:gd name="T29" fmla="*/ 414 h 1142"/>
                <a:gd name="T30" fmla="*/ 363 w 859"/>
                <a:gd name="T31" fmla="*/ 446 h 1142"/>
                <a:gd name="T32" fmla="*/ 461 w 859"/>
                <a:gd name="T33" fmla="*/ 471 h 1142"/>
                <a:gd name="T34" fmla="*/ 564 w 859"/>
                <a:gd name="T35" fmla="*/ 496 h 1142"/>
                <a:gd name="T36" fmla="*/ 666 w 859"/>
                <a:gd name="T37" fmla="*/ 530 h 1142"/>
                <a:gd name="T38" fmla="*/ 756 w 859"/>
                <a:gd name="T39" fmla="*/ 578 h 1142"/>
                <a:gd name="T40" fmla="*/ 823 w 859"/>
                <a:gd name="T41" fmla="*/ 651 h 1142"/>
                <a:gd name="T42" fmla="*/ 856 w 859"/>
                <a:gd name="T43" fmla="*/ 754 h 1142"/>
                <a:gd name="T44" fmla="*/ 849 w 859"/>
                <a:gd name="T45" fmla="*/ 887 h 1142"/>
                <a:gd name="T46" fmla="*/ 801 w 859"/>
                <a:gd name="T47" fmla="*/ 992 h 1142"/>
                <a:gd name="T48" fmla="*/ 721 w 859"/>
                <a:gd name="T49" fmla="*/ 1067 h 1142"/>
                <a:gd name="T50" fmla="*/ 619 w 859"/>
                <a:gd name="T51" fmla="*/ 1114 h 1142"/>
                <a:gd name="T52" fmla="*/ 506 w 859"/>
                <a:gd name="T53" fmla="*/ 1138 h 1142"/>
                <a:gd name="T54" fmla="*/ 384 w 859"/>
                <a:gd name="T55" fmla="*/ 1140 h 1142"/>
                <a:gd name="T56" fmla="*/ 257 w 859"/>
                <a:gd name="T57" fmla="*/ 1119 h 1142"/>
                <a:gd name="T58" fmla="*/ 149 w 859"/>
                <a:gd name="T59" fmla="*/ 1069 h 1142"/>
                <a:gd name="T60" fmla="*/ 64 w 859"/>
                <a:gd name="T61" fmla="*/ 988 h 1142"/>
                <a:gd name="T62" fmla="*/ 13 w 859"/>
                <a:gd name="T63" fmla="*/ 871 h 1142"/>
                <a:gd name="T64" fmla="*/ 166 w 859"/>
                <a:gd name="T65" fmla="*/ 773 h 1142"/>
                <a:gd name="T66" fmla="*/ 191 w 859"/>
                <a:gd name="T67" fmla="*/ 872 h 1142"/>
                <a:gd name="T68" fmla="*/ 253 w 859"/>
                <a:gd name="T69" fmla="*/ 939 h 1142"/>
                <a:gd name="T70" fmla="*/ 339 w 859"/>
                <a:gd name="T71" fmla="*/ 973 h 1142"/>
                <a:gd name="T72" fmla="*/ 439 w 859"/>
                <a:gd name="T73" fmla="*/ 983 h 1142"/>
                <a:gd name="T74" fmla="*/ 513 w 859"/>
                <a:gd name="T75" fmla="*/ 978 h 1142"/>
                <a:gd name="T76" fmla="*/ 588 w 859"/>
                <a:gd name="T77" fmla="*/ 958 h 1142"/>
                <a:gd name="T78" fmla="*/ 648 w 859"/>
                <a:gd name="T79" fmla="*/ 919 h 1142"/>
                <a:gd name="T80" fmla="*/ 680 w 859"/>
                <a:gd name="T81" fmla="*/ 850 h 1142"/>
                <a:gd name="T82" fmla="*/ 671 w 859"/>
                <a:gd name="T83" fmla="*/ 764 h 1142"/>
                <a:gd name="T84" fmla="*/ 619 w 859"/>
                <a:gd name="T85" fmla="*/ 704 h 1142"/>
                <a:gd name="T86" fmla="*/ 534 w 859"/>
                <a:gd name="T87" fmla="*/ 664 h 1142"/>
                <a:gd name="T88" fmla="*/ 427 w 859"/>
                <a:gd name="T89" fmla="*/ 636 h 1142"/>
                <a:gd name="T90" fmla="*/ 317 w 859"/>
                <a:gd name="T91" fmla="*/ 610 h 1142"/>
                <a:gd name="T92" fmla="*/ 215 w 859"/>
                <a:gd name="T93" fmla="*/ 576 h 1142"/>
                <a:gd name="T94" fmla="*/ 125 w 859"/>
                <a:gd name="T95" fmla="*/ 527 h 1142"/>
                <a:gd name="T96" fmla="*/ 58 w 859"/>
                <a:gd name="T97" fmla="*/ 456 h 1142"/>
                <a:gd name="T98" fmla="*/ 23 w 859"/>
                <a:gd name="T99" fmla="*/ 353 h 1142"/>
                <a:gd name="T100" fmla="*/ 31 w 859"/>
                <a:gd name="T101" fmla="*/ 230 h 1142"/>
                <a:gd name="T102" fmla="*/ 80 w 859"/>
                <a:gd name="T103" fmla="*/ 132 h 1142"/>
                <a:gd name="T104" fmla="*/ 159 w 859"/>
                <a:gd name="T105" fmla="*/ 64 h 1142"/>
                <a:gd name="T106" fmla="*/ 257 w 859"/>
                <a:gd name="T107" fmla="*/ 20 h 1142"/>
                <a:gd name="T108" fmla="*/ 364 w 859"/>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9" h="1142">
                  <a:moveTo>
                    <a:pt x="399" y="0"/>
                  </a:moveTo>
                  <a:lnTo>
                    <a:pt x="442" y="2"/>
                  </a:lnTo>
                  <a:lnTo>
                    <a:pt x="486" y="4"/>
                  </a:lnTo>
                  <a:lnTo>
                    <a:pt x="527" y="10"/>
                  </a:lnTo>
                  <a:lnTo>
                    <a:pt x="565" y="19"/>
                  </a:lnTo>
                  <a:lnTo>
                    <a:pt x="603" y="30"/>
                  </a:lnTo>
                  <a:lnTo>
                    <a:pt x="638" y="44"/>
                  </a:lnTo>
                  <a:lnTo>
                    <a:pt x="670" y="61"/>
                  </a:lnTo>
                  <a:lnTo>
                    <a:pt x="700" y="83"/>
                  </a:lnTo>
                  <a:lnTo>
                    <a:pt x="726" y="108"/>
                  </a:lnTo>
                  <a:lnTo>
                    <a:pt x="750" y="135"/>
                  </a:lnTo>
                  <a:lnTo>
                    <a:pt x="771" y="167"/>
                  </a:lnTo>
                  <a:lnTo>
                    <a:pt x="787" y="205"/>
                  </a:lnTo>
                  <a:lnTo>
                    <a:pt x="801" y="246"/>
                  </a:lnTo>
                  <a:lnTo>
                    <a:pt x="809" y="292"/>
                  </a:lnTo>
                  <a:lnTo>
                    <a:pt x="814" y="342"/>
                  </a:lnTo>
                  <a:lnTo>
                    <a:pt x="648" y="342"/>
                  </a:lnTo>
                  <a:lnTo>
                    <a:pt x="641" y="307"/>
                  </a:lnTo>
                  <a:lnTo>
                    <a:pt x="631" y="276"/>
                  </a:lnTo>
                  <a:lnTo>
                    <a:pt x="618" y="248"/>
                  </a:lnTo>
                  <a:lnTo>
                    <a:pt x="599" y="226"/>
                  </a:lnTo>
                  <a:lnTo>
                    <a:pt x="578" y="206"/>
                  </a:lnTo>
                  <a:lnTo>
                    <a:pt x="554" y="191"/>
                  </a:lnTo>
                  <a:lnTo>
                    <a:pt x="528" y="179"/>
                  </a:lnTo>
                  <a:lnTo>
                    <a:pt x="501" y="170"/>
                  </a:lnTo>
                  <a:lnTo>
                    <a:pt x="472" y="164"/>
                  </a:lnTo>
                  <a:lnTo>
                    <a:pt x="442" y="160"/>
                  </a:lnTo>
                  <a:lnTo>
                    <a:pt x="412" y="159"/>
                  </a:lnTo>
                  <a:lnTo>
                    <a:pt x="385" y="160"/>
                  </a:lnTo>
                  <a:lnTo>
                    <a:pt x="358" y="162"/>
                  </a:lnTo>
                  <a:lnTo>
                    <a:pt x="330" y="166"/>
                  </a:lnTo>
                  <a:lnTo>
                    <a:pt x="304" y="172"/>
                  </a:lnTo>
                  <a:lnTo>
                    <a:pt x="279" y="181"/>
                  </a:lnTo>
                  <a:lnTo>
                    <a:pt x="257" y="193"/>
                  </a:lnTo>
                  <a:lnTo>
                    <a:pt x="237" y="207"/>
                  </a:lnTo>
                  <a:lnTo>
                    <a:pt x="220" y="225"/>
                  </a:lnTo>
                  <a:lnTo>
                    <a:pt x="207" y="246"/>
                  </a:lnTo>
                  <a:lnTo>
                    <a:pt x="200" y="269"/>
                  </a:lnTo>
                  <a:lnTo>
                    <a:pt x="197" y="298"/>
                  </a:lnTo>
                  <a:lnTo>
                    <a:pt x="200" y="324"/>
                  </a:lnTo>
                  <a:lnTo>
                    <a:pt x="207" y="347"/>
                  </a:lnTo>
                  <a:lnTo>
                    <a:pt x="220" y="367"/>
                  </a:lnTo>
                  <a:lnTo>
                    <a:pt x="236" y="384"/>
                  </a:lnTo>
                  <a:lnTo>
                    <a:pt x="256" y="400"/>
                  </a:lnTo>
                  <a:lnTo>
                    <a:pt x="278" y="414"/>
                  </a:lnTo>
                  <a:lnTo>
                    <a:pt x="304" y="426"/>
                  </a:lnTo>
                  <a:lnTo>
                    <a:pt x="333" y="436"/>
                  </a:lnTo>
                  <a:lnTo>
                    <a:pt x="363" y="446"/>
                  </a:lnTo>
                  <a:lnTo>
                    <a:pt x="395" y="455"/>
                  </a:lnTo>
                  <a:lnTo>
                    <a:pt x="427" y="464"/>
                  </a:lnTo>
                  <a:lnTo>
                    <a:pt x="461" y="471"/>
                  </a:lnTo>
                  <a:lnTo>
                    <a:pt x="495" y="479"/>
                  </a:lnTo>
                  <a:lnTo>
                    <a:pt x="528" y="488"/>
                  </a:lnTo>
                  <a:lnTo>
                    <a:pt x="564" y="496"/>
                  </a:lnTo>
                  <a:lnTo>
                    <a:pt x="599" y="506"/>
                  </a:lnTo>
                  <a:lnTo>
                    <a:pt x="634" y="517"/>
                  </a:lnTo>
                  <a:lnTo>
                    <a:pt x="666" y="530"/>
                  </a:lnTo>
                  <a:lnTo>
                    <a:pt x="699" y="544"/>
                  </a:lnTo>
                  <a:lnTo>
                    <a:pt x="728" y="560"/>
                  </a:lnTo>
                  <a:lnTo>
                    <a:pt x="756" y="578"/>
                  </a:lnTo>
                  <a:lnTo>
                    <a:pt x="781" y="600"/>
                  </a:lnTo>
                  <a:lnTo>
                    <a:pt x="803" y="623"/>
                  </a:lnTo>
                  <a:lnTo>
                    <a:pt x="823" y="651"/>
                  </a:lnTo>
                  <a:lnTo>
                    <a:pt x="838" y="682"/>
                  </a:lnTo>
                  <a:lnTo>
                    <a:pt x="849" y="717"/>
                  </a:lnTo>
                  <a:lnTo>
                    <a:pt x="856" y="754"/>
                  </a:lnTo>
                  <a:lnTo>
                    <a:pt x="859" y="798"/>
                  </a:lnTo>
                  <a:lnTo>
                    <a:pt x="856" y="844"/>
                  </a:lnTo>
                  <a:lnTo>
                    <a:pt x="849" y="887"/>
                  </a:lnTo>
                  <a:lnTo>
                    <a:pt x="837" y="926"/>
                  </a:lnTo>
                  <a:lnTo>
                    <a:pt x="820" y="961"/>
                  </a:lnTo>
                  <a:lnTo>
                    <a:pt x="801" y="992"/>
                  </a:lnTo>
                  <a:lnTo>
                    <a:pt x="777" y="1021"/>
                  </a:lnTo>
                  <a:lnTo>
                    <a:pt x="751" y="1046"/>
                  </a:lnTo>
                  <a:lnTo>
                    <a:pt x="721" y="1067"/>
                  </a:lnTo>
                  <a:lnTo>
                    <a:pt x="689" y="1086"/>
                  </a:lnTo>
                  <a:lnTo>
                    <a:pt x="655" y="1100"/>
                  </a:lnTo>
                  <a:lnTo>
                    <a:pt x="619" y="1114"/>
                  </a:lnTo>
                  <a:lnTo>
                    <a:pt x="583" y="1124"/>
                  </a:lnTo>
                  <a:lnTo>
                    <a:pt x="544" y="1132"/>
                  </a:lnTo>
                  <a:lnTo>
                    <a:pt x="506" y="1138"/>
                  </a:lnTo>
                  <a:lnTo>
                    <a:pt x="467" y="1140"/>
                  </a:lnTo>
                  <a:lnTo>
                    <a:pt x="429" y="1142"/>
                  </a:lnTo>
                  <a:lnTo>
                    <a:pt x="384" y="1140"/>
                  </a:lnTo>
                  <a:lnTo>
                    <a:pt x="339" y="1137"/>
                  </a:lnTo>
                  <a:lnTo>
                    <a:pt x="297" y="1129"/>
                  </a:lnTo>
                  <a:lnTo>
                    <a:pt x="257" y="1119"/>
                  </a:lnTo>
                  <a:lnTo>
                    <a:pt x="218" y="1105"/>
                  </a:lnTo>
                  <a:lnTo>
                    <a:pt x="182" y="1089"/>
                  </a:lnTo>
                  <a:lnTo>
                    <a:pt x="149" y="1069"/>
                  </a:lnTo>
                  <a:lnTo>
                    <a:pt x="118" y="1046"/>
                  </a:lnTo>
                  <a:lnTo>
                    <a:pt x="89" y="1020"/>
                  </a:lnTo>
                  <a:lnTo>
                    <a:pt x="64" y="988"/>
                  </a:lnTo>
                  <a:lnTo>
                    <a:pt x="43" y="953"/>
                  </a:lnTo>
                  <a:lnTo>
                    <a:pt x="26" y="915"/>
                  </a:lnTo>
                  <a:lnTo>
                    <a:pt x="13" y="871"/>
                  </a:lnTo>
                  <a:lnTo>
                    <a:pt x="3" y="824"/>
                  </a:lnTo>
                  <a:lnTo>
                    <a:pt x="0" y="773"/>
                  </a:lnTo>
                  <a:lnTo>
                    <a:pt x="166" y="773"/>
                  </a:lnTo>
                  <a:lnTo>
                    <a:pt x="170" y="810"/>
                  </a:lnTo>
                  <a:lnTo>
                    <a:pt x="179" y="844"/>
                  </a:lnTo>
                  <a:lnTo>
                    <a:pt x="191" y="872"/>
                  </a:lnTo>
                  <a:lnTo>
                    <a:pt x="209" y="899"/>
                  </a:lnTo>
                  <a:lnTo>
                    <a:pt x="230" y="920"/>
                  </a:lnTo>
                  <a:lnTo>
                    <a:pt x="253" y="939"/>
                  </a:lnTo>
                  <a:lnTo>
                    <a:pt x="279" y="952"/>
                  </a:lnTo>
                  <a:lnTo>
                    <a:pt x="308" y="965"/>
                  </a:lnTo>
                  <a:lnTo>
                    <a:pt x="339" y="973"/>
                  </a:lnTo>
                  <a:lnTo>
                    <a:pt x="370" y="978"/>
                  </a:lnTo>
                  <a:lnTo>
                    <a:pt x="404" y="982"/>
                  </a:lnTo>
                  <a:lnTo>
                    <a:pt x="439" y="983"/>
                  </a:lnTo>
                  <a:lnTo>
                    <a:pt x="462" y="983"/>
                  </a:lnTo>
                  <a:lnTo>
                    <a:pt x="488" y="981"/>
                  </a:lnTo>
                  <a:lnTo>
                    <a:pt x="513" y="978"/>
                  </a:lnTo>
                  <a:lnTo>
                    <a:pt x="539" y="973"/>
                  </a:lnTo>
                  <a:lnTo>
                    <a:pt x="564" y="967"/>
                  </a:lnTo>
                  <a:lnTo>
                    <a:pt x="588" y="958"/>
                  </a:lnTo>
                  <a:lnTo>
                    <a:pt x="610" y="947"/>
                  </a:lnTo>
                  <a:lnTo>
                    <a:pt x="630" y="935"/>
                  </a:lnTo>
                  <a:lnTo>
                    <a:pt x="648" y="919"/>
                  </a:lnTo>
                  <a:lnTo>
                    <a:pt x="662" y="899"/>
                  </a:lnTo>
                  <a:lnTo>
                    <a:pt x="674" y="876"/>
                  </a:lnTo>
                  <a:lnTo>
                    <a:pt x="680" y="850"/>
                  </a:lnTo>
                  <a:lnTo>
                    <a:pt x="682" y="821"/>
                  </a:lnTo>
                  <a:lnTo>
                    <a:pt x="680" y="790"/>
                  </a:lnTo>
                  <a:lnTo>
                    <a:pt x="671" y="764"/>
                  </a:lnTo>
                  <a:lnTo>
                    <a:pt x="659" y="742"/>
                  </a:lnTo>
                  <a:lnTo>
                    <a:pt x="641" y="722"/>
                  </a:lnTo>
                  <a:lnTo>
                    <a:pt x="619" y="704"/>
                  </a:lnTo>
                  <a:lnTo>
                    <a:pt x="594" y="689"/>
                  </a:lnTo>
                  <a:lnTo>
                    <a:pt x="565" y="676"/>
                  </a:lnTo>
                  <a:lnTo>
                    <a:pt x="534" y="664"/>
                  </a:lnTo>
                  <a:lnTo>
                    <a:pt x="501" y="654"/>
                  </a:lnTo>
                  <a:lnTo>
                    <a:pt x="465" y="644"/>
                  </a:lnTo>
                  <a:lnTo>
                    <a:pt x="427" y="636"/>
                  </a:lnTo>
                  <a:lnTo>
                    <a:pt x="390" y="627"/>
                  </a:lnTo>
                  <a:lnTo>
                    <a:pt x="352" y="618"/>
                  </a:lnTo>
                  <a:lnTo>
                    <a:pt x="317" y="610"/>
                  </a:lnTo>
                  <a:lnTo>
                    <a:pt x="282" y="600"/>
                  </a:lnTo>
                  <a:lnTo>
                    <a:pt x="247" y="588"/>
                  </a:lnTo>
                  <a:lnTo>
                    <a:pt x="215" y="576"/>
                  </a:lnTo>
                  <a:lnTo>
                    <a:pt x="182" y="562"/>
                  </a:lnTo>
                  <a:lnTo>
                    <a:pt x="153" y="546"/>
                  </a:lnTo>
                  <a:lnTo>
                    <a:pt x="125" y="527"/>
                  </a:lnTo>
                  <a:lnTo>
                    <a:pt x="99" y="506"/>
                  </a:lnTo>
                  <a:lnTo>
                    <a:pt x="77" y="483"/>
                  </a:lnTo>
                  <a:lnTo>
                    <a:pt x="58" y="456"/>
                  </a:lnTo>
                  <a:lnTo>
                    <a:pt x="42" y="425"/>
                  </a:lnTo>
                  <a:lnTo>
                    <a:pt x="31" y="392"/>
                  </a:lnTo>
                  <a:lnTo>
                    <a:pt x="23" y="353"/>
                  </a:lnTo>
                  <a:lnTo>
                    <a:pt x="21" y="311"/>
                  </a:lnTo>
                  <a:lnTo>
                    <a:pt x="23" y="268"/>
                  </a:lnTo>
                  <a:lnTo>
                    <a:pt x="31" y="230"/>
                  </a:lnTo>
                  <a:lnTo>
                    <a:pt x="43" y="193"/>
                  </a:lnTo>
                  <a:lnTo>
                    <a:pt x="59" y="161"/>
                  </a:lnTo>
                  <a:lnTo>
                    <a:pt x="80" y="132"/>
                  </a:lnTo>
                  <a:lnTo>
                    <a:pt x="103" y="106"/>
                  </a:lnTo>
                  <a:lnTo>
                    <a:pt x="130" y="84"/>
                  </a:lnTo>
                  <a:lnTo>
                    <a:pt x="159" y="64"/>
                  </a:lnTo>
                  <a:lnTo>
                    <a:pt x="190" y="46"/>
                  </a:lnTo>
                  <a:lnTo>
                    <a:pt x="222" y="32"/>
                  </a:lnTo>
                  <a:lnTo>
                    <a:pt x="257" y="20"/>
                  </a:lnTo>
                  <a:lnTo>
                    <a:pt x="292" y="12"/>
                  </a:lnTo>
                  <a:lnTo>
                    <a:pt x="328" y="5"/>
                  </a:lnTo>
                  <a:lnTo>
                    <a:pt x="364"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
            <p:cNvSpPr>
              <a:spLocks noEditPoints="1"/>
            </p:cNvSpPr>
            <p:nvPr userDrawn="1"/>
          </p:nvSpPr>
          <p:spPr bwMode="auto">
            <a:xfrm>
              <a:off x="7897813" y="4959350"/>
              <a:ext cx="377825" cy="452438"/>
            </a:xfrm>
            <a:custGeom>
              <a:avLst/>
              <a:gdLst>
                <a:gd name="T0" fmla="*/ 631 w 951"/>
                <a:gd name="T1" fmla="*/ 580 h 1142"/>
                <a:gd name="T2" fmla="*/ 531 w 951"/>
                <a:gd name="T3" fmla="*/ 605 h 1142"/>
                <a:gd name="T4" fmla="*/ 418 w 951"/>
                <a:gd name="T5" fmla="*/ 621 h 1142"/>
                <a:gd name="T6" fmla="*/ 322 w 951"/>
                <a:gd name="T7" fmla="*/ 641 h 1142"/>
                <a:gd name="T8" fmla="*/ 248 w 951"/>
                <a:gd name="T9" fmla="*/ 676 h 1142"/>
                <a:gd name="T10" fmla="*/ 197 w 951"/>
                <a:gd name="T11" fmla="*/ 733 h 1142"/>
                <a:gd name="T12" fmla="*/ 177 w 951"/>
                <a:gd name="T13" fmla="*/ 823 h 1142"/>
                <a:gd name="T14" fmla="*/ 195 w 951"/>
                <a:gd name="T15" fmla="*/ 904 h 1142"/>
                <a:gd name="T16" fmla="*/ 246 w 951"/>
                <a:gd name="T17" fmla="*/ 953 h 1142"/>
                <a:gd name="T18" fmla="*/ 318 w 951"/>
                <a:gd name="T19" fmla="*/ 978 h 1142"/>
                <a:gd name="T20" fmla="*/ 420 w 951"/>
                <a:gd name="T21" fmla="*/ 981 h 1142"/>
                <a:gd name="T22" fmla="*/ 540 w 951"/>
                <a:gd name="T23" fmla="*/ 947 h 1142"/>
                <a:gd name="T24" fmla="*/ 621 w 951"/>
                <a:gd name="T25" fmla="*/ 885 h 1142"/>
                <a:gd name="T26" fmla="*/ 667 w 951"/>
                <a:gd name="T27" fmla="*/ 810 h 1142"/>
                <a:gd name="T28" fmla="*/ 682 w 951"/>
                <a:gd name="T29" fmla="*/ 737 h 1142"/>
                <a:gd name="T30" fmla="*/ 502 w 951"/>
                <a:gd name="T31" fmla="*/ 0 h 1142"/>
                <a:gd name="T32" fmla="*/ 604 w 951"/>
                <a:gd name="T33" fmla="*/ 12 h 1142"/>
                <a:gd name="T34" fmla="*/ 699 w 951"/>
                <a:gd name="T35" fmla="*/ 40 h 1142"/>
                <a:gd name="T36" fmla="*/ 776 w 951"/>
                <a:gd name="T37" fmla="*/ 93 h 1142"/>
                <a:gd name="T38" fmla="*/ 828 w 951"/>
                <a:gd name="T39" fmla="*/ 177 h 1142"/>
                <a:gd name="T40" fmla="*/ 848 w 951"/>
                <a:gd name="T41" fmla="*/ 299 h 1142"/>
                <a:gd name="T42" fmla="*/ 849 w 951"/>
                <a:gd name="T43" fmla="*/ 916 h 1142"/>
                <a:gd name="T44" fmla="*/ 861 w 951"/>
                <a:gd name="T45" fmla="*/ 967 h 1142"/>
                <a:gd name="T46" fmla="*/ 900 w 951"/>
                <a:gd name="T47" fmla="*/ 983 h 1142"/>
                <a:gd name="T48" fmla="*/ 951 w 951"/>
                <a:gd name="T49" fmla="*/ 972 h 1142"/>
                <a:gd name="T50" fmla="*/ 900 w 951"/>
                <a:gd name="T51" fmla="*/ 1134 h 1142"/>
                <a:gd name="T52" fmla="*/ 805 w 951"/>
                <a:gd name="T53" fmla="*/ 1139 h 1142"/>
                <a:gd name="T54" fmla="*/ 739 w 951"/>
                <a:gd name="T55" fmla="*/ 1110 h 1142"/>
                <a:gd name="T56" fmla="*/ 699 w 951"/>
                <a:gd name="T57" fmla="*/ 1042 h 1142"/>
                <a:gd name="T58" fmla="*/ 655 w 951"/>
                <a:gd name="T59" fmla="*/ 1013 h 1142"/>
                <a:gd name="T60" fmla="*/ 531 w 951"/>
                <a:gd name="T61" fmla="*/ 1100 h 1142"/>
                <a:gd name="T62" fmla="*/ 387 w 951"/>
                <a:gd name="T63" fmla="*/ 1139 h 1142"/>
                <a:gd name="T64" fmla="*/ 253 w 951"/>
                <a:gd name="T65" fmla="*/ 1135 h 1142"/>
                <a:gd name="T66" fmla="*/ 144 w 951"/>
                <a:gd name="T67" fmla="*/ 1100 h 1142"/>
                <a:gd name="T68" fmla="*/ 61 w 951"/>
                <a:gd name="T69" fmla="*/ 1032 h 1142"/>
                <a:gd name="T70" fmla="*/ 11 w 951"/>
                <a:gd name="T71" fmla="*/ 927 h 1142"/>
                <a:gd name="T72" fmla="*/ 3 w 951"/>
                <a:gd name="T73" fmla="*/ 789 h 1142"/>
                <a:gd name="T74" fmla="*/ 34 w 951"/>
                <a:gd name="T75" fmla="*/ 676 h 1142"/>
                <a:gd name="T76" fmla="*/ 95 w 951"/>
                <a:gd name="T77" fmla="*/ 598 h 1142"/>
                <a:gd name="T78" fmla="*/ 178 w 951"/>
                <a:gd name="T79" fmla="*/ 549 h 1142"/>
                <a:gd name="T80" fmla="*/ 275 w 951"/>
                <a:gd name="T81" fmla="*/ 516 h 1142"/>
                <a:gd name="T82" fmla="*/ 382 w 951"/>
                <a:gd name="T83" fmla="*/ 493 h 1142"/>
                <a:gd name="T84" fmla="*/ 491 w 951"/>
                <a:gd name="T85" fmla="*/ 475 h 1142"/>
                <a:gd name="T86" fmla="*/ 582 w 951"/>
                <a:gd name="T87" fmla="*/ 456 h 1142"/>
                <a:gd name="T88" fmla="*/ 648 w 951"/>
                <a:gd name="T89" fmla="*/ 424 h 1142"/>
                <a:gd name="T90" fmla="*/ 682 w 951"/>
                <a:gd name="T91" fmla="*/ 367 h 1142"/>
                <a:gd name="T92" fmla="*/ 675 w 951"/>
                <a:gd name="T93" fmla="*/ 277 h 1142"/>
                <a:gd name="T94" fmla="*/ 638 w 951"/>
                <a:gd name="T95" fmla="*/ 212 h 1142"/>
                <a:gd name="T96" fmla="*/ 580 w 951"/>
                <a:gd name="T97" fmla="*/ 176 h 1142"/>
                <a:gd name="T98" fmla="*/ 507 w 951"/>
                <a:gd name="T99" fmla="*/ 161 h 1142"/>
                <a:gd name="T100" fmla="*/ 424 w 951"/>
                <a:gd name="T101" fmla="*/ 160 h 1142"/>
                <a:gd name="T102" fmla="*/ 332 w 951"/>
                <a:gd name="T103" fmla="*/ 176 h 1142"/>
                <a:gd name="T104" fmla="*/ 261 w 951"/>
                <a:gd name="T105" fmla="*/ 220 h 1142"/>
                <a:gd name="T106" fmla="*/ 218 w 951"/>
                <a:gd name="T107" fmla="*/ 294 h 1142"/>
                <a:gd name="T108" fmla="*/ 40 w 951"/>
                <a:gd name="T109" fmla="*/ 365 h 1142"/>
                <a:gd name="T110" fmla="*/ 66 w 951"/>
                <a:gd name="T111" fmla="*/ 223 h 1142"/>
                <a:gd name="T112" fmla="*/ 129 w 951"/>
                <a:gd name="T113" fmla="*/ 120 h 1142"/>
                <a:gd name="T114" fmla="*/ 223 w 951"/>
                <a:gd name="T115" fmla="*/ 51 h 1142"/>
                <a:gd name="T116" fmla="*/ 338 w 951"/>
                <a:gd name="T117" fmla="*/ 13 h 1142"/>
                <a:gd name="T118" fmla="*/ 469 w 951"/>
                <a:gd name="T119"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1" h="1142">
                  <a:moveTo>
                    <a:pt x="682" y="554"/>
                  </a:moveTo>
                  <a:lnTo>
                    <a:pt x="658" y="569"/>
                  </a:lnTo>
                  <a:lnTo>
                    <a:pt x="631" y="580"/>
                  </a:lnTo>
                  <a:lnTo>
                    <a:pt x="599" y="590"/>
                  </a:lnTo>
                  <a:lnTo>
                    <a:pt x="566" y="597"/>
                  </a:lnTo>
                  <a:lnTo>
                    <a:pt x="531" y="605"/>
                  </a:lnTo>
                  <a:lnTo>
                    <a:pt x="494" y="610"/>
                  </a:lnTo>
                  <a:lnTo>
                    <a:pt x="455" y="615"/>
                  </a:lnTo>
                  <a:lnTo>
                    <a:pt x="418" y="621"/>
                  </a:lnTo>
                  <a:lnTo>
                    <a:pt x="381" y="627"/>
                  </a:lnTo>
                  <a:lnTo>
                    <a:pt x="351" y="633"/>
                  </a:lnTo>
                  <a:lnTo>
                    <a:pt x="322" y="641"/>
                  </a:lnTo>
                  <a:lnTo>
                    <a:pt x="296" y="651"/>
                  </a:lnTo>
                  <a:lnTo>
                    <a:pt x="271" y="662"/>
                  </a:lnTo>
                  <a:lnTo>
                    <a:pt x="248" y="676"/>
                  </a:lnTo>
                  <a:lnTo>
                    <a:pt x="228" y="692"/>
                  </a:lnTo>
                  <a:lnTo>
                    <a:pt x="210" y="711"/>
                  </a:lnTo>
                  <a:lnTo>
                    <a:pt x="197" y="733"/>
                  </a:lnTo>
                  <a:lnTo>
                    <a:pt x="185" y="759"/>
                  </a:lnTo>
                  <a:lnTo>
                    <a:pt x="179" y="789"/>
                  </a:lnTo>
                  <a:lnTo>
                    <a:pt x="177" y="823"/>
                  </a:lnTo>
                  <a:lnTo>
                    <a:pt x="179" y="854"/>
                  </a:lnTo>
                  <a:lnTo>
                    <a:pt x="185" y="880"/>
                  </a:lnTo>
                  <a:lnTo>
                    <a:pt x="195" y="904"/>
                  </a:lnTo>
                  <a:lnTo>
                    <a:pt x="210" y="924"/>
                  </a:lnTo>
                  <a:lnTo>
                    <a:pt x="226" y="940"/>
                  </a:lnTo>
                  <a:lnTo>
                    <a:pt x="246" y="953"/>
                  </a:lnTo>
                  <a:lnTo>
                    <a:pt x="269" y="965"/>
                  </a:lnTo>
                  <a:lnTo>
                    <a:pt x="292" y="973"/>
                  </a:lnTo>
                  <a:lnTo>
                    <a:pt x="318" y="978"/>
                  </a:lnTo>
                  <a:lnTo>
                    <a:pt x="345" y="982"/>
                  </a:lnTo>
                  <a:lnTo>
                    <a:pt x="372" y="983"/>
                  </a:lnTo>
                  <a:lnTo>
                    <a:pt x="420" y="981"/>
                  </a:lnTo>
                  <a:lnTo>
                    <a:pt x="464" y="973"/>
                  </a:lnTo>
                  <a:lnTo>
                    <a:pt x="504" y="962"/>
                  </a:lnTo>
                  <a:lnTo>
                    <a:pt x="540" y="947"/>
                  </a:lnTo>
                  <a:lnTo>
                    <a:pt x="570" y="929"/>
                  </a:lnTo>
                  <a:lnTo>
                    <a:pt x="597" y="909"/>
                  </a:lnTo>
                  <a:lnTo>
                    <a:pt x="621" y="885"/>
                  </a:lnTo>
                  <a:lnTo>
                    <a:pt x="639" y="861"/>
                  </a:lnTo>
                  <a:lnTo>
                    <a:pt x="655" y="836"/>
                  </a:lnTo>
                  <a:lnTo>
                    <a:pt x="667" y="810"/>
                  </a:lnTo>
                  <a:lnTo>
                    <a:pt x="675" y="785"/>
                  </a:lnTo>
                  <a:lnTo>
                    <a:pt x="680" y="760"/>
                  </a:lnTo>
                  <a:lnTo>
                    <a:pt x="682" y="737"/>
                  </a:lnTo>
                  <a:lnTo>
                    <a:pt x="682" y="554"/>
                  </a:lnTo>
                  <a:close/>
                  <a:moveTo>
                    <a:pt x="469" y="0"/>
                  </a:moveTo>
                  <a:lnTo>
                    <a:pt x="502" y="0"/>
                  </a:lnTo>
                  <a:lnTo>
                    <a:pt x="537" y="3"/>
                  </a:lnTo>
                  <a:lnTo>
                    <a:pt x="571" y="7"/>
                  </a:lnTo>
                  <a:lnTo>
                    <a:pt x="604" y="12"/>
                  </a:lnTo>
                  <a:lnTo>
                    <a:pt x="637" y="18"/>
                  </a:lnTo>
                  <a:lnTo>
                    <a:pt x="669" y="28"/>
                  </a:lnTo>
                  <a:lnTo>
                    <a:pt x="699" y="40"/>
                  </a:lnTo>
                  <a:lnTo>
                    <a:pt x="726" y="54"/>
                  </a:lnTo>
                  <a:lnTo>
                    <a:pt x="752" y="73"/>
                  </a:lnTo>
                  <a:lnTo>
                    <a:pt x="776" y="93"/>
                  </a:lnTo>
                  <a:lnTo>
                    <a:pt x="797" y="117"/>
                  </a:lnTo>
                  <a:lnTo>
                    <a:pt x="815" y="145"/>
                  </a:lnTo>
                  <a:lnTo>
                    <a:pt x="828" y="177"/>
                  </a:lnTo>
                  <a:lnTo>
                    <a:pt x="840" y="213"/>
                  </a:lnTo>
                  <a:lnTo>
                    <a:pt x="846" y="255"/>
                  </a:lnTo>
                  <a:lnTo>
                    <a:pt x="848" y="299"/>
                  </a:lnTo>
                  <a:lnTo>
                    <a:pt x="848" y="861"/>
                  </a:lnTo>
                  <a:lnTo>
                    <a:pt x="848" y="890"/>
                  </a:lnTo>
                  <a:lnTo>
                    <a:pt x="849" y="916"/>
                  </a:lnTo>
                  <a:lnTo>
                    <a:pt x="851" y="937"/>
                  </a:lnTo>
                  <a:lnTo>
                    <a:pt x="854" y="953"/>
                  </a:lnTo>
                  <a:lnTo>
                    <a:pt x="861" y="967"/>
                  </a:lnTo>
                  <a:lnTo>
                    <a:pt x="871" y="976"/>
                  </a:lnTo>
                  <a:lnTo>
                    <a:pt x="883" y="981"/>
                  </a:lnTo>
                  <a:lnTo>
                    <a:pt x="900" y="983"/>
                  </a:lnTo>
                  <a:lnTo>
                    <a:pt x="915" y="982"/>
                  </a:lnTo>
                  <a:lnTo>
                    <a:pt x="933" y="980"/>
                  </a:lnTo>
                  <a:lnTo>
                    <a:pt x="951" y="972"/>
                  </a:lnTo>
                  <a:lnTo>
                    <a:pt x="951" y="1112"/>
                  </a:lnTo>
                  <a:lnTo>
                    <a:pt x="928" y="1124"/>
                  </a:lnTo>
                  <a:lnTo>
                    <a:pt x="900" y="1134"/>
                  </a:lnTo>
                  <a:lnTo>
                    <a:pt x="869" y="1139"/>
                  </a:lnTo>
                  <a:lnTo>
                    <a:pt x="832" y="1142"/>
                  </a:lnTo>
                  <a:lnTo>
                    <a:pt x="805" y="1139"/>
                  </a:lnTo>
                  <a:lnTo>
                    <a:pt x="780" y="1134"/>
                  </a:lnTo>
                  <a:lnTo>
                    <a:pt x="757" y="1124"/>
                  </a:lnTo>
                  <a:lnTo>
                    <a:pt x="739" y="1110"/>
                  </a:lnTo>
                  <a:lnTo>
                    <a:pt x="721" y="1092"/>
                  </a:lnTo>
                  <a:lnTo>
                    <a:pt x="709" y="1069"/>
                  </a:lnTo>
                  <a:lnTo>
                    <a:pt x="699" y="1042"/>
                  </a:lnTo>
                  <a:lnTo>
                    <a:pt x="694" y="1010"/>
                  </a:lnTo>
                  <a:lnTo>
                    <a:pt x="692" y="972"/>
                  </a:lnTo>
                  <a:lnTo>
                    <a:pt x="655" y="1013"/>
                  </a:lnTo>
                  <a:lnTo>
                    <a:pt x="617" y="1048"/>
                  </a:lnTo>
                  <a:lnTo>
                    <a:pt x="576" y="1077"/>
                  </a:lnTo>
                  <a:lnTo>
                    <a:pt x="531" y="1100"/>
                  </a:lnTo>
                  <a:lnTo>
                    <a:pt x="485" y="1119"/>
                  </a:lnTo>
                  <a:lnTo>
                    <a:pt x="438" y="1132"/>
                  </a:lnTo>
                  <a:lnTo>
                    <a:pt x="387" y="1139"/>
                  </a:lnTo>
                  <a:lnTo>
                    <a:pt x="336" y="1142"/>
                  </a:lnTo>
                  <a:lnTo>
                    <a:pt x="294" y="1140"/>
                  </a:lnTo>
                  <a:lnTo>
                    <a:pt x="253" y="1135"/>
                  </a:lnTo>
                  <a:lnTo>
                    <a:pt x="214" y="1127"/>
                  </a:lnTo>
                  <a:lnTo>
                    <a:pt x="178" y="1115"/>
                  </a:lnTo>
                  <a:lnTo>
                    <a:pt x="144" y="1100"/>
                  </a:lnTo>
                  <a:lnTo>
                    <a:pt x="113" y="1081"/>
                  </a:lnTo>
                  <a:lnTo>
                    <a:pt x="85" y="1058"/>
                  </a:lnTo>
                  <a:lnTo>
                    <a:pt x="61" y="1032"/>
                  </a:lnTo>
                  <a:lnTo>
                    <a:pt x="40" y="1001"/>
                  </a:lnTo>
                  <a:lnTo>
                    <a:pt x="22" y="966"/>
                  </a:lnTo>
                  <a:lnTo>
                    <a:pt x="11" y="927"/>
                  </a:lnTo>
                  <a:lnTo>
                    <a:pt x="3" y="884"/>
                  </a:lnTo>
                  <a:lnTo>
                    <a:pt x="0" y="835"/>
                  </a:lnTo>
                  <a:lnTo>
                    <a:pt x="3" y="789"/>
                  </a:lnTo>
                  <a:lnTo>
                    <a:pt x="9" y="747"/>
                  </a:lnTo>
                  <a:lnTo>
                    <a:pt x="20" y="709"/>
                  </a:lnTo>
                  <a:lnTo>
                    <a:pt x="34" y="676"/>
                  </a:lnTo>
                  <a:lnTo>
                    <a:pt x="51" y="647"/>
                  </a:lnTo>
                  <a:lnTo>
                    <a:pt x="71" y="621"/>
                  </a:lnTo>
                  <a:lnTo>
                    <a:pt x="95" y="598"/>
                  </a:lnTo>
                  <a:lnTo>
                    <a:pt x="121" y="580"/>
                  </a:lnTo>
                  <a:lnTo>
                    <a:pt x="148" y="562"/>
                  </a:lnTo>
                  <a:lnTo>
                    <a:pt x="178" y="549"/>
                  </a:lnTo>
                  <a:lnTo>
                    <a:pt x="209" y="536"/>
                  </a:lnTo>
                  <a:lnTo>
                    <a:pt x="241" y="525"/>
                  </a:lnTo>
                  <a:lnTo>
                    <a:pt x="275" y="516"/>
                  </a:lnTo>
                  <a:lnTo>
                    <a:pt x="308" y="507"/>
                  </a:lnTo>
                  <a:lnTo>
                    <a:pt x="343" y="500"/>
                  </a:lnTo>
                  <a:lnTo>
                    <a:pt x="382" y="493"/>
                  </a:lnTo>
                  <a:lnTo>
                    <a:pt x="420" y="486"/>
                  </a:lnTo>
                  <a:lnTo>
                    <a:pt x="456" y="481"/>
                  </a:lnTo>
                  <a:lnTo>
                    <a:pt x="491" y="475"/>
                  </a:lnTo>
                  <a:lnTo>
                    <a:pt x="524" y="470"/>
                  </a:lnTo>
                  <a:lnTo>
                    <a:pt x="555" y="464"/>
                  </a:lnTo>
                  <a:lnTo>
                    <a:pt x="582" y="456"/>
                  </a:lnTo>
                  <a:lnTo>
                    <a:pt x="607" y="448"/>
                  </a:lnTo>
                  <a:lnTo>
                    <a:pt x="629" y="438"/>
                  </a:lnTo>
                  <a:lnTo>
                    <a:pt x="648" y="424"/>
                  </a:lnTo>
                  <a:lnTo>
                    <a:pt x="663" y="408"/>
                  </a:lnTo>
                  <a:lnTo>
                    <a:pt x="674" y="389"/>
                  </a:lnTo>
                  <a:lnTo>
                    <a:pt x="682" y="367"/>
                  </a:lnTo>
                  <a:lnTo>
                    <a:pt x="684" y="341"/>
                  </a:lnTo>
                  <a:lnTo>
                    <a:pt x="682" y="307"/>
                  </a:lnTo>
                  <a:lnTo>
                    <a:pt x="675" y="277"/>
                  </a:lnTo>
                  <a:lnTo>
                    <a:pt x="667" y="252"/>
                  </a:lnTo>
                  <a:lnTo>
                    <a:pt x="654" y="230"/>
                  </a:lnTo>
                  <a:lnTo>
                    <a:pt x="638" y="212"/>
                  </a:lnTo>
                  <a:lnTo>
                    <a:pt x="621" y="197"/>
                  </a:lnTo>
                  <a:lnTo>
                    <a:pt x="601" y="185"/>
                  </a:lnTo>
                  <a:lnTo>
                    <a:pt x="580" y="176"/>
                  </a:lnTo>
                  <a:lnTo>
                    <a:pt x="556" y="169"/>
                  </a:lnTo>
                  <a:lnTo>
                    <a:pt x="532" y="164"/>
                  </a:lnTo>
                  <a:lnTo>
                    <a:pt x="507" y="161"/>
                  </a:lnTo>
                  <a:lnTo>
                    <a:pt x="483" y="159"/>
                  </a:lnTo>
                  <a:lnTo>
                    <a:pt x="459" y="159"/>
                  </a:lnTo>
                  <a:lnTo>
                    <a:pt x="424" y="160"/>
                  </a:lnTo>
                  <a:lnTo>
                    <a:pt x="392" y="162"/>
                  </a:lnTo>
                  <a:lnTo>
                    <a:pt x="361" y="169"/>
                  </a:lnTo>
                  <a:lnTo>
                    <a:pt x="332" y="176"/>
                  </a:lnTo>
                  <a:lnTo>
                    <a:pt x="306" y="187"/>
                  </a:lnTo>
                  <a:lnTo>
                    <a:pt x="282" y="202"/>
                  </a:lnTo>
                  <a:lnTo>
                    <a:pt x="261" y="220"/>
                  </a:lnTo>
                  <a:lnTo>
                    <a:pt x="244" y="241"/>
                  </a:lnTo>
                  <a:lnTo>
                    <a:pt x="229" y="266"/>
                  </a:lnTo>
                  <a:lnTo>
                    <a:pt x="218" y="294"/>
                  </a:lnTo>
                  <a:lnTo>
                    <a:pt x="210" y="328"/>
                  </a:lnTo>
                  <a:lnTo>
                    <a:pt x="206" y="365"/>
                  </a:lnTo>
                  <a:lnTo>
                    <a:pt x="40" y="365"/>
                  </a:lnTo>
                  <a:lnTo>
                    <a:pt x="44" y="313"/>
                  </a:lnTo>
                  <a:lnTo>
                    <a:pt x="52" y="267"/>
                  </a:lnTo>
                  <a:lnTo>
                    <a:pt x="66" y="223"/>
                  </a:lnTo>
                  <a:lnTo>
                    <a:pt x="83" y="185"/>
                  </a:lnTo>
                  <a:lnTo>
                    <a:pt x="105" y="151"/>
                  </a:lnTo>
                  <a:lnTo>
                    <a:pt x="129" y="120"/>
                  </a:lnTo>
                  <a:lnTo>
                    <a:pt x="158" y="94"/>
                  </a:lnTo>
                  <a:lnTo>
                    <a:pt x="189" y="70"/>
                  </a:lnTo>
                  <a:lnTo>
                    <a:pt x="223" y="51"/>
                  </a:lnTo>
                  <a:lnTo>
                    <a:pt x="259" y="35"/>
                  </a:lnTo>
                  <a:lnTo>
                    <a:pt x="297" y="22"/>
                  </a:lnTo>
                  <a:lnTo>
                    <a:pt x="338" y="13"/>
                  </a:lnTo>
                  <a:lnTo>
                    <a:pt x="381" y="5"/>
                  </a:lnTo>
                  <a:lnTo>
                    <a:pt x="424" y="2"/>
                  </a:lnTo>
                  <a:lnTo>
                    <a:pt x="46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2"/>
            <p:cNvSpPr>
              <a:spLocks/>
            </p:cNvSpPr>
            <p:nvPr userDrawn="1"/>
          </p:nvSpPr>
          <p:spPr bwMode="auto">
            <a:xfrm>
              <a:off x="8270875" y="4959350"/>
              <a:ext cx="341313" cy="452438"/>
            </a:xfrm>
            <a:custGeom>
              <a:avLst/>
              <a:gdLst>
                <a:gd name="T0" fmla="*/ 487 w 860"/>
                <a:gd name="T1" fmla="*/ 4 h 1142"/>
                <a:gd name="T2" fmla="*/ 603 w 860"/>
                <a:gd name="T3" fmla="*/ 30 h 1142"/>
                <a:gd name="T4" fmla="*/ 700 w 860"/>
                <a:gd name="T5" fmla="*/ 83 h 1142"/>
                <a:gd name="T6" fmla="*/ 771 w 860"/>
                <a:gd name="T7" fmla="*/ 167 h 1142"/>
                <a:gd name="T8" fmla="*/ 810 w 860"/>
                <a:gd name="T9" fmla="*/ 292 h 1142"/>
                <a:gd name="T10" fmla="*/ 642 w 860"/>
                <a:gd name="T11" fmla="*/ 307 h 1142"/>
                <a:gd name="T12" fmla="*/ 600 w 860"/>
                <a:gd name="T13" fmla="*/ 226 h 1142"/>
                <a:gd name="T14" fmla="*/ 529 w 860"/>
                <a:gd name="T15" fmla="*/ 179 h 1142"/>
                <a:gd name="T16" fmla="*/ 443 w 860"/>
                <a:gd name="T17" fmla="*/ 160 h 1142"/>
                <a:gd name="T18" fmla="*/ 358 w 860"/>
                <a:gd name="T19" fmla="*/ 162 h 1142"/>
                <a:gd name="T20" fmla="*/ 280 w 860"/>
                <a:gd name="T21" fmla="*/ 181 h 1142"/>
                <a:gd name="T22" fmla="*/ 220 w 860"/>
                <a:gd name="T23" fmla="*/ 225 h 1142"/>
                <a:gd name="T24" fmla="*/ 198 w 860"/>
                <a:gd name="T25" fmla="*/ 298 h 1142"/>
                <a:gd name="T26" fmla="*/ 220 w 860"/>
                <a:gd name="T27" fmla="*/ 367 h 1142"/>
                <a:gd name="T28" fmla="*/ 279 w 860"/>
                <a:gd name="T29" fmla="*/ 414 h 1142"/>
                <a:gd name="T30" fmla="*/ 363 w 860"/>
                <a:gd name="T31" fmla="*/ 446 h 1142"/>
                <a:gd name="T32" fmla="*/ 462 w 860"/>
                <a:gd name="T33" fmla="*/ 471 h 1142"/>
                <a:gd name="T34" fmla="*/ 564 w 860"/>
                <a:gd name="T35" fmla="*/ 496 h 1142"/>
                <a:gd name="T36" fmla="*/ 667 w 860"/>
                <a:gd name="T37" fmla="*/ 530 h 1142"/>
                <a:gd name="T38" fmla="*/ 756 w 860"/>
                <a:gd name="T39" fmla="*/ 578 h 1142"/>
                <a:gd name="T40" fmla="*/ 824 w 860"/>
                <a:gd name="T41" fmla="*/ 651 h 1142"/>
                <a:gd name="T42" fmla="*/ 857 w 860"/>
                <a:gd name="T43" fmla="*/ 754 h 1142"/>
                <a:gd name="T44" fmla="*/ 850 w 860"/>
                <a:gd name="T45" fmla="*/ 887 h 1142"/>
                <a:gd name="T46" fmla="*/ 801 w 860"/>
                <a:gd name="T47" fmla="*/ 992 h 1142"/>
                <a:gd name="T48" fmla="*/ 722 w 860"/>
                <a:gd name="T49" fmla="*/ 1067 h 1142"/>
                <a:gd name="T50" fmla="*/ 620 w 860"/>
                <a:gd name="T51" fmla="*/ 1114 h 1142"/>
                <a:gd name="T52" fmla="*/ 506 w 860"/>
                <a:gd name="T53" fmla="*/ 1138 h 1142"/>
                <a:gd name="T54" fmla="*/ 383 w 860"/>
                <a:gd name="T55" fmla="*/ 1140 h 1142"/>
                <a:gd name="T56" fmla="*/ 258 w 860"/>
                <a:gd name="T57" fmla="*/ 1119 h 1142"/>
                <a:gd name="T58" fmla="*/ 148 w 860"/>
                <a:gd name="T59" fmla="*/ 1069 h 1142"/>
                <a:gd name="T60" fmla="*/ 65 w 860"/>
                <a:gd name="T61" fmla="*/ 988 h 1142"/>
                <a:gd name="T62" fmla="*/ 13 w 860"/>
                <a:gd name="T63" fmla="*/ 871 h 1142"/>
                <a:gd name="T64" fmla="*/ 167 w 860"/>
                <a:gd name="T65" fmla="*/ 773 h 1142"/>
                <a:gd name="T66" fmla="*/ 192 w 860"/>
                <a:gd name="T67" fmla="*/ 872 h 1142"/>
                <a:gd name="T68" fmla="*/ 253 w 860"/>
                <a:gd name="T69" fmla="*/ 939 h 1142"/>
                <a:gd name="T70" fmla="*/ 339 w 860"/>
                <a:gd name="T71" fmla="*/ 973 h 1142"/>
                <a:gd name="T72" fmla="*/ 438 w 860"/>
                <a:gd name="T73" fmla="*/ 983 h 1142"/>
                <a:gd name="T74" fmla="*/ 514 w 860"/>
                <a:gd name="T75" fmla="*/ 978 h 1142"/>
                <a:gd name="T76" fmla="*/ 588 w 860"/>
                <a:gd name="T77" fmla="*/ 958 h 1142"/>
                <a:gd name="T78" fmla="*/ 648 w 860"/>
                <a:gd name="T79" fmla="*/ 919 h 1142"/>
                <a:gd name="T80" fmla="*/ 681 w 860"/>
                <a:gd name="T81" fmla="*/ 850 h 1142"/>
                <a:gd name="T82" fmla="*/ 672 w 860"/>
                <a:gd name="T83" fmla="*/ 764 h 1142"/>
                <a:gd name="T84" fmla="*/ 620 w 860"/>
                <a:gd name="T85" fmla="*/ 704 h 1142"/>
                <a:gd name="T86" fmla="*/ 534 w 860"/>
                <a:gd name="T87" fmla="*/ 664 h 1142"/>
                <a:gd name="T88" fmla="*/ 428 w 860"/>
                <a:gd name="T89" fmla="*/ 636 h 1142"/>
                <a:gd name="T90" fmla="*/ 317 w 860"/>
                <a:gd name="T91" fmla="*/ 610 h 1142"/>
                <a:gd name="T92" fmla="*/ 215 w 860"/>
                <a:gd name="T93" fmla="*/ 576 h 1142"/>
                <a:gd name="T94" fmla="*/ 126 w 860"/>
                <a:gd name="T95" fmla="*/ 527 h 1142"/>
                <a:gd name="T96" fmla="*/ 59 w 860"/>
                <a:gd name="T97" fmla="*/ 456 h 1142"/>
                <a:gd name="T98" fmla="*/ 24 w 860"/>
                <a:gd name="T99" fmla="*/ 353 h 1142"/>
                <a:gd name="T100" fmla="*/ 31 w 860"/>
                <a:gd name="T101" fmla="*/ 230 h 1142"/>
                <a:gd name="T102" fmla="*/ 80 w 860"/>
                <a:gd name="T103" fmla="*/ 132 h 1142"/>
                <a:gd name="T104" fmla="*/ 159 w 860"/>
                <a:gd name="T105" fmla="*/ 64 h 1142"/>
                <a:gd name="T106" fmla="*/ 258 w 860"/>
                <a:gd name="T107" fmla="*/ 20 h 1142"/>
                <a:gd name="T108" fmla="*/ 363 w 860"/>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0" h="1142">
                  <a:moveTo>
                    <a:pt x="399" y="0"/>
                  </a:moveTo>
                  <a:lnTo>
                    <a:pt x="443" y="2"/>
                  </a:lnTo>
                  <a:lnTo>
                    <a:pt x="487" y="4"/>
                  </a:lnTo>
                  <a:lnTo>
                    <a:pt x="528" y="10"/>
                  </a:lnTo>
                  <a:lnTo>
                    <a:pt x="566" y="19"/>
                  </a:lnTo>
                  <a:lnTo>
                    <a:pt x="603" y="30"/>
                  </a:lnTo>
                  <a:lnTo>
                    <a:pt x="638" y="44"/>
                  </a:lnTo>
                  <a:lnTo>
                    <a:pt x="671" y="61"/>
                  </a:lnTo>
                  <a:lnTo>
                    <a:pt x="700" y="83"/>
                  </a:lnTo>
                  <a:lnTo>
                    <a:pt x="727" y="108"/>
                  </a:lnTo>
                  <a:lnTo>
                    <a:pt x="750" y="135"/>
                  </a:lnTo>
                  <a:lnTo>
                    <a:pt x="771" y="167"/>
                  </a:lnTo>
                  <a:lnTo>
                    <a:pt x="787" y="205"/>
                  </a:lnTo>
                  <a:lnTo>
                    <a:pt x="800" y="246"/>
                  </a:lnTo>
                  <a:lnTo>
                    <a:pt x="810" y="292"/>
                  </a:lnTo>
                  <a:lnTo>
                    <a:pt x="815" y="342"/>
                  </a:lnTo>
                  <a:lnTo>
                    <a:pt x="648" y="342"/>
                  </a:lnTo>
                  <a:lnTo>
                    <a:pt x="642" y="307"/>
                  </a:lnTo>
                  <a:lnTo>
                    <a:pt x="632" y="276"/>
                  </a:lnTo>
                  <a:lnTo>
                    <a:pt x="618" y="248"/>
                  </a:lnTo>
                  <a:lnTo>
                    <a:pt x="600" y="226"/>
                  </a:lnTo>
                  <a:lnTo>
                    <a:pt x="579" y="206"/>
                  </a:lnTo>
                  <a:lnTo>
                    <a:pt x="555" y="191"/>
                  </a:lnTo>
                  <a:lnTo>
                    <a:pt x="529" y="179"/>
                  </a:lnTo>
                  <a:lnTo>
                    <a:pt x="501" y="170"/>
                  </a:lnTo>
                  <a:lnTo>
                    <a:pt x="473" y="164"/>
                  </a:lnTo>
                  <a:lnTo>
                    <a:pt x="443" y="160"/>
                  </a:lnTo>
                  <a:lnTo>
                    <a:pt x="413" y="159"/>
                  </a:lnTo>
                  <a:lnTo>
                    <a:pt x="386" y="160"/>
                  </a:lnTo>
                  <a:lnTo>
                    <a:pt x="358" y="162"/>
                  </a:lnTo>
                  <a:lnTo>
                    <a:pt x="331" y="166"/>
                  </a:lnTo>
                  <a:lnTo>
                    <a:pt x="304" y="172"/>
                  </a:lnTo>
                  <a:lnTo>
                    <a:pt x="280" y="181"/>
                  </a:lnTo>
                  <a:lnTo>
                    <a:pt x="256" y="193"/>
                  </a:lnTo>
                  <a:lnTo>
                    <a:pt x="238" y="207"/>
                  </a:lnTo>
                  <a:lnTo>
                    <a:pt x="220" y="225"/>
                  </a:lnTo>
                  <a:lnTo>
                    <a:pt x="208" y="246"/>
                  </a:lnTo>
                  <a:lnTo>
                    <a:pt x="200" y="269"/>
                  </a:lnTo>
                  <a:lnTo>
                    <a:pt x="198" y="298"/>
                  </a:lnTo>
                  <a:lnTo>
                    <a:pt x="200" y="324"/>
                  </a:lnTo>
                  <a:lnTo>
                    <a:pt x="208" y="347"/>
                  </a:lnTo>
                  <a:lnTo>
                    <a:pt x="220" y="367"/>
                  </a:lnTo>
                  <a:lnTo>
                    <a:pt x="237" y="384"/>
                  </a:lnTo>
                  <a:lnTo>
                    <a:pt x="256" y="400"/>
                  </a:lnTo>
                  <a:lnTo>
                    <a:pt x="279" y="414"/>
                  </a:lnTo>
                  <a:lnTo>
                    <a:pt x="305" y="426"/>
                  </a:lnTo>
                  <a:lnTo>
                    <a:pt x="334" y="436"/>
                  </a:lnTo>
                  <a:lnTo>
                    <a:pt x="363" y="446"/>
                  </a:lnTo>
                  <a:lnTo>
                    <a:pt x="396" y="455"/>
                  </a:lnTo>
                  <a:lnTo>
                    <a:pt x="428" y="464"/>
                  </a:lnTo>
                  <a:lnTo>
                    <a:pt x="462" y="471"/>
                  </a:lnTo>
                  <a:lnTo>
                    <a:pt x="495" y="479"/>
                  </a:lnTo>
                  <a:lnTo>
                    <a:pt x="529" y="488"/>
                  </a:lnTo>
                  <a:lnTo>
                    <a:pt x="564" y="496"/>
                  </a:lnTo>
                  <a:lnTo>
                    <a:pt x="600" y="506"/>
                  </a:lnTo>
                  <a:lnTo>
                    <a:pt x="633" y="517"/>
                  </a:lnTo>
                  <a:lnTo>
                    <a:pt x="667" y="530"/>
                  </a:lnTo>
                  <a:lnTo>
                    <a:pt x="699" y="544"/>
                  </a:lnTo>
                  <a:lnTo>
                    <a:pt x="729" y="560"/>
                  </a:lnTo>
                  <a:lnTo>
                    <a:pt x="756" y="578"/>
                  </a:lnTo>
                  <a:lnTo>
                    <a:pt x="781" y="600"/>
                  </a:lnTo>
                  <a:lnTo>
                    <a:pt x="804" y="623"/>
                  </a:lnTo>
                  <a:lnTo>
                    <a:pt x="824" y="651"/>
                  </a:lnTo>
                  <a:lnTo>
                    <a:pt x="838" y="682"/>
                  </a:lnTo>
                  <a:lnTo>
                    <a:pt x="850" y="717"/>
                  </a:lnTo>
                  <a:lnTo>
                    <a:pt x="857" y="754"/>
                  </a:lnTo>
                  <a:lnTo>
                    <a:pt x="860" y="798"/>
                  </a:lnTo>
                  <a:lnTo>
                    <a:pt x="857" y="844"/>
                  </a:lnTo>
                  <a:lnTo>
                    <a:pt x="850" y="887"/>
                  </a:lnTo>
                  <a:lnTo>
                    <a:pt x="837" y="926"/>
                  </a:lnTo>
                  <a:lnTo>
                    <a:pt x="821" y="961"/>
                  </a:lnTo>
                  <a:lnTo>
                    <a:pt x="801" y="992"/>
                  </a:lnTo>
                  <a:lnTo>
                    <a:pt x="778" y="1021"/>
                  </a:lnTo>
                  <a:lnTo>
                    <a:pt x="750" y="1046"/>
                  </a:lnTo>
                  <a:lnTo>
                    <a:pt x="722" y="1067"/>
                  </a:lnTo>
                  <a:lnTo>
                    <a:pt x="689" y="1086"/>
                  </a:lnTo>
                  <a:lnTo>
                    <a:pt x="656" y="1100"/>
                  </a:lnTo>
                  <a:lnTo>
                    <a:pt x="620" y="1114"/>
                  </a:lnTo>
                  <a:lnTo>
                    <a:pt x="582" y="1124"/>
                  </a:lnTo>
                  <a:lnTo>
                    <a:pt x="545" y="1132"/>
                  </a:lnTo>
                  <a:lnTo>
                    <a:pt x="506" y="1138"/>
                  </a:lnTo>
                  <a:lnTo>
                    <a:pt x="468" y="1140"/>
                  </a:lnTo>
                  <a:lnTo>
                    <a:pt x="429" y="1142"/>
                  </a:lnTo>
                  <a:lnTo>
                    <a:pt x="383" y="1140"/>
                  </a:lnTo>
                  <a:lnTo>
                    <a:pt x="340" y="1137"/>
                  </a:lnTo>
                  <a:lnTo>
                    <a:pt x="297" y="1129"/>
                  </a:lnTo>
                  <a:lnTo>
                    <a:pt x="258" y="1119"/>
                  </a:lnTo>
                  <a:lnTo>
                    <a:pt x="219" y="1105"/>
                  </a:lnTo>
                  <a:lnTo>
                    <a:pt x="183" y="1089"/>
                  </a:lnTo>
                  <a:lnTo>
                    <a:pt x="148" y="1069"/>
                  </a:lnTo>
                  <a:lnTo>
                    <a:pt x="117" y="1046"/>
                  </a:lnTo>
                  <a:lnTo>
                    <a:pt x="90" y="1020"/>
                  </a:lnTo>
                  <a:lnTo>
                    <a:pt x="65" y="988"/>
                  </a:lnTo>
                  <a:lnTo>
                    <a:pt x="44" y="953"/>
                  </a:lnTo>
                  <a:lnTo>
                    <a:pt x="26" y="915"/>
                  </a:lnTo>
                  <a:lnTo>
                    <a:pt x="13" y="871"/>
                  </a:lnTo>
                  <a:lnTo>
                    <a:pt x="4" y="824"/>
                  </a:lnTo>
                  <a:lnTo>
                    <a:pt x="0" y="773"/>
                  </a:lnTo>
                  <a:lnTo>
                    <a:pt x="167" y="773"/>
                  </a:lnTo>
                  <a:lnTo>
                    <a:pt x="171" y="810"/>
                  </a:lnTo>
                  <a:lnTo>
                    <a:pt x="179" y="844"/>
                  </a:lnTo>
                  <a:lnTo>
                    <a:pt x="192" y="872"/>
                  </a:lnTo>
                  <a:lnTo>
                    <a:pt x="209" y="899"/>
                  </a:lnTo>
                  <a:lnTo>
                    <a:pt x="229" y="920"/>
                  </a:lnTo>
                  <a:lnTo>
                    <a:pt x="253" y="939"/>
                  </a:lnTo>
                  <a:lnTo>
                    <a:pt x="280" y="952"/>
                  </a:lnTo>
                  <a:lnTo>
                    <a:pt x="309" y="965"/>
                  </a:lnTo>
                  <a:lnTo>
                    <a:pt x="339" y="973"/>
                  </a:lnTo>
                  <a:lnTo>
                    <a:pt x="371" y="978"/>
                  </a:lnTo>
                  <a:lnTo>
                    <a:pt x="404" y="982"/>
                  </a:lnTo>
                  <a:lnTo>
                    <a:pt x="438" y="983"/>
                  </a:lnTo>
                  <a:lnTo>
                    <a:pt x="463" y="983"/>
                  </a:lnTo>
                  <a:lnTo>
                    <a:pt x="489" y="981"/>
                  </a:lnTo>
                  <a:lnTo>
                    <a:pt x="514" y="978"/>
                  </a:lnTo>
                  <a:lnTo>
                    <a:pt x="540" y="973"/>
                  </a:lnTo>
                  <a:lnTo>
                    <a:pt x="565" y="967"/>
                  </a:lnTo>
                  <a:lnTo>
                    <a:pt x="588" y="958"/>
                  </a:lnTo>
                  <a:lnTo>
                    <a:pt x="611" y="947"/>
                  </a:lnTo>
                  <a:lnTo>
                    <a:pt x="631" y="935"/>
                  </a:lnTo>
                  <a:lnTo>
                    <a:pt x="648" y="919"/>
                  </a:lnTo>
                  <a:lnTo>
                    <a:pt x="663" y="899"/>
                  </a:lnTo>
                  <a:lnTo>
                    <a:pt x="674" y="876"/>
                  </a:lnTo>
                  <a:lnTo>
                    <a:pt x="681" y="850"/>
                  </a:lnTo>
                  <a:lnTo>
                    <a:pt x="683" y="821"/>
                  </a:lnTo>
                  <a:lnTo>
                    <a:pt x="681" y="790"/>
                  </a:lnTo>
                  <a:lnTo>
                    <a:pt x="672" y="764"/>
                  </a:lnTo>
                  <a:lnTo>
                    <a:pt x="659" y="742"/>
                  </a:lnTo>
                  <a:lnTo>
                    <a:pt x="641" y="722"/>
                  </a:lnTo>
                  <a:lnTo>
                    <a:pt x="620" y="704"/>
                  </a:lnTo>
                  <a:lnTo>
                    <a:pt x="595" y="689"/>
                  </a:lnTo>
                  <a:lnTo>
                    <a:pt x="566" y="676"/>
                  </a:lnTo>
                  <a:lnTo>
                    <a:pt x="534" y="664"/>
                  </a:lnTo>
                  <a:lnTo>
                    <a:pt x="500" y="654"/>
                  </a:lnTo>
                  <a:lnTo>
                    <a:pt x="465" y="644"/>
                  </a:lnTo>
                  <a:lnTo>
                    <a:pt x="428" y="636"/>
                  </a:lnTo>
                  <a:lnTo>
                    <a:pt x="391" y="627"/>
                  </a:lnTo>
                  <a:lnTo>
                    <a:pt x="352" y="618"/>
                  </a:lnTo>
                  <a:lnTo>
                    <a:pt x="317" y="610"/>
                  </a:lnTo>
                  <a:lnTo>
                    <a:pt x="283" y="600"/>
                  </a:lnTo>
                  <a:lnTo>
                    <a:pt x="248" y="588"/>
                  </a:lnTo>
                  <a:lnTo>
                    <a:pt x="215" y="576"/>
                  </a:lnTo>
                  <a:lnTo>
                    <a:pt x="183" y="562"/>
                  </a:lnTo>
                  <a:lnTo>
                    <a:pt x="153" y="546"/>
                  </a:lnTo>
                  <a:lnTo>
                    <a:pt x="126" y="527"/>
                  </a:lnTo>
                  <a:lnTo>
                    <a:pt x="100" y="506"/>
                  </a:lnTo>
                  <a:lnTo>
                    <a:pt x="77" y="483"/>
                  </a:lnTo>
                  <a:lnTo>
                    <a:pt x="59" y="456"/>
                  </a:lnTo>
                  <a:lnTo>
                    <a:pt x="43" y="425"/>
                  </a:lnTo>
                  <a:lnTo>
                    <a:pt x="31" y="392"/>
                  </a:lnTo>
                  <a:lnTo>
                    <a:pt x="24" y="353"/>
                  </a:lnTo>
                  <a:lnTo>
                    <a:pt x="21" y="311"/>
                  </a:lnTo>
                  <a:lnTo>
                    <a:pt x="24" y="268"/>
                  </a:lnTo>
                  <a:lnTo>
                    <a:pt x="31" y="230"/>
                  </a:lnTo>
                  <a:lnTo>
                    <a:pt x="44" y="193"/>
                  </a:lnTo>
                  <a:lnTo>
                    <a:pt x="60" y="161"/>
                  </a:lnTo>
                  <a:lnTo>
                    <a:pt x="80" y="132"/>
                  </a:lnTo>
                  <a:lnTo>
                    <a:pt x="103" y="106"/>
                  </a:lnTo>
                  <a:lnTo>
                    <a:pt x="130" y="84"/>
                  </a:lnTo>
                  <a:lnTo>
                    <a:pt x="159" y="64"/>
                  </a:lnTo>
                  <a:lnTo>
                    <a:pt x="191" y="46"/>
                  </a:lnTo>
                  <a:lnTo>
                    <a:pt x="223" y="32"/>
                  </a:lnTo>
                  <a:lnTo>
                    <a:pt x="258" y="20"/>
                  </a:lnTo>
                  <a:lnTo>
                    <a:pt x="292" y="12"/>
                  </a:lnTo>
                  <a:lnTo>
                    <a:pt x="329" y="5"/>
                  </a:lnTo>
                  <a:lnTo>
                    <a:pt x="363"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3"/>
            <p:cNvSpPr>
              <a:spLocks/>
            </p:cNvSpPr>
            <p:nvPr userDrawn="1"/>
          </p:nvSpPr>
          <p:spPr bwMode="auto">
            <a:xfrm>
              <a:off x="7050088" y="5060950"/>
              <a:ext cx="434975" cy="482600"/>
            </a:xfrm>
            <a:custGeom>
              <a:avLst/>
              <a:gdLst>
                <a:gd name="T0" fmla="*/ 622 w 1095"/>
                <a:gd name="T1" fmla="*/ 0 h 1217"/>
                <a:gd name="T2" fmla="*/ 664 w 1095"/>
                <a:gd name="T3" fmla="*/ 17 h 1217"/>
                <a:gd name="T4" fmla="*/ 710 w 1095"/>
                <a:gd name="T5" fmla="*/ 68 h 1217"/>
                <a:gd name="T6" fmla="*/ 947 w 1095"/>
                <a:gd name="T7" fmla="*/ 356 h 1217"/>
                <a:gd name="T8" fmla="*/ 1027 w 1095"/>
                <a:gd name="T9" fmla="*/ 472 h 1217"/>
                <a:gd name="T10" fmla="*/ 1075 w 1095"/>
                <a:gd name="T11" fmla="*/ 584 h 1217"/>
                <a:gd name="T12" fmla="*/ 1095 w 1095"/>
                <a:gd name="T13" fmla="*/ 691 h 1217"/>
                <a:gd name="T14" fmla="*/ 1090 w 1095"/>
                <a:gd name="T15" fmla="*/ 791 h 1217"/>
                <a:gd name="T16" fmla="*/ 1064 w 1095"/>
                <a:gd name="T17" fmla="*/ 884 h 1217"/>
                <a:gd name="T18" fmla="*/ 1020 w 1095"/>
                <a:gd name="T19" fmla="*/ 967 h 1217"/>
                <a:gd name="T20" fmla="*/ 961 w 1095"/>
                <a:gd name="T21" fmla="*/ 1040 h 1217"/>
                <a:gd name="T22" fmla="*/ 893 w 1095"/>
                <a:gd name="T23" fmla="*/ 1101 h 1217"/>
                <a:gd name="T24" fmla="*/ 817 w 1095"/>
                <a:gd name="T25" fmla="*/ 1151 h 1217"/>
                <a:gd name="T26" fmla="*/ 737 w 1095"/>
                <a:gd name="T27" fmla="*/ 1186 h 1217"/>
                <a:gd name="T28" fmla="*/ 629 w 1095"/>
                <a:gd name="T29" fmla="*/ 1211 h 1217"/>
                <a:gd name="T30" fmla="*/ 497 w 1095"/>
                <a:gd name="T31" fmla="*/ 1217 h 1217"/>
                <a:gd name="T32" fmla="*/ 374 w 1095"/>
                <a:gd name="T33" fmla="*/ 1196 h 1217"/>
                <a:gd name="T34" fmla="*/ 261 w 1095"/>
                <a:gd name="T35" fmla="*/ 1152 h 1217"/>
                <a:gd name="T36" fmla="*/ 163 w 1095"/>
                <a:gd name="T37" fmla="*/ 1087 h 1217"/>
                <a:gd name="T38" fmla="*/ 82 w 1095"/>
                <a:gd name="T39" fmla="*/ 1005 h 1217"/>
                <a:gd name="T40" fmla="*/ 22 w 1095"/>
                <a:gd name="T41" fmla="*/ 908 h 1217"/>
                <a:gd name="T42" fmla="*/ 25 w 1095"/>
                <a:gd name="T43" fmla="*/ 889 h 1217"/>
                <a:gd name="T44" fmla="*/ 89 w 1095"/>
                <a:gd name="T45" fmla="*/ 947 h 1217"/>
                <a:gd name="T46" fmla="*/ 169 w 1095"/>
                <a:gd name="T47" fmla="*/ 989 h 1217"/>
                <a:gd name="T48" fmla="*/ 258 w 1095"/>
                <a:gd name="T49" fmla="*/ 1016 h 1217"/>
                <a:gd name="T50" fmla="*/ 353 w 1095"/>
                <a:gd name="T51" fmla="*/ 1026 h 1217"/>
                <a:gd name="T52" fmla="*/ 446 w 1095"/>
                <a:gd name="T53" fmla="*/ 1023 h 1217"/>
                <a:gd name="T54" fmla="*/ 534 w 1095"/>
                <a:gd name="T55" fmla="*/ 1001 h 1217"/>
                <a:gd name="T56" fmla="*/ 612 w 1095"/>
                <a:gd name="T57" fmla="*/ 965 h 1217"/>
                <a:gd name="T58" fmla="*/ 695 w 1095"/>
                <a:gd name="T59" fmla="*/ 901 h 1217"/>
                <a:gd name="T60" fmla="*/ 757 w 1095"/>
                <a:gd name="T61" fmla="*/ 826 h 1217"/>
                <a:gd name="T62" fmla="*/ 796 w 1095"/>
                <a:gd name="T63" fmla="*/ 744 h 1217"/>
                <a:gd name="T64" fmla="*/ 811 w 1095"/>
                <a:gd name="T65" fmla="*/ 656 h 1217"/>
                <a:gd name="T66" fmla="*/ 799 w 1095"/>
                <a:gd name="T67" fmla="*/ 568 h 1217"/>
                <a:gd name="T68" fmla="*/ 761 w 1095"/>
                <a:gd name="T69" fmla="*/ 481 h 1217"/>
                <a:gd name="T70" fmla="*/ 729 w 1095"/>
                <a:gd name="T71" fmla="*/ 436 h 1217"/>
                <a:gd name="T72" fmla="*/ 714 w 1095"/>
                <a:gd name="T73" fmla="*/ 418 h 1217"/>
                <a:gd name="T74" fmla="*/ 686 w 1095"/>
                <a:gd name="T75" fmla="*/ 386 h 1217"/>
                <a:gd name="T76" fmla="*/ 651 w 1095"/>
                <a:gd name="T77" fmla="*/ 342 h 1217"/>
                <a:gd name="T78" fmla="*/ 610 w 1095"/>
                <a:gd name="T79" fmla="*/ 293 h 1217"/>
                <a:gd name="T80" fmla="*/ 567 w 1095"/>
                <a:gd name="T81" fmla="*/ 240 h 1217"/>
                <a:gd name="T82" fmla="*/ 525 w 1095"/>
                <a:gd name="T83" fmla="*/ 189 h 1217"/>
                <a:gd name="T84" fmla="*/ 521 w 1095"/>
                <a:gd name="T85" fmla="*/ 185 h 1217"/>
                <a:gd name="T86" fmla="*/ 515 w 1095"/>
                <a:gd name="T87" fmla="*/ 178 h 1217"/>
                <a:gd name="T88" fmla="*/ 512 w 1095"/>
                <a:gd name="T89" fmla="*/ 175 h 1217"/>
                <a:gd name="T90" fmla="*/ 492 w 1095"/>
                <a:gd name="T91" fmla="*/ 132 h 1217"/>
                <a:gd name="T92" fmla="*/ 495 w 1095"/>
                <a:gd name="T93" fmla="*/ 87 h 1217"/>
                <a:gd name="T94" fmla="*/ 517 w 1095"/>
                <a:gd name="T95" fmla="*/ 45 h 1217"/>
                <a:gd name="T96" fmla="*/ 556 w 1095"/>
                <a:gd name="T97" fmla="*/ 13 h 1217"/>
                <a:gd name="T98" fmla="*/ 599 w 1095"/>
                <a:gd name="T99"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17">
                  <a:moveTo>
                    <a:pt x="599" y="0"/>
                  </a:moveTo>
                  <a:lnTo>
                    <a:pt x="622" y="0"/>
                  </a:lnTo>
                  <a:lnTo>
                    <a:pt x="644" y="6"/>
                  </a:lnTo>
                  <a:lnTo>
                    <a:pt x="664" y="17"/>
                  </a:lnTo>
                  <a:lnTo>
                    <a:pt x="681" y="35"/>
                  </a:lnTo>
                  <a:lnTo>
                    <a:pt x="710" y="68"/>
                  </a:lnTo>
                  <a:lnTo>
                    <a:pt x="694" y="50"/>
                  </a:lnTo>
                  <a:lnTo>
                    <a:pt x="947" y="356"/>
                  </a:lnTo>
                  <a:lnTo>
                    <a:pt x="991" y="415"/>
                  </a:lnTo>
                  <a:lnTo>
                    <a:pt x="1027" y="472"/>
                  </a:lnTo>
                  <a:lnTo>
                    <a:pt x="1054" y="529"/>
                  </a:lnTo>
                  <a:lnTo>
                    <a:pt x="1075" y="584"/>
                  </a:lnTo>
                  <a:lnTo>
                    <a:pt x="1088" y="639"/>
                  </a:lnTo>
                  <a:lnTo>
                    <a:pt x="1095" y="691"/>
                  </a:lnTo>
                  <a:lnTo>
                    <a:pt x="1095" y="742"/>
                  </a:lnTo>
                  <a:lnTo>
                    <a:pt x="1090" y="791"/>
                  </a:lnTo>
                  <a:lnTo>
                    <a:pt x="1079" y="838"/>
                  </a:lnTo>
                  <a:lnTo>
                    <a:pt x="1064" y="884"/>
                  </a:lnTo>
                  <a:lnTo>
                    <a:pt x="1043" y="927"/>
                  </a:lnTo>
                  <a:lnTo>
                    <a:pt x="1020" y="967"/>
                  </a:lnTo>
                  <a:lnTo>
                    <a:pt x="992" y="1005"/>
                  </a:lnTo>
                  <a:lnTo>
                    <a:pt x="961" y="1040"/>
                  </a:lnTo>
                  <a:lnTo>
                    <a:pt x="929" y="1072"/>
                  </a:lnTo>
                  <a:lnTo>
                    <a:pt x="893" y="1101"/>
                  </a:lnTo>
                  <a:lnTo>
                    <a:pt x="855" y="1127"/>
                  </a:lnTo>
                  <a:lnTo>
                    <a:pt x="817" y="1151"/>
                  </a:lnTo>
                  <a:lnTo>
                    <a:pt x="777" y="1170"/>
                  </a:lnTo>
                  <a:lnTo>
                    <a:pt x="737" y="1186"/>
                  </a:lnTo>
                  <a:lnTo>
                    <a:pt x="697" y="1197"/>
                  </a:lnTo>
                  <a:lnTo>
                    <a:pt x="629" y="1211"/>
                  </a:lnTo>
                  <a:lnTo>
                    <a:pt x="563" y="1217"/>
                  </a:lnTo>
                  <a:lnTo>
                    <a:pt x="497" y="1217"/>
                  </a:lnTo>
                  <a:lnTo>
                    <a:pt x="434" y="1210"/>
                  </a:lnTo>
                  <a:lnTo>
                    <a:pt x="374" y="1196"/>
                  </a:lnTo>
                  <a:lnTo>
                    <a:pt x="316" y="1177"/>
                  </a:lnTo>
                  <a:lnTo>
                    <a:pt x="261" y="1152"/>
                  </a:lnTo>
                  <a:lnTo>
                    <a:pt x="210" y="1122"/>
                  </a:lnTo>
                  <a:lnTo>
                    <a:pt x="163" y="1087"/>
                  </a:lnTo>
                  <a:lnTo>
                    <a:pt x="120" y="1049"/>
                  </a:lnTo>
                  <a:lnTo>
                    <a:pt x="82" y="1005"/>
                  </a:lnTo>
                  <a:lnTo>
                    <a:pt x="49" y="959"/>
                  </a:lnTo>
                  <a:lnTo>
                    <a:pt x="22" y="908"/>
                  </a:lnTo>
                  <a:lnTo>
                    <a:pt x="0" y="854"/>
                  </a:lnTo>
                  <a:lnTo>
                    <a:pt x="25" y="889"/>
                  </a:lnTo>
                  <a:lnTo>
                    <a:pt x="56" y="920"/>
                  </a:lnTo>
                  <a:lnTo>
                    <a:pt x="89" y="947"/>
                  </a:lnTo>
                  <a:lnTo>
                    <a:pt x="128" y="970"/>
                  </a:lnTo>
                  <a:lnTo>
                    <a:pt x="169" y="989"/>
                  </a:lnTo>
                  <a:lnTo>
                    <a:pt x="212" y="1004"/>
                  </a:lnTo>
                  <a:lnTo>
                    <a:pt x="258" y="1016"/>
                  </a:lnTo>
                  <a:lnTo>
                    <a:pt x="306" y="1024"/>
                  </a:lnTo>
                  <a:lnTo>
                    <a:pt x="353" y="1026"/>
                  </a:lnTo>
                  <a:lnTo>
                    <a:pt x="400" y="1026"/>
                  </a:lnTo>
                  <a:lnTo>
                    <a:pt x="446" y="1023"/>
                  </a:lnTo>
                  <a:lnTo>
                    <a:pt x="491" y="1014"/>
                  </a:lnTo>
                  <a:lnTo>
                    <a:pt x="534" y="1001"/>
                  </a:lnTo>
                  <a:lnTo>
                    <a:pt x="576" y="985"/>
                  </a:lnTo>
                  <a:lnTo>
                    <a:pt x="612" y="965"/>
                  </a:lnTo>
                  <a:lnTo>
                    <a:pt x="656" y="934"/>
                  </a:lnTo>
                  <a:lnTo>
                    <a:pt x="695" y="901"/>
                  </a:lnTo>
                  <a:lnTo>
                    <a:pt x="729" y="864"/>
                  </a:lnTo>
                  <a:lnTo>
                    <a:pt x="757" y="826"/>
                  </a:lnTo>
                  <a:lnTo>
                    <a:pt x="779" y="786"/>
                  </a:lnTo>
                  <a:lnTo>
                    <a:pt x="796" y="744"/>
                  </a:lnTo>
                  <a:lnTo>
                    <a:pt x="807" y="700"/>
                  </a:lnTo>
                  <a:lnTo>
                    <a:pt x="811" y="656"/>
                  </a:lnTo>
                  <a:lnTo>
                    <a:pt x="809" y="613"/>
                  </a:lnTo>
                  <a:lnTo>
                    <a:pt x="799" y="568"/>
                  </a:lnTo>
                  <a:lnTo>
                    <a:pt x="784" y="524"/>
                  </a:lnTo>
                  <a:lnTo>
                    <a:pt x="761" y="481"/>
                  </a:lnTo>
                  <a:lnTo>
                    <a:pt x="731" y="438"/>
                  </a:lnTo>
                  <a:lnTo>
                    <a:pt x="729" y="436"/>
                  </a:lnTo>
                  <a:lnTo>
                    <a:pt x="724" y="430"/>
                  </a:lnTo>
                  <a:lnTo>
                    <a:pt x="714" y="418"/>
                  </a:lnTo>
                  <a:lnTo>
                    <a:pt x="701" y="403"/>
                  </a:lnTo>
                  <a:lnTo>
                    <a:pt x="686" y="386"/>
                  </a:lnTo>
                  <a:lnTo>
                    <a:pt x="670" y="365"/>
                  </a:lnTo>
                  <a:lnTo>
                    <a:pt x="651" y="342"/>
                  </a:lnTo>
                  <a:lnTo>
                    <a:pt x="631" y="319"/>
                  </a:lnTo>
                  <a:lnTo>
                    <a:pt x="610" y="293"/>
                  </a:lnTo>
                  <a:lnTo>
                    <a:pt x="588" y="266"/>
                  </a:lnTo>
                  <a:lnTo>
                    <a:pt x="567" y="240"/>
                  </a:lnTo>
                  <a:lnTo>
                    <a:pt x="544" y="215"/>
                  </a:lnTo>
                  <a:lnTo>
                    <a:pt x="525" y="189"/>
                  </a:lnTo>
                  <a:lnTo>
                    <a:pt x="525" y="190"/>
                  </a:lnTo>
                  <a:lnTo>
                    <a:pt x="521" y="185"/>
                  </a:lnTo>
                  <a:lnTo>
                    <a:pt x="517" y="182"/>
                  </a:lnTo>
                  <a:lnTo>
                    <a:pt x="515" y="178"/>
                  </a:lnTo>
                  <a:lnTo>
                    <a:pt x="513" y="177"/>
                  </a:lnTo>
                  <a:lnTo>
                    <a:pt x="512" y="175"/>
                  </a:lnTo>
                  <a:lnTo>
                    <a:pt x="500" y="154"/>
                  </a:lnTo>
                  <a:lnTo>
                    <a:pt x="492" y="132"/>
                  </a:lnTo>
                  <a:lnTo>
                    <a:pt x="491" y="109"/>
                  </a:lnTo>
                  <a:lnTo>
                    <a:pt x="495" y="87"/>
                  </a:lnTo>
                  <a:lnTo>
                    <a:pt x="503" y="65"/>
                  </a:lnTo>
                  <a:lnTo>
                    <a:pt x="517" y="45"/>
                  </a:lnTo>
                  <a:lnTo>
                    <a:pt x="534" y="27"/>
                  </a:lnTo>
                  <a:lnTo>
                    <a:pt x="556" y="13"/>
                  </a:lnTo>
                  <a:lnTo>
                    <a:pt x="577" y="4"/>
                  </a:lnTo>
                  <a:lnTo>
                    <a:pt x="5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4"/>
            <p:cNvSpPr>
              <a:spLocks/>
            </p:cNvSpPr>
            <p:nvPr userDrawn="1"/>
          </p:nvSpPr>
          <p:spPr bwMode="auto">
            <a:xfrm>
              <a:off x="7048500" y="4889500"/>
              <a:ext cx="434975" cy="481013"/>
            </a:xfrm>
            <a:custGeom>
              <a:avLst/>
              <a:gdLst>
                <a:gd name="T0" fmla="*/ 598 w 1096"/>
                <a:gd name="T1" fmla="*/ 0 h 1212"/>
                <a:gd name="T2" fmla="*/ 723 w 1096"/>
                <a:gd name="T3" fmla="*/ 21 h 1212"/>
                <a:gd name="T4" fmla="*/ 834 w 1096"/>
                <a:gd name="T5" fmla="*/ 65 h 1212"/>
                <a:gd name="T6" fmla="*/ 933 w 1096"/>
                <a:gd name="T7" fmla="*/ 130 h 1212"/>
                <a:gd name="T8" fmla="*/ 1014 w 1096"/>
                <a:gd name="T9" fmla="*/ 212 h 1212"/>
                <a:gd name="T10" fmla="*/ 1075 w 1096"/>
                <a:gd name="T11" fmla="*/ 309 h 1212"/>
                <a:gd name="T12" fmla="*/ 1071 w 1096"/>
                <a:gd name="T13" fmla="*/ 328 h 1212"/>
                <a:gd name="T14" fmla="*/ 1006 w 1096"/>
                <a:gd name="T15" fmla="*/ 271 h 1212"/>
                <a:gd name="T16" fmla="*/ 927 w 1096"/>
                <a:gd name="T17" fmla="*/ 228 h 1212"/>
                <a:gd name="T18" fmla="*/ 837 w 1096"/>
                <a:gd name="T19" fmla="*/ 201 h 1212"/>
                <a:gd name="T20" fmla="*/ 744 w 1096"/>
                <a:gd name="T21" fmla="*/ 190 h 1212"/>
                <a:gd name="T22" fmla="*/ 649 w 1096"/>
                <a:gd name="T23" fmla="*/ 195 h 1212"/>
                <a:gd name="T24" fmla="*/ 561 w 1096"/>
                <a:gd name="T25" fmla="*/ 215 h 1212"/>
                <a:gd name="T26" fmla="*/ 484 w 1096"/>
                <a:gd name="T27" fmla="*/ 252 h 1212"/>
                <a:gd name="T28" fmla="*/ 402 w 1096"/>
                <a:gd name="T29" fmla="*/ 315 h 1212"/>
                <a:gd name="T30" fmla="*/ 340 w 1096"/>
                <a:gd name="T31" fmla="*/ 390 h 1212"/>
                <a:gd name="T32" fmla="*/ 300 w 1096"/>
                <a:gd name="T33" fmla="*/ 474 h 1212"/>
                <a:gd name="T34" fmla="*/ 285 w 1096"/>
                <a:gd name="T35" fmla="*/ 561 h 1212"/>
                <a:gd name="T36" fmla="*/ 296 w 1096"/>
                <a:gd name="T37" fmla="*/ 649 h 1212"/>
                <a:gd name="T38" fmla="*/ 335 w 1096"/>
                <a:gd name="T39" fmla="*/ 737 h 1212"/>
                <a:gd name="T40" fmla="*/ 367 w 1096"/>
                <a:gd name="T41" fmla="*/ 781 h 1212"/>
                <a:gd name="T42" fmla="*/ 383 w 1096"/>
                <a:gd name="T43" fmla="*/ 800 h 1212"/>
                <a:gd name="T44" fmla="*/ 410 w 1096"/>
                <a:gd name="T45" fmla="*/ 834 h 1212"/>
                <a:gd name="T46" fmla="*/ 448 w 1096"/>
                <a:gd name="T47" fmla="*/ 877 h 1212"/>
                <a:gd name="T48" fmla="*/ 490 w 1096"/>
                <a:gd name="T49" fmla="*/ 928 h 1212"/>
                <a:gd name="T50" fmla="*/ 534 w 1096"/>
                <a:gd name="T51" fmla="*/ 982 h 1212"/>
                <a:gd name="T52" fmla="*/ 524 w 1096"/>
                <a:gd name="T53" fmla="*/ 970 h 1212"/>
                <a:gd name="T54" fmla="*/ 552 w 1096"/>
                <a:gd name="T55" fmla="*/ 1004 h 1212"/>
                <a:gd name="T56" fmla="*/ 571 w 1096"/>
                <a:gd name="T57" fmla="*/ 1028 h 1212"/>
                <a:gd name="T58" fmla="*/ 578 w 1096"/>
                <a:gd name="T59" fmla="*/ 1037 h 1212"/>
                <a:gd name="T60" fmla="*/ 599 w 1096"/>
                <a:gd name="T61" fmla="*/ 1079 h 1212"/>
                <a:gd name="T62" fmla="*/ 597 w 1096"/>
                <a:gd name="T63" fmla="*/ 1125 h 1212"/>
                <a:gd name="T64" fmla="*/ 575 w 1096"/>
                <a:gd name="T65" fmla="*/ 1166 h 1212"/>
                <a:gd name="T66" fmla="*/ 536 w 1096"/>
                <a:gd name="T67" fmla="*/ 1199 h 1212"/>
                <a:gd name="T68" fmla="*/ 491 w 1096"/>
                <a:gd name="T69" fmla="*/ 1212 h 1212"/>
                <a:gd name="T70" fmla="*/ 446 w 1096"/>
                <a:gd name="T71" fmla="*/ 1205 h 1212"/>
                <a:gd name="T72" fmla="*/ 409 w 1096"/>
                <a:gd name="T73" fmla="*/ 1178 h 1212"/>
                <a:gd name="T74" fmla="*/ 391 w 1096"/>
                <a:gd name="T75" fmla="*/ 1153 h 1212"/>
                <a:gd name="T76" fmla="*/ 104 w 1096"/>
                <a:gd name="T77" fmla="*/ 803 h 1212"/>
                <a:gd name="T78" fmla="*/ 41 w 1096"/>
                <a:gd name="T79" fmla="*/ 688 h 1212"/>
                <a:gd name="T80" fmla="*/ 7 w 1096"/>
                <a:gd name="T81" fmla="*/ 578 h 1212"/>
                <a:gd name="T82" fmla="*/ 0 w 1096"/>
                <a:gd name="T83" fmla="*/ 475 h 1212"/>
                <a:gd name="T84" fmla="*/ 16 w 1096"/>
                <a:gd name="T85" fmla="*/ 378 h 1212"/>
                <a:gd name="T86" fmla="*/ 52 w 1096"/>
                <a:gd name="T87" fmla="*/ 291 h 1212"/>
                <a:gd name="T88" fmla="*/ 103 w 1096"/>
                <a:gd name="T89" fmla="*/ 212 h 1212"/>
                <a:gd name="T90" fmla="*/ 168 w 1096"/>
                <a:gd name="T91" fmla="*/ 145 h 1212"/>
                <a:gd name="T92" fmla="*/ 240 w 1096"/>
                <a:gd name="T93" fmla="*/ 89 h 1212"/>
                <a:gd name="T94" fmla="*/ 318 w 1096"/>
                <a:gd name="T95" fmla="*/ 48 h 1212"/>
                <a:gd name="T96" fmla="*/ 398 w 1096"/>
                <a:gd name="T97" fmla="*/ 19 h 1212"/>
                <a:gd name="T98" fmla="*/ 534 w 1096"/>
                <a:gd name="T99" fmla="*/ 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12">
                  <a:moveTo>
                    <a:pt x="534" y="0"/>
                  </a:moveTo>
                  <a:lnTo>
                    <a:pt x="598" y="0"/>
                  </a:lnTo>
                  <a:lnTo>
                    <a:pt x="662" y="8"/>
                  </a:lnTo>
                  <a:lnTo>
                    <a:pt x="723" y="21"/>
                  </a:lnTo>
                  <a:lnTo>
                    <a:pt x="780" y="40"/>
                  </a:lnTo>
                  <a:lnTo>
                    <a:pt x="834" y="65"/>
                  </a:lnTo>
                  <a:lnTo>
                    <a:pt x="885" y="95"/>
                  </a:lnTo>
                  <a:lnTo>
                    <a:pt x="933" y="130"/>
                  </a:lnTo>
                  <a:lnTo>
                    <a:pt x="976" y="168"/>
                  </a:lnTo>
                  <a:lnTo>
                    <a:pt x="1014" y="212"/>
                  </a:lnTo>
                  <a:lnTo>
                    <a:pt x="1047" y="258"/>
                  </a:lnTo>
                  <a:lnTo>
                    <a:pt x="1075" y="309"/>
                  </a:lnTo>
                  <a:lnTo>
                    <a:pt x="1096" y="363"/>
                  </a:lnTo>
                  <a:lnTo>
                    <a:pt x="1071" y="328"/>
                  </a:lnTo>
                  <a:lnTo>
                    <a:pt x="1041" y="297"/>
                  </a:lnTo>
                  <a:lnTo>
                    <a:pt x="1006" y="271"/>
                  </a:lnTo>
                  <a:lnTo>
                    <a:pt x="968" y="247"/>
                  </a:lnTo>
                  <a:lnTo>
                    <a:pt x="927" y="228"/>
                  </a:lnTo>
                  <a:lnTo>
                    <a:pt x="883" y="212"/>
                  </a:lnTo>
                  <a:lnTo>
                    <a:pt x="837" y="201"/>
                  </a:lnTo>
                  <a:lnTo>
                    <a:pt x="791" y="193"/>
                  </a:lnTo>
                  <a:lnTo>
                    <a:pt x="744" y="190"/>
                  </a:lnTo>
                  <a:lnTo>
                    <a:pt x="696" y="190"/>
                  </a:lnTo>
                  <a:lnTo>
                    <a:pt x="649" y="195"/>
                  </a:lnTo>
                  <a:lnTo>
                    <a:pt x="604" y="203"/>
                  </a:lnTo>
                  <a:lnTo>
                    <a:pt x="561" y="215"/>
                  </a:lnTo>
                  <a:lnTo>
                    <a:pt x="521" y="231"/>
                  </a:lnTo>
                  <a:lnTo>
                    <a:pt x="484" y="252"/>
                  </a:lnTo>
                  <a:lnTo>
                    <a:pt x="440" y="282"/>
                  </a:lnTo>
                  <a:lnTo>
                    <a:pt x="402" y="315"/>
                  </a:lnTo>
                  <a:lnTo>
                    <a:pt x="368" y="352"/>
                  </a:lnTo>
                  <a:lnTo>
                    <a:pt x="340" y="390"/>
                  </a:lnTo>
                  <a:lnTo>
                    <a:pt x="317" y="431"/>
                  </a:lnTo>
                  <a:lnTo>
                    <a:pt x="300" y="474"/>
                  </a:lnTo>
                  <a:lnTo>
                    <a:pt x="290" y="516"/>
                  </a:lnTo>
                  <a:lnTo>
                    <a:pt x="285" y="561"/>
                  </a:lnTo>
                  <a:lnTo>
                    <a:pt x="287" y="604"/>
                  </a:lnTo>
                  <a:lnTo>
                    <a:pt x="296" y="649"/>
                  </a:lnTo>
                  <a:lnTo>
                    <a:pt x="312" y="693"/>
                  </a:lnTo>
                  <a:lnTo>
                    <a:pt x="335" y="737"/>
                  </a:lnTo>
                  <a:lnTo>
                    <a:pt x="366" y="779"/>
                  </a:lnTo>
                  <a:lnTo>
                    <a:pt x="367" y="781"/>
                  </a:lnTo>
                  <a:lnTo>
                    <a:pt x="373" y="788"/>
                  </a:lnTo>
                  <a:lnTo>
                    <a:pt x="383" y="800"/>
                  </a:lnTo>
                  <a:lnTo>
                    <a:pt x="395" y="815"/>
                  </a:lnTo>
                  <a:lnTo>
                    <a:pt x="410" y="834"/>
                  </a:lnTo>
                  <a:lnTo>
                    <a:pt x="428" y="855"/>
                  </a:lnTo>
                  <a:lnTo>
                    <a:pt x="448" y="877"/>
                  </a:lnTo>
                  <a:lnTo>
                    <a:pt x="468" y="902"/>
                  </a:lnTo>
                  <a:lnTo>
                    <a:pt x="490" y="928"/>
                  </a:lnTo>
                  <a:lnTo>
                    <a:pt x="511" y="955"/>
                  </a:lnTo>
                  <a:lnTo>
                    <a:pt x="534" y="982"/>
                  </a:lnTo>
                  <a:lnTo>
                    <a:pt x="556" y="1008"/>
                  </a:lnTo>
                  <a:lnTo>
                    <a:pt x="524" y="970"/>
                  </a:lnTo>
                  <a:lnTo>
                    <a:pt x="538" y="988"/>
                  </a:lnTo>
                  <a:lnTo>
                    <a:pt x="552" y="1004"/>
                  </a:lnTo>
                  <a:lnTo>
                    <a:pt x="563" y="1018"/>
                  </a:lnTo>
                  <a:lnTo>
                    <a:pt x="571" y="1028"/>
                  </a:lnTo>
                  <a:lnTo>
                    <a:pt x="576" y="1034"/>
                  </a:lnTo>
                  <a:lnTo>
                    <a:pt x="578" y="1037"/>
                  </a:lnTo>
                  <a:lnTo>
                    <a:pt x="592" y="1057"/>
                  </a:lnTo>
                  <a:lnTo>
                    <a:pt x="599" y="1079"/>
                  </a:lnTo>
                  <a:lnTo>
                    <a:pt x="601" y="1102"/>
                  </a:lnTo>
                  <a:lnTo>
                    <a:pt x="597" y="1125"/>
                  </a:lnTo>
                  <a:lnTo>
                    <a:pt x="588" y="1146"/>
                  </a:lnTo>
                  <a:lnTo>
                    <a:pt x="575" y="1166"/>
                  </a:lnTo>
                  <a:lnTo>
                    <a:pt x="556" y="1185"/>
                  </a:lnTo>
                  <a:lnTo>
                    <a:pt x="536" y="1199"/>
                  </a:lnTo>
                  <a:lnTo>
                    <a:pt x="514" y="1207"/>
                  </a:lnTo>
                  <a:lnTo>
                    <a:pt x="491" y="1212"/>
                  </a:lnTo>
                  <a:lnTo>
                    <a:pt x="469" y="1211"/>
                  </a:lnTo>
                  <a:lnTo>
                    <a:pt x="446" y="1205"/>
                  </a:lnTo>
                  <a:lnTo>
                    <a:pt x="427" y="1194"/>
                  </a:lnTo>
                  <a:lnTo>
                    <a:pt x="409" y="1178"/>
                  </a:lnTo>
                  <a:lnTo>
                    <a:pt x="352" y="1108"/>
                  </a:lnTo>
                  <a:lnTo>
                    <a:pt x="391" y="1153"/>
                  </a:lnTo>
                  <a:lnTo>
                    <a:pt x="149" y="861"/>
                  </a:lnTo>
                  <a:lnTo>
                    <a:pt x="104" y="803"/>
                  </a:lnTo>
                  <a:lnTo>
                    <a:pt x="68" y="744"/>
                  </a:lnTo>
                  <a:lnTo>
                    <a:pt x="41" y="688"/>
                  </a:lnTo>
                  <a:lnTo>
                    <a:pt x="21" y="632"/>
                  </a:lnTo>
                  <a:lnTo>
                    <a:pt x="7" y="578"/>
                  </a:lnTo>
                  <a:lnTo>
                    <a:pt x="1" y="526"/>
                  </a:lnTo>
                  <a:lnTo>
                    <a:pt x="0" y="475"/>
                  </a:lnTo>
                  <a:lnTo>
                    <a:pt x="6" y="425"/>
                  </a:lnTo>
                  <a:lnTo>
                    <a:pt x="16" y="378"/>
                  </a:lnTo>
                  <a:lnTo>
                    <a:pt x="32" y="333"/>
                  </a:lnTo>
                  <a:lnTo>
                    <a:pt x="52" y="291"/>
                  </a:lnTo>
                  <a:lnTo>
                    <a:pt x="76" y="249"/>
                  </a:lnTo>
                  <a:lnTo>
                    <a:pt x="103" y="212"/>
                  </a:lnTo>
                  <a:lnTo>
                    <a:pt x="134" y="177"/>
                  </a:lnTo>
                  <a:lnTo>
                    <a:pt x="168" y="145"/>
                  </a:lnTo>
                  <a:lnTo>
                    <a:pt x="203" y="115"/>
                  </a:lnTo>
                  <a:lnTo>
                    <a:pt x="240" y="89"/>
                  </a:lnTo>
                  <a:lnTo>
                    <a:pt x="279" y="66"/>
                  </a:lnTo>
                  <a:lnTo>
                    <a:pt x="318" y="48"/>
                  </a:lnTo>
                  <a:lnTo>
                    <a:pt x="358" y="31"/>
                  </a:lnTo>
                  <a:lnTo>
                    <a:pt x="398" y="19"/>
                  </a:lnTo>
                  <a:lnTo>
                    <a:pt x="466" y="6"/>
                  </a:lnTo>
                  <a:lnTo>
                    <a:pt x="5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5"/>
            <p:cNvSpPr>
              <a:spLocks noEditPoints="1"/>
            </p:cNvSpPr>
            <p:nvPr userDrawn="1"/>
          </p:nvSpPr>
          <p:spPr bwMode="auto">
            <a:xfrm>
              <a:off x="8618538" y="5702300"/>
              <a:ext cx="52388" cy="50800"/>
            </a:xfrm>
            <a:custGeom>
              <a:avLst/>
              <a:gdLst>
                <a:gd name="T0" fmla="*/ 51 w 131"/>
                <a:gd name="T1" fmla="*/ 60 h 130"/>
                <a:gd name="T2" fmla="*/ 68 w 131"/>
                <a:gd name="T3" fmla="*/ 60 h 130"/>
                <a:gd name="T4" fmla="*/ 76 w 131"/>
                <a:gd name="T5" fmla="*/ 59 h 130"/>
                <a:gd name="T6" fmla="*/ 81 w 131"/>
                <a:gd name="T7" fmla="*/ 55 h 130"/>
                <a:gd name="T8" fmla="*/ 83 w 131"/>
                <a:gd name="T9" fmla="*/ 49 h 130"/>
                <a:gd name="T10" fmla="*/ 81 w 131"/>
                <a:gd name="T11" fmla="*/ 43 h 130"/>
                <a:gd name="T12" fmla="*/ 76 w 131"/>
                <a:gd name="T13" fmla="*/ 39 h 130"/>
                <a:gd name="T14" fmla="*/ 70 w 131"/>
                <a:gd name="T15" fmla="*/ 38 h 130"/>
                <a:gd name="T16" fmla="*/ 51 w 131"/>
                <a:gd name="T17" fmla="*/ 38 h 130"/>
                <a:gd name="T18" fmla="*/ 68 w 131"/>
                <a:gd name="T19" fmla="*/ 28 h 130"/>
                <a:gd name="T20" fmla="*/ 88 w 131"/>
                <a:gd name="T21" fmla="*/ 33 h 130"/>
                <a:gd name="T22" fmla="*/ 95 w 131"/>
                <a:gd name="T23" fmla="*/ 49 h 130"/>
                <a:gd name="T24" fmla="*/ 90 w 131"/>
                <a:gd name="T25" fmla="*/ 64 h 130"/>
                <a:gd name="T26" fmla="*/ 76 w 131"/>
                <a:gd name="T27" fmla="*/ 69 h 130"/>
                <a:gd name="T28" fmla="*/ 83 w 131"/>
                <a:gd name="T29" fmla="*/ 103 h 130"/>
                <a:gd name="T30" fmla="*/ 51 w 131"/>
                <a:gd name="T31" fmla="*/ 70 h 130"/>
                <a:gd name="T32" fmla="*/ 40 w 131"/>
                <a:gd name="T33" fmla="*/ 103 h 130"/>
                <a:gd name="T34" fmla="*/ 65 w 131"/>
                <a:gd name="T35" fmla="*/ 12 h 130"/>
                <a:gd name="T36" fmla="*/ 34 w 131"/>
                <a:gd name="T37" fmla="*/ 22 h 130"/>
                <a:gd name="T38" fmla="*/ 15 w 131"/>
                <a:gd name="T39" fmla="*/ 48 h 130"/>
                <a:gd name="T40" fmla="*/ 15 w 131"/>
                <a:gd name="T41" fmla="*/ 83 h 130"/>
                <a:gd name="T42" fmla="*/ 34 w 131"/>
                <a:gd name="T43" fmla="*/ 109 h 130"/>
                <a:gd name="T44" fmla="*/ 65 w 131"/>
                <a:gd name="T45" fmla="*/ 119 h 130"/>
                <a:gd name="T46" fmla="*/ 96 w 131"/>
                <a:gd name="T47" fmla="*/ 109 h 130"/>
                <a:gd name="T48" fmla="*/ 114 w 131"/>
                <a:gd name="T49" fmla="*/ 83 h 130"/>
                <a:gd name="T50" fmla="*/ 114 w 131"/>
                <a:gd name="T51" fmla="*/ 48 h 130"/>
                <a:gd name="T52" fmla="*/ 96 w 131"/>
                <a:gd name="T53" fmla="*/ 22 h 130"/>
                <a:gd name="T54" fmla="*/ 65 w 131"/>
                <a:gd name="T55" fmla="*/ 12 h 130"/>
                <a:gd name="T56" fmla="*/ 86 w 131"/>
                <a:gd name="T57" fmla="*/ 4 h 130"/>
                <a:gd name="T58" fmla="*/ 117 w 131"/>
                <a:gd name="T59" fmla="*/ 27 h 130"/>
                <a:gd name="T60" fmla="*/ 131 w 131"/>
                <a:gd name="T61" fmla="*/ 65 h 130"/>
                <a:gd name="T62" fmla="*/ 117 w 131"/>
                <a:gd name="T63" fmla="*/ 104 h 130"/>
                <a:gd name="T64" fmla="*/ 86 w 131"/>
                <a:gd name="T65" fmla="*/ 126 h 130"/>
                <a:gd name="T66" fmla="*/ 45 w 131"/>
                <a:gd name="T67" fmla="*/ 126 h 130"/>
                <a:gd name="T68" fmla="*/ 12 w 131"/>
                <a:gd name="T69" fmla="*/ 104 h 130"/>
                <a:gd name="T70" fmla="*/ 0 w 131"/>
                <a:gd name="T71" fmla="*/ 65 h 130"/>
                <a:gd name="T72" fmla="*/ 12 w 131"/>
                <a:gd name="T73" fmla="*/ 27 h 130"/>
                <a:gd name="T74" fmla="*/ 45 w 131"/>
                <a:gd name="T75" fmla="*/ 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30">
                  <a:moveTo>
                    <a:pt x="51" y="38"/>
                  </a:moveTo>
                  <a:lnTo>
                    <a:pt x="51" y="60"/>
                  </a:lnTo>
                  <a:lnTo>
                    <a:pt x="65" y="60"/>
                  </a:lnTo>
                  <a:lnTo>
                    <a:pt x="68" y="60"/>
                  </a:lnTo>
                  <a:lnTo>
                    <a:pt x="72" y="60"/>
                  </a:lnTo>
                  <a:lnTo>
                    <a:pt x="76" y="59"/>
                  </a:lnTo>
                  <a:lnTo>
                    <a:pt x="78" y="58"/>
                  </a:lnTo>
                  <a:lnTo>
                    <a:pt x="81" y="55"/>
                  </a:lnTo>
                  <a:lnTo>
                    <a:pt x="82" y="53"/>
                  </a:lnTo>
                  <a:lnTo>
                    <a:pt x="83" y="49"/>
                  </a:lnTo>
                  <a:lnTo>
                    <a:pt x="82" y="45"/>
                  </a:lnTo>
                  <a:lnTo>
                    <a:pt x="81" y="43"/>
                  </a:lnTo>
                  <a:lnTo>
                    <a:pt x="78" y="40"/>
                  </a:lnTo>
                  <a:lnTo>
                    <a:pt x="76" y="39"/>
                  </a:lnTo>
                  <a:lnTo>
                    <a:pt x="73" y="38"/>
                  </a:lnTo>
                  <a:lnTo>
                    <a:pt x="70" y="38"/>
                  </a:lnTo>
                  <a:lnTo>
                    <a:pt x="67" y="38"/>
                  </a:lnTo>
                  <a:lnTo>
                    <a:pt x="51" y="38"/>
                  </a:lnTo>
                  <a:close/>
                  <a:moveTo>
                    <a:pt x="40" y="28"/>
                  </a:moveTo>
                  <a:lnTo>
                    <a:pt x="68" y="28"/>
                  </a:lnTo>
                  <a:lnTo>
                    <a:pt x="80" y="29"/>
                  </a:lnTo>
                  <a:lnTo>
                    <a:pt x="88" y="33"/>
                  </a:lnTo>
                  <a:lnTo>
                    <a:pt x="93" y="39"/>
                  </a:lnTo>
                  <a:lnTo>
                    <a:pt x="95" y="49"/>
                  </a:lnTo>
                  <a:lnTo>
                    <a:pt x="93" y="58"/>
                  </a:lnTo>
                  <a:lnTo>
                    <a:pt x="90" y="64"/>
                  </a:lnTo>
                  <a:lnTo>
                    <a:pt x="83" y="68"/>
                  </a:lnTo>
                  <a:lnTo>
                    <a:pt x="76" y="69"/>
                  </a:lnTo>
                  <a:lnTo>
                    <a:pt x="97" y="103"/>
                  </a:lnTo>
                  <a:lnTo>
                    <a:pt x="83" y="103"/>
                  </a:lnTo>
                  <a:lnTo>
                    <a:pt x="65" y="70"/>
                  </a:lnTo>
                  <a:lnTo>
                    <a:pt x="51" y="70"/>
                  </a:lnTo>
                  <a:lnTo>
                    <a:pt x="51" y="103"/>
                  </a:lnTo>
                  <a:lnTo>
                    <a:pt x="40" y="103"/>
                  </a:lnTo>
                  <a:lnTo>
                    <a:pt x="40" y="28"/>
                  </a:lnTo>
                  <a:close/>
                  <a:moveTo>
                    <a:pt x="65" y="12"/>
                  </a:moveTo>
                  <a:lnTo>
                    <a:pt x="49" y="14"/>
                  </a:lnTo>
                  <a:lnTo>
                    <a:pt x="34" y="22"/>
                  </a:lnTo>
                  <a:lnTo>
                    <a:pt x="22" y="33"/>
                  </a:lnTo>
                  <a:lnTo>
                    <a:pt x="15" y="48"/>
                  </a:lnTo>
                  <a:lnTo>
                    <a:pt x="12" y="65"/>
                  </a:lnTo>
                  <a:lnTo>
                    <a:pt x="15" y="83"/>
                  </a:lnTo>
                  <a:lnTo>
                    <a:pt x="22" y="98"/>
                  </a:lnTo>
                  <a:lnTo>
                    <a:pt x="34" y="109"/>
                  </a:lnTo>
                  <a:lnTo>
                    <a:pt x="49" y="116"/>
                  </a:lnTo>
                  <a:lnTo>
                    <a:pt x="65" y="119"/>
                  </a:lnTo>
                  <a:lnTo>
                    <a:pt x="82" y="116"/>
                  </a:lnTo>
                  <a:lnTo>
                    <a:pt x="96" y="109"/>
                  </a:lnTo>
                  <a:lnTo>
                    <a:pt x="107" y="98"/>
                  </a:lnTo>
                  <a:lnTo>
                    <a:pt x="114" y="83"/>
                  </a:lnTo>
                  <a:lnTo>
                    <a:pt x="117" y="65"/>
                  </a:lnTo>
                  <a:lnTo>
                    <a:pt x="114" y="48"/>
                  </a:lnTo>
                  <a:lnTo>
                    <a:pt x="107" y="33"/>
                  </a:lnTo>
                  <a:lnTo>
                    <a:pt x="96" y="22"/>
                  </a:lnTo>
                  <a:lnTo>
                    <a:pt x="82" y="14"/>
                  </a:lnTo>
                  <a:lnTo>
                    <a:pt x="65" y="12"/>
                  </a:lnTo>
                  <a:close/>
                  <a:moveTo>
                    <a:pt x="65" y="0"/>
                  </a:moveTo>
                  <a:lnTo>
                    <a:pt x="86" y="4"/>
                  </a:lnTo>
                  <a:lnTo>
                    <a:pt x="103" y="13"/>
                  </a:lnTo>
                  <a:lnTo>
                    <a:pt x="117" y="27"/>
                  </a:lnTo>
                  <a:lnTo>
                    <a:pt x="127" y="44"/>
                  </a:lnTo>
                  <a:lnTo>
                    <a:pt x="131" y="65"/>
                  </a:lnTo>
                  <a:lnTo>
                    <a:pt x="127" y="86"/>
                  </a:lnTo>
                  <a:lnTo>
                    <a:pt x="117" y="104"/>
                  </a:lnTo>
                  <a:lnTo>
                    <a:pt x="103" y="118"/>
                  </a:lnTo>
                  <a:lnTo>
                    <a:pt x="86" y="126"/>
                  </a:lnTo>
                  <a:lnTo>
                    <a:pt x="65" y="130"/>
                  </a:lnTo>
                  <a:lnTo>
                    <a:pt x="45" y="126"/>
                  </a:lnTo>
                  <a:lnTo>
                    <a:pt x="27" y="118"/>
                  </a:lnTo>
                  <a:lnTo>
                    <a:pt x="12" y="104"/>
                  </a:lnTo>
                  <a:lnTo>
                    <a:pt x="2" y="86"/>
                  </a:lnTo>
                  <a:lnTo>
                    <a:pt x="0" y="65"/>
                  </a:lnTo>
                  <a:lnTo>
                    <a:pt x="2" y="44"/>
                  </a:lnTo>
                  <a:lnTo>
                    <a:pt x="12" y="27"/>
                  </a:lnTo>
                  <a:lnTo>
                    <a:pt x="27" y="13"/>
                  </a:lnTo>
                  <a:lnTo>
                    <a:pt x="45" y="4"/>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6"/>
            <p:cNvSpPr>
              <a:spLocks noEditPoints="1"/>
            </p:cNvSpPr>
            <p:nvPr userDrawn="1"/>
          </p:nvSpPr>
          <p:spPr bwMode="auto">
            <a:xfrm>
              <a:off x="8578850" y="5375275"/>
              <a:ext cx="52388" cy="50800"/>
            </a:xfrm>
            <a:custGeom>
              <a:avLst/>
              <a:gdLst>
                <a:gd name="T0" fmla="*/ 52 w 130"/>
                <a:gd name="T1" fmla="*/ 60 h 129"/>
                <a:gd name="T2" fmla="*/ 69 w 130"/>
                <a:gd name="T3" fmla="*/ 60 h 129"/>
                <a:gd name="T4" fmla="*/ 77 w 130"/>
                <a:gd name="T5" fmla="*/ 59 h 129"/>
                <a:gd name="T6" fmla="*/ 82 w 130"/>
                <a:gd name="T7" fmla="*/ 55 h 129"/>
                <a:gd name="T8" fmla="*/ 83 w 130"/>
                <a:gd name="T9" fmla="*/ 48 h 129"/>
                <a:gd name="T10" fmla="*/ 82 w 130"/>
                <a:gd name="T11" fmla="*/ 42 h 129"/>
                <a:gd name="T12" fmla="*/ 77 w 130"/>
                <a:gd name="T13" fmla="*/ 38 h 129"/>
                <a:gd name="T14" fmla="*/ 70 w 130"/>
                <a:gd name="T15" fmla="*/ 37 h 129"/>
                <a:gd name="T16" fmla="*/ 52 w 130"/>
                <a:gd name="T17" fmla="*/ 37 h 129"/>
                <a:gd name="T18" fmla="*/ 69 w 130"/>
                <a:gd name="T19" fmla="*/ 28 h 129"/>
                <a:gd name="T20" fmla="*/ 89 w 130"/>
                <a:gd name="T21" fmla="*/ 33 h 129"/>
                <a:gd name="T22" fmla="*/ 95 w 130"/>
                <a:gd name="T23" fmla="*/ 49 h 129"/>
                <a:gd name="T24" fmla="*/ 89 w 130"/>
                <a:gd name="T25" fmla="*/ 63 h 129"/>
                <a:gd name="T26" fmla="*/ 75 w 130"/>
                <a:gd name="T27" fmla="*/ 69 h 129"/>
                <a:gd name="T28" fmla="*/ 84 w 130"/>
                <a:gd name="T29" fmla="*/ 101 h 129"/>
                <a:gd name="T30" fmla="*/ 52 w 130"/>
                <a:gd name="T31" fmla="*/ 69 h 129"/>
                <a:gd name="T32" fmla="*/ 41 w 130"/>
                <a:gd name="T33" fmla="*/ 101 h 129"/>
                <a:gd name="T34" fmla="*/ 65 w 130"/>
                <a:gd name="T35" fmla="*/ 10 h 129"/>
                <a:gd name="T36" fmla="*/ 34 w 130"/>
                <a:gd name="T37" fmla="*/ 20 h 129"/>
                <a:gd name="T38" fmla="*/ 16 w 130"/>
                <a:gd name="T39" fmla="*/ 47 h 129"/>
                <a:gd name="T40" fmla="*/ 16 w 130"/>
                <a:gd name="T41" fmla="*/ 81 h 129"/>
                <a:gd name="T42" fmla="*/ 34 w 130"/>
                <a:gd name="T43" fmla="*/ 108 h 129"/>
                <a:gd name="T44" fmla="*/ 65 w 130"/>
                <a:gd name="T45" fmla="*/ 119 h 129"/>
                <a:gd name="T46" fmla="*/ 97 w 130"/>
                <a:gd name="T47" fmla="*/ 108 h 129"/>
                <a:gd name="T48" fmla="*/ 115 w 130"/>
                <a:gd name="T49" fmla="*/ 81 h 129"/>
                <a:gd name="T50" fmla="*/ 115 w 130"/>
                <a:gd name="T51" fmla="*/ 47 h 129"/>
                <a:gd name="T52" fmla="*/ 97 w 130"/>
                <a:gd name="T53" fmla="*/ 20 h 129"/>
                <a:gd name="T54" fmla="*/ 65 w 130"/>
                <a:gd name="T55" fmla="*/ 10 h 129"/>
                <a:gd name="T56" fmla="*/ 85 w 130"/>
                <a:gd name="T57" fmla="*/ 3 h 129"/>
                <a:gd name="T58" fmla="*/ 118 w 130"/>
                <a:gd name="T59" fmla="*/ 25 h 129"/>
                <a:gd name="T60" fmla="*/ 130 w 130"/>
                <a:gd name="T61" fmla="*/ 64 h 129"/>
                <a:gd name="T62" fmla="*/ 118 w 130"/>
                <a:gd name="T63" fmla="*/ 103 h 129"/>
                <a:gd name="T64" fmla="*/ 85 w 130"/>
                <a:gd name="T65" fmla="*/ 126 h 129"/>
                <a:gd name="T66" fmla="*/ 46 w 130"/>
                <a:gd name="T67" fmla="*/ 126 h 129"/>
                <a:gd name="T68" fmla="*/ 13 w 130"/>
                <a:gd name="T69" fmla="*/ 103 h 129"/>
                <a:gd name="T70" fmla="*/ 0 w 130"/>
                <a:gd name="T71" fmla="*/ 64 h 129"/>
                <a:gd name="T72" fmla="*/ 13 w 130"/>
                <a:gd name="T73" fmla="*/ 25 h 129"/>
                <a:gd name="T74" fmla="*/ 46 w 130"/>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9">
                  <a:moveTo>
                    <a:pt x="52" y="37"/>
                  </a:moveTo>
                  <a:lnTo>
                    <a:pt x="52" y="60"/>
                  </a:lnTo>
                  <a:lnTo>
                    <a:pt x="65" y="60"/>
                  </a:lnTo>
                  <a:lnTo>
                    <a:pt x="69" y="60"/>
                  </a:lnTo>
                  <a:lnTo>
                    <a:pt x="73" y="59"/>
                  </a:lnTo>
                  <a:lnTo>
                    <a:pt x="77" y="59"/>
                  </a:lnTo>
                  <a:lnTo>
                    <a:pt x="79" y="58"/>
                  </a:lnTo>
                  <a:lnTo>
                    <a:pt x="82" y="55"/>
                  </a:lnTo>
                  <a:lnTo>
                    <a:pt x="83" y="51"/>
                  </a:lnTo>
                  <a:lnTo>
                    <a:pt x="83" y="48"/>
                  </a:lnTo>
                  <a:lnTo>
                    <a:pt x="83" y="44"/>
                  </a:lnTo>
                  <a:lnTo>
                    <a:pt x="82" y="42"/>
                  </a:lnTo>
                  <a:lnTo>
                    <a:pt x="79" y="39"/>
                  </a:lnTo>
                  <a:lnTo>
                    <a:pt x="77" y="38"/>
                  </a:lnTo>
                  <a:lnTo>
                    <a:pt x="74" y="38"/>
                  </a:lnTo>
                  <a:lnTo>
                    <a:pt x="70" y="37"/>
                  </a:lnTo>
                  <a:lnTo>
                    <a:pt x="67" y="37"/>
                  </a:lnTo>
                  <a:lnTo>
                    <a:pt x="52" y="37"/>
                  </a:lnTo>
                  <a:close/>
                  <a:moveTo>
                    <a:pt x="41" y="28"/>
                  </a:moveTo>
                  <a:lnTo>
                    <a:pt x="69" y="28"/>
                  </a:lnTo>
                  <a:lnTo>
                    <a:pt x="80" y="29"/>
                  </a:lnTo>
                  <a:lnTo>
                    <a:pt x="89" y="33"/>
                  </a:lnTo>
                  <a:lnTo>
                    <a:pt x="94" y="39"/>
                  </a:lnTo>
                  <a:lnTo>
                    <a:pt x="95" y="49"/>
                  </a:lnTo>
                  <a:lnTo>
                    <a:pt x="94" y="56"/>
                  </a:lnTo>
                  <a:lnTo>
                    <a:pt x="89" y="63"/>
                  </a:lnTo>
                  <a:lnTo>
                    <a:pt x="83" y="66"/>
                  </a:lnTo>
                  <a:lnTo>
                    <a:pt x="75" y="69"/>
                  </a:lnTo>
                  <a:lnTo>
                    <a:pt x="97" y="101"/>
                  </a:lnTo>
                  <a:lnTo>
                    <a:pt x="84" y="101"/>
                  </a:lnTo>
                  <a:lnTo>
                    <a:pt x="64" y="69"/>
                  </a:lnTo>
                  <a:lnTo>
                    <a:pt x="52" y="69"/>
                  </a:lnTo>
                  <a:lnTo>
                    <a:pt x="52" y="101"/>
                  </a:lnTo>
                  <a:lnTo>
                    <a:pt x="41" y="101"/>
                  </a:lnTo>
                  <a:lnTo>
                    <a:pt x="41" y="28"/>
                  </a:lnTo>
                  <a:close/>
                  <a:moveTo>
                    <a:pt x="65" y="10"/>
                  </a:moveTo>
                  <a:lnTo>
                    <a:pt x="48" y="13"/>
                  </a:lnTo>
                  <a:lnTo>
                    <a:pt x="34" y="20"/>
                  </a:lnTo>
                  <a:lnTo>
                    <a:pt x="23" y="33"/>
                  </a:lnTo>
                  <a:lnTo>
                    <a:pt x="16" y="47"/>
                  </a:lnTo>
                  <a:lnTo>
                    <a:pt x="13" y="64"/>
                  </a:lnTo>
                  <a:lnTo>
                    <a:pt x="16" y="81"/>
                  </a:lnTo>
                  <a:lnTo>
                    <a:pt x="23" y="96"/>
                  </a:lnTo>
                  <a:lnTo>
                    <a:pt x="34" y="108"/>
                  </a:lnTo>
                  <a:lnTo>
                    <a:pt x="48" y="115"/>
                  </a:lnTo>
                  <a:lnTo>
                    <a:pt x="65" y="119"/>
                  </a:lnTo>
                  <a:lnTo>
                    <a:pt x="82" y="115"/>
                  </a:lnTo>
                  <a:lnTo>
                    <a:pt x="97" y="108"/>
                  </a:lnTo>
                  <a:lnTo>
                    <a:pt x="108" y="96"/>
                  </a:lnTo>
                  <a:lnTo>
                    <a:pt x="115" y="81"/>
                  </a:lnTo>
                  <a:lnTo>
                    <a:pt x="118" y="64"/>
                  </a:lnTo>
                  <a:lnTo>
                    <a:pt x="115" y="47"/>
                  </a:lnTo>
                  <a:lnTo>
                    <a:pt x="108" y="33"/>
                  </a:lnTo>
                  <a:lnTo>
                    <a:pt x="97" y="20"/>
                  </a:lnTo>
                  <a:lnTo>
                    <a:pt x="82" y="13"/>
                  </a:lnTo>
                  <a:lnTo>
                    <a:pt x="65" y="10"/>
                  </a:lnTo>
                  <a:close/>
                  <a:moveTo>
                    <a:pt x="65" y="0"/>
                  </a:moveTo>
                  <a:lnTo>
                    <a:pt x="85" y="3"/>
                  </a:lnTo>
                  <a:lnTo>
                    <a:pt x="104" y="12"/>
                  </a:lnTo>
                  <a:lnTo>
                    <a:pt x="118" y="25"/>
                  </a:lnTo>
                  <a:lnTo>
                    <a:pt x="128" y="44"/>
                  </a:lnTo>
                  <a:lnTo>
                    <a:pt x="130" y="64"/>
                  </a:lnTo>
                  <a:lnTo>
                    <a:pt x="128" y="85"/>
                  </a:lnTo>
                  <a:lnTo>
                    <a:pt x="118" y="103"/>
                  </a:lnTo>
                  <a:lnTo>
                    <a:pt x="104" y="116"/>
                  </a:lnTo>
                  <a:lnTo>
                    <a:pt x="85" y="126"/>
                  </a:lnTo>
                  <a:lnTo>
                    <a:pt x="65" y="129"/>
                  </a:lnTo>
                  <a:lnTo>
                    <a:pt x="46" y="126"/>
                  </a:lnTo>
                  <a:lnTo>
                    <a:pt x="27" y="116"/>
                  </a:lnTo>
                  <a:lnTo>
                    <a:pt x="13" y="103"/>
                  </a:lnTo>
                  <a:lnTo>
                    <a:pt x="3" y="85"/>
                  </a:lnTo>
                  <a:lnTo>
                    <a:pt x="0" y="64"/>
                  </a:lnTo>
                  <a:lnTo>
                    <a:pt x="3" y="44"/>
                  </a:lnTo>
                  <a:lnTo>
                    <a:pt x="13" y="25"/>
                  </a:lnTo>
                  <a:lnTo>
                    <a:pt x="27" y="12"/>
                  </a:lnTo>
                  <a:lnTo>
                    <a:pt x="46" y="3"/>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7"/>
            <p:cNvSpPr>
              <a:spLocks noEditPoints="1"/>
            </p:cNvSpPr>
            <p:nvPr userDrawn="1"/>
          </p:nvSpPr>
          <p:spPr bwMode="auto">
            <a:xfrm>
              <a:off x="7494588" y="5375275"/>
              <a:ext cx="52388" cy="50800"/>
            </a:xfrm>
            <a:custGeom>
              <a:avLst/>
              <a:gdLst>
                <a:gd name="T0" fmla="*/ 52 w 131"/>
                <a:gd name="T1" fmla="*/ 60 h 129"/>
                <a:gd name="T2" fmla="*/ 70 w 131"/>
                <a:gd name="T3" fmla="*/ 60 h 129"/>
                <a:gd name="T4" fmla="*/ 76 w 131"/>
                <a:gd name="T5" fmla="*/ 59 h 129"/>
                <a:gd name="T6" fmla="*/ 81 w 131"/>
                <a:gd name="T7" fmla="*/ 55 h 129"/>
                <a:gd name="T8" fmla="*/ 84 w 131"/>
                <a:gd name="T9" fmla="*/ 48 h 129"/>
                <a:gd name="T10" fmla="*/ 81 w 131"/>
                <a:gd name="T11" fmla="*/ 42 h 129"/>
                <a:gd name="T12" fmla="*/ 77 w 131"/>
                <a:gd name="T13" fmla="*/ 38 h 129"/>
                <a:gd name="T14" fmla="*/ 71 w 131"/>
                <a:gd name="T15" fmla="*/ 37 h 129"/>
                <a:gd name="T16" fmla="*/ 52 w 131"/>
                <a:gd name="T17" fmla="*/ 37 h 129"/>
                <a:gd name="T18" fmla="*/ 69 w 131"/>
                <a:gd name="T19" fmla="*/ 28 h 129"/>
                <a:gd name="T20" fmla="*/ 89 w 131"/>
                <a:gd name="T21" fmla="*/ 33 h 129"/>
                <a:gd name="T22" fmla="*/ 95 w 131"/>
                <a:gd name="T23" fmla="*/ 49 h 129"/>
                <a:gd name="T24" fmla="*/ 90 w 131"/>
                <a:gd name="T25" fmla="*/ 63 h 129"/>
                <a:gd name="T26" fmla="*/ 76 w 131"/>
                <a:gd name="T27" fmla="*/ 69 h 129"/>
                <a:gd name="T28" fmla="*/ 85 w 131"/>
                <a:gd name="T29" fmla="*/ 101 h 129"/>
                <a:gd name="T30" fmla="*/ 52 w 131"/>
                <a:gd name="T31" fmla="*/ 69 h 129"/>
                <a:gd name="T32" fmla="*/ 41 w 131"/>
                <a:gd name="T33" fmla="*/ 101 h 129"/>
                <a:gd name="T34" fmla="*/ 66 w 131"/>
                <a:gd name="T35" fmla="*/ 10 h 129"/>
                <a:gd name="T36" fmla="*/ 34 w 131"/>
                <a:gd name="T37" fmla="*/ 20 h 129"/>
                <a:gd name="T38" fmla="*/ 15 w 131"/>
                <a:gd name="T39" fmla="*/ 47 h 129"/>
                <a:gd name="T40" fmla="*/ 15 w 131"/>
                <a:gd name="T41" fmla="*/ 81 h 129"/>
                <a:gd name="T42" fmla="*/ 34 w 131"/>
                <a:gd name="T43" fmla="*/ 108 h 129"/>
                <a:gd name="T44" fmla="*/ 66 w 131"/>
                <a:gd name="T45" fmla="*/ 119 h 129"/>
                <a:gd name="T46" fmla="*/ 96 w 131"/>
                <a:gd name="T47" fmla="*/ 108 h 129"/>
                <a:gd name="T48" fmla="*/ 115 w 131"/>
                <a:gd name="T49" fmla="*/ 81 h 129"/>
                <a:gd name="T50" fmla="*/ 115 w 131"/>
                <a:gd name="T51" fmla="*/ 47 h 129"/>
                <a:gd name="T52" fmla="*/ 96 w 131"/>
                <a:gd name="T53" fmla="*/ 20 h 129"/>
                <a:gd name="T54" fmla="*/ 66 w 131"/>
                <a:gd name="T55" fmla="*/ 10 h 129"/>
                <a:gd name="T56" fmla="*/ 86 w 131"/>
                <a:gd name="T57" fmla="*/ 3 h 129"/>
                <a:gd name="T58" fmla="*/ 118 w 131"/>
                <a:gd name="T59" fmla="*/ 25 h 129"/>
                <a:gd name="T60" fmla="*/ 131 w 131"/>
                <a:gd name="T61" fmla="*/ 64 h 129"/>
                <a:gd name="T62" fmla="*/ 118 w 131"/>
                <a:gd name="T63" fmla="*/ 103 h 129"/>
                <a:gd name="T64" fmla="*/ 86 w 131"/>
                <a:gd name="T65" fmla="*/ 126 h 129"/>
                <a:gd name="T66" fmla="*/ 45 w 131"/>
                <a:gd name="T67" fmla="*/ 126 h 129"/>
                <a:gd name="T68" fmla="*/ 13 w 131"/>
                <a:gd name="T69" fmla="*/ 103 h 129"/>
                <a:gd name="T70" fmla="*/ 0 w 131"/>
                <a:gd name="T71" fmla="*/ 64 h 129"/>
                <a:gd name="T72" fmla="*/ 13 w 131"/>
                <a:gd name="T73" fmla="*/ 25 h 129"/>
                <a:gd name="T74" fmla="*/ 45 w 131"/>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29">
                  <a:moveTo>
                    <a:pt x="52" y="37"/>
                  </a:moveTo>
                  <a:lnTo>
                    <a:pt x="52" y="60"/>
                  </a:lnTo>
                  <a:lnTo>
                    <a:pt x="65" y="60"/>
                  </a:lnTo>
                  <a:lnTo>
                    <a:pt x="70" y="60"/>
                  </a:lnTo>
                  <a:lnTo>
                    <a:pt x="74" y="59"/>
                  </a:lnTo>
                  <a:lnTo>
                    <a:pt x="76" y="59"/>
                  </a:lnTo>
                  <a:lnTo>
                    <a:pt x="80" y="58"/>
                  </a:lnTo>
                  <a:lnTo>
                    <a:pt x="81" y="55"/>
                  </a:lnTo>
                  <a:lnTo>
                    <a:pt x="82" y="51"/>
                  </a:lnTo>
                  <a:lnTo>
                    <a:pt x="84" y="48"/>
                  </a:lnTo>
                  <a:lnTo>
                    <a:pt x="82" y="44"/>
                  </a:lnTo>
                  <a:lnTo>
                    <a:pt x="81" y="42"/>
                  </a:lnTo>
                  <a:lnTo>
                    <a:pt x="80" y="39"/>
                  </a:lnTo>
                  <a:lnTo>
                    <a:pt x="77" y="38"/>
                  </a:lnTo>
                  <a:lnTo>
                    <a:pt x="74" y="38"/>
                  </a:lnTo>
                  <a:lnTo>
                    <a:pt x="71" y="37"/>
                  </a:lnTo>
                  <a:lnTo>
                    <a:pt x="67" y="37"/>
                  </a:lnTo>
                  <a:lnTo>
                    <a:pt x="52" y="37"/>
                  </a:lnTo>
                  <a:close/>
                  <a:moveTo>
                    <a:pt x="41" y="28"/>
                  </a:moveTo>
                  <a:lnTo>
                    <a:pt x="69" y="28"/>
                  </a:lnTo>
                  <a:lnTo>
                    <a:pt x="80" y="29"/>
                  </a:lnTo>
                  <a:lnTo>
                    <a:pt x="89" y="33"/>
                  </a:lnTo>
                  <a:lnTo>
                    <a:pt x="94" y="39"/>
                  </a:lnTo>
                  <a:lnTo>
                    <a:pt x="95" y="49"/>
                  </a:lnTo>
                  <a:lnTo>
                    <a:pt x="94" y="56"/>
                  </a:lnTo>
                  <a:lnTo>
                    <a:pt x="90" y="63"/>
                  </a:lnTo>
                  <a:lnTo>
                    <a:pt x="84" y="66"/>
                  </a:lnTo>
                  <a:lnTo>
                    <a:pt x="76" y="69"/>
                  </a:lnTo>
                  <a:lnTo>
                    <a:pt x="97" y="101"/>
                  </a:lnTo>
                  <a:lnTo>
                    <a:pt x="85" y="101"/>
                  </a:lnTo>
                  <a:lnTo>
                    <a:pt x="65" y="69"/>
                  </a:lnTo>
                  <a:lnTo>
                    <a:pt x="52" y="69"/>
                  </a:lnTo>
                  <a:lnTo>
                    <a:pt x="52" y="101"/>
                  </a:lnTo>
                  <a:lnTo>
                    <a:pt x="41" y="101"/>
                  </a:lnTo>
                  <a:lnTo>
                    <a:pt x="41" y="28"/>
                  </a:lnTo>
                  <a:close/>
                  <a:moveTo>
                    <a:pt x="66" y="10"/>
                  </a:moveTo>
                  <a:lnTo>
                    <a:pt x="49" y="13"/>
                  </a:lnTo>
                  <a:lnTo>
                    <a:pt x="34" y="20"/>
                  </a:lnTo>
                  <a:lnTo>
                    <a:pt x="23" y="33"/>
                  </a:lnTo>
                  <a:lnTo>
                    <a:pt x="15" y="47"/>
                  </a:lnTo>
                  <a:lnTo>
                    <a:pt x="13" y="64"/>
                  </a:lnTo>
                  <a:lnTo>
                    <a:pt x="15" y="81"/>
                  </a:lnTo>
                  <a:lnTo>
                    <a:pt x="23" y="96"/>
                  </a:lnTo>
                  <a:lnTo>
                    <a:pt x="34" y="108"/>
                  </a:lnTo>
                  <a:lnTo>
                    <a:pt x="49" y="115"/>
                  </a:lnTo>
                  <a:lnTo>
                    <a:pt x="66" y="119"/>
                  </a:lnTo>
                  <a:lnTo>
                    <a:pt x="82" y="115"/>
                  </a:lnTo>
                  <a:lnTo>
                    <a:pt x="96" y="108"/>
                  </a:lnTo>
                  <a:lnTo>
                    <a:pt x="107" y="96"/>
                  </a:lnTo>
                  <a:lnTo>
                    <a:pt x="115" y="81"/>
                  </a:lnTo>
                  <a:lnTo>
                    <a:pt x="117" y="64"/>
                  </a:lnTo>
                  <a:lnTo>
                    <a:pt x="115" y="47"/>
                  </a:lnTo>
                  <a:lnTo>
                    <a:pt x="107" y="33"/>
                  </a:lnTo>
                  <a:lnTo>
                    <a:pt x="96" y="20"/>
                  </a:lnTo>
                  <a:lnTo>
                    <a:pt x="82" y="13"/>
                  </a:lnTo>
                  <a:lnTo>
                    <a:pt x="66" y="10"/>
                  </a:lnTo>
                  <a:close/>
                  <a:moveTo>
                    <a:pt x="66" y="0"/>
                  </a:moveTo>
                  <a:lnTo>
                    <a:pt x="86" y="3"/>
                  </a:lnTo>
                  <a:lnTo>
                    <a:pt x="103" y="12"/>
                  </a:lnTo>
                  <a:lnTo>
                    <a:pt x="118" y="25"/>
                  </a:lnTo>
                  <a:lnTo>
                    <a:pt x="127" y="44"/>
                  </a:lnTo>
                  <a:lnTo>
                    <a:pt x="131" y="64"/>
                  </a:lnTo>
                  <a:lnTo>
                    <a:pt x="127" y="85"/>
                  </a:lnTo>
                  <a:lnTo>
                    <a:pt x="118" y="103"/>
                  </a:lnTo>
                  <a:lnTo>
                    <a:pt x="103" y="116"/>
                  </a:lnTo>
                  <a:lnTo>
                    <a:pt x="86" y="126"/>
                  </a:lnTo>
                  <a:lnTo>
                    <a:pt x="66" y="129"/>
                  </a:lnTo>
                  <a:lnTo>
                    <a:pt x="45" y="126"/>
                  </a:lnTo>
                  <a:lnTo>
                    <a:pt x="28" y="116"/>
                  </a:lnTo>
                  <a:lnTo>
                    <a:pt x="13" y="103"/>
                  </a:lnTo>
                  <a:lnTo>
                    <a:pt x="4" y="85"/>
                  </a:lnTo>
                  <a:lnTo>
                    <a:pt x="0" y="64"/>
                  </a:lnTo>
                  <a:lnTo>
                    <a:pt x="4" y="44"/>
                  </a:lnTo>
                  <a:lnTo>
                    <a:pt x="13" y="25"/>
                  </a:lnTo>
                  <a:lnTo>
                    <a:pt x="28" y="12"/>
                  </a:lnTo>
                  <a:lnTo>
                    <a:pt x="45" y="3"/>
                  </a:lnTo>
                  <a:lnTo>
                    <a:pt x="6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Line 28"/>
            <p:cNvSpPr>
              <a:spLocks noChangeShapeType="1"/>
            </p:cNvSpPr>
            <p:nvPr userDrawn="1"/>
          </p:nvSpPr>
          <p:spPr bwMode="auto">
            <a:xfrm>
              <a:off x="7548563" y="5530850"/>
              <a:ext cx="1052513" cy="0"/>
            </a:xfrm>
            <a:prstGeom prst="line">
              <a:avLst/>
            </a:prstGeom>
            <a:noFill/>
            <a:ln w="6350">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itle 1"/>
          <p:cNvSpPr>
            <a:spLocks noGrp="1"/>
          </p:cNvSpPr>
          <p:nvPr>
            <p:ph type="title" hasCustomPrompt="1"/>
          </p:nvPr>
        </p:nvSpPr>
        <p:spPr>
          <a:xfrm>
            <a:off x="685800" y="2671932"/>
            <a:ext cx="7068312" cy="584775"/>
          </a:xfrm>
        </p:spPr>
        <p:txBody>
          <a:bodyPr anchor="b" anchorCtr="0">
            <a:sp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685800" y="3248004"/>
            <a:ext cx="7068312" cy="353943"/>
          </a:xfrm>
        </p:spPr>
        <p:txBody>
          <a:bodyPr wrap="square" anchor="t">
            <a:sp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pic>
        <p:nvPicPr>
          <p:cNvPr id="3"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sp>
        <p:nvSpPr>
          <p:cNvPr id="30" name="TextBox 3"/>
          <p:cNvSpPr txBox="1">
            <a:spLocks noChangeAspect="1"/>
          </p:cNvSpPr>
          <p:nvPr userDrawn="1"/>
        </p:nvSpPr>
        <p:spPr>
          <a:xfrm>
            <a:off x="3310128" y="6584245"/>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AS - Content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grpSp>
        <p:nvGrpSpPr>
          <p:cNvPr id="6" name="Group 5"/>
          <p:cNvGrpSpPr/>
          <p:nvPr userDrawn="1"/>
        </p:nvGrpSpPr>
        <p:grpSpPr>
          <a:xfrm>
            <a:off x="8428364" y="6486828"/>
            <a:ext cx="526892" cy="220528"/>
            <a:chOff x="6145213" y="4384676"/>
            <a:chExt cx="1582738" cy="649287"/>
          </a:xfrm>
          <a:solidFill>
            <a:schemeClr val="bg1"/>
          </a:solidFill>
        </p:grpSpPr>
        <p:sp>
          <p:nvSpPr>
            <p:cNvPr id="7"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Title 1"/>
          <p:cNvSpPr>
            <a:spLocks noGrp="1"/>
          </p:cNvSpPr>
          <p:nvPr>
            <p:ph type="title" hasCustomPrompt="1"/>
          </p:nvPr>
        </p:nvSpPr>
        <p:spPr>
          <a:xfrm>
            <a:off x="778764" y="518160"/>
            <a:ext cx="7891272" cy="457200"/>
          </a:xfrm>
        </p:spPr>
        <p:txBody>
          <a:bodyPr anchor="ctr" anchorCtr="0">
            <a:noAutofit/>
          </a:bodyPr>
          <a:lstStyle>
            <a:lvl1pPr algn="ctr">
              <a:defRPr>
                <a:solidFill>
                  <a:schemeClr val="bg1"/>
                </a:solidFill>
              </a:defRPr>
            </a:lvl1pPr>
          </a:lstStyle>
          <a:p>
            <a:r>
              <a:rPr lang="en-US" dirty="0"/>
              <a:t>Click to Edit Title</a:t>
            </a:r>
          </a:p>
        </p:txBody>
      </p:sp>
      <p:sp>
        <p:nvSpPr>
          <p:cNvPr id="17" name="Text Placeholder 2"/>
          <p:cNvSpPr>
            <a:spLocks noGrp="1"/>
          </p:cNvSpPr>
          <p:nvPr>
            <p:ph type="body" sz="quarter" idx="12" hasCustomPrompt="1"/>
          </p:nvPr>
        </p:nvSpPr>
        <p:spPr>
          <a:xfrm flipH="1">
            <a:off x="778764" y="975360"/>
            <a:ext cx="7891272" cy="32004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stStyle>
          <a:p>
            <a:pPr lvl="0"/>
            <a:r>
              <a:rPr lang="en-US" dirty="0"/>
              <a:t>Click to edit subtitle</a:t>
            </a:r>
          </a:p>
        </p:txBody>
      </p:sp>
      <p:sp>
        <p:nvSpPr>
          <p:cNvPr id="18" name="Content Placeholder 3"/>
          <p:cNvSpPr>
            <a:spLocks noGrp="1"/>
          </p:cNvSpPr>
          <p:nvPr>
            <p:ph sz="quarter" idx="13" hasCustomPrompt="1"/>
          </p:nvPr>
        </p:nvSpPr>
        <p:spPr>
          <a:xfrm>
            <a:off x="778764" y="1359408"/>
            <a:ext cx="7891272" cy="5100130"/>
          </a:xfrm>
        </p:spPr>
        <p:txBody>
          <a:bodyPr wrap="square" anchor="t" anchorCtr="0">
            <a:normAutofit/>
          </a:bodyPr>
          <a:lstStyle>
            <a:lvl1pPr>
              <a:buClr>
                <a:schemeClr val="accent1">
                  <a:lumMod val="40000"/>
                  <a:lumOff val="60000"/>
                </a:schemeClr>
              </a:buClr>
              <a:defRPr baseline="0">
                <a:solidFill>
                  <a:schemeClr val="bg1"/>
                </a:solidFill>
              </a:defRPr>
            </a:lvl1pPr>
            <a:lvl2pPr>
              <a:buClr>
                <a:schemeClr val="bg1">
                  <a:lumMod val="75000"/>
                </a:schemeClr>
              </a:buClr>
              <a:defRPr baseline="0">
                <a:solidFill>
                  <a:schemeClr val="bg1">
                    <a:lumMod val="75000"/>
                  </a:schemeClr>
                </a:solidFill>
              </a:defRPr>
            </a:lvl2pPr>
            <a:lvl3pPr>
              <a:buClr>
                <a:schemeClr val="bg1">
                  <a:lumMod val="75000"/>
                </a:schemeClr>
              </a:buClr>
              <a:defRPr baseline="0">
                <a:solidFill>
                  <a:schemeClr val="bg1">
                    <a:lumMod val="7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9" name="TextBox 3"/>
          <p:cNvSpPr txBox="1">
            <a:spLocks noChangeAspect="1"/>
          </p:cNvSpPr>
          <p:nvPr userDrawn="1"/>
        </p:nvSpPr>
        <p:spPr>
          <a:xfrm>
            <a:off x="3310128" y="6584245"/>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AS -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365760"/>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822960"/>
            <a:ext cx="7891272" cy="32004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207008"/>
            <a:ext cx="7891272" cy="5100130"/>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3" name="Slide Number Placeholder 4"/>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AS - Title &amp; Subtitle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grpSp>
        <p:nvGrpSpPr>
          <p:cNvPr id="6" name="Group 5"/>
          <p:cNvGrpSpPr/>
          <p:nvPr userDrawn="1"/>
        </p:nvGrpSpPr>
        <p:grpSpPr>
          <a:xfrm>
            <a:off x="8428364" y="6486828"/>
            <a:ext cx="526892" cy="220528"/>
            <a:chOff x="6145213" y="4384676"/>
            <a:chExt cx="1582738" cy="649287"/>
          </a:xfrm>
          <a:solidFill>
            <a:schemeClr val="bg1"/>
          </a:solidFill>
        </p:grpSpPr>
        <p:sp>
          <p:nvSpPr>
            <p:cNvPr id="7"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Title 1"/>
          <p:cNvSpPr>
            <a:spLocks noGrp="1"/>
          </p:cNvSpPr>
          <p:nvPr>
            <p:ph type="title" hasCustomPrompt="1"/>
          </p:nvPr>
        </p:nvSpPr>
        <p:spPr>
          <a:xfrm>
            <a:off x="778764" y="518160"/>
            <a:ext cx="7891272" cy="457200"/>
          </a:xfrm>
        </p:spPr>
        <p:txBody>
          <a:bodyPr anchor="ctr" anchorCtr="0">
            <a:noAutofit/>
          </a:bodyPr>
          <a:lstStyle>
            <a:lvl1pPr algn="ctr">
              <a:defRPr>
                <a:solidFill>
                  <a:schemeClr val="bg1"/>
                </a:solidFill>
              </a:defRPr>
            </a:lvl1pPr>
          </a:lstStyle>
          <a:p>
            <a:r>
              <a:rPr lang="en-US" dirty="0"/>
              <a:t>Click to Edit Title</a:t>
            </a:r>
          </a:p>
        </p:txBody>
      </p:sp>
      <p:sp>
        <p:nvSpPr>
          <p:cNvPr id="17" name="Text Placeholder 2"/>
          <p:cNvSpPr>
            <a:spLocks noGrp="1"/>
          </p:cNvSpPr>
          <p:nvPr>
            <p:ph type="body" sz="quarter" idx="12" hasCustomPrompt="1"/>
          </p:nvPr>
        </p:nvSpPr>
        <p:spPr>
          <a:xfrm flipH="1">
            <a:off x="778764" y="975360"/>
            <a:ext cx="7891272" cy="32004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stStyle>
          <a:p>
            <a:pPr lvl="0"/>
            <a:r>
              <a:rPr lang="en-US" dirty="0"/>
              <a:t>Click to edit subtitle</a:t>
            </a:r>
          </a:p>
        </p:txBody>
      </p:sp>
      <p:sp>
        <p:nvSpPr>
          <p:cNvPr id="18" name="TextBox 3"/>
          <p:cNvSpPr txBox="1">
            <a:spLocks noChangeAspect="1"/>
          </p:cNvSpPr>
          <p:nvPr userDrawn="1"/>
        </p:nvSpPr>
        <p:spPr>
          <a:xfrm>
            <a:off x="3310128" y="6584245"/>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AS - Title Only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grpSp>
        <p:nvGrpSpPr>
          <p:cNvPr id="6" name="Group 5"/>
          <p:cNvGrpSpPr/>
          <p:nvPr userDrawn="1"/>
        </p:nvGrpSpPr>
        <p:grpSpPr>
          <a:xfrm>
            <a:off x="8428364" y="6486828"/>
            <a:ext cx="526892" cy="220528"/>
            <a:chOff x="6145213" y="4384676"/>
            <a:chExt cx="1582738" cy="649287"/>
          </a:xfrm>
          <a:solidFill>
            <a:schemeClr val="bg1"/>
          </a:solidFill>
        </p:grpSpPr>
        <p:sp>
          <p:nvSpPr>
            <p:cNvPr id="7"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Title 1"/>
          <p:cNvSpPr>
            <a:spLocks noGrp="1"/>
          </p:cNvSpPr>
          <p:nvPr>
            <p:ph type="title" hasCustomPrompt="1"/>
          </p:nvPr>
        </p:nvSpPr>
        <p:spPr>
          <a:xfrm>
            <a:off x="778764" y="518160"/>
            <a:ext cx="7891272" cy="457200"/>
          </a:xfrm>
        </p:spPr>
        <p:txBody>
          <a:bodyPr anchor="ctr" anchorCtr="0">
            <a:noAutofit/>
          </a:bodyPr>
          <a:lstStyle>
            <a:lvl1pPr algn="ctr">
              <a:defRPr>
                <a:solidFill>
                  <a:schemeClr val="bg1"/>
                </a:solidFill>
              </a:defRPr>
            </a:lvl1pPr>
          </a:lstStyle>
          <a:p>
            <a:r>
              <a:rPr lang="en-US" dirty="0"/>
              <a:t>Click to Edit Title</a:t>
            </a:r>
          </a:p>
        </p:txBody>
      </p:sp>
      <p:sp>
        <p:nvSpPr>
          <p:cNvPr id="17" name="TextBox 3"/>
          <p:cNvSpPr txBox="1">
            <a:spLocks noChangeAspect="1"/>
          </p:cNvSpPr>
          <p:nvPr userDrawn="1"/>
        </p:nvSpPr>
        <p:spPr>
          <a:xfrm>
            <a:off x="3310128" y="6584245"/>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AS - Comparison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grpSp>
        <p:nvGrpSpPr>
          <p:cNvPr id="6" name="Group 5"/>
          <p:cNvGrpSpPr/>
          <p:nvPr userDrawn="1"/>
        </p:nvGrpSpPr>
        <p:grpSpPr>
          <a:xfrm>
            <a:off x="8428364" y="6486828"/>
            <a:ext cx="526892" cy="220528"/>
            <a:chOff x="6145213" y="4384676"/>
            <a:chExt cx="1582738" cy="649287"/>
          </a:xfrm>
          <a:solidFill>
            <a:schemeClr val="bg1"/>
          </a:solidFill>
        </p:grpSpPr>
        <p:sp>
          <p:nvSpPr>
            <p:cNvPr id="7"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 name="Content Placeholder 3"/>
          <p:cNvSpPr>
            <a:spLocks noGrp="1"/>
          </p:cNvSpPr>
          <p:nvPr>
            <p:ph sz="quarter" idx="4" hasCustomPrompt="1"/>
          </p:nvPr>
        </p:nvSpPr>
        <p:spPr>
          <a:xfrm>
            <a:off x="627641" y="1207008"/>
            <a:ext cx="3886200" cy="5100130"/>
          </a:xfrm>
        </p:spPr>
        <p:txBody>
          <a:bodyPr wrap="square" anchor="t" anchorCtr="0">
            <a:normAutofit/>
          </a:bodyPr>
          <a:lstStyle>
            <a:lvl1pPr>
              <a:buClr>
                <a:schemeClr val="accent1">
                  <a:lumMod val="40000"/>
                  <a:lumOff val="60000"/>
                </a:schemeClr>
              </a:buClr>
              <a:defRPr sz="2000" baseline="0">
                <a:solidFill>
                  <a:schemeClr val="bg1"/>
                </a:solidFill>
              </a:defRPr>
            </a:lvl1pPr>
            <a:lvl2pPr>
              <a:buClr>
                <a:schemeClr val="bg1">
                  <a:lumMod val="75000"/>
                </a:schemeClr>
              </a:buClr>
              <a:defRPr sz="1800" baseline="0">
                <a:solidFill>
                  <a:schemeClr val="bg1">
                    <a:lumMod val="75000"/>
                  </a:schemeClr>
                </a:solidFill>
              </a:defRPr>
            </a:lvl2pPr>
            <a:lvl3pPr>
              <a:buClr>
                <a:schemeClr val="bg1">
                  <a:lumMod val="75000"/>
                </a:schemeClr>
              </a:buClr>
              <a:defRPr sz="1400" baseline="0">
                <a:solidFill>
                  <a:schemeClr val="bg1">
                    <a:lumMod val="75000"/>
                  </a:schemeClr>
                </a:solidFill>
              </a:defRPr>
            </a:lvl3pPr>
            <a:lvl4pPr>
              <a:defRPr sz="1200" baseline="0"/>
            </a:lvl4pPr>
            <a:lvl5pPr>
              <a:defRPr sz="1000" baseline="0"/>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20" name="Title 1"/>
          <p:cNvSpPr>
            <a:spLocks noGrp="1"/>
          </p:cNvSpPr>
          <p:nvPr>
            <p:ph type="title" hasCustomPrompt="1"/>
          </p:nvPr>
        </p:nvSpPr>
        <p:spPr>
          <a:xfrm>
            <a:off x="626364" y="365760"/>
            <a:ext cx="7891272" cy="457200"/>
          </a:xfrm>
        </p:spPr>
        <p:txBody>
          <a:bodyPr>
            <a:noAutofit/>
          </a:bodyPr>
          <a:lstStyle>
            <a:lvl1pPr algn="ctr">
              <a:defRPr baseline="0">
                <a:solidFill>
                  <a:schemeClr val="bg1"/>
                </a:solidFill>
              </a:defRPr>
            </a:lvl1pPr>
          </a:lstStyle>
          <a:p>
            <a:r>
              <a:rPr lang="en-US" dirty="0"/>
              <a:t>Click to Edit Title</a:t>
            </a:r>
          </a:p>
        </p:txBody>
      </p:sp>
      <p:sp>
        <p:nvSpPr>
          <p:cNvPr id="21" name="Text Placeholder 2"/>
          <p:cNvSpPr>
            <a:spLocks noGrp="1"/>
          </p:cNvSpPr>
          <p:nvPr>
            <p:ph type="body" sz="quarter" idx="3" hasCustomPrompt="1"/>
          </p:nvPr>
        </p:nvSpPr>
        <p:spPr>
          <a:xfrm>
            <a:off x="626364" y="822960"/>
            <a:ext cx="7891272" cy="32004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22" name="Content Placeholder 3"/>
          <p:cNvSpPr>
            <a:spLocks noGrp="1"/>
          </p:cNvSpPr>
          <p:nvPr>
            <p:ph sz="quarter" idx="16" hasCustomPrompt="1"/>
          </p:nvPr>
        </p:nvSpPr>
        <p:spPr>
          <a:xfrm>
            <a:off x="4631436" y="1207008"/>
            <a:ext cx="3886200" cy="5100130"/>
          </a:xfrm>
        </p:spPr>
        <p:txBody>
          <a:bodyPr wrap="square" anchor="t" anchorCtr="0">
            <a:normAutofit/>
          </a:bodyPr>
          <a:lstStyle>
            <a:lvl1pPr>
              <a:buClr>
                <a:schemeClr val="accent1">
                  <a:lumMod val="40000"/>
                  <a:lumOff val="60000"/>
                </a:schemeClr>
              </a:buClr>
              <a:defRPr sz="2000" baseline="0">
                <a:solidFill>
                  <a:schemeClr val="bg1"/>
                </a:solidFill>
              </a:defRPr>
            </a:lvl1pPr>
            <a:lvl2pPr>
              <a:buClr>
                <a:schemeClr val="bg1">
                  <a:lumMod val="75000"/>
                </a:schemeClr>
              </a:buClr>
              <a:defRPr sz="1800" baseline="0">
                <a:solidFill>
                  <a:schemeClr val="bg1">
                    <a:lumMod val="75000"/>
                  </a:schemeClr>
                </a:solidFill>
              </a:defRPr>
            </a:lvl2pPr>
            <a:lvl3pPr>
              <a:buClr>
                <a:schemeClr val="bg1">
                  <a:lumMod val="75000"/>
                </a:schemeClr>
              </a:buClr>
              <a:defRPr sz="1400" baseline="0">
                <a:solidFill>
                  <a:schemeClr val="bg1">
                    <a:lumMod val="75000"/>
                  </a:schemeClr>
                </a:solidFill>
              </a:defRPr>
            </a:lvl3pPr>
            <a:lvl4pPr>
              <a:defRPr sz="1200" baseline="0"/>
            </a:lvl4pPr>
            <a:lvl5pPr>
              <a:defRPr sz="1000" baseline="0"/>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16" name="TextBox 3"/>
          <p:cNvSpPr txBox="1">
            <a:spLocks noChangeAspect="1"/>
          </p:cNvSpPr>
          <p:nvPr userDrawn="1"/>
        </p:nvSpPr>
        <p:spPr>
          <a:xfrm>
            <a:off x="3310128" y="6584245"/>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AS - Two Content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grpSp>
        <p:nvGrpSpPr>
          <p:cNvPr id="9" name="Group 8"/>
          <p:cNvGrpSpPr/>
          <p:nvPr userDrawn="1"/>
        </p:nvGrpSpPr>
        <p:grpSpPr>
          <a:xfrm>
            <a:off x="8428364" y="6486828"/>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3" name="Rectangle 42"/>
          <p:cNvSpPr/>
          <p:nvPr userDrawn="1"/>
        </p:nvSpPr>
        <p:spPr>
          <a:xfrm>
            <a:off x="0" y="1207008"/>
            <a:ext cx="9144000" cy="51001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1"/>
                </a:solidFill>
              </a:rPr>
              <a:t>c</a:t>
            </a:r>
          </a:p>
        </p:txBody>
      </p:sp>
      <p:sp>
        <p:nvSpPr>
          <p:cNvPr id="44" name="Title 1"/>
          <p:cNvSpPr>
            <a:spLocks noGrp="1"/>
          </p:cNvSpPr>
          <p:nvPr>
            <p:ph type="title" hasCustomPrompt="1"/>
          </p:nvPr>
        </p:nvSpPr>
        <p:spPr>
          <a:xfrm>
            <a:off x="626364" y="365760"/>
            <a:ext cx="7891272" cy="457200"/>
          </a:xfrm>
        </p:spPr>
        <p:txBody>
          <a:bodyPr>
            <a:noAutofit/>
          </a:bodyPr>
          <a:lstStyle>
            <a:lvl1pPr algn="ctr">
              <a:defRPr baseline="0">
                <a:solidFill>
                  <a:schemeClr val="bg1"/>
                </a:solidFill>
              </a:defRPr>
            </a:lvl1pPr>
          </a:lstStyle>
          <a:p>
            <a:r>
              <a:rPr lang="en-US" dirty="0"/>
              <a:t>Click to Edit Title</a:t>
            </a:r>
          </a:p>
        </p:txBody>
      </p:sp>
      <p:sp>
        <p:nvSpPr>
          <p:cNvPr id="45" name="Text Placeholder 2"/>
          <p:cNvSpPr>
            <a:spLocks noGrp="1"/>
          </p:cNvSpPr>
          <p:nvPr>
            <p:ph type="body" sz="quarter" idx="3" hasCustomPrompt="1"/>
          </p:nvPr>
        </p:nvSpPr>
        <p:spPr>
          <a:xfrm>
            <a:off x="626364" y="822960"/>
            <a:ext cx="7891272" cy="32004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46" name="Content Placeholder 3"/>
          <p:cNvSpPr>
            <a:spLocks noGrp="1"/>
          </p:cNvSpPr>
          <p:nvPr>
            <p:ph sz="quarter" idx="4" hasCustomPrompt="1"/>
          </p:nvPr>
        </p:nvSpPr>
        <p:spPr>
          <a:xfrm>
            <a:off x="627641" y="1207008"/>
            <a:ext cx="3886200" cy="5100130"/>
          </a:xfrm>
        </p:spPr>
        <p:txBody>
          <a:bodyPr wrap="square" anchor="t" anchorCtr="0">
            <a:normAutofit/>
          </a:bodyPr>
          <a:lstStyle>
            <a:lvl1pPr>
              <a:buClr>
                <a:schemeClr val="bg1"/>
              </a:buClr>
              <a:buSzPct val="80000"/>
              <a:defRPr sz="2000" baseline="0">
                <a:solidFill>
                  <a:schemeClr val="bg1"/>
                </a:solidFill>
              </a:defRPr>
            </a:lvl1pPr>
            <a:lvl2pPr>
              <a:buClr>
                <a:schemeClr val="bg1"/>
              </a:buClr>
              <a:buSzPct val="80000"/>
              <a:defRPr sz="1800" baseline="0">
                <a:solidFill>
                  <a:schemeClr val="bg1"/>
                </a:solidFill>
              </a:defRPr>
            </a:lvl2pPr>
            <a:lvl3pPr>
              <a:buClr>
                <a:schemeClr val="bg1"/>
              </a:buClr>
              <a:buSzPct val="100000"/>
              <a:defRPr sz="1400" baseline="0">
                <a:solidFill>
                  <a:schemeClr val="bg1"/>
                </a:solidFill>
              </a:defRPr>
            </a:lvl3pPr>
            <a:lvl4pPr>
              <a:buClr>
                <a:schemeClr val="bg1"/>
              </a:buClr>
              <a:buSzPct val="100000"/>
              <a:defRPr sz="1200" baseline="0">
                <a:solidFill>
                  <a:schemeClr val="bg1"/>
                </a:solidFill>
              </a:defRPr>
            </a:lvl4pPr>
            <a:lvl5pPr marL="914400" indent="-182880">
              <a:buClr>
                <a:schemeClr val="bg1"/>
              </a:buClr>
              <a:buSzPct val="100000"/>
              <a:defRPr sz="1000" baseline="0">
                <a:solidFill>
                  <a:schemeClr val="bg1"/>
                </a:solidFill>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47" name="Content Placeholder 4"/>
          <p:cNvSpPr>
            <a:spLocks noGrp="1"/>
          </p:cNvSpPr>
          <p:nvPr>
            <p:ph sz="quarter" idx="15" hasCustomPrompt="1"/>
          </p:nvPr>
        </p:nvSpPr>
        <p:spPr>
          <a:xfrm>
            <a:off x="4634121" y="1207008"/>
            <a:ext cx="3886200" cy="5100130"/>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182880" indent="-182880" defTabSz="365760">
              <a:lnSpc>
                <a:spcPct val="85000"/>
              </a:lnSpc>
              <a:spcBef>
                <a:spcPts val="800"/>
              </a:spcBef>
              <a:buClr>
                <a:schemeClr val="bg1"/>
              </a:buClr>
              <a:buFont typeface="Arial" panose="020B0604020202020204" pitchFamily="34" charset="0"/>
              <a:buChar char="•"/>
              <a:defRPr lang="en-US" sz="2000" dirty="0" smtClean="0">
                <a:solidFill>
                  <a:schemeClr val="bg1"/>
                </a:solidFill>
                <a:latin typeface="+mj-lt"/>
              </a:defRPr>
            </a:lvl2pPr>
            <a:lvl3pPr marL="365760" indent="-182880" defTabSz="365760">
              <a:lnSpc>
                <a:spcPct val="85000"/>
              </a:lnSpc>
              <a:spcBef>
                <a:spcPts val="800"/>
              </a:spcBef>
              <a:buClr>
                <a:schemeClr val="bg1"/>
              </a:buClr>
              <a:buSzPct val="80000"/>
              <a:buFont typeface="Arial" panose="020B0604020202020204" pitchFamily="34" charset="0"/>
              <a:buChar char="•"/>
              <a:defRPr lang="en-US" sz="1800" dirty="0" smtClean="0">
                <a:solidFill>
                  <a:schemeClr val="bg1"/>
                </a:solidFill>
                <a:latin typeface="+mj-lt"/>
              </a:defRPr>
            </a:lvl3pPr>
            <a:lvl4pPr marL="548640" defTabSz="365760">
              <a:lnSpc>
                <a:spcPct val="85000"/>
              </a:lnSpc>
              <a:spcBef>
                <a:spcPts val="800"/>
              </a:spcBef>
              <a:buClr>
                <a:schemeClr val="bg1"/>
              </a:buClr>
              <a:defRPr lang="en-US" sz="1400" dirty="0" smtClean="0">
                <a:solidFill>
                  <a:schemeClr val="bg1"/>
                </a:solidFill>
                <a:latin typeface="+mj-lt"/>
              </a:defRPr>
            </a:lvl4pPr>
            <a:lvl5pPr marL="731520" indent="-182880" defTabSz="365760">
              <a:buClr>
                <a:schemeClr val="bg1"/>
              </a:buClr>
              <a:defRPr lang="en-US" sz="1200" dirty="0">
                <a:solidFill>
                  <a:schemeClr val="bg1"/>
                </a:solidFill>
              </a:defRPr>
            </a:lvl5pPr>
            <a:lvl6pPr marL="914400" indent="-182880" defTabSz="365760">
              <a:buClr>
                <a:schemeClr val="bg1"/>
              </a:buClr>
              <a:buSzPct val="100000"/>
              <a:buFont typeface="Calibri" panose="020F0502020204030204" pitchFamily="34" charset="0"/>
              <a:buChar char="-"/>
              <a:defRPr>
                <a:solidFill>
                  <a:schemeClr val="bg1"/>
                </a:solidFill>
              </a:defRPr>
            </a:lvl6pPr>
          </a:lstStyle>
          <a:p>
            <a:pPr lvl="1"/>
            <a:r>
              <a:rPr lang="en-US" dirty="0"/>
              <a:t>Click to add text or click an icon to add other content types.</a:t>
            </a:r>
          </a:p>
          <a:p>
            <a:pPr lvl="2"/>
            <a:r>
              <a:rPr lang="en-US" dirty="0"/>
              <a:t>Second level</a:t>
            </a:r>
          </a:p>
          <a:p>
            <a:pPr lvl="3"/>
            <a:r>
              <a:rPr lang="en-US" dirty="0"/>
              <a:t>Third level</a:t>
            </a:r>
          </a:p>
        </p:txBody>
      </p:sp>
      <p:sp>
        <p:nvSpPr>
          <p:cNvPr id="18" name="TextBox 3"/>
          <p:cNvSpPr txBox="1">
            <a:spLocks noChangeAspect="1"/>
          </p:cNvSpPr>
          <p:nvPr userDrawn="1"/>
        </p:nvSpPr>
        <p:spPr>
          <a:xfrm>
            <a:off x="3310128" y="6584245"/>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AS - Content &amp; Caption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Content Placeholder 3"/>
          <p:cNvSpPr>
            <a:spLocks noGrp="1"/>
          </p:cNvSpPr>
          <p:nvPr>
            <p:ph sz="quarter" idx="14" hasCustomPrompt="1"/>
          </p:nvPr>
        </p:nvSpPr>
        <p:spPr>
          <a:xfrm>
            <a:off x="3127248" y="796647"/>
            <a:ext cx="6016752" cy="6061355"/>
          </a:xfrm>
        </p:spPr>
        <p:txBody>
          <a:bodyPr vert="horz" wrap="square" lIns="274320" tIns="45720" rIns="457200" bIns="91440" rtlCol="0" anchor="t" anchorCtr="0">
            <a:normAutofit/>
          </a:bodyPr>
          <a:lstStyle>
            <a:lvl1pPr>
              <a:buClr>
                <a:schemeClr val="accent1">
                  <a:lumMod val="40000"/>
                  <a:lumOff val="60000"/>
                </a:schemeClr>
              </a:buClr>
              <a:defRPr lang="en-US" dirty="0" smtClean="0">
                <a:solidFill>
                  <a:schemeClr val="bg1"/>
                </a:solidFill>
              </a:defRPr>
            </a:lvl1pPr>
            <a:lvl2pPr>
              <a:buClr>
                <a:schemeClr val="bg1">
                  <a:lumMod val="75000"/>
                </a:schemeClr>
              </a:buClr>
              <a:defRPr lang="en-US" dirty="0" smtClean="0">
                <a:solidFill>
                  <a:schemeClr val="bg1">
                    <a:lumMod val="75000"/>
                  </a:schemeClr>
                </a:solidFill>
              </a:defRPr>
            </a:lvl2pPr>
            <a:lvl3pPr>
              <a:buClr>
                <a:schemeClr val="bg1">
                  <a:lumMod val="75000"/>
                </a:schemeClr>
              </a:buClr>
              <a:defRPr lang="en-US" dirty="0" smtClean="0">
                <a:solidFill>
                  <a:schemeClr val="bg1">
                    <a:lumMod val="75000"/>
                  </a:schemeClr>
                </a:solidFill>
              </a:defRPr>
            </a:lvl3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1"/>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grpSp>
        <p:nvGrpSpPr>
          <p:cNvPr id="9" name="Group 8"/>
          <p:cNvGrpSpPr/>
          <p:nvPr userDrawn="1"/>
        </p:nvGrpSpPr>
        <p:grpSpPr>
          <a:xfrm>
            <a:off x="8428364" y="6486828"/>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Rectangle 17"/>
          <p:cNvSpPr/>
          <p:nvPr userDrawn="1"/>
        </p:nvSpPr>
        <p:spPr>
          <a:xfrm>
            <a:off x="0" y="0"/>
            <a:ext cx="3127248" cy="68297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9" name="Title 1"/>
          <p:cNvSpPr>
            <a:spLocks noGrp="1"/>
          </p:cNvSpPr>
          <p:nvPr>
            <p:ph type="title" hasCustomPrompt="1"/>
          </p:nvPr>
        </p:nvSpPr>
        <p:spPr>
          <a:xfrm>
            <a:off x="0" y="409947"/>
            <a:ext cx="3127248" cy="369332"/>
          </a:xfrm>
        </p:spPr>
        <p:txBody>
          <a:bodyPr lIns="91440" rIns="91440" anchor="t" anchorCtr="0">
            <a:spAutoFit/>
          </a:bodyPr>
          <a:lstStyle>
            <a:lvl1pPr algn="ctr" defTabSz="182880">
              <a:defRPr sz="1800" baseline="0">
                <a:solidFill>
                  <a:schemeClr val="bg1"/>
                </a:solidFill>
                <a:effectLst/>
                <a:latin typeface="+mj-lt"/>
              </a:defRPr>
            </a:lvl1pPr>
          </a:lstStyle>
          <a:p>
            <a:r>
              <a:rPr lang="en-US" dirty="0"/>
              <a:t>Click to Edit Title</a:t>
            </a:r>
          </a:p>
        </p:txBody>
      </p:sp>
      <p:sp>
        <p:nvSpPr>
          <p:cNvPr id="20" name="Text Placeholder 2"/>
          <p:cNvSpPr>
            <a:spLocks noGrp="1"/>
          </p:cNvSpPr>
          <p:nvPr>
            <p:ph type="body" sz="quarter" idx="12" hasCustomPrompt="1"/>
          </p:nvPr>
        </p:nvSpPr>
        <p:spPr>
          <a:xfrm>
            <a:off x="3127248" y="365760"/>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bg1"/>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22" name="Text Placeholder 4"/>
          <p:cNvSpPr>
            <a:spLocks noGrp="1"/>
          </p:cNvSpPr>
          <p:nvPr>
            <p:ph type="body" sz="quarter" idx="13" hasCustomPrompt="1"/>
          </p:nvPr>
        </p:nvSpPr>
        <p:spPr>
          <a:xfrm>
            <a:off x="411480" y="1348738"/>
            <a:ext cx="2304288" cy="4160520"/>
          </a:xfrm>
        </p:spPr>
        <p:txBody>
          <a:bodyPr wrap="square" anchor="t" anchorCtr="0">
            <a:spAutoFit/>
          </a:bodyPr>
          <a:lstStyle>
            <a:lvl1pPr marL="0" indent="-182880" algn="l">
              <a:buFont typeface="Arial" pitchFamily="34" charset="0"/>
              <a:buNone/>
              <a:defRPr sz="2000" b="0" cap="none" baseline="0">
                <a:solidFill>
                  <a:schemeClr val="bg1"/>
                </a:solidFill>
                <a:effectLst/>
                <a:latin typeface="+mj-lt"/>
              </a:defRPr>
            </a:lvl1pPr>
          </a:lstStyle>
          <a:p>
            <a:pPr lvl="0"/>
            <a:r>
              <a:rPr lang="en-US" dirty="0"/>
              <a:t>Click to edit caption text</a:t>
            </a:r>
          </a:p>
        </p:txBody>
      </p:sp>
      <p:sp>
        <p:nvSpPr>
          <p:cNvPr id="23" name="TextBox 3"/>
          <p:cNvSpPr txBox="1">
            <a:spLocks noChangeAspect="1"/>
          </p:cNvSpPr>
          <p:nvPr userDrawn="1"/>
        </p:nvSpPr>
        <p:spPr>
          <a:xfrm>
            <a:off x="3310128" y="6586847"/>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AS - Main Customer Success Layout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8428364" y="6486828"/>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Rectangle 17"/>
          <p:cNvSpPr/>
          <p:nvPr userDrawn="1"/>
        </p:nvSpPr>
        <p:spPr>
          <a:xfrm>
            <a:off x="6511925" y="148"/>
            <a:ext cx="2632075" cy="68578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 name="Title 1"/>
          <p:cNvSpPr>
            <a:spLocks noGrp="1"/>
          </p:cNvSpPr>
          <p:nvPr>
            <p:ph type="title" hasCustomPrompt="1"/>
          </p:nvPr>
        </p:nvSpPr>
        <p:spPr>
          <a:xfrm>
            <a:off x="0" y="365760"/>
            <a:ext cx="6512482" cy="429768"/>
          </a:xfrm>
        </p:spPr>
        <p:txBody>
          <a:bodyPr lIns="182880" rIns="182880">
            <a:noAutofit/>
          </a:bodyPr>
          <a:lstStyle>
            <a:lvl1pPr algn="ctr">
              <a:defRPr sz="2200" baseline="0">
                <a:solidFill>
                  <a:schemeClr val="bg1"/>
                </a:solidFill>
              </a:defRPr>
            </a:lvl1pPr>
          </a:lstStyle>
          <a:p>
            <a:r>
              <a:rPr lang="en-US" dirty="0"/>
              <a:t>Customer Success - Click to Edit Title</a:t>
            </a:r>
          </a:p>
        </p:txBody>
      </p:sp>
      <p:sp>
        <p:nvSpPr>
          <p:cNvPr id="24" name="Text Placeholder 2"/>
          <p:cNvSpPr>
            <a:spLocks noGrp="1"/>
          </p:cNvSpPr>
          <p:nvPr>
            <p:ph type="body" sz="quarter" idx="11" hasCustomPrompt="1"/>
          </p:nvPr>
        </p:nvSpPr>
        <p:spPr>
          <a:xfrm>
            <a:off x="6512482" y="411480"/>
            <a:ext cx="2631518" cy="365760"/>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25" name="Content Placeholder 3"/>
          <p:cNvSpPr>
            <a:spLocks noGrp="1"/>
          </p:cNvSpPr>
          <p:nvPr>
            <p:ph sz="quarter" idx="15" hasCustomPrompt="1"/>
          </p:nvPr>
        </p:nvSpPr>
        <p:spPr>
          <a:xfrm>
            <a:off x="0" y="795528"/>
            <a:ext cx="6512482" cy="5518434"/>
          </a:xfrm>
        </p:spPr>
        <p:txBody>
          <a:bodyPr wrap="square" lIns="365760" rIns="274320" anchor="t">
            <a:normAutofit/>
          </a:bodyPr>
          <a:lstStyle>
            <a:lvl1pPr marL="0" marR="0" indent="0" algn="l" defTabSz="365760" rtl="0" eaLnBrk="1" fontAlgn="auto" latinLnBrk="0" hangingPunct="1">
              <a:lnSpc>
                <a:spcPct val="85000"/>
              </a:lnSpc>
              <a:spcBef>
                <a:spcPts val="800"/>
              </a:spcBef>
              <a:spcAft>
                <a:spcPts val="0"/>
              </a:spcAft>
              <a:buClr>
                <a:schemeClr val="accent1">
                  <a:lumMod val="40000"/>
                  <a:lumOff val="60000"/>
                </a:schemeClr>
              </a:buClr>
              <a:buSzPct val="80000"/>
              <a:buFont typeface="Arial" pitchFamily="34" charset="0"/>
              <a:buNone/>
              <a:tabLst/>
              <a:defRPr sz="2000" baseline="0">
                <a:solidFill>
                  <a:schemeClr val="accent1">
                    <a:lumMod val="40000"/>
                    <a:lumOff val="60000"/>
                  </a:schemeClr>
                </a:solidFill>
                <a:latin typeface="+mn-lt"/>
              </a:defRPr>
            </a:lvl1pPr>
            <a:lvl2pPr>
              <a:buClr>
                <a:schemeClr val="bg1">
                  <a:lumMod val="75000"/>
                </a:schemeClr>
              </a:buClr>
              <a:defRPr baseline="0">
                <a:solidFill>
                  <a:schemeClr val="bg1">
                    <a:lumMod val="75000"/>
                  </a:schemeClr>
                </a:solidFill>
                <a:latin typeface="+mn-lt"/>
              </a:defRPr>
            </a:lvl2pPr>
            <a:lvl3pPr>
              <a:buClr>
                <a:schemeClr val="bg1">
                  <a:lumMod val="75000"/>
                </a:schemeClr>
              </a:buClr>
              <a:defRPr baseline="0">
                <a:solidFill>
                  <a:schemeClr val="bg1">
                    <a:lumMod val="75000"/>
                  </a:schemeClr>
                </a:solidFill>
                <a:latin typeface="+mn-lt"/>
              </a:defRPr>
            </a:lvl3pPr>
            <a:lvl4pPr>
              <a:defRPr baseline="0">
                <a:latin typeface="+mj-lt"/>
              </a:defRPr>
            </a:lvl4pPr>
            <a:lvl5pPr>
              <a:defRPr baseline="0">
                <a:latin typeface="+mj-lt"/>
              </a:defRPr>
            </a:lvl5pPr>
          </a:lstStyle>
          <a:p>
            <a:pPr marL="182880" marR="0" lvl="0" indent="-182880" algn="l" defTabSz="365760" rtl="0" eaLnBrk="1" fontAlgn="auto" latinLnBrk="0" hangingPunct="1">
              <a:lnSpc>
                <a:spcPct val="85000"/>
              </a:lnSpc>
              <a:spcBef>
                <a:spcPts val="800"/>
              </a:spcBef>
              <a:spcAft>
                <a:spcPts val="0"/>
              </a:spcAft>
              <a:buClr>
                <a:schemeClr val="accent1"/>
              </a:buClr>
              <a:buSzPct val="80000"/>
              <a:buFont typeface="Arial" pitchFamily="34" charset="0"/>
              <a:buChar char="•"/>
              <a:tabLst/>
              <a:defRPr/>
            </a:pPr>
            <a:r>
              <a:rPr lang="en-US" dirty="0"/>
              <a:t>Click to add text or click an icon to add other content types.</a:t>
            </a:r>
          </a:p>
          <a:p>
            <a:pPr lvl="1"/>
            <a:r>
              <a:rPr lang="en-US" dirty="0"/>
              <a:t>Second level</a:t>
            </a:r>
          </a:p>
          <a:p>
            <a:pPr lvl="2"/>
            <a:r>
              <a:rPr lang="en-US" dirty="0"/>
              <a:t>Third level</a:t>
            </a:r>
          </a:p>
        </p:txBody>
      </p:sp>
      <p:sp>
        <p:nvSpPr>
          <p:cNvPr id="26" name="Text Placeholder 4"/>
          <p:cNvSpPr>
            <a:spLocks noGrp="1"/>
          </p:cNvSpPr>
          <p:nvPr>
            <p:ph type="body" sz="quarter" idx="14" hasCustomPrompt="1"/>
          </p:nvPr>
        </p:nvSpPr>
        <p:spPr>
          <a:xfrm>
            <a:off x="6602878" y="1333718"/>
            <a:ext cx="2448000" cy="3782223"/>
          </a:xfrm>
        </p:spPr>
        <p:txBody>
          <a:bodyPr wrap="square" anchor="t">
            <a:normAutofit/>
          </a:bodyPr>
          <a:lstStyle>
            <a:lvl1pPr marL="0" indent="-182880">
              <a:lnSpc>
                <a:spcPct val="85000"/>
              </a:lnSpc>
              <a:buFont typeface="Arial" pitchFamily="34" charset="0"/>
              <a:buNone/>
              <a:defRPr sz="1600" b="0" cap="none" baseline="0">
                <a:solidFill>
                  <a:schemeClr val="bg1"/>
                </a:solidFill>
                <a:latin typeface="+mn-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27" name="Text Placeholder 5"/>
          <p:cNvSpPr>
            <a:spLocks noGrp="1"/>
          </p:cNvSpPr>
          <p:nvPr>
            <p:ph type="body" sz="quarter" idx="16" hasCustomPrompt="1"/>
          </p:nvPr>
        </p:nvSpPr>
        <p:spPr>
          <a:xfrm>
            <a:off x="6600286" y="5115941"/>
            <a:ext cx="2450592" cy="286232"/>
          </a:xfrm>
        </p:spPr>
        <p:txBody>
          <a:bodyPr anchor="b" anchorCtr="0">
            <a:normAutofit/>
          </a:bodyPr>
          <a:lstStyle>
            <a:lvl1pPr marL="0" indent="0">
              <a:lnSpc>
                <a:spcPct val="85000"/>
              </a:lnSpc>
              <a:buNone/>
              <a:defRPr sz="1400" b="0">
                <a:solidFill>
                  <a:schemeClr val="bg1"/>
                </a:solidFill>
                <a:latin typeface="+mn-lt"/>
              </a:defRPr>
            </a:lvl1pPr>
          </a:lstStyle>
          <a:p>
            <a:pPr lvl="0"/>
            <a:r>
              <a:rPr lang="en-US" dirty="0"/>
              <a:t>Spokesperson’s Name</a:t>
            </a:r>
          </a:p>
        </p:txBody>
      </p:sp>
      <p:sp>
        <p:nvSpPr>
          <p:cNvPr id="28" name="Text Placeholder 6"/>
          <p:cNvSpPr>
            <a:spLocks noGrp="1"/>
          </p:cNvSpPr>
          <p:nvPr>
            <p:ph type="body" sz="quarter" idx="17" hasCustomPrompt="1"/>
          </p:nvPr>
        </p:nvSpPr>
        <p:spPr>
          <a:xfrm>
            <a:off x="6600286" y="5399315"/>
            <a:ext cx="2454560" cy="576941"/>
          </a:xfrm>
        </p:spPr>
        <p:txBody>
          <a:bodyPr wrap="square" anchor="t">
            <a:normAutofit/>
          </a:bodyPr>
          <a:lstStyle>
            <a:lvl1pPr marL="182880" indent="0">
              <a:lnSpc>
                <a:spcPct val="85000"/>
              </a:lnSpc>
              <a:buNone/>
              <a:defRPr sz="1200">
                <a:solidFill>
                  <a:schemeClr val="bg1">
                    <a:lumMod val="85000"/>
                  </a:schemeClr>
                </a:solidFill>
              </a:defRPr>
            </a:lvl1pPr>
          </a:lstStyle>
          <a:p>
            <a:pPr lvl="0"/>
            <a:r>
              <a:rPr lang="en-US" dirty="0"/>
              <a:t>Spokesperson’s Job Title</a:t>
            </a:r>
          </a:p>
        </p:txBody>
      </p:sp>
      <p:sp>
        <p:nvSpPr>
          <p:cNvPr id="29" name="Slide Number Placeholder 8"/>
          <p:cNvSpPr>
            <a:spLocks noGrp="1"/>
          </p:cNvSpPr>
          <p:nvPr>
            <p:ph type="sldNum" sz="quarter" idx="18"/>
          </p:nvPr>
        </p:nvSpPr>
        <p:spPr>
          <a:xfrm>
            <a:off x="0" y="6627168"/>
            <a:ext cx="914400" cy="230832"/>
          </a:xfrm>
        </p:spPr>
        <p:txBody>
          <a:bodyPr/>
          <a:lstStyle>
            <a:lvl1pPr algn="l">
              <a:defRPr/>
            </a:lvl1pPr>
          </a:lstStyle>
          <a:p>
            <a:fld id="{4976208B-6111-490B-8CEC-FFB249DB2100}" type="slidenum">
              <a:rPr lang="en-US" smtClean="0"/>
              <a:pPr/>
              <a:t>‹#›</a:t>
            </a:fld>
            <a:endParaRPr lang="en-US" dirty="0"/>
          </a:p>
        </p:txBody>
      </p:sp>
      <p:grpSp>
        <p:nvGrpSpPr>
          <p:cNvPr id="30" name="Group 29"/>
          <p:cNvGrpSpPr/>
          <p:nvPr userDrawn="1"/>
        </p:nvGrpSpPr>
        <p:grpSpPr>
          <a:xfrm>
            <a:off x="8428364" y="6486828"/>
            <a:ext cx="526892" cy="220528"/>
            <a:chOff x="6145213" y="4384676"/>
            <a:chExt cx="1582738" cy="649287"/>
          </a:xfrm>
          <a:solidFill>
            <a:schemeClr val="bg1"/>
          </a:solidFill>
        </p:grpSpPr>
        <p:sp>
          <p:nvSpPr>
            <p:cNvPr id="3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8" name="Text Placeholder 7"/>
          <p:cNvSpPr>
            <a:spLocks noGrp="1"/>
          </p:cNvSpPr>
          <p:nvPr>
            <p:ph type="body" sz="quarter" idx="19" hasCustomPrompt="1"/>
          </p:nvPr>
        </p:nvSpPr>
        <p:spPr>
          <a:xfrm>
            <a:off x="6512482" y="6482372"/>
            <a:ext cx="1390650" cy="307975"/>
          </a:xfrm>
        </p:spPr>
        <p:txBody>
          <a:bodyPr>
            <a:normAutofit/>
          </a:bodyPr>
          <a:lstStyle>
            <a:lvl1pPr marL="0" indent="0">
              <a:buNone/>
              <a:defRPr sz="1400">
                <a:solidFill>
                  <a:schemeClr val="bg1"/>
                </a:solidFill>
              </a:defRPr>
            </a:lvl1pPr>
            <a:lvl2pPr marL="182880" indent="0">
              <a:buNone/>
              <a:defRPr>
                <a:solidFill>
                  <a:schemeClr val="bg1"/>
                </a:solidFill>
              </a:defRPr>
            </a:lvl2pPr>
            <a:lvl3pPr marL="365760" indent="0">
              <a:buNone/>
              <a:defRPr>
                <a:solidFill>
                  <a:schemeClr val="bg1"/>
                </a:solidFill>
              </a:defRPr>
            </a:lvl3pPr>
            <a:lvl4pPr marL="548640" indent="0">
              <a:buNone/>
              <a:defRPr>
                <a:solidFill>
                  <a:schemeClr val="bg1"/>
                </a:solidFill>
              </a:defRPr>
            </a:lvl4pPr>
            <a:lvl5pPr marL="731520" indent="0">
              <a:buNone/>
              <a:defRPr>
                <a:solidFill>
                  <a:schemeClr val="bg1"/>
                </a:solidFill>
              </a:defRPr>
            </a:lvl5pPr>
          </a:lstStyle>
          <a:p>
            <a:pPr lvl="0"/>
            <a:r>
              <a:rPr lang="en-US" dirty="0"/>
              <a:t>Partner Name</a:t>
            </a:r>
          </a:p>
        </p:txBody>
      </p:sp>
      <p:sp>
        <p:nvSpPr>
          <p:cNvPr id="39" name="Text Placeholder 8"/>
          <p:cNvSpPr>
            <a:spLocks noGrp="1"/>
          </p:cNvSpPr>
          <p:nvPr>
            <p:ph type="body" sz="quarter" idx="20" hasCustomPrompt="1"/>
          </p:nvPr>
        </p:nvSpPr>
        <p:spPr>
          <a:xfrm>
            <a:off x="0" y="6313488"/>
            <a:ext cx="6511925" cy="231775"/>
          </a:xfrm>
        </p:spPr>
        <p:txBody>
          <a:bodyPr>
            <a:noAutofit/>
          </a:bodyPr>
          <a:lstStyle>
            <a:lvl1pPr marL="0" indent="0" algn="ctr">
              <a:buNone/>
              <a:defRPr sz="1400" baseline="0">
                <a:solidFill>
                  <a:schemeClr val="bg1"/>
                </a:solidFill>
              </a:defRPr>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add URL to online story</a:t>
            </a:r>
          </a:p>
        </p:txBody>
      </p:sp>
      <p:sp>
        <p:nvSpPr>
          <p:cNvPr id="40" name="TextBox 3"/>
          <p:cNvSpPr txBox="1">
            <a:spLocks noChangeAspect="1"/>
          </p:cNvSpPr>
          <p:nvPr userDrawn="1"/>
        </p:nvSpPr>
        <p:spPr>
          <a:xfrm>
            <a:off x="3310128" y="6584245"/>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AS - Customer Validation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8428364" y="6486828"/>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Rectangle 17"/>
          <p:cNvSpPr/>
          <p:nvPr userDrawn="1"/>
        </p:nvSpPr>
        <p:spPr>
          <a:xfrm>
            <a:off x="6511925" y="148"/>
            <a:ext cx="2632075" cy="68578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9" name="Slide Number Placeholder 8"/>
          <p:cNvSpPr>
            <a:spLocks noGrp="1"/>
          </p:cNvSpPr>
          <p:nvPr>
            <p:ph type="sldNum" sz="quarter" idx="18"/>
          </p:nvPr>
        </p:nvSpPr>
        <p:spPr>
          <a:xfrm>
            <a:off x="0" y="6627168"/>
            <a:ext cx="914400" cy="230832"/>
          </a:xfrm>
        </p:spPr>
        <p:txBody>
          <a:bodyPr/>
          <a:lstStyle>
            <a:lvl1pPr algn="l">
              <a:defRPr/>
            </a:lvl1pPr>
          </a:lstStyle>
          <a:p>
            <a:fld id="{4976208B-6111-490B-8CEC-FFB249DB2100}" type="slidenum">
              <a:rPr lang="en-US" smtClean="0"/>
              <a:pPr/>
              <a:t>‹#›</a:t>
            </a:fld>
            <a:endParaRPr lang="en-US" dirty="0"/>
          </a:p>
        </p:txBody>
      </p:sp>
      <p:grpSp>
        <p:nvGrpSpPr>
          <p:cNvPr id="30" name="Group 29"/>
          <p:cNvGrpSpPr/>
          <p:nvPr userDrawn="1"/>
        </p:nvGrpSpPr>
        <p:grpSpPr>
          <a:xfrm>
            <a:off x="8428364" y="6486828"/>
            <a:ext cx="526892" cy="220528"/>
            <a:chOff x="6145213" y="4384676"/>
            <a:chExt cx="1582738" cy="649287"/>
          </a:xfrm>
          <a:solidFill>
            <a:schemeClr val="bg1"/>
          </a:solidFill>
        </p:grpSpPr>
        <p:sp>
          <p:nvSpPr>
            <p:cNvPr id="3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4" name="Title 1"/>
          <p:cNvSpPr>
            <a:spLocks noGrp="1"/>
          </p:cNvSpPr>
          <p:nvPr>
            <p:ph type="title" hasCustomPrompt="1"/>
          </p:nvPr>
        </p:nvSpPr>
        <p:spPr>
          <a:xfrm>
            <a:off x="0" y="365760"/>
            <a:ext cx="6512482" cy="429768"/>
          </a:xfrm>
        </p:spPr>
        <p:txBody>
          <a:bodyPr lIns="182880" rIns="182880">
            <a:noAutofit/>
          </a:bodyPr>
          <a:lstStyle>
            <a:lvl1pPr algn="ctr">
              <a:defRPr sz="2200" baseline="0">
                <a:solidFill>
                  <a:schemeClr val="bg1"/>
                </a:solidFill>
              </a:defRPr>
            </a:lvl1pPr>
          </a:lstStyle>
          <a:p>
            <a:r>
              <a:rPr lang="en-US" dirty="0"/>
              <a:t>Customer Validation - Click to Edit Title</a:t>
            </a:r>
          </a:p>
        </p:txBody>
      </p:sp>
      <p:sp>
        <p:nvSpPr>
          <p:cNvPr id="75" name="Text Placeholder 2"/>
          <p:cNvSpPr>
            <a:spLocks noGrp="1"/>
          </p:cNvSpPr>
          <p:nvPr>
            <p:ph type="body" sz="quarter" idx="11" hasCustomPrompt="1"/>
          </p:nvPr>
        </p:nvSpPr>
        <p:spPr>
          <a:xfrm>
            <a:off x="6512482" y="411480"/>
            <a:ext cx="2631518" cy="365760"/>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76" name="Content Placeholder 3"/>
          <p:cNvSpPr>
            <a:spLocks noGrp="1"/>
          </p:cNvSpPr>
          <p:nvPr>
            <p:ph sz="quarter" idx="15" hasCustomPrompt="1"/>
          </p:nvPr>
        </p:nvSpPr>
        <p:spPr>
          <a:xfrm>
            <a:off x="0" y="795528"/>
            <a:ext cx="6512482" cy="5518434"/>
          </a:xfrm>
        </p:spPr>
        <p:txBody>
          <a:bodyPr wrap="square" lIns="365760" rIns="274320" anchor="t">
            <a:normAutofit/>
          </a:bodyPr>
          <a:lstStyle>
            <a:lvl1pPr marL="0" marR="0" indent="0" algn="l" defTabSz="365760" rtl="0" eaLnBrk="1" fontAlgn="auto" latinLnBrk="0" hangingPunct="1">
              <a:lnSpc>
                <a:spcPct val="85000"/>
              </a:lnSpc>
              <a:spcBef>
                <a:spcPts val="800"/>
              </a:spcBef>
              <a:spcAft>
                <a:spcPts val="0"/>
              </a:spcAft>
              <a:buClr>
                <a:schemeClr val="accent1">
                  <a:lumMod val="40000"/>
                  <a:lumOff val="60000"/>
                </a:schemeClr>
              </a:buClr>
              <a:buSzPct val="80000"/>
              <a:buFont typeface="Arial" pitchFamily="34" charset="0"/>
              <a:buNone/>
              <a:tabLst/>
              <a:defRPr sz="2000" baseline="0">
                <a:solidFill>
                  <a:schemeClr val="bg1"/>
                </a:solidFill>
                <a:latin typeface="+mn-lt"/>
              </a:defRPr>
            </a:lvl1pPr>
            <a:lvl2pPr>
              <a:buClr>
                <a:schemeClr val="bg1">
                  <a:lumMod val="75000"/>
                </a:schemeClr>
              </a:buClr>
              <a:defRPr baseline="0">
                <a:solidFill>
                  <a:schemeClr val="bg1">
                    <a:lumMod val="75000"/>
                  </a:schemeClr>
                </a:solidFill>
                <a:latin typeface="+mn-lt"/>
              </a:defRPr>
            </a:lvl2pPr>
            <a:lvl3pPr>
              <a:buClr>
                <a:schemeClr val="bg1">
                  <a:lumMod val="75000"/>
                </a:schemeClr>
              </a:buClr>
              <a:defRPr baseline="0">
                <a:solidFill>
                  <a:schemeClr val="bg1">
                    <a:lumMod val="75000"/>
                  </a:schemeClr>
                </a:solidFill>
                <a:latin typeface="+mn-lt"/>
              </a:defRPr>
            </a:lvl3pPr>
            <a:lvl4pPr>
              <a:defRPr baseline="0">
                <a:latin typeface="+mj-lt"/>
              </a:defRPr>
            </a:lvl4pPr>
            <a:lvl5pPr>
              <a:defRPr baseline="0">
                <a:latin typeface="+mj-lt"/>
              </a:defRPr>
            </a:lvl5pPr>
          </a:lstStyle>
          <a:p>
            <a:pPr marL="182880" marR="0" lvl="0" indent="-182880" algn="l" defTabSz="365760" rtl="0" eaLnBrk="1" fontAlgn="auto" latinLnBrk="0" hangingPunct="1">
              <a:lnSpc>
                <a:spcPct val="85000"/>
              </a:lnSpc>
              <a:spcBef>
                <a:spcPts val="800"/>
              </a:spcBef>
              <a:spcAft>
                <a:spcPts val="0"/>
              </a:spcAft>
              <a:buClr>
                <a:schemeClr val="accent1"/>
              </a:buClr>
              <a:buSzPct val="80000"/>
              <a:buFont typeface="Arial" pitchFamily="34" charset="0"/>
              <a:buChar char="•"/>
              <a:tabLst/>
              <a:defRPr/>
            </a:pPr>
            <a:r>
              <a:rPr lang="en-US" dirty="0"/>
              <a:t>Click to add text or click an icon to add other content types.</a:t>
            </a:r>
          </a:p>
          <a:p>
            <a:pPr lvl="1"/>
            <a:r>
              <a:rPr lang="en-US" dirty="0"/>
              <a:t>Second level</a:t>
            </a:r>
          </a:p>
          <a:p>
            <a:pPr lvl="2"/>
            <a:r>
              <a:rPr lang="en-US" dirty="0"/>
              <a:t>Third level</a:t>
            </a:r>
          </a:p>
        </p:txBody>
      </p:sp>
      <p:sp>
        <p:nvSpPr>
          <p:cNvPr id="77" name="Text Placeholder 4"/>
          <p:cNvSpPr>
            <a:spLocks noGrp="1"/>
          </p:cNvSpPr>
          <p:nvPr>
            <p:ph type="body" sz="quarter" idx="14" hasCustomPrompt="1"/>
          </p:nvPr>
        </p:nvSpPr>
        <p:spPr>
          <a:xfrm>
            <a:off x="6602878" y="1333718"/>
            <a:ext cx="2448000" cy="3782223"/>
          </a:xfrm>
        </p:spPr>
        <p:txBody>
          <a:bodyPr wrap="square" anchor="t">
            <a:normAutofit/>
          </a:bodyPr>
          <a:lstStyle>
            <a:lvl1pPr marL="0" indent="-182880">
              <a:lnSpc>
                <a:spcPct val="85000"/>
              </a:lnSpc>
              <a:buFont typeface="Arial" pitchFamily="34" charset="0"/>
              <a:buNone/>
              <a:defRPr sz="1600" b="0" cap="none" baseline="0">
                <a:solidFill>
                  <a:schemeClr val="bg1"/>
                </a:solidFill>
                <a:latin typeface="+mn-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78" name="Text Placeholder 5"/>
          <p:cNvSpPr>
            <a:spLocks noGrp="1"/>
          </p:cNvSpPr>
          <p:nvPr>
            <p:ph type="body" sz="quarter" idx="16" hasCustomPrompt="1"/>
          </p:nvPr>
        </p:nvSpPr>
        <p:spPr>
          <a:xfrm>
            <a:off x="6600286" y="5115941"/>
            <a:ext cx="2450592" cy="286232"/>
          </a:xfrm>
        </p:spPr>
        <p:txBody>
          <a:bodyPr anchor="b" anchorCtr="0">
            <a:normAutofit/>
          </a:bodyPr>
          <a:lstStyle>
            <a:lvl1pPr marL="0" indent="0">
              <a:lnSpc>
                <a:spcPct val="85000"/>
              </a:lnSpc>
              <a:buNone/>
              <a:defRPr sz="1400" b="0">
                <a:solidFill>
                  <a:schemeClr val="bg1"/>
                </a:solidFill>
                <a:latin typeface="+mn-lt"/>
              </a:defRPr>
            </a:lvl1pPr>
          </a:lstStyle>
          <a:p>
            <a:pPr lvl="0"/>
            <a:r>
              <a:rPr lang="en-US" dirty="0"/>
              <a:t>Spokesperson’s Name</a:t>
            </a:r>
          </a:p>
        </p:txBody>
      </p:sp>
      <p:sp>
        <p:nvSpPr>
          <p:cNvPr id="79" name="Text Placeholder 6"/>
          <p:cNvSpPr>
            <a:spLocks noGrp="1"/>
          </p:cNvSpPr>
          <p:nvPr>
            <p:ph type="body" sz="quarter" idx="17" hasCustomPrompt="1"/>
          </p:nvPr>
        </p:nvSpPr>
        <p:spPr>
          <a:xfrm>
            <a:off x="6600286" y="5399315"/>
            <a:ext cx="2454560" cy="576941"/>
          </a:xfrm>
        </p:spPr>
        <p:txBody>
          <a:bodyPr wrap="square" anchor="t">
            <a:normAutofit/>
          </a:bodyPr>
          <a:lstStyle>
            <a:lvl1pPr marL="182880" indent="0">
              <a:lnSpc>
                <a:spcPct val="85000"/>
              </a:lnSpc>
              <a:buNone/>
              <a:defRPr sz="1200">
                <a:solidFill>
                  <a:schemeClr val="bg1">
                    <a:lumMod val="85000"/>
                  </a:schemeClr>
                </a:solidFill>
              </a:defRPr>
            </a:lvl1pPr>
          </a:lstStyle>
          <a:p>
            <a:pPr lvl="0"/>
            <a:r>
              <a:rPr lang="en-US" dirty="0"/>
              <a:t>Spokesperson’s Job Title</a:t>
            </a:r>
          </a:p>
        </p:txBody>
      </p:sp>
      <p:sp>
        <p:nvSpPr>
          <p:cNvPr id="80" name="Text Placeholder 7"/>
          <p:cNvSpPr>
            <a:spLocks noGrp="1"/>
          </p:cNvSpPr>
          <p:nvPr>
            <p:ph type="body" sz="half" idx="13" hasCustomPrompt="1"/>
          </p:nvPr>
        </p:nvSpPr>
        <p:spPr>
          <a:xfrm flipH="1">
            <a:off x="3216729" y="6313962"/>
            <a:ext cx="2729170" cy="307777"/>
          </a:xfrm>
        </p:spPr>
        <p:txBody>
          <a:bodyPr lIns="182880" rIns="182880" anchor="b">
            <a:noAutofit/>
          </a:bodyPr>
          <a:lstStyle>
            <a:lvl1pPr marL="0" indent="0" algn="ctr" defTabSz="182880">
              <a:lnSpc>
                <a:spcPct val="100000"/>
              </a:lnSpc>
              <a:spcBef>
                <a:spcPts val="0"/>
              </a:spcBef>
              <a:buFont typeface="Arial" pitchFamily="34" charset="0"/>
              <a:buNone/>
              <a:defRPr sz="900" b="0" cap="none" baseline="0">
                <a:solidFill>
                  <a:schemeClr val="accent1">
                    <a:lumMod val="60000"/>
                    <a:lumOff val="40000"/>
                  </a:schemeClr>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For One-to-One Customer Use Only</a:t>
            </a:r>
          </a:p>
        </p:txBody>
      </p:sp>
      <p:sp>
        <p:nvSpPr>
          <p:cNvPr id="81" name="Text Placeholder 7"/>
          <p:cNvSpPr>
            <a:spLocks noGrp="1"/>
          </p:cNvSpPr>
          <p:nvPr>
            <p:ph type="body" sz="quarter" idx="19" hasCustomPrompt="1"/>
          </p:nvPr>
        </p:nvSpPr>
        <p:spPr>
          <a:xfrm>
            <a:off x="6512482" y="6482372"/>
            <a:ext cx="1390650" cy="307975"/>
          </a:xfrm>
        </p:spPr>
        <p:txBody>
          <a:bodyPr>
            <a:normAutofit/>
          </a:bodyPr>
          <a:lstStyle>
            <a:lvl1pPr marL="0" indent="0">
              <a:buNone/>
              <a:defRPr sz="1400">
                <a:solidFill>
                  <a:schemeClr val="bg1"/>
                </a:solidFill>
              </a:defRPr>
            </a:lvl1pPr>
            <a:lvl2pPr marL="182880" indent="0">
              <a:buNone/>
              <a:defRPr>
                <a:solidFill>
                  <a:schemeClr val="bg1"/>
                </a:solidFill>
              </a:defRPr>
            </a:lvl2pPr>
            <a:lvl3pPr marL="365760" indent="0">
              <a:buNone/>
              <a:defRPr>
                <a:solidFill>
                  <a:schemeClr val="bg1"/>
                </a:solidFill>
              </a:defRPr>
            </a:lvl3pPr>
            <a:lvl4pPr marL="548640" indent="0">
              <a:buNone/>
              <a:defRPr>
                <a:solidFill>
                  <a:schemeClr val="bg1"/>
                </a:solidFill>
              </a:defRPr>
            </a:lvl4pPr>
            <a:lvl5pPr marL="731520" indent="0">
              <a:buNone/>
              <a:defRPr>
                <a:solidFill>
                  <a:schemeClr val="bg1"/>
                </a:solidFill>
              </a:defRPr>
            </a:lvl5pPr>
          </a:lstStyle>
          <a:p>
            <a:pPr lvl="0"/>
            <a:r>
              <a:rPr lang="en-US" dirty="0"/>
              <a:t>Partner Name</a:t>
            </a:r>
          </a:p>
        </p:txBody>
      </p:sp>
      <p:sp>
        <p:nvSpPr>
          <p:cNvPr id="38" name="TextBox 3"/>
          <p:cNvSpPr txBox="1">
            <a:spLocks noChangeAspect="1"/>
          </p:cNvSpPr>
          <p:nvPr userDrawn="1"/>
        </p:nvSpPr>
        <p:spPr>
          <a:xfrm>
            <a:off x="3310128" y="6584245"/>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AS - Section Header - Dark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671932"/>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24800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1"/>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pic>
        <p:nvPicPr>
          <p:cNvPr id="3"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9" name="Group 8"/>
          <p:cNvGrpSpPr/>
          <p:nvPr userDrawn="1"/>
        </p:nvGrpSpPr>
        <p:grpSpPr>
          <a:xfrm>
            <a:off x="8428364" y="6486828"/>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TextBox 3"/>
          <p:cNvSpPr txBox="1">
            <a:spLocks noChangeAspect="1"/>
          </p:cNvSpPr>
          <p:nvPr userDrawn="1"/>
        </p:nvSpPr>
        <p:spPr>
          <a:xfrm>
            <a:off x="3310128" y="6584245"/>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SAS - Blank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grpSp>
        <p:nvGrpSpPr>
          <p:cNvPr id="6" name="Group 5"/>
          <p:cNvGrpSpPr/>
          <p:nvPr userDrawn="1"/>
        </p:nvGrpSpPr>
        <p:grpSpPr>
          <a:xfrm>
            <a:off x="8428364" y="6486828"/>
            <a:ext cx="526892" cy="220528"/>
            <a:chOff x="6145213" y="4384676"/>
            <a:chExt cx="1582738" cy="649287"/>
          </a:xfrm>
          <a:solidFill>
            <a:schemeClr val="bg1"/>
          </a:solidFill>
        </p:grpSpPr>
        <p:sp>
          <p:nvSpPr>
            <p:cNvPr id="7"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TextBox 3"/>
          <p:cNvSpPr txBox="1">
            <a:spLocks noChangeAspect="1"/>
          </p:cNvSpPr>
          <p:nvPr userDrawn="1"/>
        </p:nvSpPr>
        <p:spPr>
          <a:xfrm>
            <a:off x="3310128" y="6584245"/>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365760"/>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4" name="Content Placeholder 2"/>
          <p:cNvSpPr>
            <a:spLocks noGrp="1"/>
          </p:cNvSpPr>
          <p:nvPr>
            <p:ph sz="quarter" idx="11" hasCustomPrompt="1"/>
          </p:nvPr>
        </p:nvSpPr>
        <p:spPr>
          <a:xfrm>
            <a:off x="626364" y="1207008"/>
            <a:ext cx="7891272" cy="5100130"/>
          </a:xfrm>
        </p:spPr>
        <p:txBody>
          <a:bodyPr wrap="square" anchor="t" anchorCtr="0">
            <a:normAutofit/>
          </a:bodyPr>
          <a:lstStyle>
            <a:lvl1pPr>
              <a:defRPr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3" name="Slide Number Placeholder 3"/>
          <p:cNvSpPr>
            <a:spLocks noGrp="1"/>
          </p:cNvSpPr>
          <p:nvPr>
            <p:ph type="sldNum" sz="quarter" idx="12"/>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2596388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AS - Title &amp; Subhead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365760"/>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822960"/>
            <a:ext cx="7891272" cy="32004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3" name="Slide Number Placeholder 3"/>
          <p:cNvSpPr>
            <a:spLocks noGrp="1"/>
          </p:cNvSpPr>
          <p:nvPr>
            <p:ph type="sldNum" sz="quarter" idx="12"/>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91832423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ub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365760"/>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1447560" y="822960"/>
            <a:ext cx="7068312" cy="320040"/>
          </a:xfrm>
        </p:spPr>
        <p:txBody>
          <a:bodyPr wrap="square" anchor="ctr">
            <a:noAutofit/>
          </a:bodyPr>
          <a:lstStyle>
            <a:lvl1pPr marL="0" indent="0" algn="l">
              <a:lnSpc>
                <a:spcPct val="100000"/>
              </a:lnSpc>
              <a:spcBef>
                <a:spcPts val="0"/>
              </a:spcBef>
              <a:buFont typeface="Arial" pitchFamily="34" charset="0"/>
              <a:buNone/>
              <a:defRPr sz="2200" b="0" cap="none" baseline="0">
                <a:solidFill>
                  <a:srgbClr val="19BBB7"/>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207008"/>
            <a:ext cx="7891272" cy="5100130"/>
          </a:xfrm>
        </p:spPr>
        <p:txBody>
          <a:bodyPr wrap="square" anchor="t" anchorCtr="0">
            <a:normAutofit/>
          </a:bodyPr>
          <a:lstStyle>
            <a:lvl1pPr>
              <a:buClr>
                <a:srgbClr val="19BBB7"/>
              </a:buClr>
              <a:defRPr baseline="0"/>
            </a:lvl1pPr>
            <a:lvl2pPr>
              <a:buClr>
                <a:srgbClr val="19BBB7"/>
              </a:buClr>
              <a:defRPr baseline="0"/>
            </a:lvl2pPr>
            <a:lvl3pPr>
              <a:buClr>
                <a:srgbClr val="19BBB7"/>
              </a:buClr>
              <a:defRPr baseline="0"/>
            </a:lvl3pPr>
            <a:lvl4pPr>
              <a:buClr>
                <a:srgbClr val="19BBB7"/>
              </a:buClr>
              <a:defRPr baseline="0"/>
            </a:lvl4pPr>
            <a:lvl5pPr>
              <a:buClr>
                <a:srgbClr val="19BBB7"/>
              </a:buCl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3" name="Slide Number Placeholder 4"/>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3613763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365760"/>
            <a:ext cx="7068312" cy="457200"/>
          </a:xfrm>
        </p:spPr>
        <p:txBody>
          <a:bodyPr anchor="ctr" anchorCtr="0">
            <a:noAutofit/>
          </a:bodyPr>
          <a:lstStyle>
            <a:lvl1pPr algn="l">
              <a:defRPr baseline="0">
                <a:solidFill>
                  <a:schemeClr val="tx2"/>
                </a:solidFill>
              </a:defRPr>
            </a:lvl1pPr>
          </a:lstStyle>
          <a:p>
            <a:r>
              <a:rPr lang="en-US" dirty="0"/>
              <a:t>Click to Edit Title</a:t>
            </a:r>
          </a:p>
        </p:txBody>
      </p:sp>
      <p:sp>
        <p:nvSpPr>
          <p:cNvPr id="3" name="Slide Number Placeholder 2"/>
          <p:cNvSpPr>
            <a:spLocks noGrp="1"/>
          </p:cNvSpPr>
          <p:nvPr>
            <p:ph type="sldNum" sz="quarter" idx="10"/>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02870495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 Two Conten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447560" y="365760"/>
            <a:ext cx="7068312" cy="457200"/>
          </a:xfrm>
        </p:spPr>
        <p:txBody>
          <a:bodyPr>
            <a:noAutofit/>
          </a:bodyPr>
          <a:lstStyle>
            <a:lvl1pPr algn="l">
              <a:defRPr baseline="0">
                <a:solidFill>
                  <a:schemeClr val="tx2"/>
                </a:solidFill>
              </a:defRPr>
            </a:lvl1pPr>
          </a:lstStyle>
          <a:p>
            <a:r>
              <a:rPr lang="en-US" dirty="0"/>
              <a:t>Click to Edit Title</a:t>
            </a:r>
          </a:p>
        </p:txBody>
      </p:sp>
      <p:sp>
        <p:nvSpPr>
          <p:cNvPr id="6" name="Content Placeholder 2"/>
          <p:cNvSpPr>
            <a:spLocks noGrp="1"/>
          </p:cNvSpPr>
          <p:nvPr>
            <p:ph sz="quarter" idx="4" hasCustomPrompt="1"/>
          </p:nvPr>
        </p:nvSpPr>
        <p:spPr>
          <a:xfrm>
            <a:off x="627641" y="1207008"/>
            <a:ext cx="3886200" cy="5100130"/>
          </a:xfrm>
        </p:spPr>
        <p:txBody>
          <a:bodyPr wrap="square" anchor="t" anchorCtr="0">
            <a:normAutofit/>
          </a:bodyPr>
          <a:lstStyle>
            <a:lvl1pPr>
              <a:buClr>
                <a:srgbClr val="19BBB7"/>
              </a:buClr>
              <a:defRPr sz="2000" baseline="0"/>
            </a:lvl1pPr>
            <a:lvl2pPr>
              <a:buClr>
                <a:srgbClr val="19BBB7"/>
              </a:buClr>
              <a:defRPr sz="1800" baseline="0"/>
            </a:lvl2pPr>
            <a:lvl3pPr>
              <a:buClr>
                <a:srgbClr val="19BBB7"/>
              </a:buClr>
              <a:defRPr sz="1400" baseline="0"/>
            </a:lvl3pPr>
            <a:lvl4pPr>
              <a:buClr>
                <a:srgbClr val="19BBB7"/>
              </a:buClr>
              <a:defRPr sz="1200" baseline="0"/>
            </a:lvl4pPr>
            <a:lvl5pPr>
              <a:buClr>
                <a:srgbClr val="19BBB7"/>
              </a:buClr>
              <a:defRPr sz="1000" baseline="0"/>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3"/>
          <p:cNvSpPr>
            <a:spLocks noGrp="1"/>
          </p:cNvSpPr>
          <p:nvPr>
            <p:ph sz="quarter" idx="15" hasCustomPrompt="1"/>
          </p:nvPr>
        </p:nvSpPr>
        <p:spPr>
          <a:xfrm>
            <a:off x="4633588" y="1207008"/>
            <a:ext cx="3886200" cy="5100130"/>
          </a:xfrm>
        </p:spPr>
        <p:txBody>
          <a:bodyPr wrap="square">
            <a:normAutofit/>
          </a:bodyPr>
          <a:lstStyle>
            <a:lvl1pPr>
              <a:buClr>
                <a:srgbClr val="19BBB7"/>
              </a:buClr>
              <a:defRPr sz="2000" baseline="0"/>
            </a:lvl1pPr>
            <a:lvl2pPr>
              <a:buClr>
                <a:srgbClr val="19BBB7"/>
              </a:buClr>
              <a:defRPr baseline="0"/>
            </a:lvl2pPr>
            <a:lvl3pPr>
              <a:buClr>
                <a:srgbClr val="19BBB7"/>
              </a:buClr>
              <a:defRPr baseline="0"/>
            </a:lvl3pPr>
            <a:lvl4pPr>
              <a:buClr>
                <a:srgbClr val="19BBB7"/>
              </a:buClr>
              <a:defRPr baseline="0"/>
            </a:lvl4pPr>
            <a:lvl5pPr>
              <a:buClr>
                <a:srgbClr val="19BBB7"/>
              </a:buCl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2" name="Slide Number Placeholder 4"/>
          <p:cNvSpPr>
            <a:spLocks noGrp="1"/>
          </p:cNvSpPr>
          <p:nvPr>
            <p:ph type="sldNum" sz="quarter" idx="16"/>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08910549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50647"/>
            <a:ext cx="3127248" cy="369332"/>
          </a:xfrm>
        </p:spPr>
        <p:txBody>
          <a:bodyPr lIns="91440" rIns="91440" anchor="t" anchorCtr="0">
            <a:spAutoFit/>
          </a:bodyPr>
          <a:lstStyle>
            <a:lvl1pPr algn="ctr" defTabSz="182880">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365760"/>
            <a:ext cx="6016752" cy="430887"/>
          </a:xfrm>
        </p:spPr>
        <p:txBody>
          <a:bodyPr wrap="square" lIns="274320" rIns="274320" bIns="457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796647"/>
            <a:ext cx="6016752" cy="6061355"/>
          </a:xfrm>
        </p:spPr>
        <p:txBody>
          <a:bodyPr vert="horz" lIns="274320" tIns="45720" rIns="457200" bIns="91440" rtlCol="0" anchor="t" anchorCtr="0">
            <a:normAutofit/>
          </a:bodyPr>
          <a:lstStyle>
            <a:lvl1pPr>
              <a:defRPr lang="en-US" dirty="0" smtClean="0">
                <a:latin typeface="+mn-lt"/>
              </a:defRPr>
            </a:lvl1pPr>
            <a:lvl2pPr>
              <a:defRPr lang="en-US" dirty="0" smtClean="0">
                <a:latin typeface="+mn-lt"/>
              </a:defRPr>
            </a:lvl2pPr>
            <a:lvl3pPr>
              <a:defRPr lang="en-US" dirty="0" smtClean="0">
                <a:latin typeface="+mn-lt"/>
              </a:defRPr>
            </a:lvl3pPr>
            <a:lvl4pPr>
              <a:defRPr lang="en-US" dirty="0" smtClean="0"/>
            </a:lvl4pPr>
            <a:lvl5pPr>
              <a:defRPr lang="en-US" dirty="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2103118"/>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5"/>
          </p:nvPr>
        </p:nvSpPr>
        <p:spPr/>
        <p:txBody>
          <a:bodyPr/>
          <a:lstStyle/>
          <a:p>
            <a:fld id="{4976208B-6111-490B-8CEC-FFB249DB2100}" type="slidenum">
              <a:rPr lang="en-US" smtClean="0"/>
              <a:pPr/>
              <a:t>‹#›</a:t>
            </a:fld>
            <a:endParaRPr lang="en-US" dirty="0"/>
          </a:p>
        </p:txBody>
      </p:sp>
      <p:grpSp>
        <p:nvGrpSpPr>
          <p:cNvPr id="10" name="Group 9"/>
          <p:cNvGrpSpPr/>
          <p:nvPr userDrawn="1"/>
        </p:nvGrpSpPr>
        <p:grpSpPr>
          <a:xfrm>
            <a:off x="8419455" y="6482559"/>
            <a:ext cx="526892" cy="220528"/>
            <a:chOff x="6145213" y="4384676"/>
            <a:chExt cx="1582738" cy="649287"/>
          </a:xfrm>
          <a:solidFill>
            <a:schemeClr val="tx2"/>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4" name="TextBox 4"/>
          <p:cNvSpPr txBox="1"/>
          <p:nvPr userDrawn="1"/>
        </p:nvSpPr>
        <p:spPr>
          <a:xfrm>
            <a:off x="3310128" y="6583680"/>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35" name="Group 9"/>
          <p:cNvGrpSpPr>
            <a:grpSpLocks noChangeAspect="1"/>
          </p:cNvGrpSpPr>
          <p:nvPr userDrawn="1"/>
        </p:nvGrpSpPr>
        <p:grpSpPr bwMode="auto">
          <a:xfrm>
            <a:off x="274320" y="274320"/>
            <a:ext cx="915959" cy="640080"/>
            <a:chOff x="1968" y="1726"/>
            <a:chExt cx="1846" cy="1290"/>
          </a:xfrm>
          <a:solidFill>
            <a:schemeClr val="bg1"/>
          </a:solidFill>
        </p:grpSpPr>
        <p:sp>
          <p:nvSpPr>
            <p:cNvPr id="36" name="Freeform 35"/>
            <p:cNvSpPr>
              <a:spLocks noEditPoints="1"/>
            </p:cNvSpPr>
            <p:nvPr/>
          </p:nvSpPr>
          <p:spPr bwMode="auto">
            <a:xfrm>
              <a:off x="2446" y="1726"/>
              <a:ext cx="896" cy="588"/>
            </a:xfrm>
            <a:custGeom>
              <a:avLst/>
              <a:gdLst>
                <a:gd name="T0" fmla="*/ 1437 w 1489"/>
                <a:gd name="T1" fmla="*/ 936 h 976"/>
                <a:gd name="T2" fmla="*/ 1446 w 1489"/>
                <a:gd name="T3" fmla="*/ 922 h 976"/>
                <a:gd name="T4" fmla="*/ 1444 w 1489"/>
                <a:gd name="T5" fmla="*/ 936 h 976"/>
                <a:gd name="T6" fmla="*/ 1437 w 1489"/>
                <a:gd name="T7" fmla="*/ 936 h 976"/>
                <a:gd name="T8" fmla="*/ 1433 w 1489"/>
                <a:gd name="T9" fmla="*/ 957 h 976"/>
                <a:gd name="T10" fmla="*/ 1437 w 1489"/>
                <a:gd name="T11" fmla="*/ 940 h 976"/>
                <a:gd name="T12" fmla="*/ 1455 w 1489"/>
                <a:gd name="T13" fmla="*/ 957 h 976"/>
                <a:gd name="T14" fmla="*/ 1449 w 1489"/>
                <a:gd name="T15" fmla="*/ 939 h 976"/>
                <a:gd name="T16" fmla="*/ 1446 w 1489"/>
                <a:gd name="T17" fmla="*/ 918 h 976"/>
                <a:gd name="T18" fmla="*/ 1433 w 1489"/>
                <a:gd name="T19" fmla="*/ 957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9 w 1489"/>
                <a:gd name="T37" fmla="*/ 975 h 976"/>
                <a:gd name="T38" fmla="*/ 286 w 1489"/>
                <a:gd name="T39" fmla="*/ 976 h 976"/>
                <a:gd name="T40" fmla="*/ 240 w 1489"/>
                <a:gd name="T41" fmla="*/ 408 h 976"/>
                <a:gd name="T42" fmla="*/ 623 w 1489"/>
                <a:gd name="T43" fmla="*/ 0 h 976"/>
                <a:gd name="T44" fmla="*/ 901 w 1489"/>
                <a:gd name="T45" fmla="*/ 121 h 976"/>
                <a:gd name="T46" fmla="*/ 872 w 1489"/>
                <a:gd name="T47" fmla="*/ 182 h 976"/>
                <a:gd name="T48" fmla="*/ 840 w 1489"/>
                <a:gd name="T49" fmla="*/ 166 h 976"/>
                <a:gd name="T50" fmla="*/ 314 w 1489"/>
                <a:gd name="T51" fmla="*/ 384 h 976"/>
                <a:gd name="T52" fmla="*/ 326 w 1489"/>
                <a:gd name="T53" fmla="*/ 479 h 976"/>
                <a:gd name="T54" fmla="*/ 76 w 1489"/>
                <a:gd name="T55" fmla="*/ 690 h 976"/>
                <a:gd name="T56" fmla="*/ 298 w 1489"/>
                <a:gd name="T57" fmla="*/ 900 h 976"/>
                <a:gd name="T58" fmla="*/ 1192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6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6"/>
                  </a:moveTo>
                  <a:lnTo>
                    <a:pt x="1437" y="936"/>
                  </a:lnTo>
                  <a:lnTo>
                    <a:pt x="1437" y="922"/>
                  </a:lnTo>
                  <a:lnTo>
                    <a:pt x="1446" y="922"/>
                  </a:lnTo>
                  <a:cubicBezTo>
                    <a:pt x="1450" y="922"/>
                    <a:pt x="1455" y="923"/>
                    <a:pt x="1455" y="929"/>
                  </a:cubicBezTo>
                  <a:cubicBezTo>
                    <a:pt x="1455" y="935"/>
                    <a:pt x="1450" y="936"/>
                    <a:pt x="1444" y="936"/>
                  </a:cubicBezTo>
                  <a:lnTo>
                    <a:pt x="1437" y="936"/>
                  </a:lnTo>
                  <a:lnTo>
                    <a:pt x="1437" y="936"/>
                  </a:lnTo>
                  <a:close/>
                  <a:moveTo>
                    <a:pt x="1433" y="957"/>
                  </a:moveTo>
                  <a:lnTo>
                    <a:pt x="1433" y="957"/>
                  </a:lnTo>
                  <a:lnTo>
                    <a:pt x="1437" y="957"/>
                  </a:lnTo>
                  <a:lnTo>
                    <a:pt x="1437" y="940"/>
                  </a:lnTo>
                  <a:lnTo>
                    <a:pt x="1444" y="940"/>
                  </a:lnTo>
                  <a:lnTo>
                    <a:pt x="1455" y="957"/>
                  </a:lnTo>
                  <a:lnTo>
                    <a:pt x="1461" y="957"/>
                  </a:lnTo>
                  <a:lnTo>
                    <a:pt x="1449" y="939"/>
                  </a:lnTo>
                  <a:cubicBezTo>
                    <a:pt x="1454" y="939"/>
                    <a:pt x="1459" y="935"/>
                    <a:pt x="1459" y="929"/>
                  </a:cubicBezTo>
                  <a:cubicBezTo>
                    <a:pt x="1459" y="921"/>
                    <a:pt x="1454" y="918"/>
                    <a:pt x="1446" y="918"/>
                  </a:cubicBezTo>
                  <a:lnTo>
                    <a:pt x="1433" y="918"/>
                  </a:lnTo>
                  <a:lnTo>
                    <a:pt x="1433" y="957"/>
                  </a:lnTo>
                  <a:lnTo>
                    <a:pt x="1433" y="957"/>
                  </a:lnTo>
                  <a:close/>
                  <a:moveTo>
                    <a:pt x="1414" y="938"/>
                  </a:moveTo>
                  <a:lnTo>
                    <a:pt x="1414" y="938"/>
                  </a:lnTo>
                  <a:cubicBezTo>
                    <a:pt x="1414" y="920"/>
                    <a:pt x="1428" y="907"/>
                    <a:pt x="1445" y="907"/>
                  </a:cubicBezTo>
                  <a:cubicBezTo>
                    <a:pt x="1462" y="907"/>
                    <a:pt x="1476" y="920"/>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7"/>
                    <a:pt x="1426" y="972"/>
                    <a:pt x="1445" y="972"/>
                  </a:cubicBezTo>
                  <a:cubicBezTo>
                    <a:pt x="1464" y="972"/>
                    <a:pt x="1480" y="957"/>
                    <a:pt x="1480" y="938"/>
                  </a:cubicBezTo>
                  <a:cubicBezTo>
                    <a:pt x="1480" y="918"/>
                    <a:pt x="1464" y="903"/>
                    <a:pt x="1445" y="903"/>
                  </a:cubicBezTo>
                  <a:cubicBezTo>
                    <a:pt x="1426" y="903"/>
                    <a:pt x="1410" y="918"/>
                    <a:pt x="1410" y="938"/>
                  </a:cubicBezTo>
                  <a:lnTo>
                    <a:pt x="1410" y="938"/>
                  </a:lnTo>
                  <a:close/>
                  <a:moveTo>
                    <a:pt x="1203" y="976"/>
                  </a:moveTo>
                  <a:lnTo>
                    <a:pt x="1203" y="976"/>
                  </a:lnTo>
                  <a:cubicBezTo>
                    <a:pt x="1198" y="976"/>
                    <a:pt x="1193" y="975"/>
                    <a:pt x="1189" y="975"/>
                  </a:cubicBezTo>
                  <a:lnTo>
                    <a:pt x="301" y="975"/>
                  </a:lnTo>
                  <a:cubicBezTo>
                    <a:pt x="296" y="975"/>
                    <a:pt x="291" y="976"/>
                    <a:pt x="286" y="976"/>
                  </a:cubicBezTo>
                  <a:cubicBezTo>
                    <a:pt x="129" y="976"/>
                    <a:pt x="0" y="847"/>
                    <a:pt x="0" y="690"/>
                  </a:cubicBezTo>
                  <a:cubicBezTo>
                    <a:pt x="0" y="549"/>
                    <a:pt x="104" y="430"/>
                    <a:pt x="240" y="408"/>
                  </a:cubicBezTo>
                  <a:cubicBezTo>
                    <a:pt x="239" y="400"/>
                    <a:pt x="239" y="392"/>
                    <a:pt x="239" y="384"/>
                  </a:cubicBezTo>
                  <a:cubicBezTo>
                    <a:pt x="239" y="172"/>
                    <a:pt x="411" y="0"/>
                    <a:pt x="623" y="0"/>
                  </a:cubicBezTo>
                  <a:cubicBezTo>
                    <a:pt x="729" y="0"/>
                    <a:pt x="828" y="45"/>
                    <a:pt x="899" y="118"/>
                  </a:cubicBezTo>
                  <a:cubicBezTo>
                    <a:pt x="900" y="119"/>
                    <a:pt x="900" y="120"/>
                    <a:pt x="901" y="121"/>
                  </a:cubicBezTo>
                  <a:cubicBezTo>
                    <a:pt x="906" y="127"/>
                    <a:pt x="909" y="135"/>
                    <a:pt x="909" y="144"/>
                  </a:cubicBezTo>
                  <a:cubicBezTo>
                    <a:pt x="909" y="165"/>
                    <a:pt x="892" y="182"/>
                    <a:pt x="872" y="182"/>
                  </a:cubicBezTo>
                  <a:cubicBezTo>
                    <a:pt x="861" y="182"/>
                    <a:pt x="852" y="178"/>
                    <a:pt x="845" y="171"/>
                  </a:cubicBezTo>
                  <a:cubicBezTo>
                    <a:pt x="843" y="169"/>
                    <a:pt x="842" y="168"/>
                    <a:pt x="840" y="166"/>
                  </a:cubicBezTo>
                  <a:cubicBezTo>
                    <a:pt x="784" y="110"/>
                    <a:pt x="706" y="76"/>
                    <a:pt x="623" y="76"/>
                  </a:cubicBezTo>
                  <a:cubicBezTo>
                    <a:pt x="453" y="76"/>
                    <a:pt x="314" y="214"/>
                    <a:pt x="314" y="384"/>
                  </a:cubicBezTo>
                  <a:cubicBezTo>
                    <a:pt x="314" y="401"/>
                    <a:pt x="316" y="418"/>
                    <a:pt x="319" y="436"/>
                  </a:cubicBezTo>
                  <a:lnTo>
                    <a:pt x="326" y="479"/>
                  </a:lnTo>
                  <a:lnTo>
                    <a:pt x="282" y="480"/>
                  </a:lnTo>
                  <a:cubicBezTo>
                    <a:pt x="168" y="482"/>
                    <a:pt x="76" y="576"/>
                    <a:pt x="76" y="690"/>
                  </a:cubicBezTo>
                  <a:cubicBezTo>
                    <a:pt x="76" y="806"/>
                    <a:pt x="170" y="900"/>
                    <a:pt x="286" y="900"/>
                  </a:cubicBezTo>
                  <a:cubicBezTo>
                    <a:pt x="290" y="900"/>
                    <a:pt x="294" y="900"/>
                    <a:pt x="298" y="900"/>
                  </a:cubicBezTo>
                  <a:lnTo>
                    <a:pt x="299" y="899"/>
                  </a:lnTo>
                  <a:lnTo>
                    <a:pt x="1192" y="900"/>
                  </a:lnTo>
                  <a:cubicBezTo>
                    <a:pt x="1195" y="900"/>
                    <a:pt x="1199" y="900"/>
                    <a:pt x="1203" y="900"/>
                  </a:cubicBezTo>
                  <a:cubicBezTo>
                    <a:pt x="1319" y="900"/>
                    <a:pt x="1413" y="806"/>
                    <a:pt x="1413" y="690"/>
                  </a:cubicBezTo>
                  <a:cubicBezTo>
                    <a:pt x="1413" y="583"/>
                    <a:pt x="1334" y="494"/>
                    <a:pt x="1228" y="481"/>
                  </a:cubicBezTo>
                  <a:lnTo>
                    <a:pt x="1186" y="476"/>
                  </a:lnTo>
                  <a:lnTo>
                    <a:pt x="1196" y="435"/>
                  </a:lnTo>
                  <a:cubicBezTo>
                    <a:pt x="1198" y="425"/>
                    <a:pt x="1199" y="415"/>
                    <a:pt x="1199" y="406"/>
                  </a:cubicBezTo>
                  <a:cubicBezTo>
                    <a:pt x="1199" y="373"/>
                    <a:pt x="1186" y="343"/>
                    <a:pt x="1166" y="320"/>
                  </a:cubicBezTo>
                  <a:cubicBezTo>
                    <a:pt x="1164" y="318"/>
                    <a:pt x="1162" y="316"/>
                    <a:pt x="1159" y="314"/>
                  </a:cubicBezTo>
                  <a:cubicBezTo>
                    <a:pt x="1159" y="313"/>
                    <a:pt x="1158" y="313"/>
                    <a:pt x="1158" y="312"/>
                  </a:cubicBezTo>
                  <a:cubicBezTo>
                    <a:pt x="1135" y="292"/>
                    <a:pt x="1104" y="279"/>
                    <a:pt x="1071" y="279"/>
                  </a:cubicBezTo>
                  <a:cubicBezTo>
                    <a:pt x="1071" y="279"/>
                    <a:pt x="1071" y="279"/>
                    <a:pt x="1070" y="279"/>
                  </a:cubicBezTo>
                  <a:cubicBezTo>
                    <a:pt x="1000" y="275"/>
                    <a:pt x="968" y="329"/>
                    <a:pt x="963" y="336"/>
                  </a:cubicBezTo>
                  <a:cubicBezTo>
                    <a:pt x="959" y="343"/>
                    <a:pt x="958" y="343"/>
                    <a:pt x="951" y="357"/>
                  </a:cubicBezTo>
                  <a:lnTo>
                    <a:pt x="766" y="777"/>
                  </a:lnTo>
                  <a:cubicBezTo>
                    <a:pt x="760" y="791"/>
                    <a:pt x="746" y="799"/>
                    <a:pt x="731" y="799"/>
                  </a:cubicBezTo>
                  <a:cubicBezTo>
                    <a:pt x="726" y="799"/>
                    <a:pt x="721" y="798"/>
                    <a:pt x="716" y="796"/>
                  </a:cubicBezTo>
                  <a:cubicBezTo>
                    <a:pt x="705" y="791"/>
                    <a:pt x="698" y="782"/>
                    <a:pt x="695" y="772"/>
                  </a:cubicBezTo>
                  <a:lnTo>
                    <a:pt x="535" y="411"/>
                  </a:lnTo>
                  <a:cubicBezTo>
                    <a:pt x="527" y="392"/>
                    <a:pt x="535" y="370"/>
                    <a:pt x="555" y="361"/>
                  </a:cubicBezTo>
                  <a:cubicBezTo>
                    <a:pt x="574" y="353"/>
                    <a:pt x="596" y="361"/>
                    <a:pt x="604" y="381"/>
                  </a:cubicBezTo>
                  <a:lnTo>
                    <a:pt x="732" y="667"/>
                  </a:lnTo>
                  <a:lnTo>
                    <a:pt x="883" y="324"/>
                  </a:lnTo>
                  <a:cubicBezTo>
                    <a:pt x="883" y="324"/>
                    <a:pt x="883" y="324"/>
                    <a:pt x="883" y="324"/>
                  </a:cubicBezTo>
                  <a:cubicBezTo>
                    <a:pt x="912" y="260"/>
                    <a:pt x="974" y="214"/>
                    <a:pt x="1046" y="205"/>
                  </a:cubicBezTo>
                  <a:cubicBezTo>
                    <a:pt x="1046" y="205"/>
                    <a:pt x="1054" y="204"/>
                    <a:pt x="1058" y="204"/>
                  </a:cubicBezTo>
                  <a:cubicBezTo>
                    <a:pt x="1063" y="204"/>
                    <a:pt x="1078" y="204"/>
                    <a:pt x="1080" y="204"/>
                  </a:cubicBezTo>
                  <a:cubicBezTo>
                    <a:pt x="1082" y="204"/>
                    <a:pt x="1084" y="204"/>
                    <a:pt x="1086" y="204"/>
                  </a:cubicBezTo>
                  <a:cubicBezTo>
                    <a:pt x="1132" y="207"/>
                    <a:pt x="1173" y="225"/>
                    <a:pt x="1206" y="254"/>
                  </a:cubicBezTo>
                  <a:cubicBezTo>
                    <a:pt x="1208" y="255"/>
                    <a:pt x="1210" y="257"/>
                    <a:pt x="1212" y="259"/>
                  </a:cubicBezTo>
                  <a:cubicBezTo>
                    <a:pt x="1213" y="261"/>
                    <a:pt x="1215" y="262"/>
                    <a:pt x="1216" y="264"/>
                  </a:cubicBezTo>
                  <a:cubicBezTo>
                    <a:pt x="1229" y="276"/>
                    <a:pt x="1240" y="291"/>
                    <a:pt x="1249" y="306"/>
                  </a:cubicBezTo>
                  <a:lnTo>
                    <a:pt x="1249" y="307"/>
                  </a:lnTo>
                  <a:cubicBezTo>
                    <a:pt x="1265" y="336"/>
                    <a:pt x="1275" y="370"/>
                    <a:pt x="1275" y="406"/>
                  </a:cubicBezTo>
                  <a:cubicBezTo>
                    <a:pt x="1275" y="408"/>
                    <a:pt x="1275" y="411"/>
                    <a:pt x="1275" y="413"/>
                  </a:cubicBezTo>
                  <a:cubicBezTo>
                    <a:pt x="1399" y="445"/>
                    <a:pt x="1489" y="558"/>
                    <a:pt x="1489" y="690"/>
                  </a:cubicBezTo>
                  <a:cubicBezTo>
                    <a:pt x="1489" y="847"/>
                    <a:pt x="1361" y="976"/>
                    <a:pt x="1203" y="9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noEditPoints="1"/>
            </p:cNvSpPr>
            <p:nvPr/>
          </p:nvSpPr>
          <p:spPr bwMode="auto">
            <a:xfrm>
              <a:off x="1968" y="2534"/>
              <a:ext cx="1846" cy="482"/>
            </a:xfrm>
            <a:custGeom>
              <a:avLst/>
              <a:gdLst>
                <a:gd name="T0" fmla="*/ 3043 w 3068"/>
                <a:gd name="T1" fmla="*/ 213 h 801"/>
                <a:gd name="T2" fmla="*/ 3025 w 3068"/>
                <a:gd name="T3" fmla="*/ 220 h 801"/>
                <a:gd name="T4" fmla="*/ 3021 w 3068"/>
                <a:gd name="T5" fmla="*/ 202 h 801"/>
                <a:gd name="T6" fmla="*/ 3047 w 3068"/>
                <a:gd name="T7" fmla="*/ 213 h 801"/>
                <a:gd name="T8" fmla="*/ 3043 w 3068"/>
                <a:gd name="T9" fmla="*/ 241 h 801"/>
                <a:gd name="T10" fmla="*/ 3025 w 3068"/>
                <a:gd name="T11" fmla="*/ 241 h 801"/>
                <a:gd name="T12" fmla="*/ 3021 w 3068"/>
                <a:gd name="T13" fmla="*/ 202 h 801"/>
                <a:gd name="T14" fmla="*/ 3064 w 3068"/>
                <a:gd name="T15" fmla="*/ 222 h 801"/>
                <a:gd name="T16" fmla="*/ 3033 w 3068"/>
                <a:gd name="T17" fmla="*/ 253 h 801"/>
                <a:gd name="T18" fmla="*/ 3033 w 3068"/>
                <a:gd name="T19" fmla="*/ 187 h 801"/>
                <a:gd name="T20" fmla="*/ 2998 w 3068"/>
                <a:gd name="T21" fmla="*/ 222 h 801"/>
                <a:gd name="T22" fmla="*/ 2951 w 3068"/>
                <a:gd name="T23" fmla="*/ 420 h 801"/>
                <a:gd name="T24" fmla="*/ 2905 w 3068"/>
                <a:gd name="T25" fmla="*/ 398 h 801"/>
                <a:gd name="T26" fmla="*/ 2951 w 3068"/>
                <a:gd name="T27" fmla="*/ 420 h 801"/>
                <a:gd name="T28" fmla="*/ 2678 w 3068"/>
                <a:gd name="T29" fmla="*/ 500 h 801"/>
                <a:gd name="T30" fmla="*/ 2951 w 3068"/>
                <a:gd name="T31" fmla="*/ 349 h 801"/>
                <a:gd name="T32" fmla="*/ 2702 w 3068"/>
                <a:gd name="T33" fmla="*/ 257 h 801"/>
                <a:gd name="T34" fmla="*/ 2980 w 3068"/>
                <a:gd name="T35" fmla="*/ 515 h 801"/>
                <a:gd name="T36" fmla="*/ 2953 w 3068"/>
                <a:gd name="T37" fmla="*/ 519 h 801"/>
                <a:gd name="T38" fmla="*/ 2678 w 3068"/>
                <a:gd name="T39" fmla="*/ 500 h 801"/>
                <a:gd name="T40" fmla="*/ 2304 w 3068"/>
                <a:gd name="T41" fmla="*/ 796 h 801"/>
                <a:gd name="T42" fmla="*/ 2421 w 3068"/>
                <a:gd name="T43" fmla="*/ 702 h 801"/>
                <a:gd name="T44" fmla="*/ 2334 w 3068"/>
                <a:gd name="T45" fmla="*/ 219 h 801"/>
                <a:gd name="T46" fmla="*/ 2634 w 3068"/>
                <a:gd name="T47" fmla="*/ 219 h 801"/>
                <a:gd name="T48" fmla="*/ 2304 w 3068"/>
                <a:gd name="T49" fmla="*/ 796 h 801"/>
                <a:gd name="T50" fmla="*/ 2172 w 3068"/>
                <a:gd name="T51" fmla="*/ 219 h 801"/>
                <a:gd name="T52" fmla="*/ 2172 w 3068"/>
                <a:gd name="T53" fmla="*/ 601 h 801"/>
                <a:gd name="T54" fmla="*/ 2187 w 3068"/>
                <a:gd name="T55" fmla="*/ 86 h 801"/>
                <a:gd name="T56" fmla="*/ 2212 w 3068"/>
                <a:gd name="T57" fmla="*/ 59 h 801"/>
                <a:gd name="T58" fmla="*/ 1869 w 3068"/>
                <a:gd name="T59" fmla="*/ 566 h 801"/>
                <a:gd name="T60" fmla="*/ 2080 w 3068"/>
                <a:gd name="T61" fmla="*/ 16 h 801"/>
                <a:gd name="T62" fmla="*/ 1850 w 3068"/>
                <a:gd name="T63" fmla="*/ 601 h 801"/>
                <a:gd name="T64" fmla="*/ 1869 w 3068"/>
                <a:gd name="T65" fmla="*/ 566 h 801"/>
                <a:gd name="T66" fmla="*/ 1422 w 3068"/>
                <a:gd name="T67" fmla="*/ 38 h 801"/>
                <a:gd name="T68" fmla="*/ 1415 w 3068"/>
                <a:gd name="T69" fmla="*/ 24 h 801"/>
                <a:gd name="T70" fmla="*/ 1422 w 3068"/>
                <a:gd name="T71" fmla="*/ 38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4 h 801"/>
                <a:gd name="T88" fmla="*/ 1423 w 3068"/>
                <a:gd name="T89" fmla="*/ 5 h 801"/>
                <a:gd name="T90" fmla="*/ 1187 w 3068"/>
                <a:gd name="T91" fmla="*/ 27 h 801"/>
                <a:gd name="T92" fmla="*/ 1172 w 3068"/>
                <a:gd name="T93" fmla="*/ 617 h 801"/>
                <a:gd name="T94" fmla="*/ 1172 w 3068"/>
                <a:gd name="T95" fmla="*/ 589 h 801"/>
                <a:gd name="T96" fmla="*/ 1188 w 3068"/>
                <a:gd name="T97" fmla="*/ 0 h 801"/>
                <a:gd name="T98" fmla="*/ 1319 w 3068"/>
                <a:gd name="T99" fmla="*/ 87 h 801"/>
                <a:gd name="T100" fmla="*/ 832 w 3068"/>
                <a:gd name="T101" fmla="*/ 410 h 801"/>
                <a:gd name="T102" fmla="*/ 526 w 3068"/>
                <a:gd name="T103" fmla="*/ 410 h 801"/>
                <a:gd name="T104" fmla="*/ 412 w 3068"/>
                <a:gd name="T105" fmla="*/ 601 h 801"/>
                <a:gd name="T106" fmla="*/ 945 w 3068"/>
                <a:gd name="T107" fmla="*/ 601 h 801"/>
                <a:gd name="T108" fmla="*/ 514 w 3068"/>
                <a:gd name="T109" fmla="*/ 437 h 801"/>
                <a:gd name="T110" fmla="*/ 322 w 3068"/>
                <a:gd name="T111" fmla="*/ 87 h 801"/>
                <a:gd name="T112" fmla="*/ 40 w 3068"/>
                <a:gd name="T113" fmla="*/ 155 h 801"/>
                <a:gd name="T114" fmla="*/ 0 w 3068"/>
                <a:gd name="T115" fmla="*/ 542 h 801"/>
                <a:gd name="T116" fmla="*/ 326 w 3068"/>
                <a:gd name="T117" fmla="*/ 458 h 801"/>
                <a:gd name="T118" fmla="*/ 345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0"/>
                  </a:moveTo>
                  <a:lnTo>
                    <a:pt x="3032" y="220"/>
                  </a:lnTo>
                  <a:cubicBezTo>
                    <a:pt x="3038" y="220"/>
                    <a:pt x="3043" y="219"/>
                    <a:pt x="3043" y="213"/>
                  </a:cubicBezTo>
                  <a:cubicBezTo>
                    <a:pt x="3043" y="207"/>
                    <a:pt x="3038" y="206"/>
                    <a:pt x="3034" y="206"/>
                  </a:cubicBezTo>
                  <a:lnTo>
                    <a:pt x="3025" y="206"/>
                  </a:lnTo>
                  <a:lnTo>
                    <a:pt x="3025" y="220"/>
                  </a:lnTo>
                  <a:lnTo>
                    <a:pt x="3032" y="220"/>
                  </a:lnTo>
                  <a:lnTo>
                    <a:pt x="3032" y="220"/>
                  </a:lnTo>
                  <a:close/>
                  <a:moveTo>
                    <a:pt x="3021" y="202"/>
                  </a:moveTo>
                  <a:lnTo>
                    <a:pt x="3021" y="202"/>
                  </a:lnTo>
                  <a:lnTo>
                    <a:pt x="3034" y="202"/>
                  </a:lnTo>
                  <a:cubicBezTo>
                    <a:pt x="3042" y="202"/>
                    <a:pt x="3047" y="206"/>
                    <a:pt x="3047" y="213"/>
                  </a:cubicBezTo>
                  <a:cubicBezTo>
                    <a:pt x="3047" y="219"/>
                    <a:pt x="3042" y="223"/>
                    <a:pt x="3037" y="224"/>
                  </a:cubicBezTo>
                  <a:lnTo>
                    <a:pt x="3049" y="241"/>
                  </a:lnTo>
                  <a:lnTo>
                    <a:pt x="3043" y="241"/>
                  </a:lnTo>
                  <a:lnTo>
                    <a:pt x="3033" y="224"/>
                  </a:lnTo>
                  <a:lnTo>
                    <a:pt x="3025" y="224"/>
                  </a:lnTo>
                  <a:lnTo>
                    <a:pt x="3025" y="241"/>
                  </a:lnTo>
                  <a:lnTo>
                    <a:pt x="3021" y="241"/>
                  </a:lnTo>
                  <a:lnTo>
                    <a:pt x="3021" y="202"/>
                  </a:lnTo>
                  <a:lnTo>
                    <a:pt x="3021" y="202"/>
                  </a:lnTo>
                  <a:close/>
                  <a:moveTo>
                    <a:pt x="3033" y="253"/>
                  </a:moveTo>
                  <a:lnTo>
                    <a:pt x="3033" y="253"/>
                  </a:lnTo>
                  <a:cubicBezTo>
                    <a:pt x="3050" y="253"/>
                    <a:pt x="3064" y="239"/>
                    <a:pt x="3064" y="222"/>
                  </a:cubicBezTo>
                  <a:cubicBezTo>
                    <a:pt x="3064" y="205"/>
                    <a:pt x="3050" y="191"/>
                    <a:pt x="3033" y="191"/>
                  </a:cubicBezTo>
                  <a:cubicBezTo>
                    <a:pt x="3016" y="191"/>
                    <a:pt x="3002" y="205"/>
                    <a:pt x="3002" y="222"/>
                  </a:cubicBezTo>
                  <a:cubicBezTo>
                    <a:pt x="3002" y="239"/>
                    <a:pt x="3016" y="253"/>
                    <a:pt x="3033" y="253"/>
                  </a:cubicBezTo>
                  <a:lnTo>
                    <a:pt x="3033" y="253"/>
                  </a:lnTo>
                  <a:close/>
                  <a:moveTo>
                    <a:pt x="3033" y="187"/>
                  </a:moveTo>
                  <a:lnTo>
                    <a:pt x="3033" y="187"/>
                  </a:lnTo>
                  <a:cubicBezTo>
                    <a:pt x="3053" y="187"/>
                    <a:pt x="3068" y="202"/>
                    <a:pt x="3068" y="222"/>
                  </a:cubicBezTo>
                  <a:cubicBezTo>
                    <a:pt x="3068" y="241"/>
                    <a:pt x="3053" y="256"/>
                    <a:pt x="3033" y="256"/>
                  </a:cubicBezTo>
                  <a:cubicBezTo>
                    <a:pt x="3014" y="256"/>
                    <a:pt x="2998" y="241"/>
                    <a:pt x="2998" y="222"/>
                  </a:cubicBezTo>
                  <a:cubicBezTo>
                    <a:pt x="2998" y="202"/>
                    <a:pt x="3014" y="187"/>
                    <a:pt x="3033" y="187"/>
                  </a:cubicBezTo>
                  <a:lnTo>
                    <a:pt x="3033" y="187"/>
                  </a:lnTo>
                  <a:close/>
                  <a:moveTo>
                    <a:pt x="2951" y="420"/>
                  </a:moveTo>
                  <a:lnTo>
                    <a:pt x="2951" y="420"/>
                  </a:lnTo>
                  <a:lnTo>
                    <a:pt x="2951" y="398"/>
                  </a:lnTo>
                  <a:lnTo>
                    <a:pt x="2905" y="398"/>
                  </a:lnTo>
                  <a:cubicBezTo>
                    <a:pt x="2819" y="398"/>
                    <a:pt x="2708" y="410"/>
                    <a:pt x="2708" y="500"/>
                  </a:cubicBezTo>
                  <a:cubicBezTo>
                    <a:pt x="2708" y="565"/>
                    <a:pt x="2766" y="587"/>
                    <a:pt x="2812" y="587"/>
                  </a:cubicBezTo>
                  <a:cubicBezTo>
                    <a:pt x="2913" y="587"/>
                    <a:pt x="2951" y="504"/>
                    <a:pt x="2951" y="420"/>
                  </a:cubicBezTo>
                  <a:lnTo>
                    <a:pt x="2951" y="420"/>
                  </a:lnTo>
                  <a:close/>
                  <a:moveTo>
                    <a:pt x="2678" y="500"/>
                  </a:moveTo>
                  <a:lnTo>
                    <a:pt x="2678" y="500"/>
                  </a:lnTo>
                  <a:cubicBezTo>
                    <a:pt x="2678" y="390"/>
                    <a:pt x="2802" y="374"/>
                    <a:pt x="2897" y="374"/>
                  </a:cubicBezTo>
                  <a:lnTo>
                    <a:pt x="2951" y="374"/>
                  </a:lnTo>
                  <a:lnTo>
                    <a:pt x="2951" y="349"/>
                  </a:lnTo>
                  <a:cubicBezTo>
                    <a:pt x="2951" y="270"/>
                    <a:pt x="2906" y="233"/>
                    <a:pt x="2835" y="233"/>
                  </a:cubicBezTo>
                  <a:cubicBezTo>
                    <a:pt x="2789" y="233"/>
                    <a:pt x="2749" y="251"/>
                    <a:pt x="2719" y="279"/>
                  </a:cubicBezTo>
                  <a:lnTo>
                    <a:pt x="2702" y="257"/>
                  </a:lnTo>
                  <a:cubicBezTo>
                    <a:pt x="2736" y="227"/>
                    <a:pt x="2786" y="208"/>
                    <a:pt x="2836" y="208"/>
                  </a:cubicBezTo>
                  <a:cubicBezTo>
                    <a:pt x="2922" y="208"/>
                    <a:pt x="2980" y="252"/>
                    <a:pt x="2980" y="347"/>
                  </a:cubicBezTo>
                  <a:lnTo>
                    <a:pt x="2980" y="515"/>
                  </a:lnTo>
                  <a:cubicBezTo>
                    <a:pt x="2980" y="544"/>
                    <a:pt x="2983" y="581"/>
                    <a:pt x="2987" y="601"/>
                  </a:cubicBezTo>
                  <a:lnTo>
                    <a:pt x="2959" y="601"/>
                  </a:lnTo>
                  <a:cubicBezTo>
                    <a:pt x="2955" y="581"/>
                    <a:pt x="2953" y="541"/>
                    <a:pt x="2953" y="519"/>
                  </a:cubicBezTo>
                  <a:lnTo>
                    <a:pt x="2950" y="519"/>
                  </a:lnTo>
                  <a:cubicBezTo>
                    <a:pt x="2925" y="583"/>
                    <a:pt x="2869" y="612"/>
                    <a:pt x="2807" y="612"/>
                  </a:cubicBezTo>
                  <a:cubicBezTo>
                    <a:pt x="2746" y="612"/>
                    <a:pt x="2678" y="579"/>
                    <a:pt x="2678" y="500"/>
                  </a:cubicBezTo>
                  <a:lnTo>
                    <a:pt x="2678" y="500"/>
                  </a:lnTo>
                  <a:close/>
                  <a:moveTo>
                    <a:pt x="2304" y="796"/>
                  </a:moveTo>
                  <a:lnTo>
                    <a:pt x="2304" y="796"/>
                  </a:lnTo>
                  <a:lnTo>
                    <a:pt x="2309" y="768"/>
                  </a:lnTo>
                  <a:cubicBezTo>
                    <a:pt x="2319" y="772"/>
                    <a:pt x="2332" y="774"/>
                    <a:pt x="2343" y="774"/>
                  </a:cubicBezTo>
                  <a:cubicBezTo>
                    <a:pt x="2387" y="774"/>
                    <a:pt x="2407" y="739"/>
                    <a:pt x="2421" y="702"/>
                  </a:cubicBezTo>
                  <a:lnTo>
                    <a:pt x="2456" y="609"/>
                  </a:lnTo>
                  <a:lnTo>
                    <a:pt x="2301" y="219"/>
                  </a:lnTo>
                  <a:lnTo>
                    <a:pt x="2334" y="219"/>
                  </a:lnTo>
                  <a:lnTo>
                    <a:pt x="2471" y="576"/>
                  </a:lnTo>
                  <a:lnTo>
                    <a:pt x="2602" y="219"/>
                  </a:lnTo>
                  <a:lnTo>
                    <a:pt x="2634" y="219"/>
                  </a:lnTo>
                  <a:lnTo>
                    <a:pt x="2444" y="719"/>
                  </a:lnTo>
                  <a:cubicBezTo>
                    <a:pt x="2424" y="770"/>
                    <a:pt x="2396" y="801"/>
                    <a:pt x="2343" y="801"/>
                  </a:cubicBezTo>
                  <a:cubicBezTo>
                    <a:pt x="2332" y="801"/>
                    <a:pt x="2315" y="799"/>
                    <a:pt x="2304" y="796"/>
                  </a:cubicBezTo>
                  <a:lnTo>
                    <a:pt x="2304" y="796"/>
                  </a:lnTo>
                  <a:close/>
                  <a:moveTo>
                    <a:pt x="2172" y="219"/>
                  </a:moveTo>
                  <a:lnTo>
                    <a:pt x="2172" y="219"/>
                  </a:lnTo>
                  <a:lnTo>
                    <a:pt x="2202" y="219"/>
                  </a:lnTo>
                  <a:lnTo>
                    <a:pt x="2202" y="601"/>
                  </a:lnTo>
                  <a:lnTo>
                    <a:pt x="2172" y="601"/>
                  </a:lnTo>
                  <a:lnTo>
                    <a:pt x="2172" y="219"/>
                  </a:lnTo>
                  <a:close/>
                  <a:moveTo>
                    <a:pt x="2187" y="86"/>
                  </a:moveTo>
                  <a:lnTo>
                    <a:pt x="2187" y="86"/>
                  </a:lnTo>
                  <a:cubicBezTo>
                    <a:pt x="2174" y="86"/>
                    <a:pt x="2161" y="75"/>
                    <a:pt x="2161" y="59"/>
                  </a:cubicBezTo>
                  <a:cubicBezTo>
                    <a:pt x="2161" y="44"/>
                    <a:pt x="2174" y="32"/>
                    <a:pt x="2187" y="32"/>
                  </a:cubicBezTo>
                  <a:cubicBezTo>
                    <a:pt x="2199" y="32"/>
                    <a:pt x="2212" y="44"/>
                    <a:pt x="2212" y="59"/>
                  </a:cubicBezTo>
                  <a:cubicBezTo>
                    <a:pt x="2212" y="75"/>
                    <a:pt x="2199" y="86"/>
                    <a:pt x="2187" y="86"/>
                  </a:cubicBezTo>
                  <a:lnTo>
                    <a:pt x="2187" y="86"/>
                  </a:lnTo>
                  <a:close/>
                  <a:moveTo>
                    <a:pt x="1869" y="566"/>
                  </a:moveTo>
                  <a:lnTo>
                    <a:pt x="1869" y="566"/>
                  </a:lnTo>
                  <a:lnTo>
                    <a:pt x="1870" y="566"/>
                  </a:lnTo>
                  <a:lnTo>
                    <a:pt x="2080" y="16"/>
                  </a:lnTo>
                  <a:lnTo>
                    <a:pt x="2113" y="16"/>
                  </a:lnTo>
                  <a:lnTo>
                    <a:pt x="1889" y="601"/>
                  </a:lnTo>
                  <a:lnTo>
                    <a:pt x="1850" y="601"/>
                  </a:lnTo>
                  <a:lnTo>
                    <a:pt x="1629" y="16"/>
                  </a:lnTo>
                  <a:lnTo>
                    <a:pt x="1663" y="16"/>
                  </a:lnTo>
                  <a:lnTo>
                    <a:pt x="1869" y="566"/>
                  </a:lnTo>
                  <a:lnTo>
                    <a:pt x="1869" y="566"/>
                  </a:lnTo>
                  <a:close/>
                  <a:moveTo>
                    <a:pt x="1422" y="38"/>
                  </a:moveTo>
                  <a:lnTo>
                    <a:pt x="1422" y="38"/>
                  </a:lnTo>
                  <a:cubicBezTo>
                    <a:pt x="1428" y="38"/>
                    <a:pt x="1433" y="37"/>
                    <a:pt x="1433" y="31"/>
                  </a:cubicBezTo>
                  <a:cubicBezTo>
                    <a:pt x="1433" y="25"/>
                    <a:pt x="1428" y="24"/>
                    <a:pt x="1424" y="24"/>
                  </a:cubicBezTo>
                  <a:lnTo>
                    <a:pt x="1415" y="24"/>
                  </a:lnTo>
                  <a:lnTo>
                    <a:pt x="1415" y="38"/>
                  </a:lnTo>
                  <a:lnTo>
                    <a:pt x="1422" y="38"/>
                  </a:lnTo>
                  <a:lnTo>
                    <a:pt x="1422" y="38"/>
                  </a:lnTo>
                  <a:close/>
                  <a:moveTo>
                    <a:pt x="1411" y="20"/>
                  </a:moveTo>
                  <a:lnTo>
                    <a:pt x="1411" y="20"/>
                  </a:lnTo>
                  <a:lnTo>
                    <a:pt x="1424" y="20"/>
                  </a:lnTo>
                  <a:cubicBezTo>
                    <a:pt x="1432" y="20"/>
                    <a:pt x="1437" y="23"/>
                    <a:pt x="1437" y="31"/>
                  </a:cubicBezTo>
                  <a:cubicBezTo>
                    <a:pt x="1437" y="37"/>
                    <a:pt x="1432" y="41"/>
                    <a:pt x="1427" y="41"/>
                  </a:cubicBezTo>
                  <a:lnTo>
                    <a:pt x="1439" y="59"/>
                  </a:lnTo>
                  <a:lnTo>
                    <a:pt x="1433" y="59"/>
                  </a:lnTo>
                  <a:lnTo>
                    <a:pt x="1422"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2"/>
                    <a:pt x="1440" y="9"/>
                    <a:pt x="1423" y="9"/>
                  </a:cubicBezTo>
                  <a:cubicBezTo>
                    <a:pt x="1406" y="9"/>
                    <a:pt x="1392" y="22"/>
                    <a:pt x="1392" y="40"/>
                  </a:cubicBezTo>
                  <a:cubicBezTo>
                    <a:pt x="1392" y="57"/>
                    <a:pt x="1406" y="71"/>
                    <a:pt x="1423" y="71"/>
                  </a:cubicBezTo>
                  <a:lnTo>
                    <a:pt x="1423" y="71"/>
                  </a:lnTo>
                  <a:close/>
                  <a:moveTo>
                    <a:pt x="1423" y="5"/>
                  </a:moveTo>
                  <a:lnTo>
                    <a:pt x="1423" y="5"/>
                  </a:lnTo>
                  <a:cubicBezTo>
                    <a:pt x="1442" y="5"/>
                    <a:pt x="1458" y="20"/>
                    <a:pt x="1458" y="40"/>
                  </a:cubicBezTo>
                  <a:cubicBezTo>
                    <a:pt x="1458" y="59"/>
                    <a:pt x="1442" y="74"/>
                    <a:pt x="1423" y="74"/>
                  </a:cubicBezTo>
                  <a:cubicBezTo>
                    <a:pt x="1404" y="74"/>
                    <a:pt x="1388" y="59"/>
                    <a:pt x="1388" y="40"/>
                  </a:cubicBezTo>
                  <a:cubicBezTo>
                    <a:pt x="1388" y="20"/>
                    <a:pt x="1404" y="5"/>
                    <a:pt x="1423" y="5"/>
                  </a:cubicBezTo>
                  <a:lnTo>
                    <a:pt x="1423" y="5"/>
                  </a:lnTo>
                  <a:close/>
                  <a:moveTo>
                    <a:pt x="1319" y="87"/>
                  </a:moveTo>
                  <a:lnTo>
                    <a:pt x="1319" y="87"/>
                  </a:lnTo>
                  <a:cubicBezTo>
                    <a:pt x="1291" y="50"/>
                    <a:pt x="1243" y="27"/>
                    <a:pt x="1187" y="27"/>
                  </a:cubicBezTo>
                  <a:cubicBezTo>
                    <a:pt x="1114" y="27"/>
                    <a:pt x="1037" y="69"/>
                    <a:pt x="1037" y="155"/>
                  </a:cubicBezTo>
                  <a:cubicBezTo>
                    <a:pt x="1037" y="337"/>
                    <a:pt x="1353" y="256"/>
                    <a:pt x="1353" y="457"/>
                  </a:cubicBezTo>
                  <a:cubicBezTo>
                    <a:pt x="1353" y="562"/>
                    <a:pt x="1267" y="617"/>
                    <a:pt x="1172" y="617"/>
                  </a:cubicBezTo>
                  <a:cubicBezTo>
                    <a:pt x="1100" y="617"/>
                    <a:pt x="1037" y="590"/>
                    <a:pt x="996" y="542"/>
                  </a:cubicBezTo>
                  <a:lnTo>
                    <a:pt x="1017" y="521"/>
                  </a:lnTo>
                  <a:cubicBezTo>
                    <a:pt x="1059" y="565"/>
                    <a:pt x="1111" y="589"/>
                    <a:pt x="1172" y="589"/>
                  </a:cubicBezTo>
                  <a:cubicBezTo>
                    <a:pt x="1249" y="589"/>
                    <a:pt x="1322" y="543"/>
                    <a:pt x="1322" y="458"/>
                  </a:cubicBezTo>
                  <a:cubicBezTo>
                    <a:pt x="1322" y="279"/>
                    <a:pt x="1006" y="359"/>
                    <a:pt x="1006" y="155"/>
                  </a:cubicBezTo>
                  <a:cubicBezTo>
                    <a:pt x="1006" y="53"/>
                    <a:pt x="1095" y="0"/>
                    <a:pt x="1188" y="0"/>
                  </a:cubicBezTo>
                  <a:cubicBezTo>
                    <a:pt x="1253" y="0"/>
                    <a:pt x="1310" y="26"/>
                    <a:pt x="1342" y="67"/>
                  </a:cubicBezTo>
                  <a:lnTo>
                    <a:pt x="1319" y="87"/>
                  </a:lnTo>
                  <a:lnTo>
                    <a:pt x="1319" y="87"/>
                  </a:lnTo>
                  <a:close/>
                  <a:moveTo>
                    <a:pt x="526" y="410"/>
                  </a:moveTo>
                  <a:lnTo>
                    <a:pt x="526" y="410"/>
                  </a:lnTo>
                  <a:lnTo>
                    <a:pt x="832" y="410"/>
                  </a:lnTo>
                  <a:lnTo>
                    <a:pt x="680" y="44"/>
                  </a:lnTo>
                  <a:lnTo>
                    <a:pt x="526" y="410"/>
                  </a:lnTo>
                  <a:lnTo>
                    <a:pt x="526" y="410"/>
                  </a:lnTo>
                  <a:close/>
                  <a:moveTo>
                    <a:pt x="445" y="601"/>
                  </a:moveTo>
                  <a:lnTo>
                    <a:pt x="445" y="601"/>
                  </a:lnTo>
                  <a:lnTo>
                    <a:pt x="412" y="601"/>
                  </a:lnTo>
                  <a:lnTo>
                    <a:pt x="665" y="16"/>
                  </a:lnTo>
                  <a:lnTo>
                    <a:pt x="699" y="16"/>
                  </a:lnTo>
                  <a:lnTo>
                    <a:pt x="945" y="601"/>
                  </a:lnTo>
                  <a:lnTo>
                    <a:pt x="911" y="601"/>
                  </a:lnTo>
                  <a:lnTo>
                    <a:pt x="843" y="437"/>
                  </a:lnTo>
                  <a:lnTo>
                    <a:pt x="514" y="437"/>
                  </a:lnTo>
                  <a:lnTo>
                    <a:pt x="445" y="601"/>
                  </a:lnTo>
                  <a:lnTo>
                    <a:pt x="445" y="601"/>
                  </a:lnTo>
                  <a:close/>
                  <a:moveTo>
                    <a:pt x="322" y="87"/>
                  </a:moveTo>
                  <a:lnTo>
                    <a:pt x="322" y="87"/>
                  </a:lnTo>
                  <a:cubicBezTo>
                    <a:pt x="294" y="50"/>
                    <a:pt x="246" y="27"/>
                    <a:pt x="191" y="27"/>
                  </a:cubicBezTo>
                  <a:cubicBezTo>
                    <a:pt x="118" y="27"/>
                    <a:pt x="40" y="69"/>
                    <a:pt x="40" y="155"/>
                  </a:cubicBezTo>
                  <a:cubicBezTo>
                    <a:pt x="40" y="337"/>
                    <a:pt x="357" y="256"/>
                    <a:pt x="357" y="457"/>
                  </a:cubicBezTo>
                  <a:cubicBezTo>
                    <a:pt x="357" y="562"/>
                    <a:pt x="270" y="617"/>
                    <a:pt x="175" y="617"/>
                  </a:cubicBezTo>
                  <a:cubicBezTo>
                    <a:pt x="103" y="617"/>
                    <a:pt x="40" y="590"/>
                    <a:pt x="0" y="542"/>
                  </a:cubicBezTo>
                  <a:lnTo>
                    <a:pt x="20" y="521"/>
                  </a:lnTo>
                  <a:cubicBezTo>
                    <a:pt x="63" y="565"/>
                    <a:pt x="115" y="589"/>
                    <a:pt x="175" y="589"/>
                  </a:cubicBezTo>
                  <a:cubicBezTo>
                    <a:pt x="253" y="589"/>
                    <a:pt x="326" y="543"/>
                    <a:pt x="326" y="458"/>
                  </a:cubicBezTo>
                  <a:cubicBezTo>
                    <a:pt x="326" y="279"/>
                    <a:pt x="10" y="359"/>
                    <a:pt x="10" y="155"/>
                  </a:cubicBezTo>
                  <a:cubicBezTo>
                    <a:pt x="10" y="53"/>
                    <a:pt x="98" y="0"/>
                    <a:pt x="192" y="0"/>
                  </a:cubicBezTo>
                  <a:cubicBezTo>
                    <a:pt x="257" y="0"/>
                    <a:pt x="313" y="26"/>
                    <a:pt x="345" y="67"/>
                  </a:cubicBezTo>
                  <a:lnTo>
                    <a:pt x="322" y="8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8150547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65760"/>
            <a:ext cx="6512482" cy="429768"/>
          </a:xfrm>
        </p:spPr>
        <p:txBody>
          <a:bodyPr lIns="182880" rIns="182880">
            <a:noAutofit/>
          </a:bodyPr>
          <a:lstStyle>
            <a:lvl1pPr algn="ctr">
              <a:defRPr sz="2200" baseline="0"/>
            </a:lvl1pPr>
          </a:lstStyle>
          <a:p>
            <a:r>
              <a:rPr lang="en-US" dirty="0"/>
              <a:t>Customer Success - Click to Edit Title</a:t>
            </a:r>
          </a:p>
        </p:txBody>
      </p:sp>
      <p:sp>
        <p:nvSpPr>
          <p:cNvPr id="5" name="Content Placeholder 3"/>
          <p:cNvSpPr>
            <a:spLocks noGrp="1"/>
          </p:cNvSpPr>
          <p:nvPr>
            <p:ph sz="quarter" idx="15" hasCustomPrompt="1"/>
          </p:nvPr>
        </p:nvSpPr>
        <p:spPr>
          <a:xfrm>
            <a:off x="0" y="795528"/>
            <a:ext cx="6512482" cy="5518434"/>
          </a:xfrm>
        </p:spPr>
        <p:txBody>
          <a:bodyPr wrap="square" lIns="365760" rIns="274320" anchor="t">
            <a:normAutofit/>
          </a:bodyPr>
          <a:lstStyle>
            <a:lvl1pPr marL="0" marR="0" indent="0" algn="l" defTabSz="365760" rtl="0" eaLnBrk="1" fontAlgn="auto" latinLnBrk="0" hangingPunct="1">
              <a:lnSpc>
                <a:spcPct val="85000"/>
              </a:lnSpc>
              <a:spcBef>
                <a:spcPts val="800"/>
              </a:spcBef>
              <a:spcAft>
                <a:spcPts val="0"/>
              </a:spcAft>
              <a:buClr>
                <a:schemeClr val="accent1"/>
              </a:buClr>
              <a:buSzPct val="80000"/>
              <a:buFont typeface="Arial" pitchFamily="34" charset="0"/>
              <a:buNone/>
              <a:tabLst/>
              <a:defRPr sz="2000" baseline="0">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marL="182880" marR="0" lvl="0" indent="-182880" algn="l" defTabSz="365760" rtl="0" eaLnBrk="1" fontAlgn="auto" latinLnBrk="0" hangingPunct="1">
              <a:lnSpc>
                <a:spcPct val="85000"/>
              </a:lnSpc>
              <a:spcBef>
                <a:spcPts val="800"/>
              </a:spcBef>
              <a:spcAft>
                <a:spcPts val="0"/>
              </a:spcAft>
              <a:buClr>
                <a:schemeClr val="accent1"/>
              </a:buClr>
              <a:buSzPct val="80000"/>
              <a:buFont typeface="Arial" pitchFamily="34" charset="0"/>
              <a:buChar char="•"/>
              <a:tabLst/>
              <a:defRPr/>
            </a:pPr>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1931224"/>
            <a:ext cx="2448000" cy="3184718"/>
          </a:xfrm>
        </p:spPr>
        <p:txBody>
          <a:bodyPr wrap="square" anchor="t">
            <a:normAutofit/>
          </a:bodyPr>
          <a:lstStyle>
            <a:lvl1pPr marL="0" indent="-182880">
              <a:lnSpc>
                <a:spcPct val="85000"/>
              </a:lnSpc>
              <a:buFont typeface="Arial" pitchFamily="34" charset="0"/>
              <a:buNone/>
              <a:defRPr sz="1600" b="0" cap="none" baseline="0">
                <a:solidFill>
                  <a:schemeClr val="bg1"/>
                </a:solidFill>
                <a:latin typeface="+mn-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600286" y="5115941"/>
            <a:ext cx="2450592" cy="286232"/>
          </a:xfrm>
        </p:spPr>
        <p:txBody>
          <a:bodyPr anchor="b" anchorCtr="0">
            <a:normAutofit/>
          </a:bodyPr>
          <a:lstStyle>
            <a:lvl1pPr marL="0" indent="0">
              <a:lnSpc>
                <a:spcPct val="85000"/>
              </a:lnSpc>
              <a:buNone/>
              <a:defRPr sz="1400" b="0">
                <a:solidFill>
                  <a:schemeClr val="bg1"/>
                </a:solidFill>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600286" y="5399315"/>
            <a:ext cx="2454560" cy="576941"/>
          </a:xfrm>
        </p:spPr>
        <p:txBody>
          <a:bodyPr wrap="square" anchor="t">
            <a:normAutofit/>
          </a:bodyPr>
          <a:lstStyle>
            <a:lvl1pPr marL="182880" indent="0">
              <a:lnSpc>
                <a:spcPct val="85000"/>
              </a:lnSpc>
              <a:buNone/>
              <a:defRPr sz="1200">
                <a:solidFill>
                  <a:schemeClr val="bg1">
                    <a:lumMod val="85000"/>
                  </a:schemeClr>
                </a:solidFill>
              </a:defRPr>
            </a:lvl1pPr>
          </a:lstStyle>
          <a:p>
            <a:pPr lvl="0"/>
            <a:r>
              <a:rPr lang="en-US" dirty="0"/>
              <a:t>Spokesperson’s Job Title</a:t>
            </a:r>
          </a:p>
        </p:txBody>
      </p:sp>
      <p:sp>
        <p:nvSpPr>
          <p:cNvPr id="3" name="Slide Number Placeholder 8"/>
          <p:cNvSpPr>
            <a:spLocks noGrp="1"/>
          </p:cNvSpPr>
          <p:nvPr>
            <p:ph type="sldNum" sz="quarter" idx="18"/>
          </p:nvPr>
        </p:nvSpPr>
        <p:spPr>
          <a:xfrm>
            <a:off x="0" y="6627168"/>
            <a:ext cx="914400" cy="230832"/>
          </a:xfrm>
        </p:spPr>
        <p:txBody>
          <a:bodyPr/>
          <a:lstStyle>
            <a:lvl1pPr algn="l">
              <a:defRPr/>
            </a:lvl1pPr>
          </a:lstStyle>
          <a:p>
            <a:fld id="{4976208B-6111-490B-8CEC-FFB249DB2100}" type="slidenum">
              <a:rPr lang="en-US" smtClean="0"/>
              <a:pPr/>
              <a:t>‹#›</a:t>
            </a:fld>
            <a:endParaRPr lang="en-US" dirty="0"/>
          </a:p>
        </p:txBody>
      </p:sp>
      <p:grpSp>
        <p:nvGrpSpPr>
          <p:cNvPr id="12" name="Group 11"/>
          <p:cNvGrpSpPr/>
          <p:nvPr userDrawn="1"/>
        </p:nvGrpSpPr>
        <p:grpSpPr>
          <a:xfrm>
            <a:off x="8428364" y="6486828"/>
            <a:ext cx="526892" cy="220528"/>
            <a:chOff x="6145213" y="4384676"/>
            <a:chExt cx="1582738" cy="649287"/>
          </a:xfrm>
          <a:solidFill>
            <a:schemeClr val="bg1"/>
          </a:solidFill>
        </p:grpSpPr>
        <p:sp>
          <p:nvSpPr>
            <p:cNvPr id="13"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Text Placeholder 7"/>
          <p:cNvSpPr>
            <a:spLocks noGrp="1"/>
          </p:cNvSpPr>
          <p:nvPr>
            <p:ph type="body" sz="quarter" idx="19" hasCustomPrompt="1"/>
          </p:nvPr>
        </p:nvSpPr>
        <p:spPr>
          <a:xfrm>
            <a:off x="6512482" y="6482372"/>
            <a:ext cx="1390650" cy="307975"/>
          </a:xfrm>
        </p:spPr>
        <p:txBody>
          <a:bodyPr>
            <a:normAutofit/>
          </a:bodyPr>
          <a:lstStyle>
            <a:lvl1pPr marL="0" indent="0">
              <a:buNone/>
              <a:defRPr sz="1400">
                <a:solidFill>
                  <a:schemeClr val="bg1"/>
                </a:solidFill>
              </a:defRPr>
            </a:lvl1pPr>
            <a:lvl2pPr marL="182880" indent="0">
              <a:buNone/>
              <a:defRPr>
                <a:solidFill>
                  <a:schemeClr val="bg1"/>
                </a:solidFill>
              </a:defRPr>
            </a:lvl2pPr>
            <a:lvl3pPr marL="365760" indent="0">
              <a:buNone/>
              <a:defRPr>
                <a:solidFill>
                  <a:schemeClr val="bg1"/>
                </a:solidFill>
              </a:defRPr>
            </a:lvl3pPr>
            <a:lvl4pPr marL="548640" indent="0">
              <a:buNone/>
              <a:defRPr>
                <a:solidFill>
                  <a:schemeClr val="bg1"/>
                </a:solidFill>
              </a:defRPr>
            </a:lvl4pPr>
            <a:lvl5pPr marL="731520" indent="0">
              <a:buNone/>
              <a:defRPr>
                <a:solidFill>
                  <a:schemeClr val="bg1"/>
                </a:solidFill>
              </a:defRPr>
            </a:lvl5pPr>
          </a:lstStyle>
          <a:p>
            <a:pPr lvl="0"/>
            <a:r>
              <a:rPr lang="en-US" dirty="0"/>
              <a:t>Partner Name</a:t>
            </a:r>
          </a:p>
        </p:txBody>
      </p:sp>
      <p:sp>
        <p:nvSpPr>
          <p:cNvPr id="9" name="Text Placeholder 8"/>
          <p:cNvSpPr>
            <a:spLocks noGrp="1"/>
          </p:cNvSpPr>
          <p:nvPr>
            <p:ph type="body" sz="quarter" idx="20" hasCustomPrompt="1"/>
          </p:nvPr>
        </p:nvSpPr>
        <p:spPr>
          <a:xfrm>
            <a:off x="0" y="6313488"/>
            <a:ext cx="6511925" cy="231775"/>
          </a:xfrm>
        </p:spPr>
        <p:txBody>
          <a:bodyPr>
            <a:noAutofit/>
          </a:bodyPr>
          <a:lstStyle>
            <a:lvl1pPr marL="0" indent="0" algn="ctr">
              <a:buNone/>
              <a:defRPr sz="1400" baseline="0"/>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add URL to online story</a:t>
            </a:r>
          </a:p>
        </p:txBody>
      </p:sp>
      <p:grpSp>
        <p:nvGrpSpPr>
          <p:cNvPr id="24" name="Group 23"/>
          <p:cNvGrpSpPr>
            <a:grpSpLocks noChangeAspect="1"/>
          </p:cNvGrpSpPr>
          <p:nvPr userDrawn="1"/>
        </p:nvGrpSpPr>
        <p:grpSpPr>
          <a:xfrm>
            <a:off x="7955503" y="274264"/>
            <a:ext cx="914400" cy="636169"/>
            <a:chOff x="3100388" y="1555751"/>
            <a:chExt cx="2932113" cy="2039938"/>
          </a:xfrm>
          <a:solidFill>
            <a:schemeClr val="bg1"/>
          </a:solidFill>
        </p:grpSpPr>
        <p:grpSp>
          <p:nvGrpSpPr>
            <p:cNvPr id="25" name="Group 24"/>
            <p:cNvGrpSpPr/>
            <p:nvPr userDrawn="1"/>
          </p:nvGrpSpPr>
          <p:grpSpPr>
            <a:xfrm>
              <a:off x="3100388" y="2832101"/>
              <a:ext cx="2932113" cy="763588"/>
              <a:chOff x="3100388" y="2832101"/>
              <a:chExt cx="2932113" cy="763588"/>
            </a:xfrm>
            <a:grpFill/>
          </p:grpSpPr>
          <p:sp>
            <p:nvSpPr>
              <p:cNvPr id="29" name="Freeform 19"/>
              <p:cNvSpPr>
                <a:spLocks/>
              </p:cNvSpPr>
              <p:nvPr userDrawn="1"/>
            </p:nvSpPr>
            <p:spPr bwMode="auto">
              <a:xfrm>
                <a:off x="3100388" y="2832101"/>
                <a:ext cx="339725" cy="588963"/>
              </a:xfrm>
              <a:custGeom>
                <a:avLst/>
                <a:gdLst>
                  <a:gd name="T0" fmla="*/ 269 w 428"/>
                  <a:gd name="T1" fmla="*/ 2 h 741"/>
                  <a:gd name="T2" fmla="*/ 337 w 428"/>
                  <a:gd name="T3" fmla="*/ 21 h 741"/>
                  <a:gd name="T4" fmla="*/ 393 w 428"/>
                  <a:gd name="T5" fmla="*/ 57 h 741"/>
                  <a:gd name="T6" fmla="*/ 387 w 428"/>
                  <a:gd name="T7" fmla="*/ 105 h 741"/>
                  <a:gd name="T8" fmla="*/ 346 w 428"/>
                  <a:gd name="T9" fmla="*/ 66 h 741"/>
                  <a:gd name="T10" fmla="*/ 292 w 428"/>
                  <a:gd name="T11" fmla="*/ 42 h 741"/>
                  <a:gd name="T12" fmla="*/ 229 w 428"/>
                  <a:gd name="T13" fmla="*/ 33 h 741"/>
                  <a:gd name="T14" fmla="*/ 176 w 428"/>
                  <a:gd name="T15" fmla="*/ 38 h 741"/>
                  <a:gd name="T16" fmla="*/ 128 w 428"/>
                  <a:gd name="T17" fmla="*/ 57 h 741"/>
                  <a:gd name="T18" fmla="*/ 87 w 428"/>
                  <a:gd name="T19" fmla="*/ 88 h 741"/>
                  <a:gd name="T20" fmla="*/ 58 w 428"/>
                  <a:gd name="T21" fmla="*/ 131 h 741"/>
                  <a:gd name="T22" fmla="*/ 48 w 428"/>
                  <a:gd name="T23" fmla="*/ 186 h 741"/>
                  <a:gd name="T24" fmla="*/ 57 w 428"/>
                  <a:gd name="T25" fmla="*/ 238 h 741"/>
                  <a:gd name="T26" fmla="*/ 82 w 428"/>
                  <a:gd name="T27" fmla="*/ 278 h 741"/>
                  <a:gd name="T28" fmla="*/ 118 w 428"/>
                  <a:gd name="T29" fmla="*/ 307 h 741"/>
                  <a:gd name="T30" fmla="*/ 163 w 428"/>
                  <a:gd name="T31" fmla="*/ 330 h 741"/>
                  <a:gd name="T32" fmla="*/ 212 w 428"/>
                  <a:gd name="T33" fmla="*/ 349 h 741"/>
                  <a:gd name="T34" fmla="*/ 264 w 428"/>
                  <a:gd name="T35" fmla="*/ 368 h 741"/>
                  <a:gd name="T36" fmla="*/ 315 w 428"/>
                  <a:gd name="T37" fmla="*/ 389 h 741"/>
                  <a:gd name="T38" fmla="*/ 358 w 428"/>
                  <a:gd name="T39" fmla="*/ 413 h 741"/>
                  <a:gd name="T40" fmla="*/ 396 w 428"/>
                  <a:gd name="T41" fmla="*/ 446 h 741"/>
                  <a:gd name="T42" fmla="*/ 419 w 428"/>
                  <a:gd name="T43" fmla="*/ 491 h 741"/>
                  <a:gd name="T44" fmla="*/ 428 w 428"/>
                  <a:gd name="T45" fmla="*/ 549 h 741"/>
                  <a:gd name="T46" fmla="*/ 418 w 428"/>
                  <a:gd name="T47" fmla="*/ 612 h 741"/>
                  <a:gd name="T48" fmla="*/ 391 w 428"/>
                  <a:gd name="T49" fmla="*/ 662 h 741"/>
                  <a:gd name="T50" fmla="*/ 351 w 428"/>
                  <a:gd name="T51" fmla="*/ 701 h 741"/>
                  <a:gd name="T52" fmla="*/ 299 w 428"/>
                  <a:gd name="T53" fmla="*/ 727 h 741"/>
                  <a:gd name="T54" fmla="*/ 240 w 428"/>
                  <a:gd name="T55" fmla="*/ 740 h 741"/>
                  <a:gd name="T56" fmla="*/ 169 w 428"/>
                  <a:gd name="T57" fmla="*/ 739 h 741"/>
                  <a:gd name="T58" fmla="*/ 91 w 428"/>
                  <a:gd name="T59" fmla="*/ 719 h 741"/>
                  <a:gd name="T60" fmla="*/ 27 w 428"/>
                  <a:gd name="T61" fmla="*/ 678 h 741"/>
                  <a:gd name="T62" fmla="*/ 25 w 428"/>
                  <a:gd name="T63" fmla="*/ 626 h 741"/>
                  <a:gd name="T64" fmla="*/ 80 w 428"/>
                  <a:gd name="T65" fmla="*/ 670 h 741"/>
                  <a:gd name="T66" fmla="*/ 142 w 428"/>
                  <a:gd name="T67" fmla="*/ 698 h 741"/>
                  <a:gd name="T68" fmla="*/ 210 w 428"/>
                  <a:gd name="T69" fmla="*/ 707 h 741"/>
                  <a:gd name="T70" fmla="*/ 265 w 428"/>
                  <a:gd name="T71" fmla="*/ 701 h 741"/>
                  <a:gd name="T72" fmla="*/ 313 w 428"/>
                  <a:gd name="T73" fmla="*/ 681 h 741"/>
                  <a:gd name="T74" fmla="*/ 354 w 428"/>
                  <a:gd name="T75" fmla="*/ 650 h 741"/>
                  <a:gd name="T76" fmla="*/ 381 w 428"/>
                  <a:gd name="T77" fmla="*/ 606 h 741"/>
                  <a:gd name="T78" fmla="*/ 391 w 428"/>
                  <a:gd name="T79" fmla="*/ 551 h 741"/>
                  <a:gd name="T80" fmla="*/ 382 w 428"/>
                  <a:gd name="T81" fmla="*/ 499 h 741"/>
                  <a:gd name="T82" fmla="*/ 357 w 428"/>
                  <a:gd name="T83" fmla="*/ 460 h 741"/>
                  <a:gd name="T84" fmla="*/ 321 w 428"/>
                  <a:gd name="T85" fmla="*/ 430 h 741"/>
                  <a:gd name="T86" fmla="*/ 276 w 428"/>
                  <a:gd name="T87" fmla="*/ 408 h 741"/>
                  <a:gd name="T88" fmla="*/ 227 w 428"/>
                  <a:gd name="T89" fmla="*/ 389 h 741"/>
                  <a:gd name="T90" fmla="*/ 175 w 428"/>
                  <a:gd name="T91" fmla="*/ 371 h 741"/>
                  <a:gd name="T92" fmla="*/ 126 w 428"/>
                  <a:gd name="T93" fmla="*/ 349 h 741"/>
                  <a:gd name="T94" fmla="*/ 81 w 428"/>
                  <a:gd name="T95" fmla="*/ 324 h 741"/>
                  <a:gd name="T96" fmla="*/ 45 w 428"/>
                  <a:gd name="T97" fmla="*/ 291 h 741"/>
                  <a:gd name="T98" fmla="*/ 20 w 428"/>
                  <a:gd name="T99" fmla="*/ 245 h 741"/>
                  <a:gd name="T100" fmla="*/ 12 w 428"/>
                  <a:gd name="T101" fmla="*/ 187 h 741"/>
                  <a:gd name="T102" fmla="*/ 21 w 428"/>
                  <a:gd name="T103" fmla="*/ 125 h 741"/>
                  <a:gd name="T104" fmla="*/ 49 w 428"/>
                  <a:gd name="T105" fmla="*/ 76 h 741"/>
                  <a:gd name="T106" fmla="*/ 90 w 428"/>
                  <a:gd name="T107" fmla="*/ 39 h 741"/>
                  <a:gd name="T108" fmla="*/ 142 w 428"/>
                  <a:gd name="T109" fmla="*/ 14 h 741"/>
                  <a:gd name="T110" fmla="*/ 200 w 428"/>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8" h="741">
                    <a:moveTo>
                      <a:pt x="230" y="0"/>
                    </a:moveTo>
                    <a:lnTo>
                      <a:pt x="269" y="2"/>
                    </a:lnTo>
                    <a:lnTo>
                      <a:pt x="305" y="10"/>
                    </a:lnTo>
                    <a:lnTo>
                      <a:pt x="337" y="21"/>
                    </a:lnTo>
                    <a:lnTo>
                      <a:pt x="366" y="37"/>
                    </a:lnTo>
                    <a:lnTo>
                      <a:pt x="393" y="57"/>
                    </a:lnTo>
                    <a:lnTo>
                      <a:pt x="415" y="80"/>
                    </a:lnTo>
                    <a:lnTo>
                      <a:pt x="387" y="105"/>
                    </a:lnTo>
                    <a:lnTo>
                      <a:pt x="367" y="83"/>
                    </a:lnTo>
                    <a:lnTo>
                      <a:pt x="346" y="66"/>
                    </a:lnTo>
                    <a:lnTo>
                      <a:pt x="320" y="52"/>
                    </a:lnTo>
                    <a:lnTo>
                      <a:pt x="292" y="42"/>
                    </a:lnTo>
                    <a:lnTo>
                      <a:pt x="262" y="35"/>
                    </a:lnTo>
                    <a:lnTo>
                      <a:pt x="229" y="33"/>
                    </a:lnTo>
                    <a:lnTo>
                      <a:pt x="202" y="34"/>
                    </a:lnTo>
                    <a:lnTo>
                      <a:pt x="176" y="38"/>
                    </a:lnTo>
                    <a:lnTo>
                      <a:pt x="152" y="46"/>
                    </a:lnTo>
                    <a:lnTo>
                      <a:pt x="128" y="57"/>
                    </a:lnTo>
                    <a:lnTo>
                      <a:pt x="106" y="71"/>
                    </a:lnTo>
                    <a:lnTo>
                      <a:pt x="87" y="88"/>
                    </a:lnTo>
                    <a:lnTo>
                      <a:pt x="71" y="107"/>
                    </a:lnTo>
                    <a:lnTo>
                      <a:pt x="58" y="131"/>
                    </a:lnTo>
                    <a:lnTo>
                      <a:pt x="52" y="156"/>
                    </a:lnTo>
                    <a:lnTo>
                      <a:pt x="48" y="186"/>
                    </a:lnTo>
                    <a:lnTo>
                      <a:pt x="51" y="214"/>
                    </a:lnTo>
                    <a:lnTo>
                      <a:pt x="57" y="238"/>
                    </a:lnTo>
                    <a:lnTo>
                      <a:pt x="67" y="259"/>
                    </a:lnTo>
                    <a:lnTo>
                      <a:pt x="82" y="278"/>
                    </a:lnTo>
                    <a:lnTo>
                      <a:pt x="99" y="294"/>
                    </a:lnTo>
                    <a:lnTo>
                      <a:pt x="118" y="307"/>
                    </a:lnTo>
                    <a:lnTo>
                      <a:pt x="139" y="320"/>
                    </a:lnTo>
                    <a:lnTo>
                      <a:pt x="163" y="330"/>
                    </a:lnTo>
                    <a:lnTo>
                      <a:pt x="188" y="340"/>
                    </a:lnTo>
                    <a:lnTo>
                      <a:pt x="212" y="349"/>
                    </a:lnTo>
                    <a:lnTo>
                      <a:pt x="238" y="358"/>
                    </a:lnTo>
                    <a:lnTo>
                      <a:pt x="264" y="368"/>
                    </a:lnTo>
                    <a:lnTo>
                      <a:pt x="290" y="377"/>
                    </a:lnTo>
                    <a:lnTo>
                      <a:pt x="315" y="389"/>
                    </a:lnTo>
                    <a:lnTo>
                      <a:pt x="337" y="400"/>
                    </a:lnTo>
                    <a:lnTo>
                      <a:pt x="358" y="413"/>
                    </a:lnTo>
                    <a:lnTo>
                      <a:pt x="379" y="429"/>
                    </a:lnTo>
                    <a:lnTo>
                      <a:pt x="396" y="446"/>
                    </a:lnTo>
                    <a:lnTo>
                      <a:pt x="409" y="467"/>
                    </a:lnTo>
                    <a:lnTo>
                      <a:pt x="419" y="491"/>
                    </a:lnTo>
                    <a:lnTo>
                      <a:pt x="426" y="518"/>
                    </a:lnTo>
                    <a:lnTo>
                      <a:pt x="428" y="549"/>
                    </a:lnTo>
                    <a:lnTo>
                      <a:pt x="426" y="581"/>
                    </a:lnTo>
                    <a:lnTo>
                      <a:pt x="418" y="612"/>
                    </a:lnTo>
                    <a:lnTo>
                      <a:pt x="407" y="639"/>
                    </a:lnTo>
                    <a:lnTo>
                      <a:pt x="391" y="662"/>
                    </a:lnTo>
                    <a:lnTo>
                      <a:pt x="373" y="684"/>
                    </a:lnTo>
                    <a:lnTo>
                      <a:pt x="351" y="701"/>
                    </a:lnTo>
                    <a:lnTo>
                      <a:pt x="326" y="715"/>
                    </a:lnTo>
                    <a:lnTo>
                      <a:pt x="299" y="727"/>
                    </a:lnTo>
                    <a:lnTo>
                      <a:pt x="271" y="734"/>
                    </a:lnTo>
                    <a:lnTo>
                      <a:pt x="240" y="740"/>
                    </a:lnTo>
                    <a:lnTo>
                      <a:pt x="210" y="741"/>
                    </a:lnTo>
                    <a:lnTo>
                      <a:pt x="169" y="739"/>
                    </a:lnTo>
                    <a:lnTo>
                      <a:pt x="128" y="731"/>
                    </a:lnTo>
                    <a:lnTo>
                      <a:pt x="91" y="719"/>
                    </a:lnTo>
                    <a:lnTo>
                      <a:pt x="57" y="701"/>
                    </a:lnTo>
                    <a:lnTo>
                      <a:pt x="27" y="678"/>
                    </a:lnTo>
                    <a:lnTo>
                      <a:pt x="0" y="651"/>
                    </a:lnTo>
                    <a:lnTo>
                      <a:pt x="25" y="626"/>
                    </a:lnTo>
                    <a:lnTo>
                      <a:pt x="51" y="650"/>
                    </a:lnTo>
                    <a:lnTo>
                      <a:pt x="80" y="670"/>
                    </a:lnTo>
                    <a:lnTo>
                      <a:pt x="109" y="687"/>
                    </a:lnTo>
                    <a:lnTo>
                      <a:pt x="142" y="698"/>
                    </a:lnTo>
                    <a:lnTo>
                      <a:pt x="175" y="705"/>
                    </a:lnTo>
                    <a:lnTo>
                      <a:pt x="210" y="707"/>
                    </a:lnTo>
                    <a:lnTo>
                      <a:pt x="238" y="706"/>
                    </a:lnTo>
                    <a:lnTo>
                      <a:pt x="265" y="701"/>
                    </a:lnTo>
                    <a:lnTo>
                      <a:pt x="290" y="693"/>
                    </a:lnTo>
                    <a:lnTo>
                      <a:pt x="313" y="681"/>
                    </a:lnTo>
                    <a:lnTo>
                      <a:pt x="335" y="667"/>
                    </a:lnTo>
                    <a:lnTo>
                      <a:pt x="354" y="650"/>
                    </a:lnTo>
                    <a:lnTo>
                      <a:pt x="370" y="630"/>
                    </a:lnTo>
                    <a:lnTo>
                      <a:pt x="381" y="606"/>
                    </a:lnTo>
                    <a:lnTo>
                      <a:pt x="388" y="580"/>
                    </a:lnTo>
                    <a:lnTo>
                      <a:pt x="391" y="551"/>
                    </a:lnTo>
                    <a:lnTo>
                      <a:pt x="389" y="523"/>
                    </a:lnTo>
                    <a:lnTo>
                      <a:pt x="382" y="499"/>
                    </a:lnTo>
                    <a:lnTo>
                      <a:pt x="372" y="478"/>
                    </a:lnTo>
                    <a:lnTo>
                      <a:pt x="357" y="460"/>
                    </a:lnTo>
                    <a:lnTo>
                      <a:pt x="340" y="444"/>
                    </a:lnTo>
                    <a:lnTo>
                      <a:pt x="321" y="430"/>
                    </a:lnTo>
                    <a:lnTo>
                      <a:pt x="300" y="419"/>
                    </a:lnTo>
                    <a:lnTo>
                      <a:pt x="276" y="408"/>
                    </a:lnTo>
                    <a:lnTo>
                      <a:pt x="253" y="398"/>
                    </a:lnTo>
                    <a:lnTo>
                      <a:pt x="227" y="389"/>
                    </a:lnTo>
                    <a:lnTo>
                      <a:pt x="201" y="380"/>
                    </a:lnTo>
                    <a:lnTo>
                      <a:pt x="175" y="371"/>
                    </a:lnTo>
                    <a:lnTo>
                      <a:pt x="151" y="360"/>
                    </a:lnTo>
                    <a:lnTo>
                      <a:pt x="126" y="349"/>
                    </a:lnTo>
                    <a:lnTo>
                      <a:pt x="102" y="338"/>
                    </a:lnTo>
                    <a:lnTo>
                      <a:pt x="81" y="324"/>
                    </a:lnTo>
                    <a:lnTo>
                      <a:pt x="62" y="309"/>
                    </a:lnTo>
                    <a:lnTo>
                      <a:pt x="45" y="291"/>
                    </a:lnTo>
                    <a:lnTo>
                      <a:pt x="31" y="269"/>
                    </a:lnTo>
                    <a:lnTo>
                      <a:pt x="20" y="245"/>
                    </a:lnTo>
                    <a:lnTo>
                      <a:pt x="15" y="218"/>
                    </a:lnTo>
                    <a:lnTo>
                      <a:pt x="12" y="187"/>
                    </a:lnTo>
                    <a:lnTo>
                      <a:pt x="15" y="154"/>
                    </a:lnTo>
                    <a:lnTo>
                      <a:pt x="21" y="125"/>
                    </a:lnTo>
                    <a:lnTo>
                      <a:pt x="34" y="99"/>
                    </a:lnTo>
                    <a:lnTo>
                      <a:pt x="49" y="76"/>
                    </a:lnTo>
                    <a:lnTo>
                      <a:pt x="69" y="56"/>
                    </a:lnTo>
                    <a:lnTo>
                      <a:pt x="90" y="39"/>
                    </a:lnTo>
                    <a:lnTo>
                      <a:pt x="115" y="25"/>
                    </a:lnTo>
                    <a:lnTo>
                      <a:pt x="142" y="14"/>
                    </a:lnTo>
                    <a:lnTo>
                      <a:pt x="170" y="7"/>
                    </a:lnTo>
                    <a:lnTo>
                      <a:pt x="200" y="1"/>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0"/>
              <p:cNvSpPr>
                <a:spLocks noEditPoints="1"/>
              </p:cNvSpPr>
              <p:nvPr userDrawn="1"/>
            </p:nvSpPr>
            <p:spPr bwMode="auto">
              <a:xfrm>
                <a:off x="3492501" y="2847976"/>
                <a:ext cx="506413" cy="557213"/>
              </a:xfrm>
              <a:custGeom>
                <a:avLst/>
                <a:gdLst>
                  <a:gd name="T0" fmla="*/ 323 w 640"/>
                  <a:gd name="T1" fmla="*/ 34 h 703"/>
                  <a:gd name="T2" fmla="*/ 137 w 640"/>
                  <a:gd name="T3" fmla="*/ 474 h 703"/>
                  <a:gd name="T4" fmla="*/ 505 w 640"/>
                  <a:gd name="T5" fmla="*/ 474 h 703"/>
                  <a:gd name="T6" fmla="*/ 323 w 640"/>
                  <a:gd name="T7" fmla="*/ 34 h 703"/>
                  <a:gd name="T8" fmla="*/ 304 w 640"/>
                  <a:gd name="T9" fmla="*/ 0 h 703"/>
                  <a:gd name="T10" fmla="*/ 344 w 640"/>
                  <a:gd name="T11" fmla="*/ 0 h 703"/>
                  <a:gd name="T12" fmla="*/ 640 w 640"/>
                  <a:gd name="T13" fmla="*/ 703 h 703"/>
                  <a:gd name="T14" fmla="*/ 599 w 640"/>
                  <a:gd name="T15" fmla="*/ 703 h 703"/>
                  <a:gd name="T16" fmla="*/ 518 w 640"/>
                  <a:gd name="T17" fmla="*/ 507 h 703"/>
                  <a:gd name="T18" fmla="*/ 124 w 640"/>
                  <a:gd name="T19" fmla="*/ 507 h 703"/>
                  <a:gd name="T20" fmla="*/ 41 w 640"/>
                  <a:gd name="T21" fmla="*/ 703 h 703"/>
                  <a:gd name="T22" fmla="*/ 0 w 640"/>
                  <a:gd name="T23" fmla="*/ 703 h 703"/>
                  <a:gd name="T24" fmla="*/ 304 w 640"/>
                  <a:gd name="T25"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0" h="703">
                    <a:moveTo>
                      <a:pt x="323" y="34"/>
                    </a:moveTo>
                    <a:lnTo>
                      <a:pt x="137" y="474"/>
                    </a:lnTo>
                    <a:lnTo>
                      <a:pt x="505" y="474"/>
                    </a:lnTo>
                    <a:lnTo>
                      <a:pt x="323" y="34"/>
                    </a:lnTo>
                    <a:close/>
                    <a:moveTo>
                      <a:pt x="304" y="0"/>
                    </a:moveTo>
                    <a:lnTo>
                      <a:pt x="344" y="0"/>
                    </a:lnTo>
                    <a:lnTo>
                      <a:pt x="640" y="703"/>
                    </a:lnTo>
                    <a:lnTo>
                      <a:pt x="599" y="703"/>
                    </a:lnTo>
                    <a:lnTo>
                      <a:pt x="518" y="507"/>
                    </a:lnTo>
                    <a:lnTo>
                      <a:pt x="124" y="507"/>
                    </a:lnTo>
                    <a:lnTo>
                      <a:pt x="41" y="703"/>
                    </a:lnTo>
                    <a:lnTo>
                      <a:pt x="0" y="703"/>
                    </a:lnTo>
                    <a:lnTo>
                      <a:pt x="3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p:cNvSpPr>
              <p:nvPr userDrawn="1"/>
            </p:nvSpPr>
            <p:spPr bwMode="auto">
              <a:xfrm>
                <a:off x="4048126" y="2832101"/>
                <a:ext cx="339725" cy="588963"/>
              </a:xfrm>
              <a:custGeom>
                <a:avLst/>
                <a:gdLst>
                  <a:gd name="T0" fmla="*/ 269 w 429"/>
                  <a:gd name="T1" fmla="*/ 2 h 741"/>
                  <a:gd name="T2" fmla="*/ 338 w 429"/>
                  <a:gd name="T3" fmla="*/ 21 h 741"/>
                  <a:gd name="T4" fmla="*/ 394 w 429"/>
                  <a:gd name="T5" fmla="*/ 57 h 741"/>
                  <a:gd name="T6" fmla="*/ 387 w 429"/>
                  <a:gd name="T7" fmla="*/ 105 h 741"/>
                  <a:gd name="T8" fmla="*/ 347 w 429"/>
                  <a:gd name="T9" fmla="*/ 66 h 741"/>
                  <a:gd name="T10" fmla="*/ 293 w 429"/>
                  <a:gd name="T11" fmla="*/ 42 h 741"/>
                  <a:gd name="T12" fmla="*/ 230 w 429"/>
                  <a:gd name="T13" fmla="*/ 33 h 741"/>
                  <a:gd name="T14" fmla="*/ 177 w 429"/>
                  <a:gd name="T15" fmla="*/ 38 h 741"/>
                  <a:gd name="T16" fmla="*/ 129 w 429"/>
                  <a:gd name="T17" fmla="*/ 57 h 741"/>
                  <a:gd name="T18" fmla="*/ 87 w 429"/>
                  <a:gd name="T19" fmla="*/ 88 h 741"/>
                  <a:gd name="T20" fmla="*/ 60 w 429"/>
                  <a:gd name="T21" fmla="*/ 131 h 741"/>
                  <a:gd name="T22" fmla="*/ 49 w 429"/>
                  <a:gd name="T23" fmla="*/ 186 h 741"/>
                  <a:gd name="T24" fmla="*/ 58 w 429"/>
                  <a:gd name="T25" fmla="*/ 238 h 741"/>
                  <a:gd name="T26" fmla="*/ 82 w 429"/>
                  <a:gd name="T27" fmla="*/ 278 h 741"/>
                  <a:gd name="T28" fmla="*/ 118 w 429"/>
                  <a:gd name="T29" fmla="*/ 307 h 741"/>
                  <a:gd name="T30" fmla="*/ 163 w 429"/>
                  <a:gd name="T31" fmla="*/ 330 h 741"/>
                  <a:gd name="T32" fmla="*/ 213 w 429"/>
                  <a:gd name="T33" fmla="*/ 349 h 741"/>
                  <a:gd name="T34" fmla="*/ 264 w 429"/>
                  <a:gd name="T35" fmla="*/ 368 h 741"/>
                  <a:gd name="T36" fmla="*/ 315 w 429"/>
                  <a:gd name="T37" fmla="*/ 389 h 741"/>
                  <a:gd name="T38" fmla="*/ 359 w 429"/>
                  <a:gd name="T39" fmla="*/ 413 h 741"/>
                  <a:gd name="T40" fmla="*/ 396 w 429"/>
                  <a:gd name="T41" fmla="*/ 446 h 741"/>
                  <a:gd name="T42" fmla="*/ 420 w 429"/>
                  <a:gd name="T43" fmla="*/ 491 h 741"/>
                  <a:gd name="T44" fmla="*/ 429 w 429"/>
                  <a:gd name="T45" fmla="*/ 549 h 741"/>
                  <a:gd name="T46" fmla="*/ 418 w 429"/>
                  <a:gd name="T47" fmla="*/ 612 h 741"/>
                  <a:gd name="T48" fmla="*/ 391 w 429"/>
                  <a:gd name="T49" fmla="*/ 662 h 741"/>
                  <a:gd name="T50" fmla="*/ 351 w 429"/>
                  <a:gd name="T51" fmla="*/ 701 h 741"/>
                  <a:gd name="T52" fmla="*/ 299 w 429"/>
                  <a:gd name="T53" fmla="*/ 727 h 741"/>
                  <a:gd name="T54" fmla="*/ 241 w 429"/>
                  <a:gd name="T55" fmla="*/ 740 h 741"/>
                  <a:gd name="T56" fmla="*/ 169 w 429"/>
                  <a:gd name="T57" fmla="*/ 739 h 741"/>
                  <a:gd name="T58" fmla="*/ 91 w 429"/>
                  <a:gd name="T59" fmla="*/ 719 h 741"/>
                  <a:gd name="T60" fmla="*/ 27 w 429"/>
                  <a:gd name="T61" fmla="*/ 678 h 741"/>
                  <a:gd name="T62" fmla="*/ 25 w 429"/>
                  <a:gd name="T63" fmla="*/ 626 h 741"/>
                  <a:gd name="T64" fmla="*/ 80 w 429"/>
                  <a:gd name="T65" fmla="*/ 670 h 741"/>
                  <a:gd name="T66" fmla="*/ 142 w 429"/>
                  <a:gd name="T67" fmla="*/ 698 h 741"/>
                  <a:gd name="T68" fmla="*/ 211 w 429"/>
                  <a:gd name="T69" fmla="*/ 707 h 741"/>
                  <a:gd name="T70" fmla="*/ 266 w 429"/>
                  <a:gd name="T71" fmla="*/ 701 h 741"/>
                  <a:gd name="T72" fmla="*/ 314 w 429"/>
                  <a:gd name="T73" fmla="*/ 681 h 741"/>
                  <a:gd name="T74" fmla="*/ 354 w 429"/>
                  <a:gd name="T75" fmla="*/ 650 h 741"/>
                  <a:gd name="T76" fmla="*/ 381 w 429"/>
                  <a:gd name="T77" fmla="*/ 606 h 741"/>
                  <a:gd name="T78" fmla="*/ 391 w 429"/>
                  <a:gd name="T79" fmla="*/ 551 h 741"/>
                  <a:gd name="T80" fmla="*/ 382 w 429"/>
                  <a:gd name="T81" fmla="*/ 499 h 741"/>
                  <a:gd name="T82" fmla="*/ 358 w 429"/>
                  <a:gd name="T83" fmla="*/ 460 h 741"/>
                  <a:gd name="T84" fmla="*/ 322 w 429"/>
                  <a:gd name="T85" fmla="*/ 430 h 741"/>
                  <a:gd name="T86" fmla="*/ 277 w 429"/>
                  <a:gd name="T87" fmla="*/ 408 h 741"/>
                  <a:gd name="T88" fmla="*/ 227 w 429"/>
                  <a:gd name="T89" fmla="*/ 389 h 741"/>
                  <a:gd name="T90" fmla="*/ 176 w 429"/>
                  <a:gd name="T91" fmla="*/ 371 h 741"/>
                  <a:gd name="T92" fmla="*/ 126 w 429"/>
                  <a:gd name="T93" fmla="*/ 349 h 741"/>
                  <a:gd name="T94" fmla="*/ 81 w 429"/>
                  <a:gd name="T95" fmla="*/ 324 h 741"/>
                  <a:gd name="T96" fmla="*/ 45 w 429"/>
                  <a:gd name="T97" fmla="*/ 291 h 741"/>
                  <a:gd name="T98" fmla="*/ 21 w 429"/>
                  <a:gd name="T99" fmla="*/ 245 h 741"/>
                  <a:gd name="T100" fmla="*/ 13 w 429"/>
                  <a:gd name="T101" fmla="*/ 187 h 741"/>
                  <a:gd name="T102" fmla="*/ 22 w 429"/>
                  <a:gd name="T103" fmla="*/ 125 h 741"/>
                  <a:gd name="T104" fmla="*/ 50 w 429"/>
                  <a:gd name="T105" fmla="*/ 76 h 741"/>
                  <a:gd name="T106" fmla="*/ 90 w 429"/>
                  <a:gd name="T107" fmla="*/ 39 h 741"/>
                  <a:gd name="T108" fmla="*/ 142 w 429"/>
                  <a:gd name="T109" fmla="*/ 14 h 741"/>
                  <a:gd name="T110" fmla="*/ 200 w 429"/>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9" h="741">
                    <a:moveTo>
                      <a:pt x="231" y="0"/>
                    </a:moveTo>
                    <a:lnTo>
                      <a:pt x="269" y="2"/>
                    </a:lnTo>
                    <a:lnTo>
                      <a:pt x="305" y="10"/>
                    </a:lnTo>
                    <a:lnTo>
                      <a:pt x="338" y="21"/>
                    </a:lnTo>
                    <a:lnTo>
                      <a:pt x="367" y="37"/>
                    </a:lnTo>
                    <a:lnTo>
                      <a:pt x="394" y="57"/>
                    </a:lnTo>
                    <a:lnTo>
                      <a:pt x="415" y="80"/>
                    </a:lnTo>
                    <a:lnTo>
                      <a:pt x="387" y="105"/>
                    </a:lnTo>
                    <a:lnTo>
                      <a:pt x="368" y="83"/>
                    </a:lnTo>
                    <a:lnTo>
                      <a:pt x="347" y="66"/>
                    </a:lnTo>
                    <a:lnTo>
                      <a:pt x="321" y="52"/>
                    </a:lnTo>
                    <a:lnTo>
                      <a:pt x="293" y="42"/>
                    </a:lnTo>
                    <a:lnTo>
                      <a:pt x="262" y="35"/>
                    </a:lnTo>
                    <a:lnTo>
                      <a:pt x="230" y="33"/>
                    </a:lnTo>
                    <a:lnTo>
                      <a:pt x="203" y="34"/>
                    </a:lnTo>
                    <a:lnTo>
                      <a:pt x="177" y="38"/>
                    </a:lnTo>
                    <a:lnTo>
                      <a:pt x="152" y="46"/>
                    </a:lnTo>
                    <a:lnTo>
                      <a:pt x="129" y="57"/>
                    </a:lnTo>
                    <a:lnTo>
                      <a:pt x="106" y="71"/>
                    </a:lnTo>
                    <a:lnTo>
                      <a:pt x="87" y="88"/>
                    </a:lnTo>
                    <a:lnTo>
                      <a:pt x="71" y="107"/>
                    </a:lnTo>
                    <a:lnTo>
                      <a:pt x="60" y="131"/>
                    </a:lnTo>
                    <a:lnTo>
                      <a:pt x="52" y="156"/>
                    </a:lnTo>
                    <a:lnTo>
                      <a:pt x="49" y="186"/>
                    </a:lnTo>
                    <a:lnTo>
                      <a:pt x="51" y="214"/>
                    </a:lnTo>
                    <a:lnTo>
                      <a:pt x="58" y="238"/>
                    </a:lnTo>
                    <a:lnTo>
                      <a:pt x="68" y="259"/>
                    </a:lnTo>
                    <a:lnTo>
                      <a:pt x="82" y="278"/>
                    </a:lnTo>
                    <a:lnTo>
                      <a:pt x="99" y="294"/>
                    </a:lnTo>
                    <a:lnTo>
                      <a:pt x="118" y="307"/>
                    </a:lnTo>
                    <a:lnTo>
                      <a:pt x="140" y="320"/>
                    </a:lnTo>
                    <a:lnTo>
                      <a:pt x="163" y="330"/>
                    </a:lnTo>
                    <a:lnTo>
                      <a:pt x="188" y="340"/>
                    </a:lnTo>
                    <a:lnTo>
                      <a:pt x="213" y="349"/>
                    </a:lnTo>
                    <a:lnTo>
                      <a:pt x="239" y="358"/>
                    </a:lnTo>
                    <a:lnTo>
                      <a:pt x="264" y="368"/>
                    </a:lnTo>
                    <a:lnTo>
                      <a:pt x="290" y="377"/>
                    </a:lnTo>
                    <a:lnTo>
                      <a:pt x="315" y="389"/>
                    </a:lnTo>
                    <a:lnTo>
                      <a:pt x="338" y="400"/>
                    </a:lnTo>
                    <a:lnTo>
                      <a:pt x="359" y="413"/>
                    </a:lnTo>
                    <a:lnTo>
                      <a:pt x="379" y="429"/>
                    </a:lnTo>
                    <a:lnTo>
                      <a:pt x="396" y="446"/>
                    </a:lnTo>
                    <a:lnTo>
                      <a:pt x="409" y="467"/>
                    </a:lnTo>
                    <a:lnTo>
                      <a:pt x="420" y="491"/>
                    </a:lnTo>
                    <a:lnTo>
                      <a:pt x="426" y="518"/>
                    </a:lnTo>
                    <a:lnTo>
                      <a:pt x="429" y="549"/>
                    </a:lnTo>
                    <a:lnTo>
                      <a:pt x="426" y="581"/>
                    </a:lnTo>
                    <a:lnTo>
                      <a:pt x="418" y="612"/>
                    </a:lnTo>
                    <a:lnTo>
                      <a:pt x="407" y="639"/>
                    </a:lnTo>
                    <a:lnTo>
                      <a:pt x="391" y="662"/>
                    </a:lnTo>
                    <a:lnTo>
                      <a:pt x="373" y="684"/>
                    </a:lnTo>
                    <a:lnTo>
                      <a:pt x="351" y="701"/>
                    </a:lnTo>
                    <a:lnTo>
                      <a:pt x="326" y="715"/>
                    </a:lnTo>
                    <a:lnTo>
                      <a:pt x="299" y="727"/>
                    </a:lnTo>
                    <a:lnTo>
                      <a:pt x="271" y="734"/>
                    </a:lnTo>
                    <a:lnTo>
                      <a:pt x="241" y="740"/>
                    </a:lnTo>
                    <a:lnTo>
                      <a:pt x="211" y="741"/>
                    </a:lnTo>
                    <a:lnTo>
                      <a:pt x="169" y="739"/>
                    </a:lnTo>
                    <a:lnTo>
                      <a:pt x="129" y="731"/>
                    </a:lnTo>
                    <a:lnTo>
                      <a:pt x="91" y="719"/>
                    </a:lnTo>
                    <a:lnTo>
                      <a:pt x="58" y="701"/>
                    </a:lnTo>
                    <a:lnTo>
                      <a:pt x="27" y="678"/>
                    </a:lnTo>
                    <a:lnTo>
                      <a:pt x="0" y="651"/>
                    </a:lnTo>
                    <a:lnTo>
                      <a:pt x="25" y="626"/>
                    </a:lnTo>
                    <a:lnTo>
                      <a:pt x="51" y="650"/>
                    </a:lnTo>
                    <a:lnTo>
                      <a:pt x="80" y="670"/>
                    </a:lnTo>
                    <a:lnTo>
                      <a:pt x="109" y="687"/>
                    </a:lnTo>
                    <a:lnTo>
                      <a:pt x="142" y="698"/>
                    </a:lnTo>
                    <a:lnTo>
                      <a:pt x="176" y="705"/>
                    </a:lnTo>
                    <a:lnTo>
                      <a:pt x="211" y="707"/>
                    </a:lnTo>
                    <a:lnTo>
                      <a:pt x="239" y="706"/>
                    </a:lnTo>
                    <a:lnTo>
                      <a:pt x="266" y="701"/>
                    </a:lnTo>
                    <a:lnTo>
                      <a:pt x="290" y="693"/>
                    </a:lnTo>
                    <a:lnTo>
                      <a:pt x="314" y="681"/>
                    </a:lnTo>
                    <a:lnTo>
                      <a:pt x="335" y="667"/>
                    </a:lnTo>
                    <a:lnTo>
                      <a:pt x="354" y="650"/>
                    </a:lnTo>
                    <a:lnTo>
                      <a:pt x="370" y="630"/>
                    </a:lnTo>
                    <a:lnTo>
                      <a:pt x="381" y="606"/>
                    </a:lnTo>
                    <a:lnTo>
                      <a:pt x="388" y="580"/>
                    </a:lnTo>
                    <a:lnTo>
                      <a:pt x="391" y="551"/>
                    </a:lnTo>
                    <a:lnTo>
                      <a:pt x="389" y="523"/>
                    </a:lnTo>
                    <a:lnTo>
                      <a:pt x="382" y="499"/>
                    </a:lnTo>
                    <a:lnTo>
                      <a:pt x="372" y="478"/>
                    </a:lnTo>
                    <a:lnTo>
                      <a:pt x="358" y="460"/>
                    </a:lnTo>
                    <a:lnTo>
                      <a:pt x="341" y="444"/>
                    </a:lnTo>
                    <a:lnTo>
                      <a:pt x="322" y="430"/>
                    </a:lnTo>
                    <a:lnTo>
                      <a:pt x="300" y="419"/>
                    </a:lnTo>
                    <a:lnTo>
                      <a:pt x="277" y="408"/>
                    </a:lnTo>
                    <a:lnTo>
                      <a:pt x="253" y="398"/>
                    </a:lnTo>
                    <a:lnTo>
                      <a:pt x="227" y="389"/>
                    </a:lnTo>
                    <a:lnTo>
                      <a:pt x="202" y="380"/>
                    </a:lnTo>
                    <a:lnTo>
                      <a:pt x="176" y="371"/>
                    </a:lnTo>
                    <a:lnTo>
                      <a:pt x="151" y="360"/>
                    </a:lnTo>
                    <a:lnTo>
                      <a:pt x="126" y="349"/>
                    </a:lnTo>
                    <a:lnTo>
                      <a:pt x="103" y="338"/>
                    </a:lnTo>
                    <a:lnTo>
                      <a:pt x="81" y="324"/>
                    </a:lnTo>
                    <a:lnTo>
                      <a:pt x="62" y="309"/>
                    </a:lnTo>
                    <a:lnTo>
                      <a:pt x="45" y="291"/>
                    </a:lnTo>
                    <a:lnTo>
                      <a:pt x="32" y="269"/>
                    </a:lnTo>
                    <a:lnTo>
                      <a:pt x="21" y="245"/>
                    </a:lnTo>
                    <a:lnTo>
                      <a:pt x="15" y="218"/>
                    </a:lnTo>
                    <a:lnTo>
                      <a:pt x="13" y="187"/>
                    </a:lnTo>
                    <a:lnTo>
                      <a:pt x="15" y="154"/>
                    </a:lnTo>
                    <a:lnTo>
                      <a:pt x="22" y="125"/>
                    </a:lnTo>
                    <a:lnTo>
                      <a:pt x="34" y="99"/>
                    </a:lnTo>
                    <a:lnTo>
                      <a:pt x="50" y="76"/>
                    </a:lnTo>
                    <a:lnTo>
                      <a:pt x="69" y="56"/>
                    </a:lnTo>
                    <a:lnTo>
                      <a:pt x="90" y="39"/>
                    </a:lnTo>
                    <a:lnTo>
                      <a:pt x="115" y="25"/>
                    </a:lnTo>
                    <a:lnTo>
                      <a:pt x="142" y="14"/>
                    </a:lnTo>
                    <a:lnTo>
                      <a:pt x="170" y="7"/>
                    </a:lnTo>
                    <a:lnTo>
                      <a:pt x="200" y="1"/>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2"/>
              <p:cNvSpPr>
                <a:spLocks noEditPoints="1"/>
              </p:cNvSpPr>
              <p:nvPr userDrawn="1"/>
            </p:nvSpPr>
            <p:spPr bwMode="auto">
              <a:xfrm>
                <a:off x="4421188" y="2836863"/>
                <a:ext cx="66675" cy="65088"/>
              </a:xfrm>
              <a:custGeom>
                <a:avLst/>
                <a:gdLst>
                  <a:gd name="T0" fmla="*/ 33 w 84"/>
                  <a:gd name="T1" fmla="*/ 41 h 84"/>
                  <a:gd name="T2" fmla="*/ 44 w 84"/>
                  <a:gd name="T3" fmla="*/ 41 h 84"/>
                  <a:gd name="T4" fmla="*/ 50 w 84"/>
                  <a:gd name="T5" fmla="*/ 39 h 84"/>
                  <a:gd name="T6" fmla="*/ 53 w 84"/>
                  <a:gd name="T7" fmla="*/ 35 h 84"/>
                  <a:gd name="T8" fmla="*/ 53 w 84"/>
                  <a:gd name="T9" fmla="*/ 29 h 84"/>
                  <a:gd name="T10" fmla="*/ 51 w 84"/>
                  <a:gd name="T11" fmla="*/ 25 h 84"/>
                  <a:gd name="T12" fmla="*/ 45 w 84"/>
                  <a:gd name="T13" fmla="*/ 23 h 84"/>
                  <a:gd name="T14" fmla="*/ 33 w 84"/>
                  <a:gd name="T15" fmla="*/ 23 h 84"/>
                  <a:gd name="T16" fmla="*/ 43 w 84"/>
                  <a:gd name="T17" fmla="*/ 19 h 84"/>
                  <a:gd name="T18" fmla="*/ 52 w 84"/>
                  <a:gd name="T19" fmla="*/ 20 h 84"/>
                  <a:gd name="T20" fmla="*/ 57 w 84"/>
                  <a:gd name="T21" fmla="*/ 24 h 84"/>
                  <a:gd name="T22" fmla="*/ 59 w 84"/>
                  <a:gd name="T23" fmla="*/ 32 h 84"/>
                  <a:gd name="T24" fmla="*/ 56 w 84"/>
                  <a:gd name="T25" fmla="*/ 40 h 84"/>
                  <a:gd name="T26" fmla="*/ 51 w 84"/>
                  <a:gd name="T27" fmla="*/ 44 h 84"/>
                  <a:gd name="T28" fmla="*/ 61 w 84"/>
                  <a:gd name="T29" fmla="*/ 66 h 84"/>
                  <a:gd name="T30" fmla="*/ 42 w 84"/>
                  <a:gd name="T31" fmla="*/ 46 h 84"/>
                  <a:gd name="T32" fmla="*/ 33 w 84"/>
                  <a:gd name="T33" fmla="*/ 66 h 84"/>
                  <a:gd name="T34" fmla="*/ 27 w 84"/>
                  <a:gd name="T35" fmla="*/ 19 h 84"/>
                  <a:gd name="T36" fmla="*/ 27 w 84"/>
                  <a:gd name="T37" fmla="*/ 8 h 84"/>
                  <a:gd name="T38" fmla="*/ 8 w 84"/>
                  <a:gd name="T39" fmla="*/ 28 h 84"/>
                  <a:gd name="T40" fmla="*/ 8 w 84"/>
                  <a:gd name="T41" fmla="*/ 57 h 84"/>
                  <a:gd name="T42" fmla="*/ 27 w 84"/>
                  <a:gd name="T43" fmla="*/ 77 h 84"/>
                  <a:gd name="T44" fmla="*/ 56 w 84"/>
                  <a:gd name="T45" fmla="*/ 77 h 84"/>
                  <a:gd name="T46" fmla="*/ 77 w 84"/>
                  <a:gd name="T47" fmla="*/ 57 h 84"/>
                  <a:gd name="T48" fmla="*/ 77 w 84"/>
                  <a:gd name="T49" fmla="*/ 28 h 84"/>
                  <a:gd name="T50" fmla="*/ 56 w 84"/>
                  <a:gd name="T51" fmla="*/ 8 h 84"/>
                  <a:gd name="T52" fmla="*/ 42 w 84"/>
                  <a:gd name="T53" fmla="*/ 0 h 84"/>
                  <a:gd name="T54" fmla="*/ 72 w 84"/>
                  <a:gd name="T55" fmla="*/ 13 h 84"/>
                  <a:gd name="T56" fmla="*/ 84 w 84"/>
                  <a:gd name="T57" fmla="*/ 42 h 84"/>
                  <a:gd name="T58" fmla="*/ 72 w 84"/>
                  <a:gd name="T59" fmla="*/ 73 h 84"/>
                  <a:gd name="T60" fmla="*/ 42 w 84"/>
                  <a:gd name="T61" fmla="*/ 84 h 84"/>
                  <a:gd name="T62" fmla="*/ 17 w 84"/>
                  <a:gd name="T63" fmla="*/ 76 h 84"/>
                  <a:gd name="T64" fmla="*/ 2 w 84"/>
                  <a:gd name="T65" fmla="*/ 56 h 84"/>
                  <a:gd name="T66" fmla="*/ 3 w 84"/>
                  <a:gd name="T67" fmla="*/ 26 h 84"/>
                  <a:gd name="T68" fmla="*/ 26 w 84"/>
                  <a:gd name="T69"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84">
                    <a:moveTo>
                      <a:pt x="33" y="23"/>
                    </a:moveTo>
                    <a:lnTo>
                      <a:pt x="33" y="41"/>
                    </a:lnTo>
                    <a:lnTo>
                      <a:pt x="41" y="41"/>
                    </a:lnTo>
                    <a:lnTo>
                      <a:pt x="44" y="41"/>
                    </a:lnTo>
                    <a:lnTo>
                      <a:pt x="47" y="40"/>
                    </a:lnTo>
                    <a:lnTo>
                      <a:pt x="50" y="39"/>
                    </a:lnTo>
                    <a:lnTo>
                      <a:pt x="52" y="38"/>
                    </a:lnTo>
                    <a:lnTo>
                      <a:pt x="53" y="35"/>
                    </a:lnTo>
                    <a:lnTo>
                      <a:pt x="54" y="32"/>
                    </a:lnTo>
                    <a:lnTo>
                      <a:pt x="53" y="29"/>
                    </a:lnTo>
                    <a:lnTo>
                      <a:pt x="52" y="26"/>
                    </a:lnTo>
                    <a:lnTo>
                      <a:pt x="51" y="25"/>
                    </a:lnTo>
                    <a:lnTo>
                      <a:pt x="48" y="24"/>
                    </a:lnTo>
                    <a:lnTo>
                      <a:pt x="45" y="23"/>
                    </a:lnTo>
                    <a:lnTo>
                      <a:pt x="43" y="23"/>
                    </a:lnTo>
                    <a:lnTo>
                      <a:pt x="33" y="23"/>
                    </a:lnTo>
                    <a:close/>
                    <a:moveTo>
                      <a:pt x="27" y="19"/>
                    </a:moveTo>
                    <a:lnTo>
                      <a:pt x="43" y="19"/>
                    </a:lnTo>
                    <a:lnTo>
                      <a:pt x="47" y="20"/>
                    </a:lnTo>
                    <a:lnTo>
                      <a:pt x="52" y="20"/>
                    </a:lnTo>
                    <a:lnTo>
                      <a:pt x="54" y="22"/>
                    </a:lnTo>
                    <a:lnTo>
                      <a:pt x="57" y="24"/>
                    </a:lnTo>
                    <a:lnTo>
                      <a:pt x="59" y="28"/>
                    </a:lnTo>
                    <a:lnTo>
                      <a:pt x="59" y="32"/>
                    </a:lnTo>
                    <a:lnTo>
                      <a:pt x="59" y="37"/>
                    </a:lnTo>
                    <a:lnTo>
                      <a:pt x="56" y="40"/>
                    </a:lnTo>
                    <a:lnTo>
                      <a:pt x="54" y="42"/>
                    </a:lnTo>
                    <a:lnTo>
                      <a:pt x="51" y="44"/>
                    </a:lnTo>
                    <a:lnTo>
                      <a:pt x="47" y="44"/>
                    </a:lnTo>
                    <a:lnTo>
                      <a:pt x="61" y="66"/>
                    </a:lnTo>
                    <a:lnTo>
                      <a:pt x="54" y="66"/>
                    </a:lnTo>
                    <a:lnTo>
                      <a:pt x="42" y="46"/>
                    </a:lnTo>
                    <a:lnTo>
                      <a:pt x="33" y="46"/>
                    </a:lnTo>
                    <a:lnTo>
                      <a:pt x="33" y="66"/>
                    </a:lnTo>
                    <a:lnTo>
                      <a:pt x="27" y="66"/>
                    </a:lnTo>
                    <a:lnTo>
                      <a:pt x="27" y="19"/>
                    </a:lnTo>
                    <a:close/>
                    <a:moveTo>
                      <a:pt x="42" y="5"/>
                    </a:moveTo>
                    <a:lnTo>
                      <a:pt x="27" y="8"/>
                    </a:lnTo>
                    <a:lnTo>
                      <a:pt x="16" y="16"/>
                    </a:lnTo>
                    <a:lnTo>
                      <a:pt x="8" y="28"/>
                    </a:lnTo>
                    <a:lnTo>
                      <a:pt x="5" y="42"/>
                    </a:lnTo>
                    <a:lnTo>
                      <a:pt x="8" y="57"/>
                    </a:lnTo>
                    <a:lnTo>
                      <a:pt x="16" y="69"/>
                    </a:lnTo>
                    <a:lnTo>
                      <a:pt x="27" y="77"/>
                    </a:lnTo>
                    <a:lnTo>
                      <a:pt x="42" y="80"/>
                    </a:lnTo>
                    <a:lnTo>
                      <a:pt x="56" y="77"/>
                    </a:lnTo>
                    <a:lnTo>
                      <a:pt x="69" y="69"/>
                    </a:lnTo>
                    <a:lnTo>
                      <a:pt x="77" y="57"/>
                    </a:lnTo>
                    <a:lnTo>
                      <a:pt x="80" y="42"/>
                    </a:lnTo>
                    <a:lnTo>
                      <a:pt x="77" y="28"/>
                    </a:lnTo>
                    <a:lnTo>
                      <a:pt x="69" y="16"/>
                    </a:lnTo>
                    <a:lnTo>
                      <a:pt x="56" y="8"/>
                    </a:lnTo>
                    <a:lnTo>
                      <a:pt x="42" y="5"/>
                    </a:lnTo>
                    <a:close/>
                    <a:moveTo>
                      <a:pt x="42" y="0"/>
                    </a:moveTo>
                    <a:lnTo>
                      <a:pt x="59" y="4"/>
                    </a:lnTo>
                    <a:lnTo>
                      <a:pt x="72" y="13"/>
                    </a:lnTo>
                    <a:lnTo>
                      <a:pt x="81" y="26"/>
                    </a:lnTo>
                    <a:lnTo>
                      <a:pt x="84" y="42"/>
                    </a:lnTo>
                    <a:lnTo>
                      <a:pt x="81" y="59"/>
                    </a:lnTo>
                    <a:lnTo>
                      <a:pt x="72" y="73"/>
                    </a:lnTo>
                    <a:lnTo>
                      <a:pt x="59" y="82"/>
                    </a:lnTo>
                    <a:lnTo>
                      <a:pt x="42" y="84"/>
                    </a:lnTo>
                    <a:lnTo>
                      <a:pt x="29" y="83"/>
                    </a:lnTo>
                    <a:lnTo>
                      <a:pt x="17" y="76"/>
                    </a:lnTo>
                    <a:lnTo>
                      <a:pt x="8" y="67"/>
                    </a:lnTo>
                    <a:lnTo>
                      <a:pt x="2" y="56"/>
                    </a:lnTo>
                    <a:lnTo>
                      <a:pt x="0" y="42"/>
                    </a:lnTo>
                    <a:lnTo>
                      <a:pt x="3" y="26"/>
                    </a:lnTo>
                    <a:lnTo>
                      <a:pt x="12" y="13"/>
                    </a:lnTo>
                    <a:lnTo>
                      <a:pt x="26" y="4"/>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3"/>
              <p:cNvSpPr>
                <a:spLocks/>
              </p:cNvSpPr>
              <p:nvPr userDrawn="1"/>
            </p:nvSpPr>
            <p:spPr bwMode="auto">
              <a:xfrm>
                <a:off x="4649788" y="2847976"/>
                <a:ext cx="460375" cy="557213"/>
              </a:xfrm>
              <a:custGeom>
                <a:avLst/>
                <a:gdLst>
                  <a:gd name="T0" fmla="*/ 0 w 580"/>
                  <a:gd name="T1" fmla="*/ 0 h 703"/>
                  <a:gd name="T2" fmla="*/ 40 w 580"/>
                  <a:gd name="T3" fmla="*/ 0 h 703"/>
                  <a:gd name="T4" fmla="*/ 288 w 580"/>
                  <a:gd name="T5" fmla="*/ 660 h 703"/>
                  <a:gd name="T6" fmla="*/ 290 w 580"/>
                  <a:gd name="T7" fmla="*/ 660 h 703"/>
                  <a:gd name="T8" fmla="*/ 540 w 580"/>
                  <a:gd name="T9" fmla="*/ 0 h 703"/>
                  <a:gd name="T10" fmla="*/ 580 w 580"/>
                  <a:gd name="T11" fmla="*/ 0 h 703"/>
                  <a:gd name="T12" fmla="*/ 312 w 580"/>
                  <a:gd name="T13" fmla="*/ 703 h 703"/>
                  <a:gd name="T14" fmla="*/ 265 w 580"/>
                  <a:gd name="T15" fmla="*/ 703 h 703"/>
                  <a:gd name="T16" fmla="*/ 0 w 580"/>
                  <a:gd name="T17"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703">
                    <a:moveTo>
                      <a:pt x="0" y="0"/>
                    </a:moveTo>
                    <a:lnTo>
                      <a:pt x="40" y="0"/>
                    </a:lnTo>
                    <a:lnTo>
                      <a:pt x="288" y="660"/>
                    </a:lnTo>
                    <a:lnTo>
                      <a:pt x="290" y="660"/>
                    </a:lnTo>
                    <a:lnTo>
                      <a:pt x="540" y="0"/>
                    </a:lnTo>
                    <a:lnTo>
                      <a:pt x="580" y="0"/>
                    </a:lnTo>
                    <a:lnTo>
                      <a:pt x="312" y="703"/>
                    </a:lnTo>
                    <a:lnTo>
                      <a:pt x="265" y="7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4"/>
              <p:cNvSpPr>
                <a:spLocks noEditPoints="1"/>
              </p:cNvSpPr>
              <p:nvPr userDrawn="1"/>
            </p:nvSpPr>
            <p:spPr bwMode="auto">
              <a:xfrm>
                <a:off x="5157788" y="2862263"/>
                <a:ext cx="47625" cy="542925"/>
              </a:xfrm>
              <a:custGeom>
                <a:avLst/>
                <a:gdLst>
                  <a:gd name="T0" fmla="*/ 14 w 61"/>
                  <a:gd name="T1" fmla="*/ 225 h 684"/>
                  <a:gd name="T2" fmla="*/ 48 w 61"/>
                  <a:gd name="T3" fmla="*/ 225 h 684"/>
                  <a:gd name="T4" fmla="*/ 48 w 61"/>
                  <a:gd name="T5" fmla="*/ 684 h 684"/>
                  <a:gd name="T6" fmla="*/ 14 w 61"/>
                  <a:gd name="T7" fmla="*/ 684 h 684"/>
                  <a:gd name="T8" fmla="*/ 14 w 61"/>
                  <a:gd name="T9" fmla="*/ 225 h 684"/>
                  <a:gd name="T10" fmla="*/ 30 w 61"/>
                  <a:gd name="T11" fmla="*/ 0 h 684"/>
                  <a:gd name="T12" fmla="*/ 42 w 61"/>
                  <a:gd name="T13" fmla="*/ 4 h 684"/>
                  <a:gd name="T14" fmla="*/ 52 w 61"/>
                  <a:gd name="T15" fmla="*/ 10 h 684"/>
                  <a:gd name="T16" fmla="*/ 59 w 61"/>
                  <a:gd name="T17" fmla="*/ 20 h 684"/>
                  <a:gd name="T18" fmla="*/ 61 w 61"/>
                  <a:gd name="T19" fmla="*/ 33 h 684"/>
                  <a:gd name="T20" fmla="*/ 59 w 61"/>
                  <a:gd name="T21" fmla="*/ 46 h 684"/>
                  <a:gd name="T22" fmla="*/ 52 w 61"/>
                  <a:gd name="T23" fmla="*/ 56 h 684"/>
                  <a:gd name="T24" fmla="*/ 42 w 61"/>
                  <a:gd name="T25" fmla="*/ 63 h 684"/>
                  <a:gd name="T26" fmla="*/ 30 w 61"/>
                  <a:gd name="T27" fmla="*/ 66 h 684"/>
                  <a:gd name="T28" fmla="*/ 19 w 61"/>
                  <a:gd name="T29" fmla="*/ 63 h 684"/>
                  <a:gd name="T30" fmla="*/ 9 w 61"/>
                  <a:gd name="T31" fmla="*/ 56 h 684"/>
                  <a:gd name="T32" fmla="*/ 2 w 61"/>
                  <a:gd name="T33" fmla="*/ 46 h 684"/>
                  <a:gd name="T34" fmla="*/ 0 w 61"/>
                  <a:gd name="T35" fmla="*/ 33 h 684"/>
                  <a:gd name="T36" fmla="*/ 2 w 61"/>
                  <a:gd name="T37" fmla="*/ 20 h 684"/>
                  <a:gd name="T38" fmla="*/ 9 w 61"/>
                  <a:gd name="T39" fmla="*/ 10 h 684"/>
                  <a:gd name="T40" fmla="*/ 19 w 61"/>
                  <a:gd name="T41" fmla="*/ 4 h 684"/>
                  <a:gd name="T42" fmla="*/ 30 w 61"/>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684">
                    <a:moveTo>
                      <a:pt x="14" y="225"/>
                    </a:moveTo>
                    <a:lnTo>
                      <a:pt x="48" y="225"/>
                    </a:lnTo>
                    <a:lnTo>
                      <a:pt x="48" y="684"/>
                    </a:lnTo>
                    <a:lnTo>
                      <a:pt x="14" y="684"/>
                    </a:lnTo>
                    <a:lnTo>
                      <a:pt x="14" y="225"/>
                    </a:lnTo>
                    <a:close/>
                    <a:moveTo>
                      <a:pt x="30" y="0"/>
                    </a:moveTo>
                    <a:lnTo>
                      <a:pt x="42" y="4"/>
                    </a:lnTo>
                    <a:lnTo>
                      <a:pt x="52" y="10"/>
                    </a:lnTo>
                    <a:lnTo>
                      <a:pt x="59" y="20"/>
                    </a:lnTo>
                    <a:lnTo>
                      <a:pt x="61" y="33"/>
                    </a:lnTo>
                    <a:lnTo>
                      <a:pt x="59" y="46"/>
                    </a:lnTo>
                    <a:lnTo>
                      <a:pt x="52" y="56"/>
                    </a:lnTo>
                    <a:lnTo>
                      <a:pt x="42" y="63"/>
                    </a:lnTo>
                    <a:lnTo>
                      <a:pt x="30" y="66"/>
                    </a:lnTo>
                    <a:lnTo>
                      <a:pt x="19" y="63"/>
                    </a:lnTo>
                    <a:lnTo>
                      <a:pt x="9" y="56"/>
                    </a:lnTo>
                    <a:lnTo>
                      <a:pt x="2" y="46"/>
                    </a:lnTo>
                    <a:lnTo>
                      <a:pt x="0" y="33"/>
                    </a:lnTo>
                    <a:lnTo>
                      <a:pt x="2" y="20"/>
                    </a:lnTo>
                    <a:lnTo>
                      <a:pt x="9" y="10"/>
                    </a:lnTo>
                    <a:lnTo>
                      <a:pt x="19" y="4"/>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5"/>
              <p:cNvSpPr>
                <a:spLocks/>
              </p:cNvSpPr>
              <p:nvPr userDrawn="1"/>
            </p:nvSpPr>
            <p:spPr bwMode="auto">
              <a:xfrm>
                <a:off x="5289551" y="3041651"/>
                <a:ext cx="317500" cy="554038"/>
              </a:xfrm>
              <a:custGeom>
                <a:avLst/>
                <a:gdLst>
                  <a:gd name="T0" fmla="*/ 0 w 400"/>
                  <a:gd name="T1" fmla="*/ 0 h 699"/>
                  <a:gd name="T2" fmla="*/ 39 w 400"/>
                  <a:gd name="T3" fmla="*/ 0 h 699"/>
                  <a:gd name="T4" fmla="*/ 204 w 400"/>
                  <a:gd name="T5" fmla="*/ 429 h 699"/>
                  <a:gd name="T6" fmla="*/ 360 w 400"/>
                  <a:gd name="T7" fmla="*/ 0 h 699"/>
                  <a:gd name="T8" fmla="*/ 400 w 400"/>
                  <a:gd name="T9" fmla="*/ 0 h 699"/>
                  <a:gd name="T10" fmla="*/ 171 w 400"/>
                  <a:gd name="T11" fmla="*/ 601 h 699"/>
                  <a:gd name="T12" fmla="*/ 160 w 400"/>
                  <a:gd name="T13" fmla="*/ 626 h 699"/>
                  <a:gd name="T14" fmla="*/ 148 w 400"/>
                  <a:gd name="T15" fmla="*/ 647 h 699"/>
                  <a:gd name="T16" fmla="*/ 133 w 400"/>
                  <a:gd name="T17" fmla="*/ 665 h 699"/>
                  <a:gd name="T18" fmla="*/ 118 w 400"/>
                  <a:gd name="T19" fmla="*/ 680 h 699"/>
                  <a:gd name="T20" fmla="*/ 97 w 400"/>
                  <a:gd name="T21" fmla="*/ 690 h 699"/>
                  <a:gd name="T22" fmla="*/ 76 w 400"/>
                  <a:gd name="T23" fmla="*/ 697 h 699"/>
                  <a:gd name="T24" fmla="*/ 50 w 400"/>
                  <a:gd name="T25" fmla="*/ 699 h 699"/>
                  <a:gd name="T26" fmla="*/ 34 w 400"/>
                  <a:gd name="T27" fmla="*/ 698 h 699"/>
                  <a:gd name="T28" fmla="*/ 19 w 400"/>
                  <a:gd name="T29" fmla="*/ 697 h 699"/>
                  <a:gd name="T30" fmla="*/ 4 w 400"/>
                  <a:gd name="T31" fmla="*/ 693 h 699"/>
                  <a:gd name="T32" fmla="*/ 10 w 400"/>
                  <a:gd name="T33" fmla="*/ 661 h 699"/>
                  <a:gd name="T34" fmla="*/ 29 w 400"/>
                  <a:gd name="T35" fmla="*/ 665 h 699"/>
                  <a:gd name="T36" fmla="*/ 50 w 400"/>
                  <a:gd name="T37" fmla="*/ 667 h 699"/>
                  <a:gd name="T38" fmla="*/ 71 w 400"/>
                  <a:gd name="T39" fmla="*/ 665 h 699"/>
                  <a:gd name="T40" fmla="*/ 88 w 400"/>
                  <a:gd name="T41" fmla="*/ 658 h 699"/>
                  <a:gd name="T42" fmla="*/ 104 w 400"/>
                  <a:gd name="T43" fmla="*/ 647 h 699"/>
                  <a:gd name="T44" fmla="*/ 116 w 400"/>
                  <a:gd name="T45" fmla="*/ 634 h 699"/>
                  <a:gd name="T46" fmla="*/ 126 w 400"/>
                  <a:gd name="T47" fmla="*/ 618 h 699"/>
                  <a:gd name="T48" fmla="*/ 135 w 400"/>
                  <a:gd name="T49" fmla="*/ 600 h 699"/>
                  <a:gd name="T50" fmla="*/ 143 w 400"/>
                  <a:gd name="T51" fmla="*/ 581 h 699"/>
                  <a:gd name="T52" fmla="*/ 185 w 400"/>
                  <a:gd name="T53" fmla="*/ 468 h 699"/>
                  <a:gd name="T54" fmla="*/ 0 w 400"/>
                  <a:gd name="T5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0" h="699">
                    <a:moveTo>
                      <a:pt x="0" y="0"/>
                    </a:moveTo>
                    <a:lnTo>
                      <a:pt x="39" y="0"/>
                    </a:lnTo>
                    <a:lnTo>
                      <a:pt x="204" y="429"/>
                    </a:lnTo>
                    <a:lnTo>
                      <a:pt x="360" y="0"/>
                    </a:lnTo>
                    <a:lnTo>
                      <a:pt x="400" y="0"/>
                    </a:lnTo>
                    <a:lnTo>
                      <a:pt x="171" y="601"/>
                    </a:lnTo>
                    <a:lnTo>
                      <a:pt x="160" y="626"/>
                    </a:lnTo>
                    <a:lnTo>
                      <a:pt x="148" y="647"/>
                    </a:lnTo>
                    <a:lnTo>
                      <a:pt x="133" y="665"/>
                    </a:lnTo>
                    <a:lnTo>
                      <a:pt x="118" y="680"/>
                    </a:lnTo>
                    <a:lnTo>
                      <a:pt x="97" y="690"/>
                    </a:lnTo>
                    <a:lnTo>
                      <a:pt x="76" y="697"/>
                    </a:lnTo>
                    <a:lnTo>
                      <a:pt x="50" y="699"/>
                    </a:lnTo>
                    <a:lnTo>
                      <a:pt x="34" y="698"/>
                    </a:lnTo>
                    <a:lnTo>
                      <a:pt x="19" y="697"/>
                    </a:lnTo>
                    <a:lnTo>
                      <a:pt x="4" y="693"/>
                    </a:lnTo>
                    <a:lnTo>
                      <a:pt x="10" y="661"/>
                    </a:lnTo>
                    <a:lnTo>
                      <a:pt x="29" y="665"/>
                    </a:lnTo>
                    <a:lnTo>
                      <a:pt x="50" y="667"/>
                    </a:lnTo>
                    <a:lnTo>
                      <a:pt x="71" y="665"/>
                    </a:lnTo>
                    <a:lnTo>
                      <a:pt x="88" y="658"/>
                    </a:lnTo>
                    <a:lnTo>
                      <a:pt x="104" y="647"/>
                    </a:lnTo>
                    <a:lnTo>
                      <a:pt x="116" y="634"/>
                    </a:lnTo>
                    <a:lnTo>
                      <a:pt x="126" y="618"/>
                    </a:lnTo>
                    <a:lnTo>
                      <a:pt x="135" y="600"/>
                    </a:lnTo>
                    <a:lnTo>
                      <a:pt x="143" y="581"/>
                    </a:lnTo>
                    <a:lnTo>
                      <a:pt x="185" y="46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6"/>
              <p:cNvSpPr>
                <a:spLocks noEditPoints="1"/>
              </p:cNvSpPr>
              <p:nvPr userDrawn="1"/>
            </p:nvSpPr>
            <p:spPr bwMode="auto">
              <a:xfrm>
                <a:off x="5649913" y="3028951"/>
                <a:ext cx="293688" cy="387350"/>
              </a:xfrm>
              <a:custGeom>
                <a:avLst/>
                <a:gdLst>
                  <a:gd name="T0" fmla="*/ 248 w 370"/>
                  <a:gd name="T1" fmla="*/ 230 h 487"/>
                  <a:gd name="T2" fmla="*/ 197 w 370"/>
                  <a:gd name="T3" fmla="*/ 232 h 487"/>
                  <a:gd name="T4" fmla="*/ 149 w 370"/>
                  <a:gd name="T5" fmla="*/ 240 h 487"/>
                  <a:gd name="T6" fmla="*/ 105 w 370"/>
                  <a:gd name="T7" fmla="*/ 254 h 487"/>
                  <a:gd name="T8" fmla="*/ 69 w 370"/>
                  <a:gd name="T9" fmla="*/ 276 h 487"/>
                  <a:gd name="T10" fmla="*/ 44 w 370"/>
                  <a:gd name="T11" fmla="*/ 309 h 487"/>
                  <a:gd name="T12" fmla="*/ 35 w 370"/>
                  <a:gd name="T13" fmla="*/ 351 h 487"/>
                  <a:gd name="T14" fmla="*/ 45 w 370"/>
                  <a:gd name="T15" fmla="*/ 396 h 487"/>
                  <a:gd name="T16" fmla="*/ 69 w 370"/>
                  <a:gd name="T17" fmla="*/ 428 h 487"/>
                  <a:gd name="T18" fmla="*/ 104 w 370"/>
                  <a:gd name="T19" fmla="*/ 447 h 487"/>
                  <a:gd name="T20" fmla="*/ 142 w 370"/>
                  <a:gd name="T21" fmla="*/ 456 h 487"/>
                  <a:gd name="T22" fmla="*/ 191 w 370"/>
                  <a:gd name="T23" fmla="*/ 454 h 487"/>
                  <a:gd name="T24" fmla="*/ 243 w 370"/>
                  <a:gd name="T25" fmla="*/ 436 h 487"/>
                  <a:gd name="T26" fmla="*/ 281 w 370"/>
                  <a:gd name="T27" fmla="*/ 404 h 487"/>
                  <a:gd name="T28" fmla="*/ 307 w 370"/>
                  <a:gd name="T29" fmla="*/ 360 h 487"/>
                  <a:gd name="T30" fmla="*/ 323 w 370"/>
                  <a:gd name="T31" fmla="*/ 310 h 487"/>
                  <a:gd name="T32" fmla="*/ 327 w 370"/>
                  <a:gd name="T33" fmla="*/ 256 h 487"/>
                  <a:gd name="T34" fmla="*/ 271 w 370"/>
                  <a:gd name="T35" fmla="*/ 229 h 487"/>
                  <a:gd name="T36" fmla="*/ 219 w 370"/>
                  <a:gd name="T37" fmla="*/ 2 h 487"/>
                  <a:gd name="T38" fmla="*/ 272 w 370"/>
                  <a:gd name="T39" fmla="*/ 14 h 487"/>
                  <a:gd name="T40" fmla="*/ 314 w 370"/>
                  <a:gd name="T41" fmla="*/ 42 h 487"/>
                  <a:gd name="T42" fmla="*/ 344 w 370"/>
                  <a:gd name="T43" fmla="*/ 82 h 487"/>
                  <a:gd name="T44" fmla="*/ 360 w 370"/>
                  <a:gd name="T45" fmla="*/ 136 h 487"/>
                  <a:gd name="T46" fmla="*/ 362 w 370"/>
                  <a:gd name="T47" fmla="*/ 371 h 487"/>
                  <a:gd name="T48" fmla="*/ 364 w 370"/>
                  <a:gd name="T49" fmla="*/ 426 h 487"/>
                  <a:gd name="T50" fmla="*/ 370 w 370"/>
                  <a:gd name="T51" fmla="*/ 473 h 487"/>
                  <a:gd name="T52" fmla="*/ 334 w 370"/>
                  <a:gd name="T53" fmla="*/ 456 h 487"/>
                  <a:gd name="T54" fmla="*/ 331 w 370"/>
                  <a:gd name="T55" fmla="*/ 413 h 487"/>
                  <a:gd name="T56" fmla="*/ 330 w 370"/>
                  <a:gd name="T57" fmla="*/ 375 h 487"/>
                  <a:gd name="T58" fmla="*/ 313 w 370"/>
                  <a:gd name="T59" fmla="*/ 402 h 487"/>
                  <a:gd name="T60" fmla="*/ 278 w 370"/>
                  <a:gd name="T61" fmla="*/ 444 h 487"/>
                  <a:gd name="T62" fmla="*/ 233 w 370"/>
                  <a:gd name="T63" fmla="*/ 472 h 487"/>
                  <a:gd name="T64" fmla="*/ 181 w 370"/>
                  <a:gd name="T65" fmla="*/ 484 h 487"/>
                  <a:gd name="T66" fmla="*/ 133 w 370"/>
                  <a:gd name="T67" fmla="*/ 485 h 487"/>
                  <a:gd name="T68" fmla="*/ 89 w 370"/>
                  <a:gd name="T69" fmla="*/ 475 h 487"/>
                  <a:gd name="T70" fmla="*/ 50 w 370"/>
                  <a:gd name="T71" fmla="*/ 455 h 487"/>
                  <a:gd name="T72" fmla="*/ 19 w 370"/>
                  <a:gd name="T73" fmla="*/ 422 h 487"/>
                  <a:gd name="T74" fmla="*/ 3 w 370"/>
                  <a:gd name="T75" fmla="*/ 378 h 487"/>
                  <a:gd name="T76" fmla="*/ 3 w 370"/>
                  <a:gd name="T77" fmla="*/ 325 h 487"/>
                  <a:gd name="T78" fmla="*/ 18 w 370"/>
                  <a:gd name="T79" fmla="*/ 281 h 487"/>
                  <a:gd name="T80" fmla="*/ 49 w 370"/>
                  <a:gd name="T81" fmla="*/ 249 h 487"/>
                  <a:gd name="T82" fmla="*/ 88 w 370"/>
                  <a:gd name="T83" fmla="*/ 226 h 487"/>
                  <a:gd name="T84" fmla="*/ 135 w 370"/>
                  <a:gd name="T85" fmla="*/ 212 h 487"/>
                  <a:gd name="T86" fmla="*/ 186 w 370"/>
                  <a:gd name="T87" fmla="*/ 204 h 487"/>
                  <a:gd name="T88" fmla="*/ 236 w 370"/>
                  <a:gd name="T89" fmla="*/ 200 h 487"/>
                  <a:gd name="T90" fmla="*/ 327 w 370"/>
                  <a:gd name="T91" fmla="*/ 200 h 487"/>
                  <a:gd name="T92" fmla="*/ 325 w 370"/>
                  <a:gd name="T93" fmla="*/ 141 h 487"/>
                  <a:gd name="T94" fmla="*/ 309 w 370"/>
                  <a:gd name="T95" fmla="*/ 92 h 487"/>
                  <a:gd name="T96" fmla="*/ 280 w 370"/>
                  <a:gd name="T97" fmla="*/ 57 h 487"/>
                  <a:gd name="T98" fmla="*/ 240 w 370"/>
                  <a:gd name="T99" fmla="*/ 38 h 487"/>
                  <a:gd name="T100" fmla="*/ 187 w 370"/>
                  <a:gd name="T101" fmla="*/ 31 h 487"/>
                  <a:gd name="T102" fmla="*/ 125 w 370"/>
                  <a:gd name="T103" fmla="*/ 42 h 487"/>
                  <a:gd name="T104" fmla="*/ 71 w 370"/>
                  <a:gd name="T105" fmla="*/ 67 h 487"/>
                  <a:gd name="T106" fmla="*/ 28 w 370"/>
                  <a:gd name="T107" fmla="*/ 60 h 487"/>
                  <a:gd name="T108" fmla="*/ 86 w 370"/>
                  <a:gd name="T109" fmla="*/ 23 h 487"/>
                  <a:gd name="T110" fmla="*/ 153 w 370"/>
                  <a:gd name="T111" fmla="*/ 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487">
                    <a:moveTo>
                      <a:pt x="271" y="229"/>
                    </a:moveTo>
                    <a:lnTo>
                      <a:pt x="248" y="230"/>
                    </a:lnTo>
                    <a:lnTo>
                      <a:pt x="223" y="231"/>
                    </a:lnTo>
                    <a:lnTo>
                      <a:pt x="197" y="232"/>
                    </a:lnTo>
                    <a:lnTo>
                      <a:pt x="172" y="235"/>
                    </a:lnTo>
                    <a:lnTo>
                      <a:pt x="149" y="240"/>
                    </a:lnTo>
                    <a:lnTo>
                      <a:pt x="126" y="247"/>
                    </a:lnTo>
                    <a:lnTo>
                      <a:pt x="105" y="254"/>
                    </a:lnTo>
                    <a:lnTo>
                      <a:pt x="86" y="263"/>
                    </a:lnTo>
                    <a:lnTo>
                      <a:pt x="69" y="276"/>
                    </a:lnTo>
                    <a:lnTo>
                      <a:pt x="54" y="291"/>
                    </a:lnTo>
                    <a:lnTo>
                      <a:pt x="44" y="309"/>
                    </a:lnTo>
                    <a:lnTo>
                      <a:pt x="37" y="328"/>
                    </a:lnTo>
                    <a:lnTo>
                      <a:pt x="35" y="351"/>
                    </a:lnTo>
                    <a:lnTo>
                      <a:pt x="39" y="375"/>
                    </a:lnTo>
                    <a:lnTo>
                      <a:pt x="45" y="396"/>
                    </a:lnTo>
                    <a:lnTo>
                      <a:pt x="55" y="413"/>
                    </a:lnTo>
                    <a:lnTo>
                      <a:pt x="69" y="428"/>
                    </a:lnTo>
                    <a:lnTo>
                      <a:pt x="86" y="438"/>
                    </a:lnTo>
                    <a:lnTo>
                      <a:pt x="104" y="447"/>
                    </a:lnTo>
                    <a:lnTo>
                      <a:pt x="123" y="453"/>
                    </a:lnTo>
                    <a:lnTo>
                      <a:pt x="142" y="456"/>
                    </a:lnTo>
                    <a:lnTo>
                      <a:pt x="161" y="456"/>
                    </a:lnTo>
                    <a:lnTo>
                      <a:pt x="191" y="454"/>
                    </a:lnTo>
                    <a:lnTo>
                      <a:pt x="219" y="447"/>
                    </a:lnTo>
                    <a:lnTo>
                      <a:pt x="243" y="436"/>
                    </a:lnTo>
                    <a:lnTo>
                      <a:pt x="264" y="421"/>
                    </a:lnTo>
                    <a:lnTo>
                      <a:pt x="281" y="404"/>
                    </a:lnTo>
                    <a:lnTo>
                      <a:pt x="296" y="383"/>
                    </a:lnTo>
                    <a:lnTo>
                      <a:pt x="307" y="360"/>
                    </a:lnTo>
                    <a:lnTo>
                      <a:pt x="316" y="336"/>
                    </a:lnTo>
                    <a:lnTo>
                      <a:pt x="323" y="310"/>
                    </a:lnTo>
                    <a:lnTo>
                      <a:pt x="326" y="283"/>
                    </a:lnTo>
                    <a:lnTo>
                      <a:pt x="327" y="256"/>
                    </a:lnTo>
                    <a:lnTo>
                      <a:pt x="327" y="229"/>
                    </a:lnTo>
                    <a:lnTo>
                      <a:pt x="271" y="229"/>
                    </a:lnTo>
                    <a:close/>
                    <a:moveTo>
                      <a:pt x="189" y="0"/>
                    </a:moveTo>
                    <a:lnTo>
                      <a:pt x="219" y="2"/>
                    </a:lnTo>
                    <a:lnTo>
                      <a:pt x="246" y="7"/>
                    </a:lnTo>
                    <a:lnTo>
                      <a:pt x="272" y="14"/>
                    </a:lnTo>
                    <a:lnTo>
                      <a:pt x="295" y="27"/>
                    </a:lnTo>
                    <a:lnTo>
                      <a:pt x="314" y="42"/>
                    </a:lnTo>
                    <a:lnTo>
                      <a:pt x="331" y="60"/>
                    </a:lnTo>
                    <a:lnTo>
                      <a:pt x="344" y="82"/>
                    </a:lnTo>
                    <a:lnTo>
                      <a:pt x="353" y="107"/>
                    </a:lnTo>
                    <a:lnTo>
                      <a:pt x="360" y="136"/>
                    </a:lnTo>
                    <a:lnTo>
                      <a:pt x="362" y="169"/>
                    </a:lnTo>
                    <a:lnTo>
                      <a:pt x="362" y="371"/>
                    </a:lnTo>
                    <a:lnTo>
                      <a:pt x="362" y="398"/>
                    </a:lnTo>
                    <a:lnTo>
                      <a:pt x="364" y="426"/>
                    </a:lnTo>
                    <a:lnTo>
                      <a:pt x="367" y="452"/>
                    </a:lnTo>
                    <a:lnTo>
                      <a:pt x="370" y="473"/>
                    </a:lnTo>
                    <a:lnTo>
                      <a:pt x="336" y="473"/>
                    </a:lnTo>
                    <a:lnTo>
                      <a:pt x="334" y="456"/>
                    </a:lnTo>
                    <a:lnTo>
                      <a:pt x="332" y="436"/>
                    </a:lnTo>
                    <a:lnTo>
                      <a:pt x="331" y="413"/>
                    </a:lnTo>
                    <a:lnTo>
                      <a:pt x="330" y="393"/>
                    </a:lnTo>
                    <a:lnTo>
                      <a:pt x="330" y="375"/>
                    </a:lnTo>
                    <a:lnTo>
                      <a:pt x="326" y="375"/>
                    </a:lnTo>
                    <a:lnTo>
                      <a:pt x="313" y="402"/>
                    </a:lnTo>
                    <a:lnTo>
                      <a:pt x="297" y="425"/>
                    </a:lnTo>
                    <a:lnTo>
                      <a:pt x="278" y="444"/>
                    </a:lnTo>
                    <a:lnTo>
                      <a:pt x="257" y="460"/>
                    </a:lnTo>
                    <a:lnTo>
                      <a:pt x="233" y="472"/>
                    </a:lnTo>
                    <a:lnTo>
                      <a:pt x="208" y="480"/>
                    </a:lnTo>
                    <a:lnTo>
                      <a:pt x="181" y="484"/>
                    </a:lnTo>
                    <a:lnTo>
                      <a:pt x="154" y="487"/>
                    </a:lnTo>
                    <a:lnTo>
                      <a:pt x="133" y="485"/>
                    </a:lnTo>
                    <a:lnTo>
                      <a:pt x="110" y="482"/>
                    </a:lnTo>
                    <a:lnTo>
                      <a:pt x="89" y="475"/>
                    </a:lnTo>
                    <a:lnTo>
                      <a:pt x="69" y="466"/>
                    </a:lnTo>
                    <a:lnTo>
                      <a:pt x="50" y="455"/>
                    </a:lnTo>
                    <a:lnTo>
                      <a:pt x="33" y="440"/>
                    </a:lnTo>
                    <a:lnTo>
                      <a:pt x="19" y="422"/>
                    </a:lnTo>
                    <a:lnTo>
                      <a:pt x="9" y="402"/>
                    </a:lnTo>
                    <a:lnTo>
                      <a:pt x="3" y="378"/>
                    </a:lnTo>
                    <a:lnTo>
                      <a:pt x="0" y="352"/>
                    </a:lnTo>
                    <a:lnTo>
                      <a:pt x="3" y="325"/>
                    </a:lnTo>
                    <a:lnTo>
                      <a:pt x="8" y="302"/>
                    </a:lnTo>
                    <a:lnTo>
                      <a:pt x="18" y="281"/>
                    </a:lnTo>
                    <a:lnTo>
                      <a:pt x="32" y="265"/>
                    </a:lnTo>
                    <a:lnTo>
                      <a:pt x="49" y="249"/>
                    </a:lnTo>
                    <a:lnTo>
                      <a:pt x="67" y="236"/>
                    </a:lnTo>
                    <a:lnTo>
                      <a:pt x="88" y="226"/>
                    </a:lnTo>
                    <a:lnTo>
                      <a:pt x="110" y="218"/>
                    </a:lnTo>
                    <a:lnTo>
                      <a:pt x="135" y="212"/>
                    </a:lnTo>
                    <a:lnTo>
                      <a:pt x="160" y="207"/>
                    </a:lnTo>
                    <a:lnTo>
                      <a:pt x="186" y="204"/>
                    </a:lnTo>
                    <a:lnTo>
                      <a:pt x="212" y="202"/>
                    </a:lnTo>
                    <a:lnTo>
                      <a:pt x="236" y="200"/>
                    </a:lnTo>
                    <a:lnTo>
                      <a:pt x="262" y="200"/>
                    </a:lnTo>
                    <a:lnTo>
                      <a:pt x="327" y="200"/>
                    </a:lnTo>
                    <a:lnTo>
                      <a:pt x="327" y="170"/>
                    </a:lnTo>
                    <a:lnTo>
                      <a:pt x="325" y="141"/>
                    </a:lnTo>
                    <a:lnTo>
                      <a:pt x="319" y="115"/>
                    </a:lnTo>
                    <a:lnTo>
                      <a:pt x="309" y="92"/>
                    </a:lnTo>
                    <a:lnTo>
                      <a:pt x="297" y="73"/>
                    </a:lnTo>
                    <a:lnTo>
                      <a:pt x="280" y="57"/>
                    </a:lnTo>
                    <a:lnTo>
                      <a:pt x="261" y="46"/>
                    </a:lnTo>
                    <a:lnTo>
                      <a:pt x="240" y="38"/>
                    </a:lnTo>
                    <a:lnTo>
                      <a:pt x="215" y="33"/>
                    </a:lnTo>
                    <a:lnTo>
                      <a:pt x="187" y="31"/>
                    </a:lnTo>
                    <a:lnTo>
                      <a:pt x="155" y="34"/>
                    </a:lnTo>
                    <a:lnTo>
                      <a:pt x="125" y="42"/>
                    </a:lnTo>
                    <a:lnTo>
                      <a:pt x="97" y="53"/>
                    </a:lnTo>
                    <a:lnTo>
                      <a:pt x="71" y="67"/>
                    </a:lnTo>
                    <a:lnTo>
                      <a:pt x="49" y="85"/>
                    </a:lnTo>
                    <a:lnTo>
                      <a:pt x="28" y="60"/>
                    </a:lnTo>
                    <a:lnTo>
                      <a:pt x="55" y="39"/>
                    </a:lnTo>
                    <a:lnTo>
                      <a:pt x="86" y="23"/>
                    </a:lnTo>
                    <a:lnTo>
                      <a:pt x="118" y="11"/>
                    </a:lnTo>
                    <a:lnTo>
                      <a:pt x="153" y="3"/>
                    </a:lnTo>
                    <a:lnTo>
                      <a:pt x="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7"/>
              <p:cNvSpPr>
                <a:spLocks noEditPoints="1"/>
              </p:cNvSpPr>
              <p:nvPr userDrawn="1"/>
            </p:nvSpPr>
            <p:spPr bwMode="auto">
              <a:xfrm>
                <a:off x="5938838" y="3028951"/>
                <a:ext cx="93663" cy="47625"/>
              </a:xfrm>
              <a:custGeom>
                <a:avLst/>
                <a:gdLst>
                  <a:gd name="T0" fmla="*/ 58 w 118"/>
                  <a:gd name="T1" fmla="*/ 0 h 61"/>
                  <a:gd name="T2" fmla="*/ 66 w 118"/>
                  <a:gd name="T3" fmla="*/ 0 h 61"/>
                  <a:gd name="T4" fmla="*/ 88 w 118"/>
                  <a:gd name="T5" fmla="*/ 53 h 61"/>
                  <a:gd name="T6" fmla="*/ 110 w 118"/>
                  <a:gd name="T7" fmla="*/ 0 h 61"/>
                  <a:gd name="T8" fmla="*/ 118 w 118"/>
                  <a:gd name="T9" fmla="*/ 0 h 61"/>
                  <a:gd name="T10" fmla="*/ 118 w 118"/>
                  <a:gd name="T11" fmla="*/ 61 h 61"/>
                  <a:gd name="T12" fmla="*/ 113 w 118"/>
                  <a:gd name="T13" fmla="*/ 61 h 61"/>
                  <a:gd name="T14" fmla="*/ 113 w 118"/>
                  <a:gd name="T15" fmla="*/ 5 h 61"/>
                  <a:gd name="T16" fmla="*/ 113 w 118"/>
                  <a:gd name="T17" fmla="*/ 5 h 61"/>
                  <a:gd name="T18" fmla="*/ 89 w 118"/>
                  <a:gd name="T19" fmla="*/ 61 h 61"/>
                  <a:gd name="T20" fmla="*/ 86 w 118"/>
                  <a:gd name="T21" fmla="*/ 61 h 61"/>
                  <a:gd name="T22" fmla="*/ 64 w 118"/>
                  <a:gd name="T23" fmla="*/ 5 h 61"/>
                  <a:gd name="T24" fmla="*/ 64 w 118"/>
                  <a:gd name="T25" fmla="*/ 5 h 61"/>
                  <a:gd name="T26" fmla="*/ 64 w 118"/>
                  <a:gd name="T27" fmla="*/ 61 h 61"/>
                  <a:gd name="T28" fmla="*/ 58 w 118"/>
                  <a:gd name="T29" fmla="*/ 61 h 61"/>
                  <a:gd name="T30" fmla="*/ 58 w 118"/>
                  <a:gd name="T31" fmla="*/ 0 h 61"/>
                  <a:gd name="T32" fmla="*/ 0 w 118"/>
                  <a:gd name="T33" fmla="*/ 0 h 61"/>
                  <a:gd name="T34" fmla="*/ 44 w 118"/>
                  <a:gd name="T35" fmla="*/ 0 h 61"/>
                  <a:gd name="T36" fmla="*/ 44 w 118"/>
                  <a:gd name="T37" fmla="*/ 4 h 61"/>
                  <a:gd name="T38" fmla="*/ 24 w 118"/>
                  <a:gd name="T39" fmla="*/ 4 h 61"/>
                  <a:gd name="T40" fmla="*/ 24 w 118"/>
                  <a:gd name="T41" fmla="*/ 61 h 61"/>
                  <a:gd name="T42" fmla="*/ 20 w 118"/>
                  <a:gd name="T43" fmla="*/ 61 h 61"/>
                  <a:gd name="T44" fmla="*/ 20 w 118"/>
                  <a:gd name="T45" fmla="*/ 4 h 61"/>
                  <a:gd name="T46" fmla="*/ 0 w 118"/>
                  <a:gd name="T47" fmla="*/ 4 h 61"/>
                  <a:gd name="T48" fmla="*/ 0 w 118"/>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1">
                    <a:moveTo>
                      <a:pt x="58" y="0"/>
                    </a:moveTo>
                    <a:lnTo>
                      <a:pt x="66" y="0"/>
                    </a:lnTo>
                    <a:lnTo>
                      <a:pt x="88" y="53"/>
                    </a:lnTo>
                    <a:lnTo>
                      <a:pt x="110" y="0"/>
                    </a:lnTo>
                    <a:lnTo>
                      <a:pt x="118" y="0"/>
                    </a:lnTo>
                    <a:lnTo>
                      <a:pt x="118" y="61"/>
                    </a:lnTo>
                    <a:lnTo>
                      <a:pt x="113" y="61"/>
                    </a:lnTo>
                    <a:lnTo>
                      <a:pt x="113" y="5"/>
                    </a:lnTo>
                    <a:lnTo>
                      <a:pt x="113" y="5"/>
                    </a:lnTo>
                    <a:lnTo>
                      <a:pt x="89" y="61"/>
                    </a:lnTo>
                    <a:lnTo>
                      <a:pt x="86" y="61"/>
                    </a:lnTo>
                    <a:lnTo>
                      <a:pt x="64" y="5"/>
                    </a:lnTo>
                    <a:lnTo>
                      <a:pt x="64" y="5"/>
                    </a:lnTo>
                    <a:lnTo>
                      <a:pt x="64" y="61"/>
                    </a:lnTo>
                    <a:lnTo>
                      <a:pt x="58" y="61"/>
                    </a:lnTo>
                    <a:lnTo>
                      <a:pt x="58" y="0"/>
                    </a:lnTo>
                    <a:close/>
                    <a:moveTo>
                      <a:pt x="0" y="0"/>
                    </a:moveTo>
                    <a:lnTo>
                      <a:pt x="44" y="0"/>
                    </a:lnTo>
                    <a:lnTo>
                      <a:pt x="44" y="4"/>
                    </a:lnTo>
                    <a:lnTo>
                      <a:pt x="24" y="4"/>
                    </a:lnTo>
                    <a:lnTo>
                      <a:pt x="24" y="61"/>
                    </a:lnTo>
                    <a:lnTo>
                      <a:pt x="20" y="61"/>
                    </a:lnTo>
                    <a:lnTo>
                      <a:pt x="20"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p:cNvGrpSpPr/>
            <p:nvPr userDrawn="1"/>
          </p:nvGrpSpPr>
          <p:grpSpPr>
            <a:xfrm>
              <a:off x="3857626" y="1555751"/>
              <a:ext cx="1419225" cy="930275"/>
              <a:chOff x="3857626" y="1555751"/>
              <a:chExt cx="1419225" cy="930275"/>
            </a:xfrm>
            <a:grpFill/>
          </p:grpSpPr>
          <p:sp>
            <p:nvSpPr>
              <p:cNvPr id="27" name="Freeform 28"/>
              <p:cNvSpPr>
                <a:spLocks/>
              </p:cNvSpPr>
              <p:nvPr userDrawn="1"/>
            </p:nvSpPr>
            <p:spPr bwMode="auto">
              <a:xfrm>
                <a:off x="3857626" y="1555751"/>
                <a:ext cx="1416050" cy="930275"/>
              </a:xfrm>
              <a:custGeom>
                <a:avLst/>
                <a:gdLst>
                  <a:gd name="T0" fmla="*/ 902 w 1784"/>
                  <a:gd name="T1" fmla="*/ 27 h 1172"/>
                  <a:gd name="T2" fmla="*/ 1076 w 1784"/>
                  <a:gd name="T3" fmla="*/ 141 h 1172"/>
                  <a:gd name="T4" fmla="*/ 1087 w 1784"/>
                  <a:gd name="T5" fmla="*/ 187 h 1172"/>
                  <a:gd name="T6" fmla="*/ 1044 w 1784"/>
                  <a:gd name="T7" fmla="*/ 218 h 1172"/>
                  <a:gd name="T8" fmla="*/ 1009 w 1784"/>
                  <a:gd name="T9" fmla="*/ 202 h 1172"/>
                  <a:gd name="T10" fmla="*/ 889 w 1784"/>
                  <a:gd name="T11" fmla="*/ 120 h 1172"/>
                  <a:gd name="T12" fmla="*/ 695 w 1784"/>
                  <a:gd name="T13" fmla="*/ 94 h 1172"/>
                  <a:gd name="T14" fmla="*/ 520 w 1784"/>
                  <a:gd name="T15" fmla="*/ 168 h 1172"/>
                  <a:gd name="T16" fmla="*/ 406 w 1784"/>
                  <a:gd name="T17" fmla="*/ 317 h 1172"/>
                  <a:gd name="T18" fmla="*/ 378 w 1784"/>
                  <a:gd name="T19" fmla="*/ 491 h 1172"/>
                  <a:gd name="T20" fmla="*/ 298 w 1784"/>
                  <a:gd name="T21" fmla="*/ 580 h 1172"/>
                  <a:gd name="T22" fmla="*/ 163 w 1784"/>
                  <a:gd name="T23" fmla="*/ 651 h 1172"/>
                  <a:gd name="T24" fmla="*/ 93 w 1784"/>
                  <a:gd name="T25" fmla="*/ 788 h 1172"/>
                  <a:gd name="T26" fmla="*/ 118 w 1784"/>
                  <a:gd name="T27" fmla="*/ 944 h 1172"/>
                  <a:gd name="T28" fmla="*/ 227 w 1784"/>
                  <a:gd name="T29" fmla="*/ 1052 h 1172"/>
                  <a:gd name="T30" fmla="*/ 356 w 1784"/>
                  <a:gd name="T31" fmla="*/ 1081 h 1172"/>
                  <a:gd name="T32" fmla="*/ 1482 w 1784"/>
                  <a:gd name="T33" fmla="*/ 1077 h 1172"/>
                  <a:gd name="T34" fmla="*/ 1619 w 1784"/>
                  <a:gd name="T35" fmla="*/ 1006 h 1172"/>
                  <a:gd name="T36" fmla="*/ 1690 w 1784"/>
                  <a:gd name="T37" fmla="*/ 869 h 1172"/>
                  <a:gd name="T38" fmla="*/ 1670 w 1784"/>
                  <a:gd name="T39" fmla="*/ 720 h 1172"/>
                  <a:gd name="T40" fmla="*/ 1575 w 1784"/>
                  <a:gd name="T41" fmla="*/ 614 h 1172"/>
                  <a:gd name="T42" fmla="*/ 1421 w 1784"/>
                  <a:gd name="T43" fmla="*/ 571 h 1172"/>
                  <a:gd name="T44" fmla="*/ 1434 w 1784"/>
                  <a:gd name="T45" fmla="*/ 458 h 1172"/>
                  <a:gd name="T46" fmla="*/ 1393 w 1784"/>
                  <a:gd name="T47" fmla="*/ 380 h 1172"/>
                  <a:gd name="T48" fmla="*/ 1339 w 1784"/>
                  <a:gd name="T49" fmla="*/ 345 h 1172"/>
                  <a:gd name="T50" fmla="*/ 1256 w 1784"/>
                  <a:gd name="T51" fmla="*/ 336 h 1172"/>
                  <a:gd name="T52" fmla="*/ 1182 w 1784"/>
                  <a:gd name="T53" fmla="*/ 370 h 1172"/>
                  <a:gd name="T54" fmla="*/ 1154 w 1784"/>
                  <a:gd name="T55" fmla="*/ 402 h 1172"/>
                  <a:gd name="T56" fmla="*/ 1144 w 1784"/>
                  <a:gd name="T57" fmla="*/ 420 h 1172"/>
                  <a:gd name="T58" fmla="*/ 900 w 1784"/>
                  <a:gd name="T59" fmla="*/ 953 h 1172"/>
                  <a:gd name="T60" fmla="*/ 857 w 1784"/>
                  <a:gd name="T61" fmla="*/ 957 h 1172"/>
                  <a:gd name="T62" fmla="*/ 640 w 1784"/>
                  <a:gd name="T63" fmla="*/ 494 h 1172"/>
                  <a:gd name="T64" fmla="*/ 652 w 1784"/>
                  <a:gd name="T65" fmla="*/ 442 h 1172"/>
                  <a:gd name="T66" fmla="*/ 704 w 1784"/>
                  <a:gd name="T67" fmla="*/ 436 h 1172"/>
                  <a:gd name="T68" fmla="*/ 1057 w 1784"/>
                  <a:gd name="T69" fmla="*/ 389 h 1172"/>
                  <a:gd name="T70" fmla="*/ 1122 w 1784"/>
                  <a:gd name="T71" fmla="*/ 303 h 1172"/>
                  <a:gd name="T72" fmla="*/ 1253 w 1784"/>
                  <a:gd name="T73" fmla="*/ 246 h 1172"/>
                  <a:gd name="T74" fmla="*/ 1262 w 1784"/>
                  <a:gd name="T75" fmla="*/ 245 h 1172"/>
                  <a:gd name="T76" fmla="*/ 1282 w 1784"/>
                  <a:gd name="T77" fmla="*/ 243 h 1172"/>
                  <a:gd name="T78" fmla="*/ 1342 w 1784"/>
                  <a:gd name="T79" fmla="*/ 250 h 1172"/>
                  <a:gd name="T80" fmla="*/ 1452 w 1784"/>
                  <a:gd name="T81" fmla="*/ 311 h 1172"/>
                  <a:gd name="T82" fmla="*/ 1496 w 1784"/>
                  <a:gd name="T83" fmla="*/ 367 h 1172"/>
                  <a:gd name="T84" fmla="*/ 1527 w 1784"/>
                  <a:gd name="T85" fmla="*/ 487 h 1172"/>
                  <a:gd name="T86" fmla="*/ 1648 w 1784"/>
                  <a:gd name="T87" fmla="*/ 554 h 1172"/>
                  <a:gd name="T88" fmla="*/ 1756 w 1784"/>
                  <a:gd name="T89" fmla="*/ 694 h 1172"/>
                  <a:gd name="T90" fmla="*/ 1781 w 1784"/>
                  <a:gd name="T91" fmla="*/ 874 h 1172"/>
                  <a:gd name="T92" fmla="*/ 1712 w 1784"/>
                  <a:gd name="T93" fmla="*/ 1038 h 1172"/>
                  <a:gd name="T94" fmla="*/ 1574 w 1784"/>
                  <a:gd name="T95" fmla="*/ 1145 h 1172"/>
                  <a:gd name="T96" fmla="*/ 1424 w 1784"/>
                  <a:gd name="T97" fmla="*/ 1172 h 1172"/>
                  <a:gd name="T98" fmla="*/ 252 w 1784"/>
                  <a:gd name="T99" fmla="*/ 1159 h 1172"/>
                  <a:gd name="T100" fmla="*/ 100 w 1784"/>
                  <a:gd name="T101" fmla="*/ 1072 h 1172"/>
                  <a:gd name="T102" fmla="*/ 12 w 1784"/>
                  <a:gd name="T103" fmla="*/ 919 h 1172"/>
                  <a:gd name="T104" fmla="*/ 11 w 1784"/>
                  <a:gd name="T105" fmla="*/ 739 h 1172"/>
                  <a:gd name="T106" fmla="*/ 97 w 1784"/>
                  <a:gd name="T107" fmla="*/ 589 h 1172"/>
                  <a:gd name="T108" fmla="*/ 243 w 1784"/>
                  <a:gd name="T109" fmla="*/ 499 h 1172"/>
                  <a:gd name="T110" fmla="*/ 298 w 1784"/>
                  <a:gd name="T111" fmla="*/ 355 h 1172"/>
                  <a:gd name="T112" fmla="*/ 386 w 1784"/>
                  <a:gd name="T113" fmla="*/ 173 h 1172"/>
                  <a:gd name="T114" fmla="*/ 544 w 1784"/>
                  <a:gd name="T115" fmla="*/ 46 h 1172"/>
                  <a:gd name="T116" fmla="*/ 746 w 1784"/>
                  <a:gd name="T117" fmla="*/ 0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84" h="1172">
                    <a:moveTo>
                      <a:pt x="746" y="0"/>
                    </a:moveTo>
                    <a:lnTo>
                      <a:pt x="800" y="2"/>
                    </a:lnTo>
                    <a:lnTo>
                      <a:pt x="852" y="13"/>
                    </a:lnTo>
                    <a:lnTo>
                      <a:pt x="902" y="27"/>
                    </a:lnTo>
                    <a:lnTo>
                      <a:pt x="951" y="49"/>
                    </a:lnTo>
                    <a:lnTo>
                      <a:pt x="997" y="74"/>
                    </a:lnTo>
                    <a:lnTo>
                      <a:pt x="1038" y="105"/>
                    </a:lnTo>
                    <a:lnTo>
                      <a:pt x="1076" y="141"/>
                    </a:lnTo>
                    <a:lnTo>
                      <a:pt x="1080" y="144"/>
                    </a:lnTo>
                    <a:lnTo>
                      <a:pt x="1087" y="158"/>
                    </a:lnTo>
                    <a:lnTo>
                      <a:pt x="1089" y="173"/>
                    </a:lnTo>
                    <a:lnTo>
                      <a:pt x="1087" y="187"/>
                    </a:lnTo>
                    <a:lnTo>
                      <a:pt x="1081" y="200"/>
                    </a:lnTo>
                    <a:lnTo>
                      <a:pt x="1071" y="209"/>
                    </a:lnTo>
                    <a:lnTo>
                      <a:pt x="1058" y="215"/>
                    </a:lnTo>
                    <a:lnTo>
                      <a:pt x="1044" y="218"/>
                    </a:lnTo>
                    <a:lnTo>
                      <a:pt x="1033" y="216"/>
                    </a:lnTo>
                    <a:lnTo>
                      <a:pt x="1021" y="212"/>
                    </a:lnTo>
                    <a:lnTo>
                      <a:pt x="1012" y="204"/>
                    </a:lnTo>
                    <a:lnTo>
                      <a:pt x="1009" y="202"/>
                    </a:lnTo>
                    <a:lnTo>
                      <a:pt x="1007" y="200"/>
                    </a:lnTo>
                    <a:lnTo>
                      <a:pt x="971" y="168"/>
                    </a:lnTo>
                    <a:lnTo>
                      <a:pt x="931" y="141"/>
                    </a:lnTo>
                    <a:lnTo>
                      <a:pt x="889" y="120"/>
                    </a:lnTo>
                    <a:lnTo>
                      <a:pt x="843" y="104"/>
                    </a:lnTo>
                    <a:lnTo>
                      <a:pt x="796" y="94"/>
                    </a:lnTo>
                    <a:lnTo>
                      <a:pt x="746" y="90"/>
                    </a:lnTo>
                    <a:lnTo>
                      <a:pt x="695" y="94"/>
                    </a:lnTo>
                    <a:lnTo>
                      <a:pt x="647" y="104"/>
                    </a:lnTo>
                    <a:lnTo>
                      <a:pt x="602" y="120"/>
                    </a:lnTo>
                    <a:lnTo>
                      <a:pt x="560" y="141"/>
                    </a:lnTo>
                    <a:lnTo>
                      <a:pt x="520" y="168"/>
                    </a:lnTo>
                    <a:lnTo>
                      <a:pt x="484" y="200"/>
                    </a:lnTo>
                    <a:lnTo>
                      <a:pt x="453" y="234"/>
                    </a:lnTo>
                    <a:lnTo>
                      <a:pt x="427" y="274"/>
                    </a:lnTo>
                    <a:lnTo>
                      <a:pt x="406" y="317"/>
                    </a:lnTo>
                    <a:lnTo>
                      <a:pt x="390" y="363"/>
                    </a:lnTo>
                    <a:lnTo>
                      <a:pt x="380" y="410"/>
                    </a:lnTo>
                    <a:lnTo>
                      <a:pt x="376" y="461"/>
                    </a:lnTo>
                    <a:lnTo>
                      <a:pt x="378" y="491"/>
                    </a:lnTo>
                    <a:lnTo>
                      <a:pt x="381" y="523"/>
                    </a:lnTo>
                    <a:lnTo>
                      <a:pt x="390" y="575"/>
                    </a:lnTo>
                    <a:lnTo>
                      <a:pt x="337" y="576"/>
                    </a:lnTo>
                    <a:lnTo>
                      <a:pt x="298" y="580"/>
                    </a:lnTo>
                    <a:lnTo>
                      <a:pt x="260" y="590"/>
                    </a:lnTo>
                    <a:lnTo>
                      <a:pt x="224" y="605"/>
                    </a:lnTo>
                    <a:lnTo>
                      <a:pt x="192" y="627"/>
                    </a:lnTo>
                    <a:lnTo>
                      <a:pt x="163" y="651"/>
                    </a:lnTo>
                    <a:lnTo>
                      <a:pt x="138" y="681"/>
                    </a:lnTo>
                    <a:lnTo>
                      <a:pt x="118" y="714"/>
                    </a:lnTo>
                    <a:lnTo>
                      <a:pt x="103" y="749"/>
                    </a:lnTo>
                    <a:lnTo>
                      <a:pt x="93" y="788"/>
                    </a:lnTo>
                    <a:lnTo>
                      <a:pt x="90" y="828"/>
                    </a:lnTo>
                    <a:lnTo>
                      <a:pt x="93" y="869"/>
                    </a:lnTo>
                    <a:lnTo>
                      <a:pt x="103" y="908"/>
                    </a:lnTo>
                    <a:lnTo>
                      <a:pt x="118" y="944"/>
                    </a:lnTo>
                    <a:lnTo>
                      <a:pt x="139" y="977"/>
                    </a:lnTo>
                    <a:lnTo>
                      <a:pt x="164" y="1006"/>
                    </a:lnTo>
                    <a:lnTo>
                      <a:pt x="193" y="1032"/>
                    </a:lnTo>
                    <a:lnTo>
                      <a:pt x="227" y="1052"/>
                    </a:lnTo>
                    <a:lnTo>
                      <a:pt x="263" y="1068"/>
                    </a:lnTo>
                    <a:lnTo>
                      <a:pt x="301" y="1077"/>
                    </a:lnTo>
                    <a:lnTo>
                      <a:pt x="343" y="1081"/>
                    </a:lnTo>
                    <a:lnTo>
                      <a:pt x="356" y="1081"/>
                    </a:lnTo>
                    <a:lnTo>
                      <a:pt x="357" y="1081"/>
                    </a:lnTo>
                    <a:lnTo>
                      <a:pt x="1428" y="1081"/>
                    </a:lnTo>
                    <a:lnTo>
                      <a:pt x="1442" y="1081"/>
                    </a:lnTo>
                    <a:lnTo>
                      <a:pt x="1482" y="1077"/>
                    </a:lnTo>
                    <a:lnTo>
                      <a:pt x="1521" y="1068"/>
                    </a:lnTo>
                    <a:lnTo>
                      <a:pt x="1557" y="1052"/>
                    </a:lnTo>
                    <a:lnTo>
                      <a:pt x="1590" y="1032"/>
                    </a:lnTo>
                    <a:lnTo>
                      <a:pt x="1619" y="1006"/>
                    </a:lnTo>
                    <a:lnTo>
                      <a:pt x="1645" y="977"/>
                    </a:lnTo>
                    <a:lnTo>
                      <a:pt x="1665" y="944"/>
                    </a:lnTo>
                    <a:lnTo>
                      <a:pt x="1681" y="908"/>
                    </a:lnTo>
                    <a:lnTo>
                      <a:pt x="1690" y="869"/>
                    </a:lnTo>
                    <a:lnTo>
                      <a:pt x="1693" y="828"/>
                    </a:lnTo>
                    <a:lnTo>
                      <a:pt x="1690" y="791"/>
                    </a:lnTo>
                    <a:lnTo>
                      <a:pt x="1682" y="755"/>
                    </a:lnTo>
                    <a:lnTo>
                      <a:pt x="1670" y="720"/>
                    </a:lnTo>
                    <a:lnTo>
                      <a:pt x="1652" y="690"/>
                    </a:lnTo>
                    <a:lnTo>
                      <a:pt x="1629" y="660"/>
                    </a:lnTo>
                    <a:lnTo>
                      <a:pt x="1605" y="636"/>
                    </a:lnTo>
                    <a:lnTo>
                      <a:pt x="1575" y="614"/>
                    </a:lnTo>
                    <a:lnTo>
                      <a:pt x="1543" y="597"/>
                    </a:lnTo>
                    <a:lnTo>
                      <a:pt x="1508" y="585"/>
                    </a:lnTo>
                    <a:lnTo>
                      <a:pt x="1471" y="578"/>
                    </a:lnTo>
                    <a:lnTo>
                      <a:pt x="1421" y="571"/>
                    </a:lnTo>
                    <a:lnTo>
                      <a:pt x="1433" y="522"/>
                    </a:lnTo>
                    <a:lnTo>
                      <a:pt x="1436" y="504"/>
                    </a:lnTo>
                    <a:lnTo>
                      <a:pt x="1437" y="487"/>
                    </a:lnTo>
                    <a:lnTo>
                      <a:pt x="1434" y="458"/>
                    </a:lnTo>
                    <a:lnTo>
                      <a:pt x="1426" y="431"/>
                    </a:lnTo>
                    <a:lnTo>
                      <a:pt x="1414" y="406"/>
                    </a:lnTo>
                    <a:lnTo>
                      <a:pt x="1397" y="384"/>
                    </a:lnTo>
                    <a:lnTo>
                      <a:pt x="1393" y="380"/>
                    </a:lnTo>
                    <a:lnTo>
                      <a:pt x="1389" y="376"/>
                    </a:lnTo>
                    <a:lnTo>
                      <a:pt x="1387" y="374"/>
                    </a:lnTo>
                    <a:lnTo>
                      <a:pt x="1364" y="358"/>
                    </a:lnTo>
                    <a:lnTo>
                      <a:pt x="1339" y="345"/>
                    </a:lnTo>
                    <a:lnTo>
                      <a:pt x="1312" y="337"/>
                    </a:lnTo>
                    <a:lnTo>
                      <a:pt x="1283" y="335"/>
                    </a:lnTo>
                    <a:lnTo>
                      <a:pt x="1282" y="335"/>
                    </a:lnTo>
                    <a:lnTo>
                      <a:pt x="1256" y="336"/>
                    </a:lnTo>
                    <a:lnTo>
                      <a:pt x="1233" y="340"/>
                    </a:lnTo>
                    <a:lnTo>
                      <a:pt x="1212" y="348"/>
                    </a:lnTo>
                    <a:lnTo>
                      <a:pt x="1196" y="358"/>
                    </a:lnTo>
                    <a:lnTo>
                      <a:pt x="1182" y="370"/>
                    </a:lnTo>
                    <a:lnTo>
                      <a:pt x="1171" y="381"/>
                    </a:lnTo>
                    <a:lnTo>
                      <a:pt x="1163" y="390"/>
                    </a:lnTo>
                    <a:lnTo>
                      <a:pt x="1157" y="398"/>
                    </a:lnTo>
                    <a:lnTo>
                      <a:pt x="1154" y="402"/>
                    </a:lnTo>
                    <a:lnTo>
                      <a:pt x="1152" y="407"/>
                    </a:lnTo>
                    <a:lnTo>
                      <a:pt x="1149" y="410"/>
                    </a:lnTo>
                    <a:lnTo>
                      <a:pt x="1147" y="415"/>
                    </a:lnTo>
                    <a:lnTo>
                      <a:pt x="1144" y="420"/>
                    </a:lnTo>
                    <a:lnTo>
                      <a:pt x="1139" y="429"/>
                    </a:lnTo>
                    <a:lnTo>
                      <a:pt x="918" y="933"/>
                    </a:lnTo>
                    <a:lnTo>
                      <a:pt x="910" y="944"/>
                    </a:lnTo>
                    <a:lnTo>
                      <a:pt x="900" y="953"/>
                    </a:lnTo>
                    <a:lnTo>
                      <a:pt x="889" y="958"/>
                    </a:lnTo>
                    <a:lnTo>
                      <a:pt x="876" y="960"/>
                    </a:lnTo>
                    <a:lnTo>
                      <a:pt x="866" y="959"/>
                    </a:lnTo>
                    <a:lnTo>
                      <a:pt x="857" y="957"/>
                    </a:lnTo>
                    <a:lnTo>
                      <a:pt x="846" y="949"/>
                    </a:lnTo>
                    <a:lnTo>
                      <a:pt x="838" y="939"/>
                    </a:lnTo>
                    <a:lnTo>
                      <a:pt x="833" y="927"/>
                    </a:lnTo>
                    <a:lnTo>
                      <a:pt x="640" y="494"/>
                    </a:lnTo>
                    <a:lnTo>
                      <a:pt x="637" y="479"/>
                    </a:lnTo>
                    <a:lnTo>
                      <a:pt x="638" y="465"/>
                    </a:lnTo>
                    <a:lnTo>
                      <a:pt x="643" y="452"/>
                    </a:lnTo>
                    <a:lnTo>
                      <a:pt x="652" y="442"/>
                    </a:lnTo>
                    <a:lnTo>
                      <a:pt x="664" y="434"/>
                    </a:lnTo>
                    <a:lnTo>
                      <a:pt x="678" y="429"/>
                    </a:lnTo>
                    <a:lnTo>
                      <a:pt x="692" y="431"/>
                    </a:lnTo>
                    <a:lnTo>
                      <a:pt x="704" y="436"/>
                    </a:lnTo>
                    <a:lnTo>
                      <a:pt x="716" y="444"/>
                    </a:lnTo>
                    <a:lnTo>
                      <a:pt x="724" y="456"/>
                    </a:lnTo>
                    <a:lnTo>
                      <a:pt x="876" y="801"/>
                    </a:lnTo>
                    <a:lnTo>
                      <a:pt x="1057" y="389"/>
                    </a:lnTo>
                    <a:lnTo>
                      <a:pt x="1057" y="389"/>
                    </a:lnTo>
                    <a:lnTo>
                      <a:pt x="1075" y="357"/>
                    </a:lnTo>
                    <a:lnTo>
                      <a:pt x="1097" y="329"/>
                    </a:lnTo>
                    <a:lnTo>
                      <a:pt x="1122" y="303"/>
                    </a:lnTo>
                    <a:lnTo>
                      <a:pt x="1151" y="282"/>
                    </a:lnTo>
                    <a:lnTo>
                      <a:pt x="1182" y="265"/>
                    </a:lnTo>
                    <a:lnTo>
                      <a:pt x="1217" y="253"/>
                    </a:lnTo>
                    <a:lnTo>
                      <a:pt x="1253" y="246"/>
                    </a:lnTo>
                    <a:lnTo>
                      <a:pt x="1254" y="246"/>
                    </a:lnTo>
                    <a:lnTo>
                      <a:pt x="1256" y="246"/>
                    </a:lnTo>
                    <a:lnTo>
                      <a:pt x="1258" y="245"/>
                    </a:lnTo>
                    <a:lnTo>
                      <a:pt x="1262" y="245"/>
                    </a:lnTo>
                    <a:lnTo>
                      <a:pt x="1265" y="245"/>
                    </a:lnTo>
                    <a:lnTo>
                      <a:pt x="1267" y="245"/>
                    </a:lnTo>
                    <a:lnTo>
                      <a:pt x="1273" y="245"/>
                    </a:lnTo>
                    <a:lnTo>
                      <a:pt x="1282" y="243"/>
                    </a:lnTo>
                    <a:lnTo>
                      <a:pt x="1290" y="245"/>
                    </a:lnTo>
                    <a:lnTo>
                      <a:pt x="1294" y="245"/>
                    </a:lnTo>
                    <a:lnTo>
                      <a:pt x="1301" y="245"/>
                    </a:lnTo>
                    <a:lnTo>
                      <a:pt x="1342" y="250"/>
                    </a:lnTo>
                    <a:lnTo>
                      <a:pt x="1379" y="263"/>
                    </a:lnTo>
                    <a:lnTo>
                      <a:pt x="1414" y="281"/>
                    </a:lnTo>
                    <a:lnTo>
                      <a:pt x="1445" y="304"/>
                    </a:lnTo>
                    <a:lnTo>
                      <a:pt x="1452" y="311"/>
                    </a:lnTo>
                    <a:lnTo>
                      <a:pt x="1457" y="316"/>
                    </a:lnTo>
                    <a:lnTo>
                      <a:pt x="1479" y="340"/>
                    </a:lnTo>
                    <a:lnTo>
                      <a:pt x="1497" y="367"/>
                    </a:lnTo>
                    <a:lnTo>
                      <a:pt x="1496" y="367"/>
                    </a:lnTo>
                    <a:lnTo>
                      <a:pt x="1509" y="396"/>
                    </a:lnTo>
                    <a:lnTo>
                      <a:pt x="1519" y="425"/>
                    </a:lnTo>
                    <a:lnTo>
                      <a:pt x="1525" y="455"/>
                    </a:lnTo>
                    <a:lnTo>
                      <a:pt x="1527" y="487"/>
                    </a:lnTo>
                    <a:lnTo>
                      <a:pt x="1527" y="496"/>
                    </a:lnTo>
                    <a:lnTo>
                      <a:pt x="1571" y="511"/>
                    </a:lnTo>
                    <a:lnTo>
                      <a:pt x="1611" y="530"/>
                    </a:lnTo>
                    <a:lnTo>
                      <a:pt x="1648" y="554"/>
                    </a:lnTo>
                    <a:lnTo>
                      <a:pt x="1682" y="584"/>
                    </a:lnTo>
                    <a:lnTo>
                      <a:pt x="1711" y="618"/>
                    </a:lnTo>
                    <a:lnTo>
                      <a:pt x="1736" y="654"/>
                    </a:lnTo>
                    <a:lnTo>
                      <a:pt x="1756" y="694"/>
                    </a:lnTo>
                    <a:lnTo>
                      <a:pt x="1772" y="737"/>
                    </a:lnTo>
                    <a:lnTo>
                      <a:pt x="1781" y="782"/>
                    </a:lnTo>
                    <a:lnTo>
                      <a:pt x="1784" y="828"/>
                    </a:lnTo>
                    <a:lnTo>
                      <a:pt x="1781" y="874"/>
                    </a:lnTo>
                    <a:lnTo>
                      <a:pt x="1772" y="919"/>
                    </a:lnTo>
                    <a:lnTo>
                      <a:pt x="1757" y="962"/>
                    </a:lnTo>
                    <a:lnTo>
                      <a:pt x="1737" y="1002"/>
                    </a:lnTo>
                    <a:lnTo>
                      <a:pt x="1712" y="1038"/>
                    </a:lnTo>
                    <a:lnTo>
                      <a:pt x="1683" y="1072"/>
                    </a:lnTo>
                    <a:lnTo>
                      <a:pt x="1651" y="1100"/>
                    </a:lnTo>
                    <a:lnTo>
                      <a:pt x="1615" y="1125"/>
                    </a:lnTo>
                    <a:lnTo>
                      <a:pt x="1574" y="1145"/>
                    </a:lnTo>
                    <a:lnTo>
                      <a:pt x="1533" y="1159"/>
                    </a:lnTo>
                    <a:lnTo>
                      <a:pt x="1488" y="1168"/>
                    </a:lnTo>
                    <a:lnTo>
                      <a:pt x="1442" y="1172"/>
                    </a:lnTo>
                    <a:lnTo>
                      <a:pt x="1424" y="1172"/>
                    </a:lnTo>
                    <a:lnTo>
                      <a:pt x="360" y="1172"/>
                    </a:lnTo>
                    <a:lnTo>
                      <a:pt x="343" y="1172"/>
                    </a:lnTo>
                    <a:lnTo>
                      <a:pt x="295" y="1168"/>
                    </a:lnTo>
                    <a:lnTo>
                      <a:pt x="252" y="1159"/>
                    </a:lnTo>
                    <a:lnTo>
                      <a:pt x="209" y="1145"/>
                    </a:lnTo>
                    <a:lnTo>
                      <a:pt x="170" y="1125"/>
                    </a:lnTo>
                    <a:lnTo>
                      <a:pt x="133" y="1100"/>
                    </a:lnTo>
                    <a:lnTo>
                      <a:pt x="100" y="1072"/>
                    </a:lnTo>
                    <a:lnTo>
                      <a:pt x="71" y="1038"/>
                    </a:lnTo>
                    <a:lnTo>
                      <a:pt x="46" y="1002"/>
                    </a:lnTo>
                    <a:lnTo>
                      <a:pt x="27" y="962"/>
                    </a:lnTo>
                    <a:lnTo>
                      <a:pt x="12" y="919"/>
                    </a:lnTo>
                    <a:lnTo>
                      <a:pt x="3" y="874"/>
                    </a:lnTo>
                    <a:lnTo>
                      <a:pt x="0" y="828"/>
                    </a:lnTo>
                    <a:lnTo>
                      <a:pt x="2" y="783"/>
                    </a:lnTo>
                    <a:lnTo>
                      <a:pt x="11" y="739"/>
                    </a:lnTo>
                    <a:lnTo>
                      <a:pt x="26" y="698"/>
                    </a:lnTo>
                    <a:lnTo>
                      <a:pt x="45" y="658"/>
                    </a:lnTo>
                    <a:lnTo>
                      <a:pt x="69" y="622"/>
                    </a:lnTo>
                    <a:lnTo>
                      <a:pt x="97" y="589"/>
                    </a:lnTo>
                    <a:lnTo>
                      <a:pt x="129" y="560"/>
                    </a:lnTo>
                    <a:lnTo>
                      <a:pt x="164" y="535"/>
                    </a:lnTo>
                    <a:lnTo>
                      <a:pt x="202" y="515"/>
                    </a:lnTo>
                    <a:lnTo>
                      <a:pt x="243" y="499"/>
                    </a:lnTo>
                    <a:lnTo>
                      <a:pt x="286" y="489"/>
                    </a:lnTo>
                    <a:lnTo>
                      <a:pt x="285" y="461"/>
                    </a:lnTo>
                    <a:lnTo>
                      <a:pt x="289" y="407"/>
                    </a:lnTo>
                    <a:lnTo>
                      <a:pt x="298" y="355"/>
                    </a:lnTo>
                    <a:lnTo>
                      <a:pt x="312" y="305"/>
                    </a:lnTo>
                    <a:lnTo>
                      <a:pt x="333" y="258"/>
                    </a:lnTo>
                    <a:lnTo>
                      <a:pt x="357" y="214"/>
                    </a:lnTo>
                    <a:lnTo>
                      <a:pt x="386" y="173"/>
                    </a:lnTo>
                    <a:lnTo>
                      <a:pt x="420" y="135"/>
                    </a:lnTo>
                    <a:lnTo>
                      <a:pt x="458" y="102"/>
                    </a:lnTo>
                    <a:lnTo>
                      <a:pt x="499" y="71"/>
                    </a:lnTo>
                    <a:lnTo>
                      <a:pt x="544" y="46"/>
                    </a:lnTo>
                    <a:lnTo>
                      <a:pt x="591" y="26"/>
                    </a:lnTo>
                    <a:lnTo>
                      <a:pt x="640" y="11"/>
                    </a:lnTo>
                    <a:lnTo>
                      <a:pt x="692" y="2"/>
                    </a:lnTo>
                    <a:lnTo>
                      <a:pt x="7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9"/>
              <p:cNvSpPr>
                <a:spLocks noEditPoints="1"/>
              </p:cNvSpPr>
              <p:nvPr userDrawn="1"/>
            </p:nvSpPr>
            <p:spPr bwMode="auto">
              <a:xfrm>
                <a:off x="5187951" y="2438401"/>
                <a:ext cx="88900" cy="44450"/>
              </a:xfrm>
              <a:custGeom>
                <a:avLst/>
                <a:gdLst>
                  <a:gd name="T0" fmla="*/ 55 w 113"/>
                  <a:gd name="T1" fmla="*/ 0 h 57"/>
                  <a:gd name="T2" fmla="*/ 63 w 113"/>
                  <a:gd name="T3" fmla="*/ 0 h 57"/>
                  <a:gd name="T4" fmla="*/ 83 w 113"/>
                  <a:gd name="T5" fmla="*/ 50 h 57"/>
                  <a:gd name="T6" fmla="*/ 105 w 113"/>
                  <a:gd name="T7" fmla="*/ 0 h 57"/>
                  <a:gd name="T8" fmla="*/ 113 w 113"/>
                  <a:gd name="T9" fmla="*/ 0 h 57"/>
                  <a:gd name="T10" fmla="*/ 113 w 113"/>
                  <a:gd name="T11" fmla="*/ 57 h 57"/>
                  <a:gd name="T12" fmla="*/ 108 w 113"/>
                  <a:gd name="T13" fmla="*/ 57 h 57"/>
                  <a:gd name="T14" fmla="*/ 108 w 113"/>
                  <a:gd name="T15" fmla="*/ 5 h 57"/>
                  <a:gd name="T16" fmla="*/ 107 w 113"/>
                  <a:gd name="T17" fmla="*/ 5 h 57"/>
                  <a:gd name="T18" fmla="*/ 86 w 113"/>
                  <a:gd name="T19" fmla="*/ 57 h 57"/>
                  <a:gd name="T20" fmla="*/ 82 w 113"/>
                  <a:gd name="T21" fmla="*/ 57 h 57"/>
                  <a:gd name="T22" fmla="*/ 61 w 113"/>
                  <a:gd name="T23" fmla="*/ 5 h 57"/>
                  <a:gd name="T24" fmla="*/ 60 w 113"/>
                  <a:gd name="T25" fmla="*/ 5 h 57"/>
                  <a:gd name="T26" fmla="*/ 60 w 113"/>
                  <a:gd name="T27" fmla="*/ 57 h 57"/>
                  <a:gd name="T28" fmla="*/ 55 w 113"/>
                  <a:gd name="T29" fmla="*/ 57 h 57"/>
                  <a:gd name="T30" fmla="*/ 55 w 113"/>
                  <a:gd name="T31" fmla="*/ 0 h 57"/>
                  <a:gd name="T32" fmla="*/ 0 w 113"/>
                  <a:gd name="T33" fmla="*/ 0 h 57"/>
                  <a:gd name="T34" fmla="*/ 42 w 113"/>
                  <a:gd name="T35" fmla="*/ 0 h 57"/>
                  <a:gd name="T36" fmla="*/ 42 w 113"/>
                  <a:gd name="T37" fmla="*/ 5 h 57"/>
                  <a:gd name="T38" fmla="*/ 24 w 113"/>
                  <a:gd name="T39" fmla="*/ 5 h 57"/>
                  <a:gd name="T40" fmla="*/ 24 w 113"/>
                  <a:gd name="T41" fmla="*/ 57 h 57"/>
                  <a:gd name="T42" fmla="*/ 18 w 113"/>
                  <a:gd name="T43" fmla="*/ 57 h 57"/>
                  <a:gd name="T44" fmla="*/ 18 w 113"/>
                  <a:gd name="T45" fmla="*/ 5 h 57"/>
                  <a:gd name="T46" fmla="*/ 0 w 113"/>
                  <a:gd name="T47" fmla="*/ 5 h 57"/>
                  <a:gd name="T48" fmla="*/ 0 w 113"/>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57">
                    <a:moveTo>
                      <a:pt x="55" y="0"/>
                    </a:moveTo>
                    <a:lnTo>
                      <a:pt x="63" y="0"/>
                    </a:lnTo>
                    <a:lnTo>
                      <a:pt x="83" y="50"/>
                    </a:lnTo>
                    <a:lnTo>
                      <a:pt x="105" y="0"/>
                    </a:lnTo>
                    <a:lnTo>
                      <a:pt x="113" y="0"/>
                    </a:lnTo>
                    <a:lnTo>
                      <a:pt x="113" y="57"/>
                    </a:lnTo>
                    <a:lnTo>
                      <a:pt x="108" y="57"/>
                    </a:lnTo>
                    <a:lnTo>
                      <a:pt x="108" y="5"/>
                    </a:lnTo>
                    <a:lnTo>
                      <a:pt x="107" y="5"/>
                    </a:lnTo>
                    <a:lnTo>
                      <a:pt x="86" y="57"/>
                    </a:lnTo>
                    <a:lnTo>
                      <a:pt x="82" y="57"/>
                    </a:lnTo>
                    <a:lnTo>
                      <a:pt x="61" y="5"/>
                    </a:lnTo>
                    <a:lnTo>
                      <a:pt x="60" y="5"/>
                    </a:lnTo>
                    <a:lnTo>
                      <a:pt x="60" y="57"/>
                    </a:lnTo>
                    <a:lnTo>
                      <a:pt x="55" y="57"/>
                    </a:lnTo>
                    <a:lnTo>
                      <a:pt x="55" y="0"/>
                    </a:lnTo>
                    <a:close/>
                    <a:moveTo>
                      <a:pt x="0" y="0"/>
                    </a:moveTo>
                    <a:lnTo>
                      <a:pt x="42" y="0"/>
                    </a:lnTo>
                    <a:lnTo>
                      <a:pt x="42" y="5"/>
                    </a:lnTo>
                    <a:lnTo>
                      <a:pt x="24" y="5"/>
                    </a:lnTo>
                    <a:lnTo>
                      <a:pt x="24" y="57"/>
                    </a:lnTo>
                    <a:lnTo>
                      <a:pt x="18" y="57"/>
                    </a:lnTo>
                    <a:lnTo>
                      <a:pt x="18"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8" name="Text Placeholder 4"/>
          <p:cNvSpPr>
            <a:spLocks noGrp="1"/>
          </p:cNvSpPr>
          <p:nvPr>
            <p:ph type="body" sz="half" idx="13" hasCustomPrompt="1"/>
          </p:nvPr>
        </p:nvSpPr>
        <p:spPr>
          <a:xfrm flipH="1">
            <a:off x="6511924" y="1353312"/>
            <a:ext cx="2632077" cy="369332"/>
          </a:xfrm>
        </p:spPr>
        <p:txBody>
          <a:bodyPr wrap="square"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39" name="TextBox 4"/>
          <p:cNvSpPr txBox="1"/>
          <p:nvPr userDrawn="1"/>
        </p:nvSpPr>
        <p:spPr>
          <a:xfrm>
            <a:off x="3310128" y="6583680"/>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SAS Viya Teal Section">
    <p:bg>
      <p:bgPr>
        <a:gradFill>
          <a:gsLst>
            <a:gs pos="0">
              <a:srgbClr val="19BBB7"/>
            </a:gs>
            <a:gs pos="100000">
              <a:srgbClr val="0072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671932"/>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24800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1"/>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grpSp>
        <p:nvGrpSpPr>
          <p:cNvPr id="9" name="Group 8"/>
          <p:cNvGrpSpPr/>
          <p:nvPr userDrawn="1"/>
        </p:nvGrpSpPr>
        <p:grpSpPr>
          <a:xfrm>
            <a:off x="8428364" y="6486828"/>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TextBox 4"/>
          <p:cNvSpPr txBox="1"/>
          <p:nvPr userDrawn="1"/>
        </p:nvSpPr>
        <p:spPr>
          <a:xfrm>
            <a:off x="3310128" y="6583680"/>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rgbClr val="19BBB7"/>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rgbClr val="19BBB7"/>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rgbClr val="19BBB7"/>
                </a:solidFill>
                <a:effectLst/>
                <a:uLnTx/>
                <a:uFillTx/>
                <a:latin typeface="+mn-lt"/>
                <a:ea typeface="Calibri" charset="0"/>
                <a:cs typeface="Arial" panose="020B0604020202020204" pitchFamily="34" charset="0"/>
              </a:rPr>
              <a:t>Copyright © SAS Institute Inc. All rights reserved.</a:t>
            </a:r>
          </a:p>
        </p:txBody>
      </p:sp>
      <p:grpSp>
        <p:nvGrpSpPr>
          <p:cNvPr id="31" name="Group 4"/>
          <p:cNvGrpSpPr>
            <a:grpSpLocks noChangeAspect="1"/>
          </p:cNvGrpSpPr>
          <p:nvPr userDrawn="1"/>
        </p:nvGrpSpPr>
        <p:grpSpPr bwMode="auto">
          <a:xfrm>
            <a:off x="3703320" y="457200"/>
            <a:ext cx="1683695" cy="356616"/>
            <a:chOff x="1416" y="456"/>
            <a:chExt cx="2880" cy="610"/>
          </a:xfrm>
          <a:solidFill>
            <a:schemeClr val="bg1"/>
          </a:solidFill>
        </p:grpSpPr>
        <p:sp>
          <p:nvSpPr>
            <p:cNvPr id="32" name="Freeform 31"/>
            <p:cNvSpPr>
              <a:spLocks noEditPoints="1"/>
            </p:cNvSpPr>
            <p:nvPr/>
          </p:nvSpPr>
          <p:spPr bwMode="auto">
            <a:xfrm>
              <a:off x="2451" y="578"/>
              <a:ext cx="1845" cy="488"/>
            </a:xfrm>
            <a:custGeom>
              <a:avLst/>
              <a:gdLst>
                <a:gd name="T0" fmla="*/ 3043 w 3068"/>
                <a:gd name="T1" fmla="*/ 214 h 801"/>
                <a:gd name="T2" fmla="*/ 3025 w 3068"/>
                <a:gd name="T3" fmla="*/ 221 h 801"/>
                <a:gd name="T4" fmla="*/ 3021 w 3068"/>
                <a:gd name="T5" fmla="*/ 203 h 801"/>
                <a:gd name="T6" fmla="*/ 3047 w 3068"/>
                <a:gd name="T7" fmla="*/ 214 h 801"/>
                <a:gd name="T8" fmla="*/ 3044 w 3068"/>
                <a:gd name="T9" fmla="*/ 242 h 801"/>
                <a:gd name="T10" fmla="*/ 3025 w 3068"/>
                <a:gd name="T11" fmla="*/ 242 h 801"/>
                <a:gd name="T12" fmla="*/ 3021 w 3068"/>
                <a:gd name="T13" fmla="*/ 203 h 801"/>
                <a:gd name="T14" fmla="*/ 3064 w 3068"/>
                <a:gd name="T15" fmla="*/ 223 h 801"/>
                <a:gd name="T16" fmla="*/ 3033 w 3068"/>
                <a:gd name="T17" fmla="*/ 254 h 801"/>
                <a:gd name="T18" fmla="*/ 3033 w 3068"/>
                <a:gd name="T19" fmla="*/ 188 h 801"/>
                <a:gd name="T20" fmla="*/ 2998 w 3068"/>
                <a:gd name="T21" fmla="*/ 223 h 801"/>
                <a:gd name="T22" fmla="*/ 2952 w 3068"/>
                <a:gd name="T23" fmla="*/ 420 h 801"/>
                <a:gd name="T24" fmla="*/ 2905 w 3068"/>
                <a:gd name="T25" fmla="*/ 398 h 801"/>
                <a:gd name="T26" fmla="*/ 2952 w 3068"/>
                <a:gd name="T27" fmla="*/ 420 h 801"/>
                <a:gd name="T28" fmla="*/ 2679 w 3068"/>
                <a:gd name="T29" fmla="*/ 501 h 801"/>
                <a:gd name="T30" fmla="*/ 2952 w 3068"/>
                <a:gd name="T31" fmla="*/ 349 h 801"/>
                <a:gd name="T32" fmla="*/ 2703 w 3068"/>
                <a:gd name="T33" fmla="*/ 258 h 801"/>
                <a:gd name="T34" fmla="*/ 2980 w 3068"/>
                <a:gd name="T35" fmla="*/ 516 h 801"/>
                <a:gd name="T36" fmla="*/ 2953 w 3068"/>
                <a:gd name="T37" fmla="*/ 520 h 801"/>
                <a:gd name="T38" fmla="*/ 2679 w 3068"/>
                <a:gd name="T39" fmla="*/ 501 h 801"/>
                <a:gd name="T40" fmla="*/ 2305 w 3068"/>
                <a:gd name="T41" fmla="*/ 796 h 801"/>
                <a:gd name="T42" fmla="*/ 2421 w 3068"/>
                <a:gd name="T43" fmla="*/ 702 h 801"/>
                <a:gd name="T44" fmla="*/ 2334 w 3068"/>
                <a:gd name="T45" fmla="*/ 220 h 801"/>
                <a:gd name="T46" fmla="*/ 2635 w 3068"/>
                <a:gd name="T47" fmla="*/ 220 h 801"/>
                <a:gd name="T48" fmla="*/ 2305 w 3068"/>
                <a:gd name="T49" fmla="*/ 796 h 801"/>
                <a:gd name="T50" fmla="*/ 2172 w 3068"/>
                <a:gd name="T51" fmla="*/ 220 h 801"/>
                <a:gd name="T52" fmla="*/ 2172 w 3068"/>
                <a:gd name="T53" fmla="*/ 602 h 801"/>
                <a:gd name="T54" fmla="*/ 2187 w 3068"/>
                <a:gd name="T55" fmla="*/ 86 h 801"/>
                <a:gd name="T56" fmla="*/ 2212 w 3068"/>
                <a:gd name="T57" fmla="*/ 59 h 801"/>
                <a:gd name="T58" fmla="*/ 1869 w 3068"/>
                <a:gd name="T59" fmla="*/ 566 h 801"/>
                <a:gd name="T60" fmla="*/ 2080 w 3068"/>
                <a:gd name="T61" fmla="*/ 16 h 801"/>
                <a:gd name="T62" fmla="*/ 1851 w 3068"/>
                <a:gd name="T63" fmla="*/ 602 h 801"/>
                <a:gd name="T64" fmla="*/ 1869 w 3068"/>
                <a:gd name="T65" fmla="*/ 566 h 801"/>
                <a:gd name="T66" fmla="*/ 1422 w 3068"/>
                <a:gd name="T67" fmla="*/ 39 h 801"/>
                <a:gd name="T68" fmla="*/ 1415 w 3068"/>
                <a:gd name="T69" fmla="*/ 24 h 801"/>
                <a:gd name="T70" fmla="*/ 1422 w 3068"/>
                <a:gd name="T71" fmla="*/ 39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5 h 801"/>
                <a:gd name="T88" fmla="*/ 1423 w 3068"/>
                <a:gd name="T89" fmla="*/ 5 h 801"/>
                <a:gd name="T90" fmla="*/ 1187 w 3068"/>
                <a:gd name="T91" fmla="*/ 28 h 801"/>
                <a:gd name="T92" fmla="*/ 1172 w 3068"/>
                <a:gd name="T93" fmla="*/ 617 h 801"/>
                <a:gd name="T94" fmla="*/ 1172 w 3068"/>
                <a:gd name="T95" fmla="*/ 589 h 801"/>
                <a:gd name="T96" fmla="*/ 1188 w 3068"/>
                <a:gd name="T97" fmla="*/ 0 h 801"/>
                <a:gd name="T98" fmla="*/ 1319 w 3068"/>
                <a:gd name="T99" fmla="*/ 87 h 801"/>
                <a:gd name="T100" fmla="*/ 832 w 3068"/>
                <a:gd name="T101" fmla="*/ 411 h 801"/>
                <a:gd name="T102" fmla="*/ 526 w 3068"/>
                <a:gd name="T103" fmla="*/ 411 h 801"/>
                <a:gd name="T104" fmla="*/ 412 w 3068"/>
                <a:gd name="T105" fmla="*/ 602 h 801"/>
                <a:gd name="T106" fmla="*/ 945 w 3068"/>
                <a:gd name="T107" fmla="*/ 602 h 801"/>
                <a:gd name="T108" fmla="*/ 514 w 3068"/>
                <a:gd name="T109" fmla="*/ 438 h 801"/>
                <a:gd name="T110" fmla="*/ 322 w 3068"/>
                <a:gd name="T111" fmla="*/ 87 h 801"/>
                <a:gd name="T112" fmla="*/ 40 w 3068"/>
                <a:gd name="T113" fmla="*/ 155 h 801"/>
                <a:gd name="T114" fmla="*/ 0 w 3068"/>
                <a:gd name="T115" fmla="*/ 542 h 801"/>
                <a:gd name="T116" fmla="*/ 326 w 3068"/>
                <a:gd name="T117" fmla="*/ 459 h 801"/>
                <a:gd name="T118" fmla="*/ 346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1"/>
                  </a:moveTo>
                  <a:lnTo>
                    <a:pt x="3032" y="221"/>
                  </a:lnTo>
                  <a:cubicBezTo>
                    <a:pt x="3038" y="221"/>
                    <a:pt x="3043" y="220"/>
                    <a:pt x="3043" y="214"/>
                  </a:cubicBezTo>
                  <a:cubicBezTo>
                    <a:pt x="3043" y="208"/>
                    <a:pt x="3038" y="207"/>
                    <a:pt x="3034" y="207"/>
                  </a:cubicBezTo>
                  <a:lnTo>
                    <a:pt x="3025" y="207"/>
                  </a:lnTo>
                  <a:lnTo>
                    <a:pt x="3025" y="221"/>
                  </a:lnTo>
                  <a:lnTo>
                    <a:pt x="3032" y="221"/>
                  </a:lnTo>
                  <a:lnTo>
                    <a:pt x="3032" y="221"/>
                  </a:lnTo>
                  <a:close/>
                  <a:moveTo>
                    <a:pt x="3021" y="203"/>
                  </a:moveTo>
                  <a:lnTo>
                    <a:pt x="3021" y="203"/>
                  </a:lnTo>
                  <a:lnTo>
                    <a:pt x="3034" y="203"/>
                  </a:lnTo>
                  <a:cubicBezTo>
                    <a:pt x="3042" y="203"/>
                    <a:pt x="3047" y="206"/>
                    <a:pt x="3047" y="214"/>
                  </a:cubicBezTo>
                  <a:cubicBezTo>
                    <a:pt x="3047" y="220"/>
                    <a:pt x="3043" y="224"/>
                    <a:pt x="3037" y="224"/>
                  </a:cubicBezTo>
                  <a:lnTo>
                    <a:pt x="3049" y="242"/>
                  </a:lnTo>
                  <a:lnTo>
                    <a:pt x="3044" y="242"/>
                  </a:lnTo>
                  <a:lnTo>
                    <a:pt x="3033" y="225"/>
                  </a:lnTo>
                  <a:lnTo>
                    <a:pt x="3025" y="225"/>
                  </a:lnTo>
                  <a:lnTo>
                    <a:pt x="3025" y="242"/>
                  </a:lnTo>
                  <a:lnTo>
                    <a:pt x="3021" y="242"/>
                  </a:lnTo>
                  <a:lnTo>
                    <a:pt x="3021" y="203"/>
                  </a:lnTo>
                  <a:lnTo>
                    <a:pt x="3021" y="203"/>
                  </a:lnTo>
                  <a:close/>
                  <a:moveTo>
                    <a:pt x="3033" y="254"/>
                  </a:moveTo>
                  <a:lnTo>
                    <a:pt x="3033" y="254"/>
                  </a:lnTo>
                  <a:cubicBezTo>
                    <a:pt x="3051" y="254"/>
                    <a:pt x="3064" y="240"/>
                    <a:pt x="3064" y="223"/>
                  </a:cubicBezTo>
                  <a:cubicBezTo>
                    <a:pt x="3064" y="205"/>
                    <a:pt x="3051" y="192"/>
                    <a:pt x="3033" y="192"/>
                  </a:cubicBezTo>
                  <a:cubicBezTo>
                    <a:pt x="3016" y="192"/>
                    <a:pt x="3002" y="205"/>
                    <a:pt x="3002" y="223"/>
                  </a:cubicBezTo>
                  <a:cubicBezTo>
                    <a:pt x="3002" y="240"/>
                    <a:pt x="3016" y="254"/>
                    <a:pt x="3033" y="254"/>
                  </a:cubicBezTo>
                  <a:lnTo>
                    <a:pt x="3033" y="254"/>
                  </a:lnTo>
                  <a:close/>
                  <a:moveTo>
                    <a:pt x="3033" y="188"/>
                  </a:moveTo>
                  <a:lnTo>
                    <a:pt x="3033" y="188"/>
                  </a:lnTo>
                  <a:cubicBezTo>
                    <a:pt x="3053" y="188"/>
                    <a:pt x="3068" y="203"/>
                    <a:pt x="3068" y="223"/>
                  </a:cubicBezTo>
                  <a:cubicBezTo>
                    <a:pt x="3068" y="242"/>
                    <a:pt x="3053" y="257"/>
                    <a:pt x="3033" y="257"/>
                  </a:cubicBezTo>
                  <a:cubicBezTo>
                    <a:pt x="3014" y="257"/>
                    <a:pt x="2998" y="242"/>
                    <a:pt x="2998" y="223"/>
                  </a:cubicBezTo>
                  <a:cubicBezTo>
                    <a:pt x="2998" y="203"/>
                    <a:pt x="3014" y="188"/>
                    <a:pt x="3033" y="188"/>
                  </a:cubicBezTo>
                  <a:lnTo>
                    <a:pt x="3033" y="188"/>
                  </a:lnTo>
                  <a:close/>
                  <a:moveTo>
                    <a:pt x="2952" y="420"/>
                  </a:moveTo>
                  <a:lnTo>
                    <a:pt x="2952" y="420"/>
                  </a:lnTo>
                  <a:lnTo>
                    <a:pt x="2952" y="398"/>
                  </a:lnTo>
                  <a:lnTo>
                    <a:pt x="2905" y="398"/>
                  </a:lnTo>
                  <a:cubicBezTo>
                    <a:pt x="2819" y="398"/>
                    <a:pt x="2708" y="411"/>
                    <a:pt x="2708" y="500"/>
                  </a:cubicBezTo>
                  <a:cubicBezTo>
                    <a:pt x="2708" y="565"/>
                    <a:pt x="2766" y="588"/>
                    <a:pt x="2813" y="588"/>
                  </a:cubicBezTo>
                  <a:cubicBezTo>
                    <a:pt x="2913" y="588"/>
                    <a:pt x="2952" y="504"/>
                    <a:pt x="2952" y="420"/>
                  </a:cubicBezTo>
                  <a:lnTo>
                    <a:pt x="2952" y="420"/>
                  </a:lnTo>
                  <a:close/>
                  <a:moveTo>
                    <a:pt x="2679" y="501"/>
                  </a:moveTo>
                  <a:lnTo>
                    <a:pt x="2679" y="501"/>
                  </a:lnTo>
                  <a:cubicBezTo>
                    <a:pt x="2679" y="391"/>
                    <a:pt x="2802" y="374"/>
                    <a:pt x="2897" y="374"/>
                  </a:cubicBezTo>
                  <a:lnTo>
                    <a:pt x="2952" y="374"/>
                  </a:lnTo>
                  <a:lnTo>
                    <a:pt x="2952" y="349"/>
                  </a:lnTo>
                  <a:cubicBezTo>
                    <a:pt x="2952" y="270"/>
                    <a:pt x="2906" y="234"/>
                    <a:pt x="2835" y="234"/>
                  </a:cubicBezTo>
                  <a:cubicBezTo>
                    <a:pt x="2789" y="234"/>
                    <a:pt x="2749" y="252"/>
                    <a:pt x="2719" y="279"/>
                  </a:cubicBezTo>
                  <a:lnTo>
                    <a:pt x="2703" y="258"/>
                  </a:lnTo>
                  <a:cubicBezTo>
                    <a:pt x="2736" y="227"/>
                    <a:pt x="2786" y="208"/>
                    <a:pt x="2837" y="208"/>
                  </a:cubicBezTo>
                  <a:cubicBezTo>
                    <a:pt x="2923" y="208"/>
                    <a:pt x="2980" y="253"/>
                    <a:pt x="2980" y="348"/>
                  </a:cubicBezTo>
                  <a:lnTo>
                    <a:pt x="2980" y="516"/>
                  </a:lnTo>
                  <a:cubicBezTo>
                    <a:pt x="2980" y="545"/>
                    <a:pt x="2983" y="581"/>
                    <a:pt x="2987" y="602"/>
                  </a:cubicBezTo>
                  <a:lnTo>
                    <a:pt x="2959" y="602"/>
                  </a:lnTo>
                  <a:cubicBezTo>
                    <a:pt x="2956" y="581"/>
                    <a:pt x="2953" y="541"/>
                    <a:pt x="2953" y="520"/>
                  </a:cubicBezTo>
                  <a:lnTo>
                    <a:pt x="2951" y="520"/>
                  </a:lnTo>
                  <a:cubicBezTo>
                    <a:pt x="2925" y="583"/>
                    <a:pt x="2869" y="612"/>
                    <a:pt x="2808" y="612"/>
                  </a:cubicBezTo>
                  <a:cubicBezTo>
                    <a:pt x="2746" y="612"/>
                    <a:pt x="2679" y="579"/>
                    <a:pt x="2679" y="501"/>
                  </a:cubicBezTo>
                  <a:lnTo>
                    <a:pt x="2679" y="501"/>
                  </a:lnTo>
                  <a:close/>
                  <a:moveTo>
                    <a:pt x="2305" y="796"/>
                  </a:moveTo>
                  <a:lnTo>
                    <a:pt x="2305" y="796"/>
                  </a:lnTo>
                  <a:lnTo>
                    <a:pt x="2310" y="769"/>
                  </a:lnTo>
                  <a:cubicBezTo>
                    <a:pt x="2319" y="772"/>
                    <a:pt x="2332" y="774"/>
                    <a:pt x="2344" y="774"/>
                  </a:cubicBezTo>
                  <a:cubicBezTo>
                    <a:pt x="2387" y="774"/>
                    <a:pt x="2407" y="740"/>
                    <a:pt x="2421" y="702"/>
                  </a:cubicBezTo>
                  <a:lnTo>
                    <a:pt x="2456" y="609"/>
                  </a:lnTo>
                  <a:lnTo>
                    <a:pt x="2301" y="220"/>
                  </a:lnTo>
                  <a:lnTo>
                    <a:pt x="2334" y="220"/>
                  </a:lnTo>
                  <a:lnTo>
                    <a:pt x="2472" y="576"/>
                  </a:lnTo>
                  <a:lnTo>
                    <a:pt x="2602" y="220"/>
                  </a:lnTo>
                  <a:lnTo>
                    <a:pt x="2635" y="220"/>
                  </a:lnTo>
                  <a:lnTo>
                    <a:pt x="2444" y="719"/>
                  </a:lnTo>
                  <a:cubicBezTo>
                    <a:pt x="2425" y="770"/>
                    <a:pt x="2396" y="801"/>
                    <a:pt x="2344" y="801"/>
                  </a:cubicBezTo>
                  <a:cubicBezTo>
                    <a:pt x="2332" y="801"/>
                    <a:pt x="2315" y="799"/>
                    <a:pt x="2305" y="796"/>
                  </a:cubicBezTo>
                  <a:lnTo>
                    <a:pt x="2305" y="796"/>
                  </a:lnTo>
                  <a:close/>
                  <a:moveTo>
                    <a:pt x="2172" y="220"/>
                  </a:moveTo>
                  <a:lnTo>
                    <a:pt x="2172" y="220"/>
                  </a:lnTo>
                  <a:lnTo>
                    <a:pt x="2202" y="220"/>
                  </a:lnTo>
                  <a:lnTo>
                    <a:pt x="2202" y="602"/>
                  </a:lnTo>
                  <a:lnTo>
                    <a:pt x="2172" y="602"/>
                  </a:lnTo>
                  <a:lnTo>
                    <a:pt x="2172" y="220"/>
                  </a:lnTo>
                  <a:close/>
                  <a:moveTo>
                    <a:pt x="2187" y="86"/>
                  </a:moveTo>
                  <a:lnTo>
                    <a:pt x="2187" y="86"/>
                  </a:lnTo>
                  <a:cubicBezTo>
                    <a:pt x="2174" y="86"/>
                    <a:pt x="2162" y="76"/>
                    <a:pt x="2162" y="59"/>
                  </a:cubicBezTo>
                  <a:cubicBezTo>
                    <a:pt x="2162" y="44"/>
                    <a:pt x="2174" y="33"/>
                    <a:pt x="2187" y="33"/>
                  </a:cubicBezTo>
                  <a:cubicBezTo>
                    <a:pt x="2200" y="33"/>
                    <a:pt x="2212" y="44"/>
                    <a:pt x="2212" y="59"/>
                  </a:cubicBezTo>
                  <a:cubicBezTo>
                    <a:pt x="2212" y="76"/>
                    <a:pt x="2200" y="86"/>
                    <a:pt x="2187" y="86"/>
                  </a:cubicBezTo>
                  <a:lnTo>
                    <a:pt x="2187" y="86"/>
                  </a:lnTo>
                  <a:close/>
                  <a:moveTo>
                    <a:pt x="1869" y="566"/>
                  </a:moveTo>
                  <a:lnTo>
                    <a:pt x="1869" y="566"/>
                  </a:lnTo>
                  <a:lnTo>
                    <a:pt x="1871" y="566"/>
                  </a:lnTo>
                  <a:lnTo>
                    <a:pt x="2080" y="16"/>
                  </a:lnTo>
                  <a:lnTo>
                    <a:pt x="2113" y="16"/>
                  </a:lnTo>
                  <a:lnTo>
                    <a:pt x="1890" y="602"/>
                  </a:lnTo>
                  <a:lnTo>
                    <a:pt x="1851" y="602"/>
                  </a:lnTo>
                  <a:lnTo>
                    <a:pt x="1629" y="16"/>
                  </a:lnTo>
                  <a:lnTo>
                    <a:pt x="1663" y="16"/>
                  </a:lnTo>
                  <a:lnTo>
                    <a:pt x="1869" y="566"/>
                  </a:lnTo>
                  <a:lnTo>
                    <a:pt x="1869" y="566"/>
                  </a:lnTo>
                  <a:close/>
                  <a:moveTo>
                    <a:pt x="1422" y="39"/>
                  </a:moveTo>
                  <a:lnTo>
                    <a:pt x="1422" y="39"/>
                  </a:lnTo>
                  <a:cubicBezTo>
                    <a:pt x="1428" y="39"/>
                    <a:pt x="1433" y="37"/>
                    <a:pt x="1433" y="31"/>
                  </a:cubicBezTo>
                  <a:cubicBezTo>
                    <a:pt x="1433" y="25"/>
                    <a:pt x="1428" y="24"/>
                    <a:pt x="1424" y="24"/>
                  </a:cubicBezTo>
                  <a:lnTo>
                    <a:pt x="1415" y="24"/>
                  </a:lnTo>
                  <a:lnTo>
                    <a:pt x="1415" y="39"/>
                  </a:lnTo>
                  <a:lnTo>
                    <a:pt x="1422" y="39"/>
                  </a:lnTo>
                  <a:lnTo>
                    <a:pt x="1422" y="39"/>
                  </a:lnTo>
                  <a:close/>
                  <a:moveTo>
                    <a:pt x="1411" y="20"/>
                  </a:moveTo>
                  <a:lnTo>
                    <a:pt x="1411" y="20"/>
                  </a:lnTo>
                  <a:lnTo>
                    <a:pt x="1424" y="20"/>
                  </a:lnTo>
                  <a:cubicBezTo>
                    <a:pt x="1432" y="20"/>
                    <a:pt x="1437" y="24"/>
                    <a:pt x="1437" y="31"/>
                  </a:cubicBezTo>
                  <a:cubicBezTo>
                    <a:pt x="1437" y="38"/>
                    <a:pt x="1433" y="41"/>
                    <a:pt x="1427" y="42"/>
                  </a:cubicBezTo>
                  <a:lnTo>
                    <a:pt x="1439" y="59"/>
                  </a:lnTo>
                  <a:lnTo>
                    <a:pt x="1433" y="59"/>
                  </a:lnTo>
                  <a:lnTo>
                    <a:pt x="1423"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3"/>
                    <a:pt x="1440" y="9"/>
                    <a:pt x="1423" y="9"/>
                  </a:cubicBezTo>
                  <a:cubicBezTo>
                    <a:pt x="1406" y="9"/>
                    <a:pt x="1392" y="23"/>
                    <a:pt x="1392" y="40"/>
                  </a:cubicBezTo>
                  <a:cubicBezTo>
                    <a:pt x="1392" y="57"/>
                    <a:pt x="1406" y="71"/>
                    <a:pt x="1423" y="71"/>
                  </a:cubicBezTo>
                  <a:lnTo>
                    <a:pt x="1423" y="71"/>
                  </a:lnTo>
                  <a:close/>
                  <a:moveTo>
                    <a:pt x="1423" y="5"/>
                  </a:moveTo>
                  <a:lnTo>
                    <a:pt x="1423" y="5"/>
                  </a:lnTo>
                  <a:cubicBezTo>
                    <a:pt x="1443" y="5"/>
                    <a:pt x="1458" y="21"/>
                    <a:pt x="1458" y="40"/>
                  </a:cubicBezTo>
                  <a:cubicBezTo>
                    <a:pt x="1458" y="59"/>
                    <a:pt x="1443" y="75"/>
                    <a:pt x="1423" y="75"/>
                  </a:cubicBezTo>
                  <a:cubicBezTo>
                    <a:pt x="1404" y="75"/>
                    <a:pt x="1388" y="59"/>
                    <a:pt x="1388" y="40"/>
                  </a:cubicBezTo>
                  <a:cubicBezTo>
                    <a:pt x="1388" y="21"/>
                    <a:pt x="1404" y="5"/>
                    <a:pt x="1423" y="5"/>
                  </a:cubicBezTo>
                  <a:lnTo>
                    <a:pt x="1423" y="5"/>
                  </a:lnTo>
                  <a:close/>
                  <a:moveTo>
                    <a:pt x="1319" y="87"/>
                  </a:moveTo>
                  <a:lnTo>
                    <a:pt x="1319" y="87"/>
                  </a:lnTo>
                  <a:cubicBezTo>
                    <a:pt x="1291" y="50"/>
                    <a:pt x="1243" y="28"/>
                    <a:pt x="1187" y="28"/>
                  </a:cubicBezTo>
                  <a:cubicBezTo>
                    <a:pt x="1115" y="28"/>
                    <a:pt x="1037" y="69"/>
                    <a:pt x="1037" y="155"/>
                  </a:cubicBezTo>
                  <a:cubicBezTo>
                    <a:pt x="1037" y="337"/>
                    <a:pt x="1354" y="256"/>
                    <a:pt x="1354" y="457"/>
                  </a:cubicBezTo>
                  <a:cubicBezTo>
                    <a:pt x="1354" y="563"/>
                    <a:pt x="1267" y="617"/>
                    <a:pt x="1172" y="617"/>
                  </a:cubicBezTo>
                  <a:cubicBezTo>
                    <a:pt x="1100" y="617"/>
                    <a:pt x="1037" y="591"/>
                    <a:pt x="996" y="542"/>
                  </a:cubicBezTo>
                  <a:lnTo>
                    <a:pt x="1017" y="521"/>
                  </a:lnTo>
                  <a:cubicBezTo>
                    <a:pt x="1059" y="565"/>
                    <a:pt x="1111" y="589"/>
                    <a:pt x="1172" y="589"/>
                  </a:cubicBezTo>
                  <a:cubicBezTo>
                    <a:pt x="1249" y="589"/>
                    <a:pt x="1322" y="543"/>
                    <a:pt x="1322" y="459"/>
                  </a:cubicBezTo>
                  <a:cubicBezTo>
                    <a:pt x="1322" y="279"/>
                    <a:pt x="1006" y="359"/>
                    <a:pt x="1006" y="156"/>
                  </a:cubicBezTo>
                  <a:cubicBezTo>
                    <a:pt x="1006" y="53"/>
                    <a:pt x="1095" y="0"/>
                    <a:pt x="1188" y="0"/>
                  </a:cubicBezTo>
                  <a:cubicBezTo>
                    <a:pt x="1254" y="0"/>
                    <a:pt x="1310" y="26"/>
                    <a:pt x="1342" y="67"/>
                  </a:cubicBezTo>
                  <a:lnTo>
                    <a:pt x="1319" y="87"/>
                  </a:lnTo>
                  <a:lnTo>
                    <a:pt x="1319" y="87"/>
                  </a:lnTo>
                  <a:close/>
                  <a:moveTo>
                    <a:pt x="526" y="411"/>
                  </a:moveTo>
                  <a:lnTo>
                    <a:pt x="526" y="411"/>
                  </a:lnTo>
                  <a:lnTo>
                    <a:pt x="832" y="411"/>
                  </a:lnTo>
                  <a:lnTo>
                    <a:pt x="681" y="44"/>
                  </a:lnTo>
                  <a:lnTo>
                    <a:pt x="526" y="411"/>
                  </a:lnTo>
                  <a:lnTo>
                    <a:pt x="526" y="411"/>
                  </a:lnTo>
                  <a:close/>
                  <a:moveTo>
                    <a:pt x="446" y="602"/>
                  </a:moveTo>
                  <a:lnTo>
                    <a:pt x="446" y="602"/>
                  </a:lnTo>
                  <a:lnTo>
                    <a:pt x="412" y="602"/>
                  </a:lnTo>
                  <a:lnTo>
                    <a:pt x="665" y="16"/>
                  </a:lnTo>
                  <a:lnTo>
                    <a:pt x="699" y="16"/>
                  </a:lnTo>
                  <a:lnTo>
                    <a:pt x="945" y="602"/>
                  </a:lnTo>
                  <a:lnTo>
                    <a:pt x="911" y="602"/>
                  </a:lnTo>
                  <a:lnTo>
                    <a:pt x="843" y="438"/>
                  </a:lnTo>
                  <a:lnTo>
                    <a:pt x="514" y="438"/>
                  </a:lnTo>
                  <a:lnTo>
                    <a:pt x="446" y="602"/>
                  </a:lnTo>
                  <a:lnTo>
                    <a:pt x="446" y="602"/>
                  </a:lnTo>
                  <a:close/>
                  <a:moveTo>
                    <a:pt x="322" y="87"/>
                  </a:moveTo>
                  <a:lnTo>
                    <a:pt x="322" y="87"/>
                  </a:lnTo>
                  <a:cubicBezTo>
                    <a:pt x="294" y="50"/>
                    <a:pt x="246" y="28"/>
                    <a:pt x="191" y="28"/>
                  </a:cubicBezTo>
                  <a:cubicBezTo>
                    <a:pt x="118" y="28"/>
                    <a:pt x="40" y="69"/>
                    <a:pt x="40" y="155"/>
                  </a:cubicBezTo>
                  <a:cubicBezTo>
                    <a:pt x="40" y="337"/>
                    <a:pt x="357" y="256"/>
                    <a:pt x="357" y="457"/>
                  </a:cubicBezTo>
                  <a:cubicBezTo>
                    <a:pt x="357" y="563"/>
                    <a:pt x="270" y="617"/>
                    <a:pt x="175" y="617"/>
                  </a:cubicBezTo>
                  <a:cubicBezTo>
                    <a:pt x="103" y="617"/>
                    <a:pt x="40" y="591"/>
                    <a:pt x="0" y="542"/>
                  </a:cubicBezTo>
                  <a:lnTo>
                    <a:pt x="21" y="521"/>
                  </a:lnTo>
                  <a:cubicBezTo>
                    <a:pt x="63" y="565"/>
                    <a:pt x="115" y="589"/>
                    <a:pt x="175" y="589"/>
                  </a:cubicBezTo>
                  <a:cubicBezTo>
                    <a:pt x="253" y="589"/>
                    <a:pt x="326" y="543"/>
                    <a:pt x="326" y="459"/>
                  </a:cubicBezTo>
                  <a:cubicBezTo>
                    <a:pt x="326" y="279"/>
                    <a:pt x="10" y="359"/>
                    <a:pt x="10" y="156"/>
                  </a:cubicBezTo>
                  <a:cubicBezTo>
                    <a:pt x="10" y="53"/>
                    <a:pt x="98" y="0"/>
                    <a:pt x="192" y="0"/>
                  </a:cubicBezTo>
                  <a:cubicBezTo>
                    <a:pt x="257" y="0"/>
                    <a:pt x="313" y="26"/>
                    <a:pt x="346" y="67"/>
                  </a:cubicBezTo>
                  <a:lnTo>
                    <a:pt x="322" y="8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noEditPoints="1"/>
            </p:cNvSpPr>
            <p:nvPr/>
          </p:nvSpPr>
          <p:spPr bwMode="auto">
            <a:xfrm>
              <a:off x="1416" y="456"/>
              <a:ext cx="895" cy="595"/>
            </a:xfrm>
            <a:custGeom>
              <a:avLst/>
              <a:gdLst>
                <a:gd name="T0" fmla="*/ 1437 w 1489"/>
                <a:gd name="T1" fmla="*/ 937 h 976"/>
                <a:gd name="T2" fmla="*/ 1446 w 1489"/>
                <a:gd name="T3" fmla="*/ 922 h 976"/>
                <a:gd name="T4" fmla="*/ 1444 w 1489"/>
                <a:gd name="T5" fmla="*/ 937 h 976"/>
                <a:gd name="T6" fmla="*/ 1437 w 1489"/>
                <a:gd name="T7" fmla="*/ 937 h 976"/>
                <a:gd name="T8" fmla="*/ 1432 w 1489"/>
                <a:gd name="T9" fmla="*/ 958 h 976"/>
                <a:gd name="T10" fmla="*/ 1437 w 1489"/>
                <a:gd name="T11" fmla="*/ 941 h 976"/>
                <a:gd name="T12" fmla="*/ 1455 w 1489"/>
                <a:gd name="T13" fmla="*/ 958 h 976"/>
                <a:gd name="T14" fmla="*/ 1449 w 1489"/>
                <a:gd name="T15" fmla="*/ 940 h 976"/>
                <a:gd name="T16" fmla="*/ 1446 w 1489"/>
                <a:gd name="T17" fmla="*/ 918 h 976"/>
                <a:gd name="T18" fmla="*/ 1432 w 1489"/>
                <a:gd name="T19" fmla="*/ 958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8 w 1489"/>
                <a:gd name="T37" fmla="*/ 975 h 976"/>
                <a:gd name="T38" fmla="*/ 286 w 1489"/>
                <a:gd name="T39" fmla="*/ 976 h 976"/>
                <a:gd name="T40" fmla="*/ 239 w 1489"/>
                <a:gd name="T41" fmla="*/ 408 h 976"/>
                <a:gd name="T42" fmla="*/ 623 w 1489"/>
                <a:gd name="T43" fmla="*/ 0 h 976"/>
                <a:gd name="T44" fmla="*/ 901 w 1489"/>
                <a:gd name="T45" fmla="*/ 121 h 976"/>
                <a:gd name="T46" fmla="*/ 872 w 1489"/>
                <a:gd name="T47" fmla="*/ 182 h 976"/>
                <a:gd name="T48" fmla="*/ 840 w 1489"/>
                <a:gd name="T49" fmla="*/ 167 h 976"/>
                <a:gd name="T50" fmla="*/ 314 w 1489"/>
                <a:gd name="T51" fmla="*/ 384 h 976"/>
                <a:gd name="T52" fmla="*/ 326 w 1489"/>
                <a:gd name="T53" fmla="*/ 479 h 976"/>
                <a:gd name="T54" fmla="*/ 76 w 1489"/>
                <a:gd name="T55" fmla="*/ 690 h 976"/>
                <a:gd name="T56" fmla="*/ 297 w 1489"/>
                <a:gd name="T57" fmla="*/ 900 h 976"/>
                <a:gd name="T58" fmla="*/ 1191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5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7"/>
                  </a:moveTo>
                  <a:lnTo>
                    <a:pt x="1437" y="937"/>
                  </a:lnTo>
                  <a:lnTo>
                    <a:pt x="1437" y="922"/>
                  </a:lnTo>
                  <a:lnTo>
                    <a:pt x="1446" y="922"/>
                  </a:lnTo>
                  <a:cubicBezTo>
                    <a:pt x="1450" y="922"/>
                    <a:pt x="1455" y="924"/>
                    <a:pt x="1455" y="929"/>
                  </a:cubicBezTo>
                  <a:cubicBezTo>
                    <a:pt x="1455" y="935"/>
                    <a:pt x="1450" y="937"/>
                    <a:pt x="1444" y="937"/>
                  </a:cubicBezTo>
                  <a:lnTo>
                    <a:pt x="1437" y="937"/>
                  </a:lnTo>
                  <a:lnTo>
                    <a:pt x="1437" y="937"/>
                  </a:lnTo>
                  <a:close/>
                  <a:moveTo>
                    <a:pt x="1432" y="958"/>
                  </a:moveTo>
                  <a:lnTo>
                    <a:pt x="1432" y="958"/>
                  </a:lnTo>
                  <a:lnTo>
                    <a:pt x="1437" y="958"/>
                  </a:lnTo>
                  <a:lnTo>
                    <a:pt x="1437" y="941"/>
                  </a:lnTo>
                  <a:lnTo>
                    <a:pt x="1444" y="941"/>
                  </a:lnTo>
                  <a:lnTo>
                    <a:pt x="1455" y="958"/>
                  </a:lnTo>
                  <a:lnTo>
                    <a:pt x="1461" y="958"/>
                  </a:lnTo>
                  <a:lnTo>
                    <a:pt x="1449" y="940"/>
                  </a:lnTo>
                  <a:cubicBezTo>
                    <a:pt x="1454" y="939"/>
                    <a:pt x="1459" y="936"/>
                    <a:pt x="1459" y="930"/>
                  </a:cubicBezTo>
                  <a:cubicBezTo>
                    <a:pt x="1459" y="922"/>
                    <a:pt x="1453" y="918"/>
                    <a:pt x="1446" y="918"/>
                  </a:cubicBezTo>
                  <a:lnTo>
                    <a:pt x="1432" y="918"/>
                  </a:lnTo>
                  <a:lnTo>
                    <a:pt x="1432" y="958"/>
                  </a:lnTo>
                  <a:lnTo>
                    <a:pt x="1432" y="958"/>
                  </a:lnTo>
                  <a:close/>
                  <a:moveTo>
                    <a:pt x="1414" y="938"/>
                  </a:moveTo>
                  <a:lnTo>
                    <a:pt x="1414" y="938"/>
                  </a:lnTo>
                  <a:cubicBezTo>
                    <a:pt x="1414" y="921"/>
                    <a:pt x="1428" y="907"/>
                    <a:pt x="1445" y="907"/>
                  </a:cubicBezTo>
                  <a:cubicBezTo>
                    <a:pt x="1462" y="907"/>
                    <a:pt x="1476" y="921"/>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8"/>
                    <a:pt x="1425" y="973"/>
                    <a:pt x="1445" y="973"/>
                  </a:cubicBezTo>
                  <a:cubicBezTo>
                    <a:pt x="1464" y="973"/>
                    <a:pt x="1480" y="958"/>
                    <a:pt x="1480" y="938"/>
                  </a:cubicBezTo>
                  <a:cubicBezTo>
                    <a:pt x="1480" y="919"/>
                    <a:pt x="1464" y="903"/>
                    <a:pt x="1445" y="903"/>
                  </a:cubicBezTo>
                  <a:cubicBezTo>
                    <a:pt x="1425" y="903"/>
                    <a:pt x="1410" y="919"/>
                    <a:pt x="1410" y="938"/>
                  </a:cubicBezTo>
                  <a:lnTo>
                    <a:pt x="1410" y="938"/>
                  </a:lnTo>
                  <a:close/>
                  <a:moveTo>
                    <a:pt x="1203" y="976"/>
                  </a:moveTo>
                  <a:lnTo>
                    <a:pt x="1203" y="976"/>
                  </a:lnTo>
                  <a:cubicBezTo>
                    <a:pt x="1198" y="976"/>
                    <a:pt x="1193" y="976"/>
                    <a:pt x="1188" y="975"/>
                  </a:cubicBezTo>
                  <a:lnTo>
                    <a:pt x="300" y="975"/>
                  </a:lnTo>
                  <a:cubicBezTo>
                    <a:pt x="296" y="976"/>
                    <a:pt x="291" y="976"/>
                    <a:pt x="286" y="976"/>
                  </a:cubicBezTo>
                  <a:cubicBezTo>
                    <a:pt x="128" y="976"/>
                    <a:pt x="0" y="848"/>
                    <a:pt x="0" y="690"/>
                  </a:cubicBezTo>
                  <a:cubicBezTo>
                    <a:pt x="0" y="549"/>
                    <a:pt x="104" y="431"/>
                    <a:pt x="239" y="408"/>
                  </a:cubicBezTo>
                  <a:cubicBezTo>
                    <a:pt x="239" y="400"/>
                    <a:pt x="239" y="392"/>
                    <a:pt x="239" y="384"/>
                  </a:cubicBezTo>
                  <a:cubicBezTo>
                    <a:pt x="239" y="173"/>
                    <a:pt x="411" y="0"/>
                    <a:pt x="623" y="0"/>
                  </a:cubicBezTo>
                  <a:cubicBezTo>
                    <a:pt x="729" y="0"/>
                    <a:pt x="828" y="45"/>
                    <a:pt x="899" y="118"/>
                  </a:cubicBezTo>
                  <a:cubicBezTo>
                    <a:pt x="900" y="119"/>
                    <a:pt x="900" y="120"/>
                    <a:pt x="901" y="121"/>
                  </a:cubicBezTo>
                  <a:cubicBezTo>
                    <a:pt x="906" y="128"/>
                    <a:pt x="909" y="136"/>
                    <a:pt x="909" y="144"/>
                  </a:cubicBezTo>
                  <a:cubicBezTo>
                    <a:pt x="909" y="165"/>
                    <a:pt x="892" y="182"/>
                    <a:pt x="872" y="182"/>
                  </a:cubicBezTo>
                  <a:cubicBezTo>
                    <a:pt x="861" y="182"/>
                    <a:pt x="852" y="178"/>
                    <a:pt x="845" y="171"/>
                  </a:cubicBezTo>
                  <a:cubicBezTo>
                    <a:pt x="843" y="170"/>
                    <a:pt x="842" y="168"/>
                    <a:pt x="840" y="167"/>
                  </a:cubicBezTo>
                  <a:cubicBezTo>
                    <a:pt x="784" y="110"/>
                    <a:pt x="706" y="76"/>
                    <a:pt x="623" y="76"/>
                  </a:cubicBezTo>
                  <a:cubicBezTo>
                    <a:pt x="453" y="76"/>
                    <a:pt x="314" y="214"/>
                    <a:pt x="314" y="384"/>
                  </a:cubicBezTo>
                  <a:cubicBezTo>
                    <a:pt x="314" y="401"/>
                    <a:pt x="316" y="419"/>
                    <a:pt x="319" y="436"/>
                  </a:cubicBezTo>
                  <a:lnTo>
                    <a:pt x="326" y="479"/>
                  </a:lnTo>
                  <a:lnTo>
                    <a:pt x="282" y="480"/>
                  </a:lnTo>
                  <a:cubicBezTo>
                    <a:pt x="168" y="482"/>
                    <a:pt x="76" y="576"/>
                    <a:pt x="76" y="690"/>
                  </a:cubicBezTo>
                  <a:cubicBezTo>
                    <a:pt x="76" y="806"/>
                    <a:pt x="170" y="900"/>
                    <a:pt x="286" y="900"/>
                  </a:cubicBezTo>
                  <a:cubicBezTo>
                    <a:pt x="290" y="900"/>
                    <a:pt x="294" y="900"/>
                    <a:pt x="297" y="900"/>
                  </a:cubicBezTo>
                  <a:lnTo>
                    <a:pt x="298" y="900"/>
                  </a:lnTo>
                  <a:lnTo>
                    <a:pt x="1191" y="900"/>
                  </a:lnTo>
                  <a:cubicBezTo>
                    <a:pt x="1195" y="900"/>
                    <a:pt x="1199" y="900"/>
                    <a:pt x="1203" y="900"/>
                  </a:cubicBezTo>
                  <a:cubicBezTo>
                    <a:pt x="1319" y="900"/>
                    <a:pt x="1413" y="806"/>
                    <a:pt x="1413" y="690"/>
                  </a:cubicBezTo>
                  <a:cubicBezTo>
                    <a:pt x="1413" y="583"/>
                    <a:pt x="1333" y="494"/>
                    <a:pt x="1228" y="481"/>
                  </a:cubicBezTo>
                  <a:lnTo>
                    <a:pt x="1186" y="476"/>
                  </a:lnTo>
                  <a:lnTo>
                    <a:pt x="1196" y="435"/>
                  </a:lnTo>
                  <a:cubicBezTo>
                    <a:pt x="1198" y="425"/>
                    <a:pt x="1199" y="415"/>
                    <a:pt x="1199" y="406"/>
                  </a:cubicBezTo>
                  <a:cubicBezTo>
                    <a:pt x="1199" y="373"/>
                    <a:pt x="1186" y="343"/>
                    <a:pt x="1166" y="320"/>
                  </a:cubicBezTo>
                  <a:cubicBezTo>
                    <a:pt x="1163" y="318"/>
                    <a:pt x="1161" y="316"/>
                    <a:pt x="1159" y="314"/>
                  </a:cubicBezTo>
                  <a:cubicBezTo>
                    <a:pt x="1159" y="313"/>
                    <a:pt x="1158" y="313"/>
                    <a:pt x="1158" y="312"/>
                  </a:cubicBezTo>
                  <a:cubicBezTo>
                    <a:pt x="1134" y="292"/>
                    <a:pt x="1104" y="279"/>
                    <a:pt x="1071" y="279"/>
                  </a:cubicBezTo>
                  <a:cubicBezTo>
                    <a:pt x="1071" y="279"/>
                    <a:pt x="1070" y="279"/>
                    <a:pt x="1070" y="279"/>
                  </a:cubicBezTo>
                  <a:cubicBezTo>
                    <a:pt x="1000" y="275"/>
                    <a:pt x="968" y="329"/>
                    <a:pt x="963" y="336"/>
                  </a:cubicBezTo>
                  <a:cubicBezTo>
                    <a:pt x="959" y="343"/>
                    <a:pt x="958" y="343"/>
                    <a:pt x="951" y="358"/>
                  </a:cubicBezTo>
                  <a:lnTo>
                    <a:pt x="766" y="777"/>
                  </a:lnTo>
                  <a:cubicBezTo>
                    <a:pt x="760" y="791"/>
                    <a:pt x="746" y="800"/>
                    <a:pt x="731" y="800"/>
                  </a:cubicBezTo>
                  <a:cubicBezTo>
                    <a:pt x="726" y="800"/>
                    <a:pt x="721" y="798"/>
                    <a:pt x="716" y="796"/>
                  </a:cubicBezTo>
                  <a:cubicBezTo>
                    <a:pt x="705" y="792"/>
                    <a:pt x="698" y="783"/>
                    <a:pt x="695" y="772"/>
                  </a:cubicBezTo>
                  <a:lnTo>
                    <a:pt x="535" y="411"/>
                  </a:lnTo>
                  <a:cubicBezTo>
                    <a:pt x="527" y="392"/>
                    <a:pt x="535" y="370"/>
                    <a:pt x="554" y="361"/>
                  </a:cubicBezTo>
                  <a:cubicBezTo>
                    <a:pt x="574" y="353"/>
                    <a:pt x="596" y="362"/>
                    <a:pt x="604" y="381"/>
                  </a:cubicBezTo>
                  <a:lnTo>
                    <a:pt x="732" y="667"/>
                  </a:lnTo>
                  <a:lnTo>
                    <a:pt x="883" y="324"/>
                  </a:lnTo>
                  <a:cubicBezTo>
                    <a:pt x="883" y="324"/>
                    <a:pt x="883" y="324"/>
                    <a:pt x="883" y="324"/>
                  </a:cubicBezTo>
                  <a:cubicBezTo>
                    <a:pt x="912" y="260"/>
                    <a:pt x="973" y="214"/>
                    <a:pt x="1046" y="205"/>
                  </a:cubicBezTo>
                  <a:cubicBezTo>
                    <a:pt x="1046" y="205"/>
                    <a:pt x="1054" y="204"/>
                    <a:pt x="1058" y="204"/>
                  </a:cubicBezTo>
                  <a:cubicBezTo>
                    <a:pt x="1062" y="204"/>
                    <a:pt x="1078" y="204"/>
                    <a:pt x="1080" y="204"/>
                  </a:cubicBezTo>
                  <a:cubicBezTo>
                    <a:pt x="1082" y="204"/>
                    <a:pt x="1084" y="204"/>
                    <a:pt x="1086" y="204"/>
                  </a:cubicBezTo>
                  <a:cubicBezTo>
                    <a:pt x="1132" y="207"/>
                    <a:pt x="1173" y="226"/>
                    <a:pt x="1205" y="254"/>
                  </a:cubicBezTo>
                  <a:cubicBezTo>
                    <a:pt x="1208" y="256"/>
                    <a:pt x="1210" y="258"/>
                    <a:pt x="1211" y="259"/>
                  </a:cubicBezTo>
                  <a:cubicBezTo>
                    <a:pt x="1213" y="261"/>
                    <a:pt x="1215" y="262"/>
                    <a:pt x="1216" y="264"/>
                  </a:cubicBezTo>
                  <a:cubicBezTo>
                    <a:pt x="1229" y="277"/>
                    <a:pt x="1240" y="291"/>
                    <a:pt x="1249" y="307"/>
                  </a:cubicBezTo>
                  <a:lnTo>
                    <a:pt x="1249" y="307"/>
                  </a:lnTo>
                  <a:cubicBezTo>
                    <a:pt x="1265" y="336"/>
                    <a:pt x="1275" y="370"/>
                    <a:pt x="1275" y="406"/>
                  </a:cubicBezTo>
                  <a:cubicBezTo>
                    <a:pt x="1275" y="408"/>
                    <a:pt x="1275" y="411"/>
                    <a:pt x="1275" y="413"/>
                  </a:cubicBezTo>
                  <a:cubicBezTo>
                    <a:pt x="1399" y="445"/>
                    <a:pt x="1489" y="558"/>
                    <a:pt x="1489" y="690"/>
                  </a:cubicBezTo>
                  <a:cubicBezTo>
                    <a:pt x="1489" y="848"/>
                    <a:pt x="1361" y="976"/>
                    <a:pt x="1203" y="9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408435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S Viya 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90743159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365760"/>
            <a:ext cx="7891272" cy="457200"/>
          </a:xfrm>
        </p:spPr>
        <p:txBody>
          <a:bodyPr anchor="ctr" anchorCtr="0"/>
          <a:lstStyle>
            <a:lvl1pPr>
              <a:defRPr baseline="0">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822960"/>
            <a:ext cx="7891272" cy="320040"/>
          </a:xfrm>
        </p:spPr>
        <p:txBody>
          <a:bodyPr wrap="square" anchor="ctr">
            <a:noAutofit/>
          </a:bodyPr>
          <a:lstStyle>
            <a:lvl1pPr marL="0" indent="0" algn="ctr">
              <a:lnSpc>
                <a:spcPct val="100000"/>
              </a:lnSpc>
              <a:spcBef>
                <a:spcPts val="0"/>
              </a:spcBef>
              <a:buFont typeface="Arial" pitchFamily="34" charset="0"/>
              <a:buNone/>
              <a:defRPr sz="2200" b="0" i="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207008"/>
            <a:ext cx="7891272" cy="5100130"/>
          </a:xfrm>
        </p:spPr>
        <p:txBody>
          <a:bodyPr wrap="square" anchor="t">
            <a:normAutofit/>
          </a:bodyPr>
          <a:lstStyle>
            <a:lvl1pPr>
              <a:defRPr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3" name="Slide Number Placeholder 4"/>
          <p:cNvSpPr>
            <a:spLocks noGrp="1"/>
          </p:cNvSpPr>
          <p:nvPr>
            <p:ph type="sldNum" sz="quarter" idx="13"/>
          </p:nvPr>
        </p:nvSpPr>
        <p:spPr/>
        <p:txBody>
          <a:bodyPr>
            <a:spAutoFit/>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365760"/>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11" hasCustomPrompt="1"/>
          </p:nvPr>
        </p:nvSpPr>
        <p:spPr>
          <a:xfrm flipH="1">
            <a:off x="626364" y="822960"/>
            <a:ext cx="7891272" cy="32004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3" name="Slide Number Placeholder 3"/>
          <p:cNvSpPr>
            <a:spLocks noGrp="1"/>
          </p:cNvSpPr>
          <p:nvPr>
            <p:ph type="sldNum" sz="quarter" idx="12"/>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191832423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365760"/>
            <a:ext cx="7891272" cy="457200"/>
          </a:xfrm>
        </p:spPr>
        <p:txBody>
          <a:bodyPr anchor="ctr" anchorCtr="0"/>
          <a:lstStyle>
            <a:lvl1pPr algn="ctr">
              <a:defRPr sz="2800" baseline="0"/>
            </a:lvl1pPr>
          </a:lstStyle>
          <a:p>
            <a:r>
              <a:rPr lang="en-US" dirty="0"/>
              <a:t>Click to Edit Title</a:t>
            </a:r>
          </a:p>
        </p:txBody>
      </p:sp>
      <p:sp>
        <p:nvSpPr>
          <p:cNvPr id="3" name="Slide Number Placeholder 2"/>
          <p:cNvSpPr>
            <a:spLocks noGrp="1"/>
          </p:cNvSpPr>
          <p:nvPr>
            <p:ph type="sldNum" sz="quarter" idx="10"/>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58731501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AS - Title Only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365760"/>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3" name="Slide Number Placeholder 2"/>
          <p:cNvSpPr>
            <a:spLocks noGrp="1"/>
          </p:cNvSpPr>
          <p:nvPr>
            <p:ph type="sldNum" sz="quarter" idx="10"/>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85906946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AS Viya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365760"/>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4" name="Content Placeholder 2"/>
          <p:cNvSpPr>
            <a:spLocks noGrp="1"/>
          </p:cNvSpPr>
          <p:nvPr>
            <p:ph sz="quarter" idx="11" hasCustomPrompt="1"/>
          </p:nvPr>
        </p:nvSpPr>
        <p:spPr>
          <a:xfrm>
            <a:off x="626364" y="1207008"/>
            <a:ext cx="7891272" cy="5100130"/>
          </a:xfrm>
        </p:spPr>
        <p:txBody>
          <a:bodyPr wrap="square" anchor="t" anchorCtr="0">
            <a:normAutofit/>
          </a:bodyPr>
          <a:lstStyle>
            <a:lvl1pPr>
              <a:buClr>
                <a:srgbClr val="6BBAB6"/>
              </a:buClr>
              <a:defRPr baseline="0">
                <a:solidFill>
                  <a:schemeClr val="tx2"/>
                </a:solidFill>
              </a:defRPr>
            </a:lvl1pPr>
            <a:lvl2pPr>
              <a:buClr>
                <a:srgbClr val="6BBAB6"/>
              </a:buClr>
              <a:defRPr baseline="0"/>
            </a:lvl2pPr>
            <a:lvl3pPr>
              <a:buClr>
                <a:srgbClr val="6BBAB6"/>
              </a:buClr>
              <a:defRPr baseline="0"/>
            </a:lvl3pPr>
            <a:lvl4pPr>
              <a:buClr>
                <a:srgbClr val="6BBAB6"/>
              </a:buClr>
              <a:defRPr baseline="0"/>
            </a:lvl4pPr>
            <a:lvl5pPr>
              <a:buClr>
                <a:srgbClr val="6BBAB6"/>
              </a:buCl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3" name="Slide Number Placeholder 3"/>
          <p:cNvSpPr>
            <a:spLocks noGrp="1"/>
          </p:cNvSpPr>
          <p:nvPr>
            <p:ph type="sldNum" sz="quarter" idx="12"/>
          </p:nvPr>
        </p:nvSpPr>
        <p:spPr/>
        <p:txBody>
          <a:bodyPr/>
          <a:lstStyle/>
          <a:p>
            <a:fld id="{972517E6-58C8-49B3-A038-306AA97CE4BF}" type="slidenum">
              <a:rPr lang="en-US" smtClean="0"/>
              <a:pPr/>
              <a:t>‹#›</a:t>
            </a:fld>
            <a:endParaRPr lang="en-US" dirty="0"/>
          </a:p>
        </p:txBody>
      </p:sp>
      <p:pic>
        <p:nvPicPr>
          <p:cNvPr id="6"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9763" y="271141"/>
            <a:ext cx="914366" cy="634977"/>
          </a:xfrm>
          <a:prstGeom prst="rect">
            <a:avLst/>
          </a:prstGeom>
        </p:spPr>
      </p:pic>
    </p:spTree>
    <p:extLst>
      <p:ext uri="{BB962C8B-B14F-4D97-AF65-F5344CB8AC3E}">
        <p14:creationId xmlns:p14="http://schemas.microsoft.com/office/powerpoint/2010/main" val="102491434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365760"/>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626364" y="822960"/>
            <a:ext cx="7891272" cy="32004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30936" y="1207008"/>
            <a:ext cx="3883025" cy="5100130"/>
          </a:xfrm>
        </p:spPr>
        <p:txBody>
          <a:bodyPr wrap="square" anchor="t">
            <a:normAutofit/>
          </a:bodyPr>
          <a:lstStyle>
            <a:lvl1pPr>
              <a:defRPr sz="2000" baseline="0">
                <a:solidFill>
                  <a:schemeClr val="tx2"/>
                </a:solidFill>
              </a:defRPr>
            </a:lvl1pPr>
            <a:lvl2pPr>
              <a:defRPr sz="1800" baseline="0"/>
            </a:lvl2pPr>
            <a:lvl3pPr>
              <a:defRPr sz="1400"/>
            </a:lvl3pPr>
            <a:lvl4pPr>
              <a:defRPr sz="1200"/>
            </a:lvl4pPr>
            <a:lvl5pPr>
              <a:defRPr sz="1000" baseline="0"/>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6247" y="1207008"/>
            <a:ext cx="3886200" cy="5100130"/>
          </a:xfrm>
        </p:spPr>
        <p:txBody>
          <a:bodyPr wrap="square">
            <a:normAutofit/>
          </a:bodyPr>
          <a:lstStyle>
            <a:lvl1pPr>
              <a:defRPr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2" name="Slide Number Placeholder 5"/>
          <p:cNvSpPr>
            <a:spLocks noGrp="1"/>
          </p:cNvSpPr>
          <p:nvPr>
            <p:ph type="sldNum" sz="quarter" idx="16"/>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59413158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365760"/>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626364" y="822960"/>
            <a:ext cx="7891272" cy="32004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30936" y="1207008"/>
            <a:ext cx="3883025" cy="5100130"/>
          </a:xfrm>
        </p:spPr>
        <p:txBody>
          <a:bodyPr wrap="square" anchor="t">
            <a:normAutofit/>
          </a:bodyPr>
          <a:lstStyle>
            <a:lvl1pPr>
              <a:buClr>
                <a:schemeClr val="bg1"/>
              </a:buClr>
              <a:defRPr sz="2000" baseline="0">
                <a:solidFill>
                  <a:schemeClr val="bg1"/>
                </a:solidFill>
              </a:defRPr>
            </a:lvl1pPr>
            <a:lvl2pPr>
              <a:buClr>
                <a:schemeClr val="bg1"/>
              </a:buClr>
              <a:defRPr sz="1800" baseline="0">
                <a:solidFill>
                  <a:schemeClr val="bg1"/>
                </a:solidFill>
              </a:defRPr>
            </a:lvl2pPr>
            <a:lvl3pPr>
              <a:buClr>
                <a:schemeClr val="bg1"/>
              </a:buClr>
              <a:defRPr sz="1400">
                <a:solidFill>
                  <a:schemeClr val="bg1"/>
                </a:solidFill>
              </a:defRPr>
            </a:lvl3pPr>
            <a:lvl4pPr>
              <a:buClr>
                <a:schemeClr val="bg1"/>
              </a:buClr>
              <a:defRPr sz="1200">
                <a:solidFill>
                  <a:schemeClr val="bg1"/>
                </a:solidFill>
              </a:defRPr>
            </a:lvl4pPr>
            <a:lvl5pPr>
              <a:buClr>
                <a:schemeClr val="bg1"/>
              </a:buClr>
              <a:defRPr sz="1000" baseline="0">
                <a:solidFill>
                  <a:schemeClr val="bg1"/>
                </a:solidFill>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6247" y="1207008"/>
            <a:ext cx="3886200" cy="5100130"/>
          </a:xfrm>
        </p:spPr>
        <p:txBody>
          <a:bodyPr wrap="square">
            <a:normAutofit/>
          </a:bodyPr>
          <a:lstStyle>
            <a:lvl1pPr>
              <a:buClr>
                <a:schemeClr val="bg1"/>
              </a:buClr>
              <a:defRPr baseline="0">
                <a:solidFill>
                  <a:schemeClr val="bg1"/>
                </a:solidFill>
                <a:latin typeface="+mj-lt"/>
              </a:defRPr>
            </a:lvl1pPr>
            <a:lvl2pPr>
              <a:buClr>
                <a:schemeClr val="bg1"/>
              </a:buClr>
              <a:defRPr baseline="0">
                <a:solidFill>
                  <a:schemeClr val="bg1"/>
                </a:solidFill>
                <a:latin typeface="+mj-lt"/>
              </a:defRPr>
            </a:lvl2pPr>
            <a:lvl3pPr>
              <a:buClr>
                <a:schemeClr val="bg1"/>
              </a:buClr>
              <a:defRPr baseline="0">
                <a:solidFill>
                  <a:schemeClr val="bg1"/>
                </a:solidFill>
                <a:latin typeface="+mj-lt"/>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2" name="Slide Number Placeholder 5"/>
          <p:cNvSpPr>
            <a:spLocks noGrp="1"/>
          </p:cNvSpPr>
          <p:nvPr>
            <p:ph type="sldNum" sz="quarter" idx="16"/>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307886724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04500"/>
            <a:ext cx="3127248" cy="369332"/>
          </a:xfrm>
        </p:spPr>
        <p:txBody>
          <a:bodyPr vert="horz" wrap="square" lIns="91440" tIns="45720" rIns="91440" bIns="45720" rtlCol="0" anchor="t" anchorCtr="0">
            <a:spAutoFit/>
          </a:bodyPr>
          <a:lstStyle>
            <a:lvl1pPr>
              <a:defRPr lang="en-US" sz="1800" dirty="0">
                <a:solidFill>
                  <a:schemeClr val="bg1"/>
                </a:solidFill>
                <a:effectLst/>
                <a:latin typeface="+mj-lt"/>
              </a:defRPr>
            </a:lvl1pPr>
          </a:lstStyle>
          <a:p>
            <a:pPr lvl="0"/>
            <a:r>
              <a:rPr lang="en-US" dirty="0"/>
              <a:t>Click to Edit Title</a:t>
            </a:r>
          </a:p>
        </p:txBody>
      </p:sp>
      <p:sp>
        <p:nvSpPr>
          <p:cNvPr id="16" name="Text Placeholder 2"/>
          <p:cNvSpPr>
            <a:spLocks noGrp="1"/>
          </p:cNvSpPr>
          <p:nvPr>
            <p:ph type="body" sz="quarter" idx="11" hasCustomPrompt="1"/>
          </p:nvPr>
        </p:nvSpPr>
        <p:spPr>
          <a:xfrm>
            <a:off x="3127248" y="365760"/>
            <a:ext cx="6016752" cy="430887"/>
          </a:xfrm>
        </p:spPr>
        <p:txBody>
          <a:bodyPr wrap="square" lIns="274320" rIns="274320" bIns="45720" anchor="ctr" anchorCtr="0">
            <a:noAutofit/>
          </a:bodyPr>
          <a:lstStyle>
            <a:lvl1pPr marL="0" indent="0" algn="l" defTabSz="182880">
              <a:lnSpc>
                <a:spcPct val="100000"/>
              </a:lnSpc>
              <a:spcBef>
                <a:spcPts val="0"/>
              </a:spcBef>
              <a:buFont typeface="Arial" pitchFamily="34" charset="0"/>
              <a:buNone/>
              <a:defRPr sz="2200" b="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796647"/>
            <a:ext cx="6016752" cy="5566021"/>
          </a:xfrm>
        </p:spPr>
        <p:txBody>
          <a:bodyPr lIns="274320" tIns="45720" rIns="457200" bIns="45720" anchor="t" anchorCtr="0">
            <a:norm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1348737"/>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3" name="Slide Number Placeholder 5"/>
          <p:cNvSpPr>
            <a:spLocks noGrp="1"/>
          </p:cNvSpPr>
          <p:nvPr>
            <p:ph type="sldNum" sz="quarter" idx="15"/>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391435626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65760"/>
            <a:ext cx="6016752" cy="430887"/>
          </a:xfrm>
        </p:spPr>
        <p:txBody>
          <a:bodyPr lIns="182880" rIns="182880" anchor="b" anchorCtr="0">
            <a:noAutofit/>
          </a:bodyPr>
          <a:lstStyle>
            <a:lvl1pP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0" y="822960"/>
            <a:ext cx="6016752" cy="310896"/>
          </a:xfrm>
        </p:spPr>
        <p:txBody>
          <a:bodyPr wrap="square" lIns="182880" rIns="182880" anchor="ctr" anchorCtr="0">
            <a:noAutofit/>
          </a:bodyPr>
          <a:lstStyle>
            <a:lvl1pPr marL="0" indent="0" algn="ctr" defTabSz="182880">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1133857"/>
            <a:ext cx="6016752" cy="5228306"/>
          </a:xfrm>
        </p:spPr>
        <p:txBody>
          <a:bodyPr lIns="365760" rIns="274320" bIns="45720" anchor="t" anchorCtr="0">
            <a:norm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411480"/>
            <a:ext cx="3127248"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1348738"/>
            <a:ext cx="2304288" cy="615553"/>
          </a:xfrm>
        </p:spPr>
        <p:txBody>
          <a:bodyPr wrap="square" anchor="t" anchorCtr="0">
            <a:spAutoFit/>
          </a:bodyPr>
          <a:lstStyle>
            <a:lvl1pPr marL="0" indent="-182880" algn="l">
              <a:buFont typeface="Arial" pitchFamily="34" charset="0"/>
              <a:buNone/>
              <a:defRPr sz="2000" b="0" cap="none" baseline="0">
                <a:solidFill>
                  <a:schemeClr val="bg1"/>
                </a:solidFill>
                <a:latin typeface="+mn-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3" name="Slide Number Placeholder 6"/>
          <p:cNvSpPr>
            <a:spLocks noGrp="1"/>
          </p:cNvSpPr>
          <p:nvPr>
            <p:ph type="sldNum" sz="quarter" idx="16"/>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10105904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365760"/>
            <a:ext cx="7891272" cy="457200"/>
          </a:xfrm>
        </p:spPr>
        <p:txBody>
          <a:bodyPr anchor="ctr" anchorCtr="0"/>
          <a:lstStyle>
            <a:lvl1pPr>
              <a:defRPr baseline="0">
                <a:solidFill>
                  <a:schemeClr val="bg1"/>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822960"/>
            <a:ext cx="7891272" cy="320040"/>
          </a:xfrm>
        </p:spPr>
        <p:txBody>
          <a:bodyPr wrap="square" anchor="ctr">
            <a:noAutofit/>
          </a:bodyPr>
          <a:lstStyle>
            <a:lvl1pPr marL="0" indent="0" algn="ctr">
              <a:lnSpc>
                <a:spcPct val="100000"/>
              </a:lnSpc>
              <a:spcBef>
                <a:spcPts val="0"/>
              </a:spcBef>
              <a:buFont typeface="Arial" pitchFamily="34" charset="0"/>
              <a:buNone/>
              <a:defRPr sz="2200" b="0" i="0" cap="none" baseline="0">
                <a:solidFill>
                  <a:schemeClr val="accent1">
                    <a:lumMod val="40000"/>
                    <a:lumOff val="60000"/>
                  </a:schemeClr>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207008"/>
            <a:ext cx="7891272" cy="5100130"/>
          </a:xfrm>
        </p:spPr>
        <p:txBody>
          <a:bodyPr wrap="square" anchor="t">
            <a:normAutofit/>
          </a:bodyPr>
          <a:lstStyle>
            <a:lvl1pPr>
              <a:defRPr baseline="0">
                <a:solidFill>
                  <a:schemeClr val="bg1"/>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3" name="Slide Number Placeholder 4"/>
          <p:cNvSpPr>
            <a:spLocks noGrp="1"/>
          </p:cNvSpPr>
          <p:nvPr>
            <p:ph type="sldNum" sz="quarter" idx="13"/>
          </p:nvPr>
        </p:nvSpPr>
        <p:spPr/>
        <p:txBody>
          <a:bodyPr>
            <a:spAutoFit/>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365760"/>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11" hasCustomPrompt="1"/>
          </p:nvPr>
        </p:nvSpPr>
        <p:spPr>
          <a:xfrm flipH="1">
            <a:off x="626364" y="822960"/>
            <a:ext cx="7891272" cy="32004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stStyle>
          <a:p>
            <a:pPr lvl="0"/>
            <a:r>
              <a:rPr lang="en-US" dirty="0"/>
              <a:t>Click to edit subtitle</a:t>
            </a:r>
          </a:p>
        </p:txBody>
      </p:sp>
      <p:sp>
        <p:nvSpPr>
          <p:cNvPr id="3" name="Slide Number Placeholder 3"/>
          <p:cNvSpPr>
            <a:spLocks noGrp="1"/>
          </p:cNvSpPr>
          <p:nvPr>
            <p:ph type="sldNum" sz="quarter" idx="12"/>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365760"/>
            <a:ext cx="7891272" cy="457200"/>
          </a:xfrm>
        </p:spPr>
        <p:txBody>
          <a:bodyPr anchor="ctr" anchorCtr="0"/>
          <a:lstStyle>
            <a:lvl1pPr algn="ctr">
              <a:defRPr sz="2800" baseline="0"/>
            </a:lvl1pPr>
          </a:lstStyle>
          <a:p>
            <a:r>
              <a:rPr lang="en-US" dirty="0"/>
              <a:t>Click to Edit Title</a:t>
            </a:r>
          </a:p>
        </p:txBody>
      </p:sp>
      <p:sp>
        <p:nvSpPr>
          <p:cNvPr id="3" name="Slide Number Placeholder 2"/>
          <p:cNvSpPr>
            <a:spLocks noGrp="1"/>
          </p:cNvSpPr>
          <p:nvPr>
            <p:ph type="sldNum" sz="quarter" idx="10"/>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AS Viya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365760"/>
            <a:ext cx="7068312" cy="457200"/>
          </a:xfrm>
        </p:spPr>
        <p:txBody>
          <a:bodyPr anchor="ctr" anchorCtr="0">
            <a:noAutofit/>
          </a:bodyPr>
          <a:lstStyle>
            <a:lvl1pPr algn="l">
              <a:defRPr>
                <a:solidFill>
                  <a:schemeClr val="bg1"/>
                </a:solidFill>
              </a:defRPr>
            </a:lvl1pPr>
          </a:lstStyle>
          <a:p>
            <a:r>
              <a:rPr lang="en-US" dirty="0"/>
              <a:t>Click to Edit Title</a:t>
            </a:r>
          </a:p>
        </p:txBody>
      </p:sp>
      <p:sp>
        <p:nvSpPr>
          <p:cNvPr id="4" name="Content Placeholder 2"/>
          <p:cNvSpPr>
            <a:spLocks noGrp="1"/>
          </p:cNvSpPr>
          <p:nvPr>
            <p:ph sz="quarter" idx="11" hasCustomPrompt="1"/>
          </p:nvPr>
        </p:nvSpPr>
        <p:spPr>
          <a:xfrm>
            <a:off x="626364" y="1207008"/>
            <a:ext cx="7891272" cy="5100130"/>
          </a:xfrm>
        </p:spPr>
        <p:txBody>
          <a:bodyPr wrap="square" anchor="t" anchorCtr="0">
            <a:normAutofit/>
          </a:bodyPr>
          <a:lstStyle>
            <a:lvl1pPr>
              <a:buClr>
                <a:srgbClr val="6BBAB6"/>
              </a:buClr>
              <a:defRPr baseline="0">
                <a:solidFill>
                  <a:schemeClr val="bg1"/>
                </a:solidFill>
              </a:defRPr>
            </a:lvl1pPr>
            <a:lvl2pPr>
              <a:buClr>
                <a:srgbClr val="6BBAB6"/>
              </a:buClr>
              <a:defRPr baseline="0"/>
            </a:lvl2pPr>
            <a:lvl3pPr>
              <a:buClr>
                <a:srgbClr val="6BBAB6"/>
              </a:buClr>
              <a:defRPr baseline="0"/>
            </a:lvl3pPr>
            <a:lvl4pPr>
              <a:buClr>
                <a:srgbClr val="6BBAB6"/>
              </a:buClr>
              <a:defRPr baseline="0"/>
            </a:lvl4pPr>
            <a:lvl5pPr>
              <a:buClr>
                <a:srgbClr val="6BBAB6"/>
              </a:buCl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3" name="Slide Number Placeholder 3"/>
          <p:cNvSpPr>
            <a:spLocks noGrp="1"/>
          </p:cNvSpPr>
          <p:nvPr>
            <p:ph type="sldNum" sz="quarter" idx="12"/>
          </p:nvPr>
        </p:nvSpPr>
        <p:spPr/>
        <p:txBody>
          <a:bodyPr/>
          <a:lstStyle/>
          <a:p>
            <a:fld id="{972517E6-58C8-49B3-A038-306AA97CE4BF}" type="slidenum">
              <a:rPr lang="en-US" smtClean="0"/>
              <a:pPr/>
              <a:t>‹#›</a:t>
            </a:fld>
            <a:endParaRPr lang="en-US" dirty="0"/>
          </a:p>
        </p:txBody>
      </p:sp>
      <p:grpSp>
        <p:nvGrpSpPr>
          <p:cNvPr id="7" name="Group 6"/>
          <p:cNvGrpSpPr/>
          <p:nvPr userDrawn="1"/>
        </p:nvGrpSpPr>
        <p:grpSpPr>
          <a:xfrm>
            <a:off x="292594" y="271141"/>
            <a:ext cx="914400" cy="636169"/>
            <a:chOff x="278497" y="137381"/>
            <a:chExt cx="914400" cy="636169"/>
          </a:xfrm>
        </p:grpSpPr>
        <p:grpSp>
          <p:nvGrpSpPr>
            <p:cNvPr id="8" name="Group 7"/>
            <p:cNvGrpSpPr/>
            <p:nvPr userDrawn="1"/>
          </p:nvGrpSpPr>
          <p:grpSpPr>
            <a:xfrm>
              <a:off x="278497" y="535420"/>
              <a:ext cx="914400" cy="238130"/>
              <a:chOff x="278497" y="535420"/>
              <a:chExt cx="914400" cy="238130"/>
            </a:xfrm>
          </p:grpSpPr>
          <p:sp>
            <p:nvSpPr>
              <p:cNvPr id="12" name="Freeform 19"/>
              <p:cNvSpPr>
                <a:spLocks/>
              </p:cNvSpPr>
              <p:nvPr userDrawn="1"/>
            </p:nvSpPr>
            <p:spPr bwMode="auto">
              <a:xfrm>
                <a:off x="278497" y="535420"/>
                <a:ext cx="105946" cy="183672"/>
              </a:xfrm>
              <a:custGeom>
                <a:avLst/>
                <a:gdLst>
                  <a:gd name="T0" fmla="*/ 269 w 428"/>
                  <a:gd name="T1" fmla="*/ 2 h 741"/>
                  <a:gd name="T2" fmla="*/ 337 w 428"/>
                  <a:gd name="T3" fmla="*/ 21 h 741"/>
                  <a:gd name="T4" fmla="*/ 393 w 428"/>
                  <a:gd name="T5" fmla="*/ 57 h 741"/>
                  <a:gd name="T6" fmla="*/ 387 w 428"/>
                  <a:gd name="T7" fmla="*/ 105 h 741"/>
                  <a:gd name="T8" fmla="*/ 346 w 428"/>
                  <a:gd name="T9" fmla="*/ 66 h 741"/>
                  <a:gd name="T10" fmla="*/ 292 w 428"/>
                  <a:gd name="T11" fmla="*/ 42 h 741"/>
                  <a:gd name="T12" fmla="*/ 229 w 428"/>
                  <a:gd name="T13" fmla="*/ 33 h 741"/>
                  <a:gd name="T14" fmla="*/ 176 w 428"/>
                  <a:gd name="T15" fmla="*/ 38 h 741"/>
                  <a:gd name="T16" fmla="*/ 128 w 428"/>
                  <a:gd name="T17" fmla="*/ 57 h 741"/>
                  <a:gd name="T18" fmla="*/ 87 w 428"/>
                  <a:gd name="T19" fmla="*/ 88 h 741"/>
                  <a:gd name="T20" fmla="*/ 58 w 428"/>
                  <a:gd name="T21" fmla="*/ 131 h 741"/>
                  <a:gd name="T22" fmla="*/ 48 w 428"/>
                  <a:gd name="T23" fmla="*/ 186 h 741"/>
                  <a:gd name="T24" fmla="*/ 57 w 428"/>
                  <a:gd name="T25" fmla="*/ 238 h 741"/>
                  <a:gd name="T26" fmla="*/ 82 w 428"/>
                  <a:gd name="T27" fmla="*/ 278 h 741"/>
                  <a:gd name="T28" fmla="*/ 118 w 428"/>
                  <a:gd name="T29" fmla="*/ 307 h 741"/>
                  <a:gd name="T30" fmla="*/ 163 w 428"/>
                  <a:gd name="T31" fmla="*/ 330 h 741"/>
                  <a:gd name="T32" fmla="*/ 212 w 428"/>
                  <a:gd name="T33" fmla="*/ 349 h 741"/>
                  <a:gd name="T34" fmla="*/ 264 w 428"/>
                  <a:gd name="T35" fmla="*/ 368 h 741"/>
                  <a:gd name="T36" fmla="*/ 315 w 428"/>
                  <a:gd name="T37" fmla="*/ 389 h 741"/>
                  <a:gd name="T38" fmla="*/ 358 w 428"/>
                  <a:gd name="T39" fmla="*/ 413 h 741"/>
                  <a:gd name="T40" fmla="*/ 396 w 428"/>
                  <a:gd name="T41" fmla="*/ 446 h 741"/>
                  <a:gd name="T42" fmla="*/ 419 w 428"/>
                  <a:gd name="T43" fmla="*/ 491 h 741"/>
                  <a:gd name="T44" fmla="*/ 428 w 428"/>
                  <a:gd name="T45" fmla="*/ 549 h 741"/>
                  <a:gd name="T46" fmla="*/ 418 w 428"/>
                  <a:gd name="T47" fmla="*/ 612 h 741"/>
                  <a:gd name="T48" fmla="*/ 391 w 428"/>
                  <a:gd name="T49" fmla="*/ 662 h 741"/>
                  <a:gd name="T50" fmla="*/ 351 w 428"/>
                  <a:gd name="T51" fmla="*/ 701 h 741"/>
                  <a:gd name="T52" fmla="*/ 299 w 428"/>
                  <a:gd name="T53" fmla="*/ 727 h 741"/>
                  <a:gd name="T54" fmla="*/ 240 w 428"/>
                  <a:gd name="T55" fmla="*/ 740 h 741"/>
                  <a:gd name="T56" fmla="*/ 169 w 428"/>
                  <a:gd name="T57" fmla="*/ 739 h 741"/>
                  <a:gd name="T58" fmla="*/ 91 w 428"/>
                  <a:gd name="T59" fmla="*/ 719 h 741"/>
                  <a:gd name="T60" fmla="*/ 27 w 428"/>
                  <a:gd name="T61" fmla="*/ 678 h 741"/>
                  <a:gd name="T62" fmla="*/ 25 w 428"/>
                  <a:gd name="T63" fmla="*/ 626 h 741"/>
                  <a:gd name="T64" fmla="*/ 80 w 428"/>
                  <a:gd name="T65" fmla="*/ 670 h 741"/>
                  <a:gd name="T66" fmla="*/ 142 w 428"/>
                  <a:gd name="T67" fmla="*/ 698 h 741"/>
                  <a:gd name="T68" fmla="*/ 210 w 428"/>
                  <a:gd name="T69" fmla="*/ 707 h 741"/>
                  <a:gd name="T70" fmla="*/ 265 w 428"/>
                  <a:gd name="T71" fmla="*/ 701 h 741"/>
                  <a:gd name="T72" fmla="*/ 313 w 428"/>
                  <a:gd name="T73" fmla="*/ 681 h 741"/>
                  <a:gd name="T74" fmla="*/ 354 w 428"/>
                  <a:gd name="T75" fmla="*/ 650 h 741"/>
                  <a:gd name="T76" fmla="*/ 381 w 428"/>
                  <a:gd name="T77" fmla="*/ 606 h 741"/>
                  <a:gd name="T78" fmla="*/ 391 w 428"/>
                  <a:gd name="T79" fmla="*/ 551 h 741"/>
                  <a:gd name="T80" fmla="*/ 382 w 428"/>
                  <a:gd name="T81" fmla="*/ 499 h 741"/>
                  <a:gd name="T82" fmla="*/ 357 w 428"/>
                  <a:gd name="T83" fmla="*/ 460 h 741"/>
                  <a:gd name="T84" fmla="*/ 321 w 428"/>
                  <a:gd name="T85" fmla="*/ 430 h 741"/>
                  <a:gd name="T86" fmla="*/ 276 w 428"/>
                  <a:gd name="T87" fmla="*/ 408 h 741"/>
                  <a:gd name="T88" fmla="*/ 227 w 428"/>
                  <a:gd name="T89" fmla="*/ 389 h 741"/>
                  <a:gd name="T90" fmla="*/ 175 w 428"/>
                  <a:gd name="T91" fmla="*/ 371 h 741"/>
                  <a:gd name="T92" fmla="*/ 126 w 428"/>
                  <a:gd name="T93" fmla="*/ 349 h 741"/>
                  <a:gd name="T94" fmla="*/ 81 w 428"/>
                  <a:gd name="T95" fmla="*/ 324 h 741"/>
                  <a:gd name="T96" fmla="*/ 45 w 428"/>
                  <a:gd name="T97" fmla="*/ 291 h 741"/>
                  <a:gd name="T98" fmla="*/ 20 w 428"/>
                  <a:gd name="T99" fmla="*/ 245 h 741"/>
                  <a:gd name="T100" fmla="*/ 12 w 428"/>
                  <a:gd name="T101" fmla="*/ 187 h 741"/>
                  <a:gd name="T102" fmla="*/ 21 w 428"/>
                  <a:gd name="T103" fmla="*/ 125 h 741"/>
                  <a:gd name="T104" fmla="*/ 49 w 428"/>
                  <a:gd name="T105" fmla="*/ 76 h 741"/>
                  <a:gd name="T106" fmla="*/ 90 w 428"/>
                  <a:gd name="T107" fmla="*/ 39 h 741"/>
                  <a:gd name="T108" fmla="*/ 142 w 428"/>
                  <a:gd name="T109" fmla="*/ 14 h 741"/>
                  <a:gd name="T110" fmla="*/ 200 w 428"/>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8" h="741">
                    <a:moveTo>
                      <a:pt x="230" y="0"/>
                    </a:moveTo>
                    <a:lnTo>
                      <a:pt x="269" y="2"/>
                    </a:lnTo>
                    <a:lnTo>
                      <a:pt x="305" y="10"/>
                    </a:lnTo>
                    <a:lnTo>
                      <a:pt x="337" y="21"/>
                    </a:lnTo>
                    <a:lnTo>
                      <a:pt x="366" y="37"/>
                    </a:lnTo>
                    <a:lnTo>
                      <a:pt x="393" y="57"/>
                    </a:lnTo>
                    <a:lnTo>
                      <a:pt x="415" y="80"/>
                    </a:lnTo>
                    <a:lnTo>
                      <a:pt x="387" y="105"/>
                    </a:lnTo>
                    <a:lnTo>
                      <a:pt x="367" y="83"/>
                    </a:lnTo>
                    <a:lnTo>
                      <a:pt x="346" y="66"/>
                    </a:lnTo>
                    <a:lnTo>
                      <a:pt x="320" y="52"/>
                    </a:lnTo>
                    <a:lnTo>
                      <a:pt x="292" y="42"/>
                    </a:lnTo>
                    <a:lnTo>
                      <a:pt x="262" y="35"/>
                    </a:lnTo>
                    <a:lnTo>
                      <a:pt x="229" y="33"/>
                    </a:lnTo>
                    <a:lnTo>
                      <a:pt x="202" y="34"/>
                    </a:lnTo>
                    <a:lnTo>
                      <a:pt x="176" y="38"/>
                    </a:lnTo>
                    <a:lnTo>
                      <a:pt x="152" y="46"/>
                    </a:lnTo>
                    <a:lnTo>
                      <a:pt x="128" y="57"/>
                    </a:lnTo>
                    <a:lnTo>
                      <a:pt x="106" y="71"/>
                    </a:lnTo>
                    <a:lnTo>
                      <a:pt x="87" y="88"/>
                    </a:lnTo>
                    <a:lnTo>
                      <a:pt x="71" y="107"/>
                    </a:lnTo>
                    <a:lnTo>
                      <a:pt x="58" y="131"/>
                    </a:lnTo>
                    <a:lnTo>
                      <a:pt x="52" y="156"/>
                    </a:lnTo>
                    <a:lnTo>
                      <a:pt x="48" y="186"/>
                    </a:lnTo>
                    <a:lnTo>
                      <a:pt x="51" y="214"/>
                    </a:lnTo>
                    <a:lnTo>
                      <a:pt x="57" y="238"/>
                    </a:lnTo>
                    <a:lnTo>
                      <a:pt x="67" y="259"/>
                    </a:lnTo>
                    <a:lnTo>
                      <a:pt x="82" y="278"/>
                    </a:lnTo>
                    <a:lnTo>
                      <a:pt x="99" y="294"/>
                    </a:lnTo>
                    <a:lnTo>
                      <a:pt x="118" y="307"/>
                    </a:lnTo>
                    <a:lnTo>
                      <a:pt x="139" y="320"/>
                    </a:lnTo>
                    <a:lnTo>
                      <a:pt x="163" y="330"/>
                    </a:lnTo>
                    <a:lnTo>
                      <a:pt x="188" y="340"/>
                    </a:lnTo>
                    <a:lnTo>
                      <a:pt x="212" y="349"/>
                    </a:lnTo>
                    <a:lnTo>
                      <a:pt x="238" y="358"/>
                    </a:lnTo>
                    <a:lnTo>
                      <a:pt x="264" y="368"/>
                    </a:lnTo>
                    <a:lnTo>
                      <a:pt x="290" y="377"/>
                    </a:lnTo>
                    <a:lnTo>
                      <a:pt x="315" y="389"/>
                    </a:lnTo>
                    <a:lnTo>
                      <a:pt x="337" y="400"/>
                    </a:lnTo>
                    <a:lnTo>
                      <a:pt x="358" y="413"/>
                    </a:lnTo>
                    <a:lnTo>
                      <a:pt x="379" y="429"/>
                    </a:lnTo>
                    <a:lnTo>
                      <a:pt x="396" y="446"/>
                    </a:lnTo>
                    <a:lnTo>
                      <a:pt x="409" y="467"/>
                    </a:lnTo>
                    <a:lnTo>
                      <a:pt x="419" y="491"/>
                    </a:lnTo>
                    <a:lnTo>
                      <a:pt x="426" y="518"/>
                    </a:lnTo>
                    <a:lnTo>
                      <a:pt x="428" y="549"/>
                    </a:lnTo>
                    <a:lnTo>
                      <a:pt x="426" y="581"/>
                    </a:lnTo>
                    <a:lnTo>
                      <a:pt x="418" y="612"/>
                    </a:lnTo>
                    <a:lnTo>
                      <a:pt x="407" y="639"/>
                    </a:lnTo>
                    <a:lnTo>
                      <a:pt x="391" y="662"/>
                    </a:lnTo>
                    <a:lnTo>
                      <a:pt x="373" y="684"/>
                    </a:lnTo>
                    <a:lnTo>
                      <a:pt x="351" y="701"/>
                    </a:lnTo>
                    <a:lnTo>
                      <a:pt x="326" y="715"/>
                    </a:lnTo>
                    <a:lnTo>
                      <a:pt x="299" y="727"/>
                    </a:lnTo>
                    <a:lnTo>
                      <a:pt x="271" y="734"/>
                    </a:lnTo>
                    <a:lnTo>
                      <a:pt x="240" y="740"/>
                    </a:lnTo>
                    <a:lnTo>
                      <a:pt x="210" y="741"/>
                    </a:lnTo>
                    <a:lnTo>
                      <a:pt x="169" y="739"/>
                    </a:lnTo>
                    <a:lnTo>
                      <a:pt x="128" y="731"/>
                    </a:lnTo>
                    <a:lnTo>
                      <a:pt x="91" y="719"/>
                    </a:lnTo>
                    <a:lnTo>
                      <a:pt x="57" y="701"/>
                    </a:lnTo>
                    <a:lnTo>
                      <a:pt x="27" y="678"/>
                    </a:lnTo>
                    <a:lnTo>
                      <a:pt x="0" y="651"/>
                    </a:lnTo>
                    <a:lnTo>
                      <a:pt x="25" y="626"/>
                    </a:lnTo>
                    <a:lnTo>
                      <a:pt x="51" y="650"/>
                    </a:lnTo>
                    <a:lnTo>
                      <a:pt x="80" y="670"/>
                    </a:lnTo>
                    <a:lnTo>
                      <a:pt x="109" y="687"/>
                    </a:lnTo>
                    <a:lnTo>
                      <a:pt x="142" y="698"/>
                    </a:lnTo>
                    <a:lnTo>
                      <a:pt x="175" y="705"/>
                    </a:lnTo>
                    <a:lnTo>
                      <a:pt x="210" y="707"/>
                    </a:lnTo>
                    <a:lnTo>
                      <a:pt x="238" y="706"/>
                    </a:lnTo>
                    <a:lnTo>
                      <a:pt x="265" y="701"/>
                    </a:lnTo>
                    <a:lnTo>
                      <a:pt x="290" y="693"/>
                    </a:lnTo>
                    <a:lnTo>
                      <a:pt x="313" y="681"/>
                    </a:lnTo>
                    <a:lnTo>
                      <a:pt x="335" y="667"/>
                    </a:lnTo>
                    <a:lnTo>
                      <a:pt x="354" y="650"/>
                    </a:lnTo>
                    <a:lnTo>
                      <a:pt x="370" y="630"/>
                    </a:lnTo>
                    <a:lnTo>
                      <a:pt x="381" y="606"/>
                    </a:lnTo>
                    <a:lnTo>
                      <a:pt x="388" y="580"/>
                    </a:lnTo>
                    <a:lnTo>
                      <a:pt x="391" y="551"/>
                    </a:lnTo>
                    <a:lnTo>
                      <a:pt x="389" y="523"/>
                    </a:lnTo>
                    <a:lnTo>
                      <a:pt x="382" y="499"/>
                    </a:lnTo>
                    <a:lnTo>
                      <a:pt x="372" y="478"/>
                    </a:lnTo>
                    <a:lnTo>
                      <a:pt x="357" y="460"/>
                    </a:lnTo>
                    <a:lnTo>
                      <a:pt x="340" y="444"/>
                    </a:lnTo>
                    <a:lnTo>
                      <a:pt x="321" y="430"/>
                    </a:lnTo>
                    <a:lnTo>
                      <a:pt x="300" y="419"/>
                    </a:lnTo>
                    <a:lnTo>
                      <a:pt x="276" y="408"/>
                    </a:lnTo>
                    <a:lnTo>
                      <a:pt x="253" y="398"/>
                    </a:lnTo>
                    <a:lnTo>
                      <a:pt x="227" y="389"/>
                    </a:lnTo>
                    <a:lnTo>
                      <a:pt x="201" y="380"/>
                    </a:lnTo>
                    <a:lnTo>
                      <a:pt x="175" y="371"/>
                    </a:lnTo>
                    <a:lnTo>
                      <a:pt x="151" y="360"/>
                    </a:lnTo>
                    <a:lnTo>
                      <a:pt x="126" y="349"/>
                    </a:lnTo>
                    <a:lnTo>
                      <a:pt x="102" y="338"/>
                    </a:lnTo>
                    <a:lnTo>
                      <a:pt x="81" y="324"/>
                    </a:lnTo>
                    <a:lnTo>
                      <a:pt x="62" y="309"/>
                    </a:lnTo>
                    <a:lnTo>
                      <a:pt x="45" y="291"/>
                    </a:lnTo>
                    <a:lnTo>
                      <a:pt x="31" y="269"/>
                    </a:lnTo>
                    <a:lnTo>
                      <a:pt x="20" y="245"/>
                    </a:lnTo>
                    <a:lnTo>
                      <a:pt x="15" y="218"/>
                    </a:lnTo>
                    <a:lnTo>
                      <a:pt x="12" y="187"/>
                    </a:lnTo>
                    <a:lnTo>
                      <a:pt x="15" y="154"/>
                    </a:lnTo>
                    <a:lnTo>
                      <a:pt x="21" y="125"/>
                    </a:lnTo>
                    <a:lnTo>
                      <a:pt x="34" y="99"/>
                    </a:lnTo>
                    <a:lnTo>
                      <a:pt x="49" y="76"/>
                    </a:lnTo>
                    <a:lnTo>
                      <a:pt x="69" y="56"/>
                    </a:lnTo>
                    <a:lnTo>
                      <a:pt x="90" y="39"/>
                    </a:lnTo>
                    <a:lnTo>
                      <a:pt x="115" y="25"/>
                    </a:lnTo>
                    <a:lnTo>
                      <a:pt x="142" y="14"/>
                    </a:lnTo>
                    <a:lnTo>
                      <a:pt x="170" y="7"/>
                    </a:lnTo>
                    <a:lnTo>
                      <a:pt x="200" y="1"/>
                    </a:lnTo>
                    <a:lnTo>
                      <a:pt x="2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20"/>
              <p:cNvSpPr>
                <a:spLocks noEditPoints="1"/>
              </p:cNvSpPr>
              <p:nvPr userDrawn="1"/>
            </p:nvSpPr>
            <p:spPr bwMode="auto">
              <a:xfrm>
                <a:off x="400780" y="540371"/>
                <a:ext cx="157928" cy="173771"/>
              </a:xfrm>
              <a:custGeom>
                <a:avLst/>
                <a:gdLst>
                  <a:gd name="T0" fmla="*/ 323 w 640"/>
                  <a:gd name="T1" fmla="*/ 34 h 703"/>
                  <a:gd name="T2" fmla="*/ 137 w 640"/>
                  <a:gd name="T3" fmla="*/ 474 h 703"/>
                  <a:gd name="T4" fmla="*/ 505 w 640"/>
                  <a:gd name="T5" fmla="*/ 474 h 703"/>
                  <a:gd name="T6" fmla="*/ 323 w 640"/>
                  <a:gd name="T7" fmla="*/ 34 h 703"/>
                  <a:gd name="T8" fmla="*/ 304 w 640"/>
                  <a:gd name="T9" fmla="*/ 0 h 703"/>
                  <a:gd name="T10" fmla="*/ 344 w 640"/>
                  <a:gd name="T11" fmla="*/ 0 h 703"/>
                  <a:gd name="T12" fmla="*/ 640 w 640"/>
                  <a:gd name="T13" fmla="*/ 703 h 703"/>
                  <a:gd name="T14" fmla="*/ 599 w 640"/>
                  <a:gd name="T15" fmla="*/ 703 h 703"/>
                  <a:gd name="T16" fmla="*/ 518 w 640"/>
                  <a:gd name="T17" fmla="*/ 507 h 703"/>
                  <a:gd name="T18" fmla="*/ 124 w 640"/>
                  <a:gd name="T19" fmla="*/ 507 h 703"/>
                  <a:gd name="T20" fmla="*/ 41 w 640"/>
                  <a:gd name="T21" fmla="*/ 703 h 703"/>
                  <a:gd name="T22" fmla="*/ 0 w 640"/>
                  <a:gd name="T23" fmla="*/ 703 h 703"/>
                  <a:gd name="T24" fmla="*/ 304 w 640"/>
                  <a:gd name="T25"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0" h="703">
                    <a:moveTo>
                      <a:pt x="323" y="34"/>
                    </a:moveTo>
                    <a:lnTo>
                      <a:pt x="137" y="474"/>
                    </a:lnTo>
                    <a:lnTo>
                      <a:pt x="505" y="474"/>
                    </a:lnTo>
                    <a:lnTo>
                      <a:pt x="323" y="34"/>
                    </a:lnTo>
                    <a:close/>
                    <a:moveTo>
                      <a:pt x="304" y="0"/>
                    </a:moveTo>
                    <a:lnTo>
                      <a:pt x="344" y="0"/>
                    </a:lnTo>
                    <a:lnTo>
                      <a:pt x="640" y="703"/>
                    </a:lnTo>
                    <a:lnTo>
                      <a:pt x="599" y="703"/>
                    </a:lnTo>
                    <a:lnTo>
                      <a:pt x="518" y="507"/>
                    </a:lnTo>
                    <a:lnTo>
                      <a:pt x="124" y="507"/>
                    </a:lnTo>
                    <a:lnTo>
                      <a:pt x="41" y="703"/>
                    </a:lnTo>
                    <a:lnTo>
                      <a:pt x="0" y="703"/>
                    </a:lnTo>
                    <a:lnTo>
                      <a:pt x="30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1"/>
              <p:cNvSpPr>
                <a:spLocks/>
              </p:cNvSpPr>
              <p:nvPr userDrawn="1"/>
            </p:nvSpPr>
            <p:spPr bwMode="auto">
              <a:xfrm>
                <a:off x="574056" y="535420"/>
                <a:ext cx="105946" cy="183672"/>
              </a:xfrm>
              <a:custGeom>
                <a:avLst/>
                <a:gdLst>
                  <a:gd name="T0" fmla="*/ 269 w 429"/>
                  <a:gd name="T1" fmla="*/ 2 h 741"/>
                  <a:gd name="T2" fmla="*/ 338 w 429"/>
                  <a:gd name="T3" fmla="*/ 21 h 741"/>
                  <a:gd name="T4" fmla="*/ 394 w 429"/>
                  <a:gd name="T5" fmla="*/ 57 h 741"/>
                  <a:gd name="T6" fmla="*/ 387 w 429"/>
                  <a:gd name="T7" fmla="*/ 105 h 741"/>
                  <a:gd name="T8" fmla="*/ 347 w 429"/>
                  <a:gd name="T9" fmla="*/ 66 h 741"/>
                  <a:gd name="T10" fmla="*/ 293 w 429"/>
                  <a:gd name="T11" fmla="*/ 42 h 741"/>
                  <a:gd name="T12" fmla="*/ 230 w 429"/>
                  <a:gd name="T13" fmla="*/ 33 h 741"/>
                  <a:gd name="T14" fmla="*/ 177 w 429"/>
                  <a:gd name="T15" fmla="*/ 38 h 741"/>
                  <a:gd name="T16" fmla="*/ 129 w 429"/>
                  <a:gd name="T17" fmla="*/ 57 h 741"/>
                  <a:gd name="T18" fmla="*/ 87 w 429"/>
                  <a:gd name="T19" fmla="*/ 88 h 741"/>
                  <a:gd name="T20" fmla="*/ 60 w 429"/>
                  <a:gd name="T21" fmla="*/ 131 h 741"/>
                  <a:gd name="T22" fmla="*/ 49 w 429"/>
                  <a:gd name="T23" fmla="*/ 186 h 741"/>
                  <a:gd name="T24" fmla="*/ 58 w 429"/>
                  <a:gd name="T25" fmla="*/ 238 h 741"/>
                  <a:gd name="T26" fmla="*/ 82 w 429"/>
                  <a:gd name="T27" fmla="*/ 278 h 741"/>
                  <a:gd name="T28" fmla="*/ 118 w 429"/>
                  <a:gd name="T29" fmla="*/ 307 h 741"/>
                  <a:gd name="T30" fmla="*/ 163 w 429"/>
                  <a:gd name="T31" fmla="*/ 330 h 741"/>
                  <a:gd name="T32" fmla="*/ 213 w 429"/>
                  <a:gd name="T33" fmla="*/ 349 h 741"/>
                  <a:gd name="T34" fmla="*/ 264 w 429"/>
                  <a:gd name="T35" fmla="*/ 368 h 741"/>
                  <a:gd name="T36" fmla="*/ 315 w 429"/>
                  <a:gd name="T37" fmla="*/ 389 h 741"/>
                  <a:gd name="T38" fmla="*/ 359 w 429"/>
                  <a:gd name="T39" fmla="*/ 413 h 741"/>
                  <a:gd name="T40" fmla="*/ 396 w 429"/>
                  <a:gd name="T41" fmla="*/ 446 h 741"/>
                  <a:gd name="T42" fmla="*/ 420 w 429"/>
                  <a:gd name="T43" fmla="*/ 491 h 741"/>
                  <a:gd name="T44" fmla="*/ 429 w 429"/>
                  <a:gd name="T45" fmla="*/ 549 h 741"/>
                  <a:gd name="T46" fmla="*/ 418 w 429"/>
                  <a:gd name="T47" fmla="*/ 612 h 741"/>
                  <a:gd name="T48" fmla="*/ 391 w 429"/>
                  <a:gd name="T49" fmla="*/ 662 h 741"/>
                  <a:gd name="T50" fmla="*/ 351 w 429"/>
                  <a:gd name="T51" fmla="*/ 701 h 741"/>
                  <a:gd name="T52" fmla="*/ 299 w 429"/>
                  <a:gd name="T53" fmla="*/ 727 h 741"/>
                  <a:gd name="T54" fmla="*/ 241 w 429"/>
                  <a:gd name="T55" fmla="*/ 740 h 741"/>
                  <a:gd name="T56" fmla="*/ 169 w 429"/>
                  <a:gd name="T57" fmla="*/ 739 h 741"/>
                  <a:gd name="T58" fmla="*/ 91 w 429"/>
                  <a:gd name="T59" fmla="*/ 719 h 741"/>
                  <a:gd name="T60" fmla="*/ 27 w 429"/>
                  <a:gd name="T61" fmla="*/ 678 h 741"/>
                  <a:gd name="T62" fmla="*/ 25 w 429"/>
                  <a:gd name="T63" fmla="*/ 626 h 741"/>
                  <a:gd name="T64" fmla="*/ 80 w 429"/>
                  <a:gd name="T65" fmla="*/ 670 h 741"/>
                  <a:gd name="T66" fmla="*/ 142 w 429"/>
                  <a:gd name="T67" fmla="*/ 698 h 741"/>
                  <a:gd name="T68" fmla="*/ 211 w 429"/>
                  <a:gd name="T69" fmla="*/ 707 h 741"/>
                  <a:gd name="T70" fmla="*/ 266 w 429"/>
                  <a:gd name="T71" fmla="*/ 701 h 741"/>
                  <a:gd name="T72" fmla="*/ 314 w 429"/>
                  <a:gd name="T73" fmla="*/ 681 h 741"/>
                  <a:gd name="T74" fmla="*/ 354 w 429"/>
                  <a:gd name="T75" fmla="*/ 650 h 741"/>
                  <a:gd name="T76" fmla="*/ 381 w 429"/>
                  <a:gd name="T77" fmla="*/ 606 h 741"/>
                  <a:gd name="T78" fmla="*/ 391 w 429"/>
                  <a:gd name="T79" fmla="*/ 551 h 741"/>
                  <a:gd name="T80" fmla="*/ 382 w 429"/>
                  <a:gd name="T81" fmla="*/ 499 h 741"/>
                  <a:gd name="T82" fmla="*/ 358 w 429"/>
                  <a:gd name="T83" fmla="*/ 460 h 741"/>
                  <a:gd name="T84" fmla="*/ 322 w 429"/>
                  <a:gd name="T85" fmla="*/ 430 h 741"/>
                  <a:gd name="T86" fmla="*/ 277 w 429"/>
                  <a:gd name="T87" fmla="*/ 408 h 741"/>
                  <a:gd name="T88" fmla="*/ 227 w 429"/>
                  <a:gd name="T89" fmla="*/ 389 h 741"/>
                  <a:gd name="T90" fmla="*/ 176 w 429"/>
                  <a:gd name="T91" fmla="*/ 371 h 741"/>
                  <a:gd name="T92" fmla="*/ 126 w 429"/>
                  <a:gd name="T93" fmla="*/ 349 h 741"/>
                  <a:gd name="T94" fmla="*/ 81 w 429"/>
                  <a:gd name="T95" fmla="*/ 324 h 741"/>
                  <a:gd name="T96" fmla="*/ 45 w 429"/>
                  <a:gd name="T97" fmla="*/ 291 h 741"/>
                  <a:gd name="T98" fmla="*/ 21 w 429"/>
                  <a:gd name="T99" fmla="*/ 245 h 741"/>
                  <a:gd name="T100" fmla="*/ 13 w 429"/>
                  <a:gd name="T101" fmla="*/ 187 h 741"/>
                  <a:gd name="T102" fmla="*/ 22 w 429"/>
                  <a:gd name="T103" fmla="*/ 125 h 741"/>
                  <a:gd name="T104" fmla="*/ 50 w 429"/>
                  <a:gd name="T105" fmla="*/ 76 h 741"/>
                  <a:gd name="T106" fmla="*/ 90 w 429"/>
                  <a:gd name="T107" fmla="*/ 39 h 741"/>
                  <a:gd name="T108" fmla="*/ 142 w 429"/>
                  <a:gd name="T109" fmla="*/ 14 h 741"/>
                  <a:gd name="T110" fmla="*/ 200 w 429"/>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9" h="741">
                    <a:moveTo>
                      <a:pt x="231" y="0"/>
                    </a:moveTo>
                    <a:lnTo>
                      <a:pt x="269" y="2"/>
                    </a:lnTo>
                    <a:lnTo>
                      <a:pt x="305" y="10"/>
                    </a:lnTo>
                    <a:lnTo>
                      <a:pt x="338" y="21"/>
                    </a:lnTo>
                    <a:lnTo>
                      <a:pt x="367" y="37"/>
                    </a:lnTo>
                    <a:lnTo>
                      <a:pt x="394" y="57"/>
                    </a:lnTo>
                    <a:lnTo>
                      <a:pt x="415" y="80"/>
                    </a:lnTo>
                    <a:lnTo>
                      <a:pt x="387" y="105"/>
                    </a:lnTo>
                    <a:lnTo>
                      <a:pt x="368" y="83"/>
                    </a:lnTo>
                    <a:lnTo>
                      <a:pt x="347" y="66"/>
                    </a:lnTo>
                    <a:lnTo>
                      <a:pt x="321" y="52"/>
                    </a:lnTo>
                    <a:lnTo>
                      <a:pt x="293" y="42"/>
                    </a:lnTo>
                    <a:lnTo>
                      <a:pt x="262" y="35"/>
                    </a:lnTo>
                    <a:lnTo>
                      <a:pt x="230" y="33"/>
                    </a:lnTo>
                    <a:lnTo>
                      <a:pt x="203" y="34"/>
                    </a:lnTo>
                    <a:lnTo>
                      <a:pt x="177" y="38"/>
                    </a:lnTo>
                    <a:lnTo>
                      <a:pt x="152" y="46"/>
                    </a:lnTo>
                    <a:lnTo>
                      <a:pt x="129" y="57"/>
                    </a:lnTo>
                    <a:lnTo>
                      <a:pt x="106" y="71"/>
                    </a:lnTo>
                    <a:lnTo>
                      <a:pt x="87" y="88"/>
                    </a:lnTo>
                    <a:lnTo>
                      <a:pt x="71" y="107"/>
                    </a:lnTo>
                    <a:lnTo>
                      <a:pt x="60" y="131"/>
                    </a:lnTo>
                    <a:lnTo>
                      <a:pt x="52" y="156"/>
                    </a:lnTo>
                    <a:lnTo>
                      <a:pt x="49" y="186"/>
                    </a:lnTo>
                    <a:lnTo>
                      <a:pt x="51" y="214"/>
                    </a:lnTo>
                    <a:lnTo>
                      <a:pt x="58" y="238"/>
                    </a:lnTo>
                    <a:lnTo>
                      <a:pt x="68" y="259"/>
                    </a:lnTo>
                    <a:lnTo>
                      <a:pt x="82" y="278"/>
                    </a:lnTo>
                    <a:lnTo>
                      <a:pt x="99" y="294"/>
                    </a:lnTo>
                    <a:lnTo>
                      <a:pt x="118" y="307"/>
                    </a:lnTo>
                    <a:lnTo>
                      <a:pt x="140" y="320"/>
                    </a:lnTo>
                    <a:lnTo>
                      <a:pt x="163" y="330"/>
                    </a:lnTo>
                    <a:lnTo>
                      <a:pt x="188" y="340"/>
                    </a:lnTo>
                    <a:lnTo>
                      <a:pt x="213" y="349"/>
                    </a:lnTo>
                    <a:lnTo>
                      <a:pt x="239" y="358"/>
                    </a:lnTo>
                    <a:lnTo>
                      <a:pt x="264" y="368"/>
                    </a:lnTo>
                    <a:lnTo>
                      <a:pt x="290" y="377"/>
                    </a:lnTo>
                    <a:lnTo>
                      <a:pt x="315" y="389"/>
                    </a:lnTo>
                    <a:lnTo>
                      <a:pt x="338" y="400"/>
                    </a:lnTo>
                    <a:lnTo>
                      <a:pt x="359" y="413"/>
                    </a:lnTo>
                    <a:lnTo>
                      <a:pt x="379" y="429"/>
                    </a:lnTo>
                    <a:lnTo>
                      <a:pt x="396" y="446"/>
                    </a:lnTo>
                    <a:lnTo>
                      <a:pt x="409" y="467"/>
                    </a:lnTo>
                    <a:lnTo>
                      <a:pt x="420" y="491"/>
                    </a:lnTo>
                    <a:lnTo>
                      <a:pt x="426" y="518"/>
                    </a:lnTo>
                    <a:lnTo>
                      <a:pt x="429" y="549"/>
                    </a:lnTo>
                    <a:lnTo>
                      <a:pt x="426" y="581"/>
                    </a:lnTo>
                    <a:lnTo>
                      <a:pt x="418" y="612"/>
                    </a:lnTo>
                    <a:lnTo>
                      <a:pt x="407" y="639"/>
                    </a:lnTo>
                    <a:lnTo>
                      <a:pt x="391" y="662"/>
                    </a:lnTo>
                    <a:lnTo>
                      <a:pt x="373" y="684"/>
                    </a:lnTo>
                    <a:lnTo>
                      <a:pt x="351" y="701"/>
                    </a:lnTo>
                    <a:lnTo>
                      <a:pt x="326" y="715"/>
                    </a:lnTo>
                    <a:lnTo>
                      <a:pt x="299" y="727"/>
                    </a:lnTo>
                    <a:lnTo>
                      <a:pt x="271" y="734"/>
                    </a:lnTo>
                    <a:lnTo>
                      <a:pt x="241" y="740"/>
                    </a:lnTo>
                    <a:lnTo>
                      <a:pt x="211" y="741"/>
                    </a:lnTo>
                    <a:lnTo>
                      <a:pt x="169" y="739"/>
                    </a:lnTo>
                    <a:lnTo>
                      <a:pt x="129" y="731"/>
                    </a:lnTo>
                    <a:lnTo>
                      <a:pt x="91" y="719"/>
                    </a:lnTo>
                    <a:lnTo>
                      <a:pt x="58" y="701"/>
                    </a:lnTo>
                    <a:lnTo>
                      <a:pt x="27" y="678"/>
                    </a:lnTo>
                    <a:lnTo>
                      <a:pt x="0" y="651"/>
                    </a:lnTo>
                    <a:lnTo>
                      <a:pt x="25" y="626"/>
                    </a:lnTo>
                    <a:lnTo>
                      <a:pt x="51" y="650"/>
                    </a:lnTo>
                    <a:lnTo>
                      <a:pt x="80" y="670"/>
                    </a:lnTo>
                    <a:lnTo>
                      <a:pt x="109" y="687"/>
                    </a:lnTo>
                    <a:lnTo>
                      <a:pt x="142" y="698"/>
                    </a:lnTo>
                    <a:lnTo>
                      <a:pt x="176" y="705"/>
                    </a:lnTo>
                    <a:lnTo>
                      <a:pt x="211" y="707"/>
                    </a:lnTo>
                    <a:lnTo>
                      <a:pt x="239" y="706"/>
                    </a:lnTo>
                    <a:lnTo>
                      <a:pt x="266" y="701"/>
                    </a:lnTo>
                    <a:lnTo>
                      <a:pt x="290" y="693"/>
                    </a:lnTo>
                    <a:lnTo>
                      <a:pt x="314" y="681"/>
                    </a:lnTo>
                    <a:lnTo>
                      <a:pt x="335" y="667"/>
                    </a:lnTo>
                    <a:lnTo>
                      <a:pt x="354" y="650"/>
                    </a:lnTo>
                    <a:lnTo>
                      <a:pt x="370" y="630"/>
                    </a:lnTo>
                    <a:lnTo>
                      <a:pt x="381" y="606"/>
                    </a:lnTo>
                    <a:lnTo>
                      <a:pt x="388" y="580"/>
                    </a:lnTo>
                    <a:lnTo>
                      <a:pt x="391" y="551"/>
                    </a:lnTo>
                    <a:lnTo>
                      <a:pt x="389" y="523"/>
                    </a:lnTo>
                    <a:lnTo>
                      <a:pt x="382" y="499"/>
                    </a:lnTo>
                    <a:lnTo>
                      <a:pt x="372" y="478"/>
                    </a:lnTo>
                    <a:lnTo>
                      <a:pt x="358" y="460"/>
                    </a:lnTo>
                    <a:lnTo>
                      <a:pt x="341" y="444"/>
                    </a:lnTo>
                    <a:lnTo>
                      <a:pt x="322" y="430"/>
                    </a:lnTo>
                    <a:lnTo>
                      <a:pt x="300" y="419"/>
                    </a:lnTo>
                    <a:lnTo>
                      <a:pt x="277" y="408"/>
                    </a:lnTo>
                    <a:lnTo>
                      <a:pt x="253" y="398"/>
                    </a:lnTo>
                    <a:lnTo>
                      <a:pt x="227" y="389"/>
                    </a:lnTo>
                    <a:lnTo>
                      <a:pt x="202" y="380"/>
                    </a:lnTo>
                    <a:lnTo>
                      <a:pt x="176" y="371"/>
                    </a:lnTo>
                    <a:lnTo>
                      <a:pt x="151" y="360"/>
                    </a:lnTo>
                    <a:lnTo>
                      <a:pt x="126" y="349"/>
                    </a:lnTo>
                    <a:lnTo>
                      <a:pt x="103" y="338"/>
                    </a:lnTo>
                    <a:lnTo>
                      <a:pt x="81" y="324"/>
                    </a:lnTo>
                    <a:lnTo>
                      <a:pt x="62" y="309"/>
                    </a:lnTo>
                    <a:lnTo>
                      <a:pt x="45" y="291"/>
                    </a:lnTo>
                    <a:lnTo>
                      <a:pt x="32" y="269"/>
                    </a:lnTo>
                    <a:lnTo>
                      <a:pt x="21" y="245"/>
                    </a:lnTo>
                    <a:lnTo>
                      <a:pt x="15" y="218"/>
                    </a:lnTo>
                    <a:lnTo>
                      <a:pt x="13" y="187"/>
                    </a:lnTo>
                    <a:lnTo>
                      <a:pt x="15" y="154"/>
                    </a:lnTo>
                    <a:lnTo>
                      <a:pt x="22" y="125"/>
                    </a:lnTo>
                    <a:lnTo>
                      <a:pt x="34" y="99"/>
                    </a:lnTo>
                    <a:lnTo>
                      <a:pt x="50" y="76"/>
                    </a:lnTo>
                    <a:lnTo>
                      <a:pt x="69" y="56"/>
                    </a:lnTo>
                    <a:lnTo>
                      <a:pt x="90" y="39"/>
                    </a:lnTo>
                    <a:lnTo>
                      <a:pt x="115" y="25"/>
                    </a:lnTo>
                    <a:lnTo>
                      <a:pt x="142" y="14"/>
                    </a:lnTo>
                    <a:lnTo>
                      <a:pt x="170" y="7"/>
                    </a:lnTo>
                    <a:lnTo>
                      <a:pt x="200" y="1"/>
                    </a:lnTo>
                    <a:lnTo>
                      <a:pt x="23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noEditPoints="1"/>
              </p:cNvSpPr>
              <p:nvPr userDrawn="1"/>
            </p:nvSpPr>
            <p:spPr bwMode="auto">
              <a:xfrm>
                <a:off x="690398" y="536905"/>
                <a:ext cx="20793" cy="20298"/>
              </a:xfrm>
              <a:custGeom>
                <a:avLst/>
                <a:gdLst>
                  <a:gd name="T0" fmla="*/ 33 w 84"/>
                  <a:gd name="T1" fmla="*/ 41 h 84"/>
                  <a:gd name="T2" fmla="*/ 44 w 84"/>
                  <a:gd name="T3" fmla="*/ 41 h 84"/>
                  <a:gd name="T4" fmla="*/ 50 w 84"/>
                  <a:gd name="T5" fmla="*/ 39 h 84"/>
                  <a:gd name="T6" fmla="*/ 53 w 84"/>
                  <a:gd name="T7" fmla="*/ 35 h 84"/>
                  <a:gd name="T8" fmla="*/ 53 w 84"/>
                  <a:gd name="T9" fmla="*/ 29 h 84"/>
                  <a:gd name="T10" fmla="*/ 51 w 84"/>
                  <a:gd name="T11" fmla="*/ 25 h 84"/>
                  <a:gd name="T12" fmla="*/ 45 w 84"/>
                  <a:gd name="T13" fmla="*/ 23 h 84"/>
                  <a:gd name="T14" fmla="*/ 33 w 84"/>
                  <a:gd name="T15" fmla="*/ 23 h 84"/>
                  <a:gd name="T16" fmla="*/ 43 w 84"/>
                  <a:gd name="T17" fmla="*/ 19 h 84"/>
                  <a:gd name="T18" fmla="*/ 52 w 84"/>
                  <a:gd name="T19" fmla="*/ 20 h 84"/>
                  <a:gd name="T20" fmla="*/ 57 w 84"/>
                  <a:gd name="T21" fmla="*/ 24 h 84"/>
                  <a:gd name="T22" fmla="*/ 59 w 84"/>
                  <a:gd name="T23" fmla="*/ 32 h 84"/>
                  <a:gd name="T24" fmla="*/ 56 w 84"/>
                  <a:gd name="T25" fmla="*/ 40 h 84"/>
                  <a:gd name="T26" fmla="*/ 51 w 84"/>
                  <a:gd name="T27" fmla="*/ 44 h 84"/>
                  <a:gd name="T28" fmla="*/ 61 w 84"/>
                  <a:gd name="T29" fmla="*/ 66 h 84"/>
                  <a:gd name="T30" fmla="*/ 42 w 84"/>
                  <a:gd name="T31" fmla="*/ 46 h 84"/>
                  <a:gd name="T32" fmla="*/ 33 w 84"/>
                  <a:gd name="T33" fmla="*/ 66 h 84"/>
                  <a:gd name="T34" fmla="*/ 27 w 84"/>
                  <a:gd name="T35" fmla="*/ 19 h 84"/>
                  <a:gd name="T36" fmla="*/ 27 w 84"/>
                  <a:gd name="T37" fmla="*/ 8 h 84"/>
                  <a:gd name="T38" fmla="*/ 8 w 84"/>
                  <a:gd name="T39" fmla="*/ 28 h 84"/>
                  <a:gd name="T40" fmla="*/ 8 w 84"/>
                  <a:gd name="T41" fmla="*/ 57 h 84"/>
                  <a:gd name="T42" fmla="*/ 27 w 84"/>
                  <a:gd name="T43" fmla="*/ 77 h 84"/>
                  <a:gd name="T44" fmla="*/ 56 w 84"/>
                  <a:gd name="T45" fmla="*/ 77 h 84"/>
                  <a:gd name="T46" fmla="*/ 77 w 84"/>
                  <a:gd name="T47" fmla="*/ 57 h 84"/>
                  <a:gd name="T48" fmla="*/ 77 w 84"/>
                  <a:gd name="T49" fmla="*/ 28 h 84"/>
                  <a:gd name="T50" fmla="*/ 56 w 84"/>
                  <a:gd name="T51" fmla="*/ 8 h 84"/>
                  <a:gd name="T52" fmla="*/ 42 w 84"/>
                  <a:gd name="T53" fmla="*/ 0 h 84"/>
                  <a:gd name="T54" fmla="*/ 72 w 84"/>
                  <a:gd name="T55" fmla="*/ 13 h 84"/>
                  <a:gd name="T56" fmla="*/ 84 w 84"/>
                  <a:gd name="T57" fmla="*/ 42 h 84"/>
                  <a:gd name="T58" fmla="*/ 72 w 84"/>
                  <a:gd name="T59" fmla="*/ 73 h 84"/>
                  <a:gd name="T60" fmla="*/ 42 w 84"/>
                  <a:gd name="T61" fmla="*/ 84 h 84"/>
                  <a:gd name="T62" fmla="*/ 17 w 84"/>
                  <a:gd name="T63" fmla="*/ 76 h 84"/>
                  <a:gd name="T64" fmla="*/ 2 w 84"/>
                  <a:gd name="T65" fmla="*/ 56 h 84"/>
                  <a:gd name="T66" fmla="*/ 3 w 84"/>
                  <a:gd name="T67" fmla="*/ 26 h 84"/>
                  <a:gd name="T68" fmla="*/ 26 w 84"/>
                  <a:gd name="T69"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84">
                    <a:moveTo>
                      <a:pt x="33" y="23"/>
                    </a:moveTo>
                    <a:lnTo>
                      <a:pt x="33" y="41"/>
                    </a:lnTo>
                    <a:lnTo>
                      <a:pt x="41" y="41"/>
                    </a:lnTo>
                    <a:lnTo>
                      <a:pt x="44" y="41"/>
                    </a:lnTo>
                    <a:lnTo>
                      <a:pt x="47" y="40"/>
                    </a:lnTo>
                    <a:lnTo>
                      <a:pt x="50" y="39"/>
                    </a:lnTo>
                    <a:lnTo>
                      <a:pt x="52" y="38"/>
                    </a:lnTo>
                    <a:lnTo>
                      <a:pt x="53" y="35"/>
                    </a:lnTo>
                    <a:lnTo>
                      <a:pt x="54" y="32"/>
                    </a:lnTo>
                    <a:lnTo>
                      <a:pt x="53" y="29"/>
                    </a:lnTo>
                    <a:lnTo>
                      <a:pt x="52" y="26"/>
                    </a:lnTo>
                    <a:lnTo>
                      <a:pt x="51" y="25"/>
                    </a:lnTo>
                    <a:lnTo>
                      <a:pt x="48" y="24"/>
                    </a:lnTo>
                    <a:lnTo>
                      <a:pt x="45" y="23"/>
                    </a:lnTo>
                    <a:lnTo>
                      <a:pt x="43" y="23"/>
                    </a:lnTo>
                    <a:lnTo>
                      <a:pt x="33" y="23"/>
                    </a:lnTo>
                    <a:close/>
                    <a:moveTo>
                      <a:pt x="27" y="19"/>
                    </a:moveTo>
                    <a:lnTo>
                      <a:pt x="43" y="19"/>
                    </a:lnTo>
                    <a:lnTo>
                      <a:pt x="47" y="20"/>
                    </a:lnTo>
                    <a:lnTo>
                      <a:pt x="52" y="20"/>
                    </a:lnTo>
                    <a:lnTo>
                      <a:pt x="54" y="22"/>
                    </a:lnTo>
                    <a:lnTo>
                      <a:pt x="57" y="24"/>
                    </a:lnTo>
                    <a:lnTo>
                      <a:pt x="59" y="28"/>
                    </a:lnTo>
                    <a:lnTo>
                      <a:pt x="59" y="32"/>
                    </a:lnTo>
                    <a:lnTo>
                      <a:pt x="59" y="37"/>
                    </a:lnTo>
                    <a:lnTo>
                      <a:pt x="56" y="40"/>
                    </a:lnTo>
                    <a:lnTo>
                      <a:pt x="54" y="42"/>
                    </a:lnTo>
                    <a:lnTo>
                      <a:pt x="51" y="44"/>
                    </a:lnTo>
                    <a:lnTo>
                      <a:pt x="47" y="44"/>
                    </a:lnTo>
                    <a:lnTo>
                      <a:pt x="61" y="66"/>
                    </a:lnTo>
                    <a:lnTo>
                      <a:pt x="54" y="66"/>
                    </a:lnTo>
                    <a:lnTo>
                      <a:pt x="42" y="46"/>
                    </a:lnTo>
                    <a:lnTo>
                      <a:pt x="33" y="46"/>
                    </a:lnTo>
                    <a:lnTo>
                      <a:pt x="33" y="66"/>
                    </a:lnTo>
                    <a:lnTo>
                      <a:pt x="27" y="66"/>
                    </a:lnTo>
                    <a:lnTo>
                      <a:pt x="27" y="19"/>
                    </a:lnTo>
                    <a:close/>
                    <a:moveTo>
                      <a:pt x="42" y="5"/>
                    </a:moveTo>
                    <a:lnTo>
                      <a:pt x="27" y="8"/>
                    </a:lnTo>
                    <a:lnTo>
                      <a:pt x="16" y="16"/>
                    </a:lnTo>
                    <a:lnTo>
                      <a:pt x="8" y="28"/>
                    </a:lnTo>
                    <a:lnTo>
                      <a:pt x="5" y="42"/>
                    </a:lnTo>
                    <a:lnTo>
                      <a:pt x="8" y="57"/>
                    </a:lnTo>
                    <a:lnTo>
                      <a:pt x="16" y="69"/>
                    </a:lnTo>
                    <a:lnTo>
                      <a:pt x="27" y="77"/>
                    </a:lnTo>
                    <a:lnTo>
                      <a:pt x="42" y="80"/>
                    </a:lnTo>
                    <a:lnTo>
                      <a:pt x="56" y="77"/>
                    </a:lnTo>
                    <a:lnTo>
                      <a:pt x="69" y="69"/>
                    </a:lnTo>
                    <a:lnTo>
                      <a:pt x="77" y="57"/>
                    </a:lnTo>
                    <a:lnTo>
                      <a:pt x="80" y="42"/>
                    </a:lnTo>
                    <a:lnTo>
                      <a:pt x="77" y="28"/>
                    </a:lnTo>
                    <a:lnTo>
                      <a:pt x="69" y="16"/>
                    </a:lnTo>
                    <a:lnTo>
                      <a:pt x="56" y="8"/>
                    </a:lnTo>
                    <a:lnTo>
                      <a:pt x="42" y="5"/>
                    </a:lnTo>
                    <a:close/>
                    <a:moveTo>
                      <a:pt x="42" y="0"/>
                    </a:moveTo>
                    <a:lnTo>
                      <a:pt x="59" y="4"/>
                    </a:lnTo>
                    <a:lnTo>
                      <a:pt x="72" y="13"/>
                    </a:lnTo>
                    <a:lnTo>
                      <a:pt x="81" y="26"/>
                    </a:lnTo>
                    <a:lnTo>
                      <a:pt x="84" y="42"/>
                    </a:lnTo>
                    <a:lnTo>
                      <a:pt x="81" y="59"/>
                    </a:lnTo>
                    <a:lnTo>
                      <a:pt x="72" y="73"/>
                    </a:lnTo>
                    <a:lnTo>
                      <a:pt x="59" y="82"/>
                    </a:lnTo>
                    <a:lnTo>
                      <a:pt x="42" y="84"/>
                    </a:lnTo>
                    <a:lnTo>
                      <a:pt x="29" y="83"/>
                    </a:lnTo>
                    <a:lnTo>
                      <a:pt x="17" y="76"/>
                    </a:lnTo>
                    <a:lnTo>
                      <a:pt x="8" y="67"/>
                    </a:lnTo>
                    <a:lnTo>
                      <a:pt x="2" y="56"/>
                    </a:lnTo>
                    <a:lnTo>
                      <a:pt x="0" y="42"/>
                    </a:lnTo>
                    <a:lnTo>
                      <a:pt x="3" y="26"/>
                    </a:lnTo>
                    <a:lnTo>
                      <a:pt x="12" y="13"/>
                    </a:lnTo>
                    <a:lnTo>
                      <a:pt x="26" y="4"/>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3"/>
              <p:cNvSpPr>
                <a:spLocks/>
              </p:cNvSpPr>
              <p:nvPr userDrawn="1"/>
            </p:nvSpPr>
            <p:spPr bwMode="auto">
              <a:xfrm>
                <a:off x="761688" y="540371"/>
                <a:ext cx="143571" cy="173771"/>
              </a:xfrm>
              <a:custGeom>
                <a:avLst/>
                <a:gdLst>
                  <a:gd name="T0" fmla="*/ 0 w 580"/>
                  <a:gd name="T1" fmla="*/ 0 h 703"/>
                  <a:gd name="T2" fmla="*/ 40 w 580"/>
                  <a:gd name="T3" fmla="*/ 0 h 703"/>
                  <a:gd name="T4" fmla="*/ 288 w 580"/>
                  <a:gd name="T5" fmla="*/ 660 h 703"/>
                  <a:gd name="T6" fmla="*/ 290 w 580"/>
                  <a:gd name="T7" fmla="*/ 660 h 703"/>
                  <a:gd name="T8" fmla="*/ 540 w 580"/>
                  <a:gd name="T9" fmla="*/ 0 h 703"/>
                  <a:gd name="T10" fmla="*/ 580 w 580"/>
                  <a:gd name="T11" fmla="*/ 0 h 703"/>
                  <a:gd name="T12" fmla="*/ 312 w 580"/>
                  <a:gd name="T13" fmla="*/ 703 h 703"/>
                  <a:gd name="T14" fmla="*/ 265 w 580"/>
                  <a:gd name="T15" fmla="*/ 703 h 703"/>
                  <a:gd name="T16" fmla="*/ 0 w 580"/>
                  <a:gd name="T17"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703">
                    <a:moveTo>
                      <a:pt x="0" y="0"/>
                    </a:moveTo>
                    <a:lnTo>
                      <a:pt x="40" y="0"/>
                    </a:lnTo>
                    <a:lnTo>
                      <a:pt x="288" y="660"/>
                    </a:lnTo>
                    <a:lnTo>
                      <a:pt x="290" y="660"/>
                    </a:lnTo>
                    <a:lnTo>
                      <a:pt x="540" y="0"/>
                    </a:lnTo>
                    <a:lnTo>
                      <a:pt x="580" y="0"/>
                    </a:lnTo>
                    <a:lnTo>
                      <a:pt x="312" y="703"/>
                    </a:lnTo>
                    <a:lnTo>
                      <a:pt x="265" y="70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24"/>
              <p:cNvSpPr>
                <a:spLocks noEditPoints="1"/>
              </p:cNvSpPr>
              <p:nvPr userDrawn="1"/>
            </p:nvSpPr>
            <p:spPr bwMode="auto">
              <a:xfrm>
                <a:off x="920112" y="544826"/>
                <a:ext cx="14852" cy="169315"/>
              </a:xfrm>
              <a:custGeom>
                <a:avLst/>
                <a:gdLst>
                  <a:gd name="T0" fmla="*/ 14 w 61"/>
                  <a:gd name="T1" fmla="*/ 225 h 684"/>
                  <a:gd name="T2" fmla="*/ 48 w 61"/>
                  <a:gd name="T3" fmla="*/ 225 h 684"/>
                  <a:gd name="T4" fmla="*/ 48 w 61"/>
                  <a:gd name="T5" fmla="*/ 684 h 684"/>
                  <a:gd name="T6" fmla="*/ 14 w 61"/>
                  <a:gd name="T7" fmla="*/ 684 h 684"/>
                  <a:gd name="T8" fmla="*/ 14 w 61"/>
                  <a:gd name="T9" fmla="*/ 225 h 684"/>
                  <a:gd name="T10" fmla="*/ 30 w 61"/>
                  <a:gd name="T11" fmla="*/ 0 h 684"/>
                  <a:gd name="T12" fmla="*/ 42 w 61"/>
                  <a:gd name="T13" fmla="*/ 4 h 684"/>
                  <a:gd name="T14" fmla="*/ 52 w 61"/>
                  <a:gd name="T15" fmla="*/ 10 h 684"/>
                  <a:gd name="T16" fmla="*/ 59 w 61"/>
                  <a:gd name="T17" fmla="*/ 20 h 684"/>
                  <a:gd name="T18" fmla="*/ 61 w 61"/>
                  <a:gd name="T19" fmla="*/ 33 h 684"/>
                  <a:gd name="T20" fmla="*/ 59 w 61"/>
                  <a:gd name="T21" fmla="*/ 46 h 684"/>
                  <a:gd name="T22" fmla="*/ 52 w 61"/>
                  <a:gd name="T23" fmla="*/ 56 h 684"/>
                  <a:gd name="T24" fmla="*/ 42 w 61"/>
                  <a:gd name="T25" fmla="*/ 63 h 684"/>
                  <a:gd name="T26" fmla="*/ 30 w 61"/>
                  <a:gd name="T27" fmla="*/ 66 h 684"/>
                  <a:gd name="T28" fmla="*/ 19 w 61"/>
                  <a:gd name="T29" fmla="*/ 63 h 684"/>
                  <a:gd name="T30" fmla="*/ 9 w 61"/>
                  <a:gd name="T31" fmla="*/ 56 h 684"/>
                  <a:gd name="T32" fmla="*/ 2 w 61"/>
                  <a:gd name="T33" fmla="*/ 46 h 684"/>
                  <a:gd name="T34" fmla="*/ 0 w 61"/>
                  <a:gd name="T35" fmla="*/ 33 h 684"/>
                  <a:gd name="T36" fmla="*/ 2 w 61"/>
                  <a:gd name="T37" fmla="*/ 20 h 684"/>
                  <a:gd name="T38" fmla="*/ 9 w 61"/>
                  <a:gd name="T39" fmla="*/ 10 h 684"/>
                  <a:gd name="T40" fmla="*/ 19 w 61"/>
                  <a:gd name="T41" fmla="*/ 4 h 684"/>
                  <a:gd name="T42" fmla="*/ 30 w 61"/>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684">
                    <a:moveTo>
                      <a:pt x="14" y="225"/>
                    </a:moveTo>
                    <a:lnTo>
                      <a:pt x="48" y="225"/>
                    </a:lnTo>
                    <a:lnTo>
                      <a:pt x="48" y="684"/>
                    </a:lnTo>
                    <a:lnTo>
                      <a:pt x="14" y="684"/>
                    </a:lnTo>
                    <a:lnTo>
                      <a:pt x="14" y="225"/>
                    </a:lnTo>
                    <a:close/>
                    <a:moveTo>
                      <a:pt x="30" y="0"/>
                    </a:moveTo>
                    <a:lnTo>
                      <a:pt x="42" y="4"/>
                    </a:lnTo>
                    <a:lnTo>
                      <a:pt x="52" y="10"/>
                    </a:lnTo>
                    <a:lnTo>
                      <a:pt x="59" y="20"/>
                    </a:lnTo>
                    <a:lnTo>
                      <a:pt x="61" y="33"/>
                    </a:lnTo>
                    <a:lnTo>
                      <a:pt x="59" y="46"/>
                    </a:lnTo>
                    <a:lnTo>
                      <a:pt x="52" y="56"/>
                    </a:lnTo>
                    <a:lnTo>
                      <a:pt x="42" y="63"/>
                    </a:lnTo>
                    <a:lnTo>
                      <a:pt x="30" y="66"/>
                    </a:lnTo>
                    <a:lnTo>
                      <a:pt x="19" y="63"/>
                    </a:lnTo>
                    <a:lnTo>
                      <a:pt x="9" y="56"/>
                    </a:lnTo>
                    <a:lnTo>
                      <a:pt x="2" y="46"/>
                    </a:lnTo>
                    <a:lnTo>
                      <a:pt x="0" y="33"/>
                    </a:lnTo>
                    <a:lnTo>
                      <a:pt x="2" y="20"/>
                    </a:lnTo>
                    <a:lnTo>
                      <a:pt x="9" y="10"/>
                    </a:lnTo>
                    <a:lnTo>
                      <a:pt x="19" y="4"/>
                    </a:lnTo>
                    <a:lnTo>
                      <a:pt x="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5"/>
              <p:cNvSpPr>
                <a:spLocks/>
              </p:cNvSpPr>
              <p:nvPr userDrawn="1"/>
            </p:nvSpPr>
            <p:spPr bwMode="auto">
              <a:xfrm>
                <a:off x="961203" y="600770"/>
                <a:ext cx="99015" cy="172780"/>
              </a:xfrm>
              <a:custGeom>
                <a:avLst/>
                <a:gdLst>
                  <a:gd name="T0" fmla="*/ 0 w 400"/>
                  <a:gd name="T1" fmla="*/ 0 h 699"/>
                  <a:gd name="T2" fmla="*/ 39 w 400"/>
                  <a:gd name="T3" fmla="*/ 0 h 699"/>
                  <a:gd name="T4" fmla="*/ 204 w 400"/>
                  <a:gd name="T5" fmla="*/ 429 h 699"/>
                  <a:gd name="T6" fmla="*/ 360 w 400"/>
                  <a:gd name="T7" fmla="*/ 0 h 699"/>
                  <a:gd name="T8" fmla="*/ 400 w 400"/>
                  <a:gd name="T9" fmla="*/ 0 h 699"/>
                  <a:gd name="T10" fmla="*/ 171 w 400"/>
                  <a:gd name="T11" fmla="*/ 601 h 699"/>
                  <a:gd name="T12" fmla="*/ 160 w 400"/>
                  <a:gd name="T13" fmla="*/ 626 h 699"/>
                  <a:gd name="T14" fmla="*/ 148 w 400"/>
                  <a:gd name="T15" fmla="*/ 647 h 699"/>
                  <a:gd name="T16" fmla="*/ 133 w 400"/>
                  <a:gd name="T17" fmla="*/ 665 h 699"/>
                  <a:gd name="T18" fmla="*/ 118 w 400"/>
                  <a:gd name="T19" fmla="*/ 680 h 699"/>
                  <a:gd name="T20" fmla="*/ 97 w 400"/>
                  <a:gd name="T21" fmla="*/ 690 h 699"/>
                  <a:gd name="T22" fmla="*/ 76 w 400"/>
                  <a:gd name="T23" fmla="*/ 697 h 699"/>
                  <a:gd name="T24" fmla="*/ 50 w 400"/>
                  <a:gd name="T25" fmla="*/ 699 h 699"/>
                  <a:gd name="T26" fmla="*/ 34 w 400"/>
                  <a:gd name="T27" fmla="*/ 698 h 699"/>
                  <a:gd name="T28" fmla="*/ 19 w 400"/>
                  <a:gd name="T29" fmla="*/ 697 h 699"/>
                  <a:gd name="T30" fmla="*/ 4 w 400"/>
                  <a:gd name="T31" fmla="*/ 693 h 699"/>
                  <a:gd name="T32" fmla="*/ 10 w 400"/>
                  <a:gd name="T33" fmla="*/ 661 h 699"/>
                  <a:gd name="T34" fmla="*/ 29 w 400"/>
                  <a:gd name="T35" fmla="*/ 665 h 699"/>
                  <a:gd name="T36" fmla="*/ 50 w 400"/>
                  <a:gd name="T37" fmla="*/ 667 h 699"/>
                  <a:gd name="T38" fmla="*/ 71 w 400"/>
                  <a:gd name="T39" fmla="*/ 665 h 699"/>
                  <a:gd name="T40" fmla="*/ 88 w 400"/>
                  <a:gd name="T41" fmla="*/ 658 h 699"/>
                  <a:gd name="T42" fmla="*/ 104 w 400"/>
                  <a:gd name="T43" fmla="*/ 647 h 699"/>
                  <a:gd name="T44" fmla="*/ 116 w 400"/>
                  <a:gd name="T45" fmla="*/ 634 h 699"/>
                  <a:gd name="T46" fmla="*/ 126 w 400"/>
                  <a:gd name="T47" fmla="*/ 618 h 699"/>
                  <a:gd name="T48" fmla="*/ 135 w 400"/>
                  <a:gd name="T49" fmla="*/ 600 h 699"/>
                  <a:gd name="T50" fmla="*/ 143 w 400"/>
                  <a:gd name="T51" fmla="*/ 581 h 699"/>
                  <a:gd name="T52" fmla="*/ 185 w 400"/>
                  <a:gd name="T53" fmla="*/ 468 h 699"/>
                  <a:gd name="T54" fmla="*/ 0 w 400"/>
                  <a:gd name="T5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0" h="699">
                    <a:moveTo>
                      <a:pt x="0" y="0"/>
                    </a:moveTo>
                    <a:lnTo>
                      <a:pt x="39" y="0"/>
                    </a:lnTo>
                    <a:lnTo>
                      <a:pt x="204" y="429"/>
                    </a:lnTo>
                    <a:lnTo>
                      <a:pt x="360" y="0"/>
                    </a:lnTo>
                    <a:lnTo>
                      <a:pt x="400" y="0"/>
                    </a:lnTo>
                    <a:lnTo>
                      <a:pt x="171" y="601"/>
                    </a:lnTo>
                    <a:lnTo>
                      <a:pt x="160" y="626"/>
                    </a:lnTo>
                    <a:lnTo>
                      <a:pt x="148" y="647"/>
                    </a:lnTo>
                    <a:lnTo>
                      <a:pt x="133" y="665"/>
                    </a:lnTo>
                    <a:lnTo>
                      <a:pt x="118" y="680"/>
                    </a:lnTo>
                    <a:lnTo>
                      <a:pt x="97" y="690"/>
                    </a:lnTo>
                    <a:lnTo>
                      <a:pt x="76" y="697"/>
                    </a:lnTo>
                    <a:lnTo>
                      <a:pt x="50" y="699"/>
                    </a:lnTo>
                    <a:lnTo>
                      <a:pt x="34" y="698"/>
                    </a:lnTo>
                    <a:lnTo>
                      <a:pt x="19" y="697"/>
                    </a:lnTo>
                    <a:lnTo>
                      <a:pt x="4" y="693"/>
                    </a:lnTo>
                    <a:lnTo>
                      <a:pt x="10" y="661"/>
                    </a:lnTo>
                    <a:lnTo>
                      <a:pt x="29" y="665"/>
                    </a:lnTo>
                    <a:lnTo>
                      <a:pt x="50" y="667"/>
                    </a:lnTo>
                    <a:lnTo>
                      <a:pt x="71" y="665"/>
                    </a:lnTo>
                    <a:lnTo>
                      <a:pt x="88" y="658"/>
                    </a:lnTo>
                    <a:lnTo>
                      <a:pt x="104" y="647"/>
                    </a:lnTo>
                    <a:lnTo>
                      <a:pt x="116" y="634"/>
                    </a:lnTo>
                    <a:lnTo>
                      <a:pt x="126" y="618"/>
                    </a:lnTo>
                    <a:lnTo>
                      <a:pt x="135" y="600"/>
                    </a:lnTo>
                    <a:lnTo>
                      <a:pt x="143" y="581"/>
                    </a:lnTo>
                    <a:lnTo>
                      <a:pt x="185" y="468"/>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noEditPoints="1"/>
              </p:cNvSpPr>
              <p:nvPr userDrawn="1"/>
            </p:nvSpPr>
            <p:spPr bwMode="auto">
              <a:xfrm>
                <a:off x="1073584" y="596809"/>
                <a:ext cx="91589" cy="120798"/>
              </a:xfrm>
              <a:custGeom>
                <a:avLst/>
                <a:gdLst>
                  <a:gd name="T0" fmla="*/ 248 w 370"/>
                  <a:gd name="T1" fmla="*/ 230 h 487"/>
                  <a:gd name="T2" fmla="*/ 197 w 370"/>
                  <a:gd name="T3" fmla="*/ 232 h 487"/>
                  <a:gd name="T4" fmla="*/ 149 w 370"/>
                  <a:gd name="T5" fmla="*/ 240 h 487"/>
                  <a:gd name="T6" fmla="*/ 105 w 370"/>
                  <a:gd name="T7" fmla="*/ 254 h 487"/>
                  <a:gd name="T8" fmla="*/ 69 w 370"/>
                  <a:gd name="T9" fmla="*/ 276 h 487"/>
                  <a:gd name="T10" fmla="*/ 44 w 370"/>
                  <a:gd name="T11" fmla="*/ 309 h 487"/>
                  <a:gd name="T12" fmla="*/ 35 w 370"/>
                  <a:gd name="T13" fmla="*/ 351 h 487"/>
                  <a:gd name="T14" fmla="*/ 45 w 370"/>
                  <a:gd name="T15" fmla="*/ 396 h 487"/>
                  <a:gd name="T16" fmla="*/ 69 w 370"/>
                  <a:gd name="T17" fmla="*/ 428 h 487"/>
                  <a:gd name="T18" fmla="*/ 104 w 370"/>
                  <a:gd name="T19" fmla="*/ 447 h 487"/>
                  <a:gd name="T20" fmla="*/ 142 w 370"/>
                  <a:gd name="T21" fmla="*/ 456 h 487"/>
                  <a:gd name="T22" fmla="*/ 191 w 370"/>
                  <a:gd name="T23" fmla="*/ 454 h 487"/>
                  <a:gd name="T24" fmla="*/ 243 w 370"/>
                  <a:gd name="T25" fmla="*/ 436 h 487"/>
                  <a:gd name="T26" fmla="*/ 281 w 370"/>
                  <a:gd name="T27" fmla="*/ 404 h 487"/>
                  <a:gd name="T28" fmla="*/ 307 w 370"/>
                  <a:gd name="T29" fmla="*/ 360 h 487"/>
                  <a:gd name="T30" fmla="*/ 323 w 370"/>
                  <a:gd name="T31" fmla="*/ 310 h 487"/>
                  <a:gd name="T32" fmla="*/ 327 w 370"/>
                  <a:gd name="T33" fmla="*/ 256 h 487"/>
                  <a:gd name="T34" fmla="*/ 271 w 370"/>
                  <a:gd name="T35" fmla="*/ 229 h 487"/>
                  <a:gd name="T36" fmla="*/ 219 w 370"/>
                  <a:gd name="T37" fmla="*/ 2 h 487"/>
                  <a:gd name="T38" fmla="*/ 272 w 370"/>
                  <a:gd name="T39" fmla="*/ 14 h 487"/>
                  <a:gd name="T40" fmla="*/ 314 w 370"/>
                  <a:gd name="T41" fmla="*/ 42 h 487"/>
                  <a:gd name="T42" fmla="*/ 344 w 370"/>
                  <a:gd name="T43" fmla="*/ 82 h 487"/>
                  <a:gd name="T44" fmla="*/ 360 w 370"/>
                  <a:gd name="T45" fmla="*/ 136 h 487"/>
                  <a:gd name="T46" fmla="*/ 362 w 370"/>
                  <a:gd name="T47" fmla="*/ 371 h 487"/>
                  <a:gd name="T48" fmla="*/ 364 w 370"/>
                  <a:gd name="T49" fmla="*/ 426 h 487"/>
                  <a:gd name="T50" fmla="*/ 370 w 370"/>
                  <a:gd name="T51" fmla="*/ 473 h 487"/>
                  <a:gd name="T52" fmla="*/ 334 w 370"/>
                  <a:gd name="T53" fmla="*/ 456 h 487"/>
                  <a:gd name="T54" fmla="*/ 331 w 370"/>
                  <a:gd name="T55" fmla="*/ 413 h 487"/>
                  <a:gd name="T56" fmla="*/ 330 w 370"/>
                  <a:gd name="T57" fmla="*/ 375 h 487"/>
                  <a:gd name="T58" fmla="*/ 313 w 370"/>
                  <a:gd name="T59" fmla="*/ 402 h 487"/>
                  <a:gd name="T60" fmla="*/ 278 w 370"/>
                  <a:gd name="T61" fmla="*/ 444 h 487"/>
                  <a:gd name="T62" fmla="*/ 233 w 370"/>
                  <a:gd name="T63" fmla="*/ 472 h 487"/>
                  <a:gd name="T64" fmla="*/ 181 w 370"/>
                  <a:gd name="T65" fmla="*/ 484 h 487"/>
                  <a:gd name="T66" fmla="*/ 133 w 370"/>
                  <a:gd name="T67" fmla="*/ 485 h 487"/>
                  <a:gd name="T68" fmla="*/ 89 w 370"/>
                  <a:gd name="T69" fmla="*/ 475 h 487"/>
                  <a:gd name="T70" fmla="*/ 50 w 370"/>
                  <a:gd name="T71" fmla="*/ 455 h 487"/>
                  <a:gd name="T72" fmla="*/ 19 w 370"/>
                  <a:gd name="T73" fmla="*/ 422 h 487"/>
                  <a:gd name="T74" fmla="*/ 3 w 370"/>
                  <a:gd name="T75" fmla="*/ 378 h 487"/>
                  <a:gd name="T76" fmla="*/ 3 w 370"/>
                  <a:gd name="T77" fmla="*/ 325 h 487"/>
                  <a:gd name="T78" fmla="*/ 18 w 370"/>
                  <a:gd name="T79" fmla="*/ 281 h 487"/>
                  <a:gd name="T80" fmla="*/ 49 w 370"/>
                  <a:gd name="T81" fmla="*/ 249 h 487"/>
                  <a:gd name="T82" fmla="*/ 88 w 370"/>
                  <a:gd name="T83" fmla="*/ 226 h 487"/>
                  <a:gd name="T84" fmla="*/ 135 w 370"/>
                  <a:gd name="T85" fmla="*/ 212 h 487"/>
                  <a:gd name="T86" fmla="*/ 186 w 370"/>
                  <a:gd name="T87" fmla="*/ 204 h 487"/>
                  <a:gd name="T88" fmla="*/ 236 w 370"/>
                  <a:gd name="T89" fmla="*/ 200 h 487"/>
                  <a:gd name="T90" fmla="*/ 327 w 370"/>
                  <a:gd name="T91" fmla="*/ 200 h 487"/>
                  <a:gd name="T92" fmla="*/ 325 w 370"/>
                  <a:gd name="T93" fmla="*/ 141 h 487"/>
                  <a:gd name="T94" fmla="*/ 309 w 370"/>
                  <a:gd name="T95" fmla="*/ 92 h 487"/>
                  <a:gd name="T96" fmla="*/ 280 w 370"/>
                  <a:gd name="T97" fmla="*/ 57 h 487"/>
                  <a:gd name="T98" fmla="*/ 240 w 370"/>
                  <a:gd name="T99" fmla="*/ 38 h 487"/>
                  <a:gd name="T100" fmla="*/ 187 w 370"/>
                  <a:gd name="T101" fmla="*/ 31 h 487"/>
                  <a:gd name="T102" fmla="*/ 125 w 370"/>
                  <a:gd name="T103" fmla="*/ 42 h 487"/>
                  <a:gd name="T104" fmla="*/ 71 w 370"/>
                  <a:gd name="T105" fmla="*/ 67 h 487"/>
                  <a:gd name="T106" fmla="*/ 28 w 370"/>
                  <a:gd name="T107" fmla="*/ 60 h 487"/>
                  <a:gd name="T108" fmla="*/ 86 w 370"/>
                  <a:gd name="T109" fmla="*/ 23 h 487"/>
                  <a:gd name="T110" fmla="*/ 153 w 370"/>
                  <a:gd name="T111" fmla="*/ 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487">
                    <a:moveTo>
                      <a:pt x="271" y="229"/>
                    </a:moveTo>
                    <a:lnTo>
                      <a:pt x="248" y="230"/>
                    </a:lnTo>
                    <a:lnTo>
                      <a:pt x="223" y="231"/>
                    </a:lnTo>
                    <a:lnTo>
                      <a:pt x="197" y="232"/>
                    </a:lnTo>
                    <a:lnTo>
                      <a:pt x="172" y="235"/>
                    </a:lnTo>
                    <a:lnTo>
                      <a:pt x="149" y="240"/>
                    </a:lnTo>
                    <a:lnTo>
                      <a:pt x="126" y="247"/>
                    </a:lnTo>
                    <a:lnTo>
                      <a:pt x="105" y="254"/>
                    </a:lnTo>
                    <a:lnTo>
                      <a:pt x="86" y="263"/>
                    </a:lnTo>
                    <a:lnTo>
                      <a:pt x="69" y="276"/>
                    </a:lnTo>
                    <a:lnTo>
                      <a:pt x="54" y="291"/>
                    </a:lnTo>
                    <a:lnTo>
                      <a:pt x="44" y="309"/>
                    </a:lnTo>
                    <a:lnTo>
                      <a:pt x="37" y="328"/>
                    </a:lnTo>
                    <a:lnTo>
                      <a:pt x="35" y="351"/>
                    </a:lnTo>
                    <a:lnTo>
                      <a:pt x="39" y="375"/>
                    </a:lnTo>
                    <a:lnTo>
                      <a:pt x="45" y="396"/>
                    </a:lnTo>
                    <a:lnTo>
                      <a:pt x="55" y="413"/>
                    </a:lnTo>
                    <a:lnTo>
                      <a:pt x="69" y="428"/>
                    </a:lnTo>
                    <a:lnTo>
                      <a:pt x="86" y="438"/>
                    </a:lnTo>
                    <a:lnTo>
                      <a:pt x="104" y="447"/>
                    </a:lnTo>
                    <a:lnTo>
                      <a:pt x="123" y="453"/>
                    </a:lnTo>
                    <a:lnTo>
                      <a:pt x="142" y="456"/>
                    </a:lnTo>
                    <a:lnTo>
                      <a:pt x="161" y="456"/>
                    </a:lnTo>
                    <a:lnTo>
                      <a:pt x="191" y="454"/>
                    </a:lnTo>
                    <a:lnTo>
                      <a:pt x="219" y="447"/>
                    </a:lnTo>
                    <a:lnTo>
                      <a:pt x="243" y="436"/>
                    </a:lnTo>
                    <a:lnTo>
                      <a:pt x="264" y="421"/>
                    </a:lnTo>
                    <a:lnTo>
                      <a:pt x="281" y="404"/>
                    </a:lnTo>
                    <a:lnTo>
                      <a:pt x="296" y="383"/>
                    </a:lnTo>
                    <a:lnTo>
                      <a:pt x="307" y="360"/>
                    </a:lnTo>
                    <a:lnTo>
                      <a:pt x="316" y="336"/>
                    </a:lnTo>
                    <a:lnTo>
                      <a:pt x="323" y="310"/>
                    </a:lnTo>
                    <a:lnTo>
                      <a:pt x="326" y="283"/>
                    </a:lnTo>
                    <a:lnTo>
                      <a:pt x="327" y="256"/>
                    </a:lnTo>
                    <a:lnTo>
                      <a:pt x="327" y="229"/>
                    </a:lnTo>
                    <a:lnTo>
                      <a:pt x="271" y="229"/>
                    </a:lnTo>
                    <a:close/>
                    <a:moveTo>
                      <a:pt x="189" y="0"/>
                    </a:moveTo>
                    <a:lnTo>
                      <a:pt x="219" y="2"/>
                    </a:lnTo>
                    <a:lnTo>
                      <a:pt x="246" y="7"/>
                    </a:lnTo>
                    <a:lnTo>
                      <a:pt x="272" y="14"/>
                    </a:lnTo>
                    <a:lnTo>
                      <a:pt x="295" y="27"/>
                    </a:lnTo>
                    <a:lnTo>
                      <a:pt x="314" y="42"/>
                    </a:lnTo>
                    <a:lnTo>
                      <a:pt x="331" y="60"/>
                    </a:lnTo>
                    <a:lnTo>
                      <a:pt x="344" y="82"/>
                    </a:lnTo>
                    <a:lnTo>
                      <a:pt x="353" y="107"/>
                    </a:lnTo>
                    <a:lnTo>
                      <a:pt x="360" y="136"/>
                    </a:lnTo>
                    <a:lnTo>
                      <a:pt x="362" y="169"/>
                    </a:lnTo>
                    <a:lnTo>
                      <a:pt x="362" y="371"/>
                    </a:lnTo>
                    <a:lnTo>
                      <a:pt x="362" y="398"/>
                    </a:lnTo>
                    <a:lnTo>
                      <a:pt x="364" y="426"/>
                    </a:lnTo>
                    <a:lnTo>
                      <a:pt x="367" y="452"/>
                    </a:lnTo>
                    <a:lnTo>
                      <a:pt x="370" y="473"/>
                    </a:lnTo>
                    <a:lnTo>
                      <a:pt x="336" y="473"/>
                    </a:lnTo>
                    <a:lnTo>
                      <a:pt x="334" y="456"/>
                    </a:lnTo>
                    <a:lnTo>
                      <a:pt x="332" y="436"/>
                    </a:lnTo>
                    <a:lnTo>
                      <a:pt x="331" y="413"/>
                    </a:lnTo>
                    <a:lnTo>
                      <a:pt x="330" y="393"/>
                    </a:lnTo>
                    <a:lnTo>
                      <a:pt x="330" y="375"/>
                    </a:lnTo>
                    <a:lnTo>
                      <a:pt x="326" y="375"/>
                    </a:lnTo>
                    <a:lnTo>
                      <a:pt x="313" y="402"/>
                    </a:lnTo>
                    <a:lnTo>
                      <a:pt x="297" y="425"/>
                    </a:lnTo>
                    <a:lnTo>
                      <a:pt x="278" y="444"/>
                    </a:lnTo>
                    <a:lnTo>
                      <a:pt x="257" y="460"/>
                    </a:lnTo>
                    <a:lnTo>
                      <a:pt x="233" y="472"/>
                    </a:lnTo>
                    <a:lnTo>
                      <a:pt x="208" y="480"/>
                    </a:lnTo>
                    <a:lnTo>
                      <a:pt x="181" y="484"/>
                    </a:lnTo>
                    <a:lnTo>
                      <a:pt x="154" y="487"/>
                    </a:lnTo>
                    <a:lnTo>
                      <a:pt x="133" y="485"/>
                    </a:lnTo>
                    <a:lnTo>
                      <a:pt x="110" y="482"/>
                    </a:lnTo>
                    <a:lnTo>
                      <a:pt x="89" y="475"/>
                    </a:lnTo>
                    <a:lnTo>
                      <a:pt x="69" y="466"/>
                    </a:lnTo>
                    <a:lnTo>
                      <a:pt x="50" y="455"/>
                    </a:lnTo>
                    <a:lnTo>
                      <a:pt x="33" y="440"/>
                    </a:lnTo>
                    <a:lnTo>
                      <a:pt x="19" y="422"/>
                    </a:lnTo>
                    <a:lnTo>
                      <a:pt x="9" y="402"/>
                    </a:lnTo>
                    <a:lnTo>
                      <a:pt x="3" y="378"/>
                    </a:lnTo>
                    <a:lnTo>
                      <a:pt x="0" y="352"/>
                    </a:lnTo>
                    <a:lnTo>
                      <a:pt x="3" y="325"/>
                    </a:lnTo>
                    <a:lnTo>
                      <a:pt x="8" y="302"/>
                    </a:lnTo>
                    <a:lnTo>
                      <a:pt x="18" y="281"/>
                    </a:lnTo>
                    <a:lnTo>
                      <a:pt x="32" y="265"/>
                    </a:lnTo>
                    <a:lnTo>
                      <a:pt x="49" y="249"/>
                    </a:lnTo>
                    <a:lnTo>
                      <a:pt x="67" y="236"/>
                    </a:lnTo>
                    <a:lnTo>
                      <a:pt x="88" y="226"/>
                    </a:lnTo>
                    <a:lnTo>
                      <a:pt x="110" y="218"/>
                    </a:lnTo>
                    <a:lnTo>
                      <a:pt x="135" y="212"/>
                    </a:lnTo>
                    <a:lnTo>
                      <a:pt x="160" y="207"/>
                    </a:lnTo>
                    <a:lnTo>
                      <a:pt x="186" y="204"/>
                    </a:lnTo>
                    <a:lnTo>
                      <a:pt x="212" y="202"/>
                    </a:lnTo>
                    <a:lnTo>
                      <a:pt x="236" y="200"/>
                    </a:lnTo>
                    <a:lnTo>
                      <a:pt x="262" y="200"/>
                    </a:lnTo>
                    <a:lnTo>
                      <a:pt x="327" y="200"/>
                    </a:lnTo>
                    <a:lnTo>
                      <a:pt x="327" y="170"/>
                    </a:lnTo>
                    <a:lnTo>
                      <a:pt x="325" y="141"/>
                    </a:lnTo>
                    <a:lnTo>
                      <a:pt x="319" y="115"/>
                    </a:lnTo>
                    <a:lnTo>
                      <a:pt x="309" y="92"/>
                    </a:lnTo>
                    <a:lnTo>
                      <a:pt x="297" y="73"/>
                    </a:lnTo>
                    <a:lnTo>
                      <a:pt x="280" y="57"/>
                    </a:lnTo>
                    <a:lnTo>
                      <a:pt x="261" y="46"/>
                    </a:lnTo>
                    <a:lnTo>
                      <a:pt x="240" y="38"/>
                    </a:lnTo>
                    <a:lnTo>
                      <a:pt x="215" y="33"/>
                    </a:lnTo>
                    <a:lnTo>
                      <a:pt x="187" y="31"/>
                    </a:lnTo>
                    <a:lnTo>
                      <a:pt x="155" y="34"/>
                    </a:lnTo>
                    <a:lnTo>
                      <a:pt x="125" y="42"/>
                    </a:lnTo>
                    <a:lnTo>
                      <a:pt x="97" y="53"/>
                    </a:lnTo>
                    <a:lnTo>
                      <a:pt x="71" y="67"/>
                    </a:lnTo>
                    <a:lnTo>
                      <a:pt x="49" y="85"/>
                    </a:lnTo>
                    <a:lnTo>
                      <a:pt x="28" y="60"/>
                    </a:lnTo>
                    <a:lnTo>
                      <a:pt x="55" y="39"/>
                    </a:lnTo>
                    <a:lnTo>
                      <a:pt x="86" y="23"/>
                    </a:lnTo>
                    <a:lnTo>
                      <a:pt x="118" y="11"/>
                    </a:lnTo>
                    <a:lnTo>
                      <a:pt x="153" y="3"/>
                    </a:lnTo>
                    <a:lnTo>
                      <a:pt x="18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7"/>
              <p:cNvSpPr>
                <a:spLocks noEditPoints="1"/>
              </p:cNvSpPr>
              <p:nvPr userDrawn="1"/>
            </p:nvSpPr>
            <p:spPr bwMode="auto">
              <a:xfrm>
                <a:off x="1163688" y="596809"/>
                <a:ext cx="29209" cy="14852"/>
              </a:xfrm>
              <a:custGeom>
                <a:avLst/>
                <a:gdLst>
                  <a:gd name="T0" fmla="*/ 58 w 118"/>
                  <a:gd name="T1" fmla="*/ 0 h 61"/>
                  <a:gd name="T2" fmla="*/ 66 w 118"/>
                  <a:gd name="T3" fmla="*/ 0 h 61"/>
                  <a:gd name="T4" fmla="*/ 88 w 118"/>
                  <a:gd name="T5" fmla="*/ 53 h 61"/>
                  <a:gd name="T6" fmla="*/ 110 w 118"/>
                  <a:gd name="T7" fmla="*/ 0 h 61"/>
                  <a:gd name="T8" fmla="*/ 118 w 118"/>
                  <a:gd name="T9" fmla="*/ 0 h 61"/>
                  <a:gd name="T10" fmla="*/ 118 w 118"/>
                  <a:gd name="T11" fmla="*/ 61 h 61"/>
                  <a:gd name="T12" fmla="*/ 113 w 118"/>
                  <a:gd name="T13" fmla="*/ 61 h 61"/>
                  <a:gd name="T14" fmla="*/ 113 w 118"/>
                  <a:gd name="T15" fmla="*/ 5 h 61"/>
                  <a:gd name="T16" fmla="*/ 113 w 118"/>
                  <a:gd name="T17" fmla="*/ 5 h 61"/>
                  <a:gd name="T18" fmla="*/ 89 w 118"/>
                  <a:gd name="T19" fmla="*/ 61 h 61"/>
                  <a:gd name="T20" fmla="*/ 86 w 118"/>
                  <a:gd name="T21" fmla="*/ 61 h 61"/>
                  <a:gd name="T22" fmla="*/ 64 w 118"/>
                  <a:gd name="T23" fmla="*/ 5 h 61"/>
                  <a:gd name="T24" fmla="*/ 64 w 118"/>
                  <a:gd name="T25" fmla="*/ 5 h 61"/>
                  <a:gd name="T26" fmla="*/ 64 w 118"/>
                  <a:gd name="T27" fmla="*/ 61 h 61"/>
                  <a:gd name="T28" fmla="*/ 58 w 118"/>
                  <a:gd name="T29" fmla="*/ 61 h 61"/>
                  <a:gd name="T30" fmla="*/ 58 w 118"/>
                  <a:gd name="T31" fmla="*/ 0 h 61"/>
                  <a:gd name="T32" fmla="*/ 0 w 118"/>
                  <a:gd name="T33" fmla="*/ 0 h 61"/>
                  <a:gd name="T34" fmla="*/ 44 w 118"/>
                  <a:gd name="T35" fmla="*/ 0 h 61"/>
                  <a:gd name="T36" fmla="*/ 44 w 118"/>
                  <a:gd name="T37" fmla="*/ 4 h 61"/>
                  <a:gd name="T38" fmla="*/ 24 w 118"/>
                  <a:gd name="T39" fmla="*/ 4 h 61"/>
                  <a:gd name="T40" fmla="*/ 24 w 118"/>
                  <a:gd name="T41" fmla="*/ 61 h 61"/>
                  <a:gd name="T42" fmla="*/ 20 w 118"/>
                  <a:gd name="T43" fmla="*/ 61 h 61"/>
                  <a:gd name="T44" fmla="*/ 20 w 118"/>
                  <a:gd name="T45" fmla="*/ 4 h 61"/>
                  <a:gd name="T46" fmla="*/ 0 w 118"/>
                  <a:gd name="T47" fmla="*/ 4 h 61"/>
                  <a:gd name="T48" fmla="*/ 0 w 118"/>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1">
                    <a:moveTo>
                      <a:pt x="58" y="0"/>
                    </a:moveTo>
                    <a:lnTo>
                      <a:pt x="66" y="0"/>
                    </a:lnTo>
                    <a:lnTo>
                      <a:pt x="88" y="53"/>
                    </a:lnTo>
                    <a:lnTo>
                      <a:pt x="110" y="0"/>
                    </a:lnTo>
                    <a:lnTo>
                      <a:pt x="118" y="0"/>
                    </a:lnTo>
                    <a:lnTo>
                      <a:pt x="118" y="61"/>
                    </a:lnTo>
                    <a:lnTo>
                      <a:pt x="113" y="61"/>
                    </a:lnTo>
                    <a:lnTo>
                      <a:pt x="113" y="5"/>
                    </a:lnTo>
                    <a:lnTo>
                      <a:pt x="113" y="5"/>
                    </a:lnTo>
                    <a:lnTo>
                      <a:pt x="89" y="61"/>
                    </a:lnTo>
                    <a:lnTo>
                      <a:pt x="86" y="61"/>
                    </a:lnTo>
                    <a:lnTo>
                      <a:pt x="64" y="5"/>
                    </a:lnTo>
                    <a:lnTo>
                      <a:pt x="64" y="5"/>
                    </a:lnTo>
                    <a:lnTo>
                      <a:pt x="64" y="61"/>
                    </a:lnTo>
                    <a:lnTo>
                      <a:pt x="58" y="61"/>
                    </a:lnTo>
                    <a:lnTo>
                      <a:pt x="58" y="0"/>
                    </a:lnTo>
                    <a:close/>
                    <a:moveTo>
                      <a:pt x="0" y="0"/>
                    </a:moveTo>
                    <a:lnTo>
                      <a:pt x="44" y="0"/>
                    </a:lnTo>
                    <a:lnTo>
                      <a:pt x="44" y="4"/>
                    </a:lnTo>
                    <a:lnTo>
                      <a:pt x="24" y="4"/>
                    </a:lnTo>
                    <a:lnTo>
                      <a:pt x="24" y="61"/>
                    </a:lnTo>
                    <a:lnTo>
                      <a:pt x="20" y="61"/>
                    </a:lnTo>
                    <a:lnTo>
                      <a:pt x="20" y="4"/>
                    </a:lnTo>
                    <a:lnTo>
                      <a:pt x="0" y="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 name="Group 8"/>
            <p:cNvGrpSpPr/>
            <p:nvPr userDrawn="1"/>
          </p:nvGrpSpPr>
          <p:grpSpPr>
            <a:xfrm>
              <a:off x="514647" y="137381"/>
              <a:ext cx="442595" cy="290113"/>
              <a:chOff x="3857626" y="1555751"/>
              <a:chExt cx="1419225" cy="930275"/>
            </a:xfrm>
            <a:solidFill>
              <a:schemeClr val="bg1"/>
            </a:solidFill>
          </p:grpSpPr>
          <p:sp>
            <p:nvSpPr>
              <p:cNvPr id="10" name="Freeform 28"/>
              <p:cNvSpPr>
                <a:spLocks/>
              </p:cNvSpPr>
              <p:nvPr userDrawn="1"/>
            </p:nvSpPr>
            <p:spPr bwMode="auto">
              <a:xfrm>
                <a:off x="3857626" y="1555751"/>
                <a:ext cx="1416050" cy="930275"/>
              </a:xfrm>
              <a:custGeom>
                <a:avLst/>
                <a:gdLst>
                  <a:gd name="T0" fmla="*/ 902 w 1784"/>
                  <a:gd name="T1" fmla="*/ 27 h 1172"/>
                  <a:gd name="T2" fmla="*/ 1076 w 1784"/>
                  <a:gd name="T3" fmla="*/ 141 h 1172"/>
                  <a:gd name="T4" fmla="*/ 1087 w 1784"/>
                  <a:gd name="T5" fmla="*/ 187 h 1172"/>
                  <a:gd name="T6" fmla="*/ 1044 w 1784"/>
                  <a:gd name="T7" fmla="*/ 218 h 1172"/>
                  <a:gd name="T8" fmla="*/ 1009 w 1784"/>
                  <a:gd name="T9" fmla="*/ 202 h 1172"/>
                  <a:gd name="T10" fmla="*/ 889 w 1784"/>
                  <a:gd name="T11" fmla="*/ 120 h 1172"/>
                  <a:gd name="T12" fmla="*/ 695 w 1784"/>
                  <a:gd name="T13" fmla="*/ 94 h 1172"/>
                  <a:gd name="T14" fmla="*/ 520 w 1784"/>
                  <a:gd name="T15" fmla="*/ 168 h 1172"/>
                  <a:gd name="T16" fmla="*/ 406 w 1784"/>
                  <a:gd name="T17" fmla="*/ 317 h 1172"/>
                  <a:gd name="T18" fmla="*/ 378 w 1784"/>
                  <a:gd name="T19" fmla="*/ 491 h 1172"/>
                  <a:gd name="T20" fmla="*/ 298 w 1784"/>
                  <a:gd name="T21" fmla="*/ 580 h 1172"/>
                  <a:gd name="T22" fmla="*/ 163 w 1784"/>
                  <a:gd name="T23" fmla="*/ 651 h 1172"/>
                  <a:gd name="T24" fmla="*/ 93 w 1784"/>
                  <a:gd name="T25" fmla="*/ 788 h 1172"/>
                  <a:gd name="T26" fmla="*/ 118 w 1784"/>
                  <a:gd name="T27" fmla="*/ 944 h 1172"/>
                  <a:gd name="T28" fmla="*/ 227 w 1784"/>
                  <a:gd name="T29" fmla="*/ 1052 h 1172"/>
                  <a:gd name="T30" fmla="*/ 356 w 1784"/>
                  <a:gd name="T31" fmla="*/ 1081 h 1172"/>
                  <a:gd name="T32" fmla="*/ 1482 w 1784"/>
                  <a:gd name="T33" fmla="*/ 1077 h 1172"/>
                  <a:gd name="T34" fmla="*/ 1619 w 1784"/>
                  <a:gd name="T35" fmla="*/ 1006 h 1172"/>
                  <a:gd name="T36" fmla="*/ 1690 w 1784"/>
                  <a:gd name="T37" fmla="*/ 869 h 1172"/>
                  <a:gd name="T38" fmla="*/ 1670 w 1784"/>
                  <a:gd name="T39" fmla="*/ 720 h 1172"/>
                  <a:gd name="T40" fmla="*/ 1575 w 1784"/>
                  <a:gd name="T41" fmla="*/ 614 h 1172"/>
                  <a:gd name="T42" fmla="*/ 1421 w 1784"/>
                  <a:gd name="T43" fmla="*/ 571 h 1172"/>
                  <a:gd name="T44" fmla="*/ 1434 w 1784"/>
                  <a:gd name="T45" fmla="*/ 458 h 1172"/>
                  <a:gd name="T46" fmla="*/ 1393 w 1784"/>
                  <a:gd name="T47" fmla="*/ 380 h 1172"/>
                  <a:gd name="T48" fmla="*/ 1339 w 1784"/>
                  <a:gd name="T49" fmla="*/ 345 h 1172"/>
                  <a:gd name="T50" fmla="*/ 1256 w 1784"/>
                  <a:gd name="T51" fmla="*/ 336 h 1172"/>
                  <a:gd name="T52" fmla="*/ 1182 w 1784"/>
                  <a:gd name="T53" fmla="*/ 370 h 1172"/>
                  <a:gd name="T54" fmla="*/ 1154 w 1784"/>
                  <a:gd name="T55" fmla="*/ 402 h 1172"/>
                  <a:gd name="T56" fmla="*/ 1144 w 1784"/>
                  <a:gd name="T57" fmla="*/ 420 h 1172"/>
                  <a:gd name="T58" fmla="*/ 900 w 1784"/>
                  <a:gd name="T59" fmla="*/ 953 h 1172"/>
                  <a:gd name="T60" fmla="*/ 857 w 1784"/>
                  <a:gd name="T61" fmla="*/ 957 h 1172"/>
                  <a:gd name="T62" fmla="*/ 640 w 1784"/>
                  <a:gd name="T63" fmla="*/ 494 h 1172"/>
                  <a:gd name="T64" fmla="*/ 652 w 1784"/>
                  <a:gd name="T65" fmla="*/ 442 h 1172"/>
                  <a:gd name="T66" fmla="*/ 704 w 1784"/>
                  <a:gd name="T67" fmla="*/ 436 h 1172"/>
                  <a:gd name="T68" fmla="*/ 1057 w 1784"/>
                  <a:gd name="T69" fmla="*/ 389 h 1172"/>
                  <a:gd name="T70" fmla="*/ 1122 w 1784"/>
                  <a:gd name="T71" fmla="*/ 303 h 1172"/>
                  <a:gd name="T72" fmla="*/ 1253 w 1784"/>
                  <a:gd name="T73" fmla="*/ 246 h 1172"/>
                  <a:gd name="T74" fmla="*/ 1262 w 1784"/>
                  <a:gd name="T75" fmla="*/ 245 h 1172"/>
                  <a:gd name="T76" fmla="*/ 1282 w 1784"/>
                  <a:gd name="T77" fmla="*/ 243 h 1172"/>
                  <a:gd name="T78" fmla="*/ 1342 w 1784"/>
                  <a:gd name="T79" fmla="*/ 250 h 1172"/>
                  <a:gd name="T80" fmla="*/ 1452 w 1784"/>
                  <a:gd name="T81" fmla="*/ 311 h 1172"/>
                  <a:gd name="T82" fmla="*/ 1496 w 1784"/>
                  <a:gd name="T83" fmla="*/ 367 h 1172"/>
                  <a:gd name="T84" fmla="*/ 1527 w 1784"/>
                  <a:gd name="T85" fmla="*/ 487 h 1172"/>
                  <a:gd name="T86" fmla="*/ 1648 w 1784"/>
                  <a:gd name="T87" fmla="*/ 554 h 1172"/>
                  <a:gd name="T88" fmla="*/ 1756 w 1784"/>
                  <a:gd name="T89" fmla="*/ 694 h 1172"/>
                  <a:gd name="T90" fmla="*/ 1781 w 1784"/>
                  <a:gd name="T91" fmla="*/ 874 h 1172"/>
                  <a:gd name="T92" fmla="*/ 1712 w 1784"/>
                  <a:gd name="T93" fmla="*/ 1038 h 1172"/>
                  <a:gd name="T94" fmla="*/ 1574 w 1784"/>
                  <a:gd name="T95" fmla="*/ 1145 h 1172"/>
                  <a:gd name="T96" fmla="*/ 1424 w 1784"/>
                  <a:gd name="T97" fmla="*/ 1172 h 1172"/>
                  <a:gd name="T98" fmla="*/ 252 w 1784"/>
                  <a:gd name="T99" fmla="*/ 1159 h 1172"/>
                  <a:gd name="T100" fmla="*/ 100 w 1784"/>
                  <a:gd name="T101" fmla="*/ 1072 h 1172"/>
                  <a:gd name="T102" fmla="*/ 12 w 1784"/>
                  <a:gd name="T103" fmla="*/ 919 h 1172"/>
                  <a:gd name="T104" fmla="*/ 11 w 1784"/>
                  <a:gd name="T105" fmla="*/ 739 h 1172"/>
                  <a:gd name="T106" fmla="*/ 97 w 1784"/>
                  <a:gd name="T107" fmla="*/ 589 h 1172"/>
                  <a:gd name="T108" fmla="*/ 243 w 1784"/>
                  <a:gd name="T109" fmla="*/ 499 h 1172"/>
                  <a:gd name="T110" fmla="*/ 298 w 1784"/>
                  <a:gd name="T111" fmla="*/ 355 h 1172"/>
                  <a:gd name="T112" fmla="*/ 386 w 1784"/>
                  <a:gd name="T113" fmla="*/ 173 h 1172"/>
                  <a:gd name="T114" fmla="*/ 544 w 1784"/>
                  <a:gd name="T115" fmla="*/ 46 h 1172"/>
                  <a:gd name="T116" fmla="*/ 746 w 1784"/>
                  <a:gd name="T117" fmla="*/ 0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84" h="1172">
                    <a:moveTo>
                      <a:pt x="746" y="0"/>
                    </a:moveTo>
                    <a:lnTo>
                      <a:pt x="800" y="2"/>
                    </a:lnTo>
                    <a:lnTo>
                      <a:pt x="852" y="13"/>
                    </a:lnTo>
                    <a:lnTo>
                      <a:pt x="902" y="27"/>
                    </a:lnTo>
                    <a:lnTo>
                      <a:pt x="951" y="49"/>
                    </a:lnTo>
                    <a:lnTo>
                      <a:pt x="997" y="74"/>
                    </a:lnTo>
                    <a:lnTo>
                      <a:pt x="1038" y="105"/>
                    </a:lnTo>
                    <a:lnTo>
                      <a:pt x="1076" y="141"/>
                    </a:lnTo>
                    <a:lnTo>
                      <a:pt x="1080" y="144"/>
                    </a:lnTo>
                    <a:lnTo>
                      <a:pt x="1087" y="158"/>
                    </a:lnTo>
                    <a:lnTo>
                      <a:pt x="1089" y="173"/>
                    </a:lnTo>
                    <a:lnTo>
                      <a:pt x="1087" y="187"/>
                    </a:lnTo>
                    <a:lnTo>
                      <a:pt x="1081" y="200"/>
                    </a:lnTo>
                    <a:lnTo>
                      <a:pt x="1071" y="209"/>
                    </a:lnTo>
                    <a:lnTo>
                      <a:pt x="1058" y="215"/>
                    </a:lnTo>
                    <a:lnTo>
                      <a:pt x="1044" y="218"/>
                    </a:lnTo>
                    <a:lnTo>
                      <a:pt x="1033" y="216"/>
                    </a:lnTo>
                    <a:lnTo>
                      <a:pt x="1021" y="212"/>
                    </a:lnTo>
                    <a:lnTo>
                      <a:pt x="1012" y="204"/>
                    </a:lnTo>
                    <a:lnTo>
                      <a:pt x="1009" y="202"/>
                    </a:lnTo>
                    <a:lnTo>
                      <a:pt x="1007" y="200"/>
                    </a:lnTo>
                    <a:lnTo>
                      <a:pt x="971" y="168"/>
                    </a:lnTo>
                    <a:lnTo>
                      <a:pt x="931" y="141"/>
                    </a:lnTo>
                    <a:lnTo>
                      <a:pt x="889" y="120"/>
                    </a:lnTo>
                    <a:lnTo>
                      <a:pt x="843" y="104"/>
                    </a:lnTo>
                    <a:lnTo>
                      <a:pt x="796" y="94"/>
                    </a:lnTo>
                    <a:lnTo>
                      <a:pt x="746" y="90"/>
                    </a:lnTo>
                    <a:lnTo>
                      <a:pt x="695" y="94"/>
                    </a:lnTo>
                    <a:lnTo>
                      <a:pt x="647" y="104"/>
                    </a:lnTo>
                    <a:lnTo>
                      <a:pt x="602" y="120"/>
                    </a:lnTo>
                    <a:lnTo>
                      <a:pt x="560" y="141"/>
                    </a:lnTo>
                    <a:lnTo>
                      <a:pt x="520" y="168"/>
                    </a:lnTo>
                    <a:lnTo>
                      <a:pt x="484" y="200"/>
                    </a:lnTo>
                    <a:lnTo>
                      <a:pt x="453" y="234"/>
                    </a:lnTo>
                    <a:lnTo>
                      <a:pt x="427" y="274"/>
                    </a:lnTo>
                    <a:lnTo>
                      <a:pt x="406" y="317"/>
                    </a:lnTo>
                    <a:lnTo>
                      <a:pt x="390" y="363"/>
                    </a:lnTo>
                    <a:lnTo>
                      <a:pt x="380" y="410"/>
                    </a:lnTo>
                    <a:lnTo>
                      <a:pt x="376" y="461"/>
                    </a:lnTo>
                    <a:lnTo>
                      <a:pt x="378" y="491"/>
                    </a:lnTo>
                    <a:lnTo>
                      <a:pt x="381" y="523"/>
                    </a:lnTo>
                    <a:lnTo>
                      <a:pt x="390" y="575"/>
                    </a:lnTo>
                    <a:lnTo>
                      <a:pt x="337" y="576"/>
                    </a:lnTo>
                    <a:lnTo>
                      <a:pt x="298" y="580"/>
                    </a:lnTo>
                    <a:lnTo>
                      <a:pt x="260" y="590"/>
                    </a:lnTo>
                    <a:lnTo>
                      <a:pt x="224" y="605"/>
                    </a:lnTo>
                    <a:lnTo>
                      <a:pt x="192" y="627"/>
                    </a:lnTo>
                    <a:lnTo>
                      <a:pt x="163" y="651"/>
                    </a:lnTo>
                    <a:lnTo>
                      <a:pt x="138" y="681"/>
                    </a:lnTo>
                    <a:lnTo>
                      <a:pt x="118" y="714"/>
                    </a:lnTo>
                    <a:lnTo>
                      <a:pt x="103" y="749"/>
                    </a:lnTo>
                    <a:lnTo>
                      <a:pt x="93" y="788"/>
                    </a:lnTo>
                    <a:lnTo>
                      <a:pt x="90" y="828"/>
                    </a:lnTo>
                    <a:lnTo>
                      <a:pt x="93" y="869"/>
                    </a:lnTo>
                    <a:lnTo>
                      <a:pt x="103" y="908"/>
                    </a:lnTo>
                    <a:lnTo>
                      <a:pt x="118" y="944"/>
                    </a:lnTo>
                    <a:lnTo>
                      <a:pt x="139" y="977"/>
                    </a:lnTo>
                    <a:lnTo>
                      <a:pt x="164" y="1006"/>
                    </a:lnTo>
                    <a:lnTo>
                      <a:pt x="193" y="1032"/>
                    </a:lnTo>
                    <a:lnTo>
                      <a:pt x="227" y="1052"/>
                    </a:lnTo>
                    <a:lnTo>
                      <a:pt x="263" y="1068"/>
                    </a:lnTo>
                    <a:lnTo>
                      <a:pt x="301" y="1077"/>
                    </a:lnTo>
                    <a:lnTo>
                      <a:pt x="343" y="1081"/>
                    </a:lnTo>
                    <a:lnTo>
                      <a:pt x="356" y="1081"/>
                    </a:lnTo>
                    <a:lnTo>
                      <a:pt x="357" y="1081"/>
                    </a:lnTo>
                    <a:lnTo>
                      <a:pt x="1428" y="1081"/>
                    </a:lnTo>
                    <a:lnTo>
                      <a:pt x="1442" y="1081"/>
                    </a:lnTo>
                    <a:lnTo>
                      <a:pt x="1482" y="1077"/>
                    </a:lnTo>
                    <a:lnTo>
                      <a:pt x="1521" y="1068"/>
                    </a:lnTo>
                    <a:lnTo>
                      <a:pt x="1557" y="1052"/>
                    </a:lnTo>
                    <a:lnTo>
                      <a:pt x="1590" y="1032"/>
                    </a:lnTo>
                    <a:lnTo>
                      <a:pt x="1619" y="1006"/>
                    </a:lnTo>
                    <a:lnTo>
                      <a:pt x="1645" y="977"/>
                    </a:lnTo>
                    <a:lnTo>
                      <a:pt x="1665" y="944"/>
                    </a:lnTo>
                    <a:lnTo>
                      <a:pt x="1681" y="908"/>
                    </a:lnTo>
                    <a:lnTo>
                      <a:pt x="1690" y="869"/>
                    </a:lnTo>
                    <a:lnTo>
                      <a:pt x="1693" y="828"/>
                    </a:lnTo>
                    <a:lnTo>
                      <a:pt x="1690" y="791"/>
                    </a:lnTo>
                    <a:lnTo>
                      <a:pt x="1682" y="755"/>
                    </a:lnTo>
                    <a:lnTo>
                      <a:pt x="1670" y="720"/>
                    </a:lnTo>
                    <a:lnTo>
                      <a:pt x="1652" y="690"/>
                    </a:lnTo>
                    <a:lnTo>
                      <a:pt x="1629" y="660"/>
                    </a:lnTo>
                    <a:lnTo>
                      <a:pt x="1605" y="636"/>
                    </a:lnTo>
                    <a:lnTo>
                      <a:pt x="1575" y="614"/>
                    </a:lnTo>
                    <a:lnTo>
                      <a:pt x="1543" y="597"/>
                    </a:lnTo>
                    <a:lnTo>
                      <a:pt x="1508" y="585"/>
                    </a:lnTo>
                    <a:lnTo>
                      <a:pt x="1471" y="578"/>
                    </a:lnTo>
                    <a:lnTo>
                      <a:pt x="1421" y="571"/>
                    </a:lnTo>
                    <a:lnTo>
                      <a:pt x="1433" y="522"/>
                    </a:lnTo>
                    <a:lnTo>
                      <a:pt x="1436" y="504"/>
                    </a:lnTo>
                    <a:lnTo>
                      <a:pt x="1437" y="487"/>
                    </a:lnTo>
                    <a:lnTo>
                      <a:pt x="1434" y="458"/>
                    </a:lnTo>
                    <a:lnTo>
                      <a:pt x="1426" y="431"/>
                    </a:lnTo>
                    <a:lnTo>
                      <a:pt x="1414" y="406"/>
                    </a:lnTo>
                    <a:lnTo>
                      <a:pt x="1397" y="384"/>
                    </a:lnTo>
                    <a:lnTo>
                      <a:pt x="1393" y="380"/>
                    </a:lnTo>
                    <a:lnTo>
                      <a:pt x="1389" y="376"/>
                    </a:lnTo>
                    <a:lnTo>
                      <a:pt x="1387" y="374"/>
                    </a:lnTo>
                    <a:lnTo>
                      <a:pt x="1364" y="358"/>
                    </a:lnTo>
                    <a:lnTo>
                      <a:pt x="1339" y="345"/>
                    </a:lnTo>
                    <a:lnTo>
                      <a:pt x="1312" y="337"/>
                    </a:lnTo>
                    <a:lnTo>
                      <a:pt x="1283" y="335"/>
                    </a:lnTo>
                    <a:lnTo>
                      <a:pt x="1282" y="335"/>
                    </a:lnTo>
                    <a:lnTo>
                      <a:pt x="1256" y="336"/>
                    </a:lnTo>
                    <a:lnTo>
                      <a:pt x="1233" y="340"/>
                    </a:lnTo>
                    <a:lnTo>
                      <a:pt x="1212" y="348"/>
                    </a:lnTo>
                    <a:lnTo>
                      <a:pt x="1196" y="358"/>
                    </a:lnTo>
                    <a:lnTo>
                      <a:pt x="1182" y="370"/>
                    </a:lnTo>
                    <a:lnTo>
                      <a:pt x="1171" y="381"/>
                    </a:lnTo>
                    <a:lnTo>
                      <a:pt x="1163" y="390"/>
                    </a:lnTo>
                    <a:lnTo>
                      <a:pt x="1157" y="398"/>
                    </a:lnTo>
                    <a:lnTo>
                      <a:pt x="1154" y="402"/>
                    </a:lnTo>
                    <a:lnTo>
                      <a:pt x="1152" y="407"/>
                    </a:lnTo>
                    <a:lnTo>
                      <a:pt x="1149" y="410"/>
                    </a:lnTo>
                    <a:lnTo>
                      <a:pt x="1147" y="415"/>
                    </a:lnTo>
                    <a:lnTo>
                      <a:pt x="1144" y="420"/>
                    </a:lnTo>
                    <a:lnTo>
                      <a:pt x="1139" y="429"/>
                    </a:lnTo>
                    <a:lnTo>
                      <a:pt x="918" y="933"/>
                    </a:lnTo>
                    <a:lnTo>
                      <a:pt x="910" y="944"/>
                    </a:lnTo>
                    <a:lnTo>
                      <a:pt x="900" y="953"/>
                    </a:lnTo>
                    <a:lnTo>
                      <a:pt x="889" y="958"/>
                    </a:lnTo>
                    <a:lnTo>
                      <a:pt x="876" y="960"/>
                    </a:lnTo>
                    <a:lnTo>
                      <a:pt x="866" y="959"/>
                    </a:lnTo>
                    <a:lnTo>
                      <a:pt x="857" y="957"/>
                    </a:lnTo>
                    <a:lnTo>
                      <a:pt x="846" y="949"/>
                    </a:lnTo>
                    <a:lnTo>
                      <a:pt x="838" y="939"/>
                    </a:lnTo>
                    <a:lnTo>
                      <a:pt x="833" y="927"/>
                    </a:lnTo>
                    <a:lnTo>
                      <a:pt x="640" y="494"/>
                    </a:lnTo>
                    <a:lnTo>
                      <a:pt x="637" y="479"/>
                    </a:lnTo>
                    <a:lnTo>
                      <a:pt x="638" y="465"/>
                    </a:lnTo>
                    <a:lnTo>
                      <a:pt x="643" y="452"/>
                    </a:lnTo>
                    <a:lnTo>
                      <a:pt x="652" y="442"/>
                    </a:lnTo>
                    <a:lnTo>
                      <a:pt x="664" y="434"/>
                    </a:lnTo>
                    <a:lnTo>
                      <a:pt x="678" y="429"/>
                    </a:lnTo>
                    <a:lnTo>
                      <a:pt x="692" y="431"/>
                    </a:lnTo>
                    <a:lnTo>
                      <a:pt x="704" y="436"/>
                    </a:lnTo>
                    <a:lnTo>
                      <a:pt x="716" y="444"/>
                    </a:lnTo>
                    <a:lnTo>
                      <a:pt x="724" y="456"/>
                    </a:lnTo>
                    <a:lnTo>
                      <a:pt x="876" y="801"/>
                    </a:lnTo>
                    <a:lnTo>
                      <a:pt x="1057" y="389"/>
                    </a:lnTo>
                    <a:lnTo>
                      <a:pt x="1057" y="389"/>
                    </a:lnTo>
                    <a:lnTo>
                      <a:pt x="1075" y="357"/>
                    </a:lnTo>
                    <a:lnTo>
                      <a:pt x="1097" y="329"/>
                    </a:lnTo>
                    <a:lnTo>
                      <a:pt x="1122" y="303"/>
                    </a:lnTo>
                    <a:lnTo>
                      <a:pt x="1151" y="282"/>
                    </a:lnTo>
                    <a:lnTo>
                      <a:pt x="1182" y="265"/>
                    </a:lnTo>
                    <a:lnTo>
                      <a:pt x="1217" y="253"/>
                    </a:lnTo>
                    <a:lnTo>
                      <a:pt x="1253" y="246"/>
                    </a:lnTo>
                    <a:lnTo>
                      <a:pt x="1254" y="246"/>
                    </a:lnTo>
                    <a:lnTo>
                      <a:pt x="1256" y="246"/>
                    </a:lnTo>
                    <a:lnTo>
                      <a:pt x="1258" y="245"/>
                    </a:lnTo>
                    <a:lnTo>
                      <a:pt x="1262" y="245"/>
                    </a:lnTo>
                    <a:lnTo>
                      <a:pt x="1265" y="245"/>
                    </a:lnTo>
                    <a:lnTo>
                      <a:pt x="1267" y="245"/>
                    </a:lnTo>
                    <a:lnTo>
                      <a:pt x="1273" y="245"/>
                    </a:lnTo>
                    <a:lnTo>
                      <a:pt x="1282" y="243"/>
                    </a:lnTo>
                    <a:lnTo>
                      <a:pt x="1290" y="245"/>
                    </a:lnTo>
                    <a:lnTo>
                      <a:pt x="1294" y="245"/>
                    </a:lnTo>
                    <a:lnTo>
                      <a:pt x="1301" y="245"/>
                    </a:lnTo>
                    <a:lnTo>
                      <a:pt x="1342" y="250"/>
                    </a:lnTo>
                    <a:lnTo>
                      <a:pt x="1379" y="263"/>
                    </a:lnTo>
                    <a:lnTo>
                      <a:pt x="1414" y="281"/>
                    </a:lnTo>
                    <a:lnTo>
                      <a:pt x="1445" y="304"/>
                    </a:lnTo>
                    <a:lnTo>
                      <a:pt x="1452" y="311"/>
                    </a:lnTo>
                    <a:lnTo>
                      <a:pt x="1457" y="316"/>
                    </a:lnTo>
                    <a:lnTo>
                      <a:pt x="1479" y="340"/>
                    </a:lnTo>
                    <a:lnTo>
                      <a:pt x="1497" y="367"/>
                    </a:lnTo>
                    <a:lnTo>
                      <a:pt x="1496" y="367"/>
                    </a:lnTo>
                    <a:lnTo>
                      <a:pt x="1509" y="396"/>
                    </a:lnTo>
                    <a:lnTo>
                      <a:pt x="1519" y="425"/>
                    </a:lnTo>
                    <a:lnTo>
                      <a:pt x="1525" y="455"/>
                    </a:lnTo>
                    <a:lnTo>
                      <a:pt x="1527" y="487"/>
                    </a:lnTo>
                    <a:lnTo>
                      <a:pt x="1527" y="496"/>
                    </a:lnTo>
                    <a:lnTo>
                      <a:pt x="1571" y="511"/>
                    </a:lnTo>
                    <a:lnTo>
                      <a:pt x="1611" y="530"/>
                    </a:lnTo>
                    <a:lnTo>
                      <a:pt x="1648" y="554"/>
                    </a:lnTo>
                    <a:lnTo>
                      <a:pt x="1682" y="584"/>
                    </a:lnTo>
                    <a:lnTo>
                      <a:pt x="1711" y="618"/>
                    </a:lnTo>
                    <a:lnTo>
                      <a:pt x="1736" y="654"/>
                    </a:lnTo>
                    <a:lnTo>
                      <a:pt x="1756" y="694"/>
                    </a:lnTo>
                    <a:lnTo>
                      <a:pt x="1772" y="737"/>
                    </a:lnTo>
                    <a:lnTo>
                      <a:pt x="1781" y="782"/>
                    </a:lnTo>
                    <a:lnTo>
                      <a:pt x="1784" y="828"/>
                    </a:lnTo>
                    <a:lnTo>
                      <a:pt x="1781" y="874"/>
                    </a:lnTo>
                    <a:lnTo>
                      <a:pt x="1772" y="919"/>
                    </a:lnTo>
                    <a:lnTo>
                      <a:pt x="1757" y="962"/>
                    </a:lnTo>
                    <a:lnTo>
                      <a:pt x="1737" y="1002"/>
                    </a:lnTo>
                    <a:lnTo>
                      <a:pt x="1712" y="1038"/>
                    </a:lnTo>
                    <a:lnTo>
                      <a:pt x="1683" y="1072"/>
                    </a:lnTo>
                    <a:lnTo>
                      <a:pt x="1651" y="1100"/>
                    </a:lnTo>
                    <a:lnTo>
                      <a:pt x="1615" y="1125"/>
                    </a:lnTo>
                    <a:lnTo>
                      <a:pt x="1574" y="1145"/>
                    </a:lnTo>
                    <a:lnTo>
                      <a:pt x="1533" y="1159"/>
                    </a:lnTo>
                    <a:lnTo>
                      <a:pt x="1488" y="1168"/>
                    </a:lnTo>
                    <a:lnTo>
                      <a:pt x="1442" y="1172"/>
                    </a:lnTo>
                    <a:lnTo>
                      <a:pt x="1424" y="1172"/>
                    </a:lnTo>
                    <a:lnTo>
                      <a:pt x="360" y="1172"/>
                    </a:lnTo>
                    <a:lnTo>
                      <a:pt x="343" y="1172"/>
                    </a:lnTo>
                    <a:lnTo>
                      <a:pt x="295" y="1168"/>
                    </a:lnTo>
                    <a:lnTo>
                      <a:pt x="252" y="1159"/>
                    </a:lnTo>
                    <a:lnTo>
                      <a:pt x="209" y="1145"/>
                    </a:lnTo>
                    <a:lnTo>
                      <a:pt x="170" y="1125"/>
                    </a:lnTo>
                    <a:lnTo>
                      <a:pt x="133" y="1100"/>
                    </a:lnTo>
                    <a:lnTo>
                      <a:pt x="100" y="1072"/>
                    </a:lnTo>
                    <a:lnTo>
                      <a:pt x="71" y="1038"/>
                    </a:lnTo>
                    <a:lnTo>
                      <a:pt x="46" y="1002"/>
                    </a:lnTo>
                    <a:lnTo>
                      <a:pt x="27" y="962"/>
                    </a:lnTo>
                    <a:lnTo>
                      <a:pt x="12" y="919"/>
                    </a:lnTo>
                    <a:lnTo>
                      <a:pt x="3" y="874"/>
                    </a:lnTo>
                    <a:lnTo>
                      <a:pt x="0" y="828"/>
                    </a:lnTo>
                    <a:lnTo>
                      <a:pt x="2" y="783"/>
                    </a:lnTo>
                    <a:lnTo>
                      <a:pt x="11" y="739"/>
                    </a:lnTo>
                    <a:lnTo>
                      <a:pt x="26" y="698"/>
                    </a:lnTo>
                    <a:lnTo>
                      <a:pt x="45" y="658"/>
                    </a:lnTo>
                    <a:lnTo>
                      <a:pt x="69" y="622"/>
                    </a:lnTo>
                    <a:lnTo>
                      <a:pt x="97" y="589"/>
                    </a:lnTo>
                    <a:lnTo>
                      <a:pt x="129" y="560"/>
                    </a:lnTo>
                    <a:lnTo>
                      <a:pt x="164" y="535"/>
                    </a:lnTo>
                    <a:lnTo>
                      <a:pt x="202" y="515"/>
                    </a:lnTo>
                    <a:lnTo>
                      <a:pt x="243" y="499"/>
                    </a:lnTo>
                    <a:lnTo>
                      <a:pt x="286" y="489"/>
                    </a:lnTo>
                    <a:lnTo>
                      <a:pt x="285" y="461"/>
                    </a:lnTo>
                    <a:lnTo>
                      <a:pt x="289" y="407"/>
                    </a:lnTo>
                    <a:lnTo>
                      <a:pt x="298" y="355"/>
                    </a:lnTo>
                    <a:lnTo>
                      <a:pt x="312" y="305"/>
                    </a:lnTo>
                    <a:lnTo>
                      <a:pt x="333" y="258"/>
                    </a:lnTo>
                    <a:lnTo>
                      <a:pt x="357" y="214"/>
                    </a:lnTo>
                    <a:lnTo>
                      <a:pt x="386" y="173"/>
                    </a:lnTo>
                    <a:lnTo>
                      <a:pt x="420" y="135"/>
                    </a:lnTo>
                    <a:lnTo>
                      <a:pt x="458" y="102"/>
                    </a:lnTo>
                    <a:lnTo>
                      <a:pt x="499" y="71"/>
                    </a:lnTo>
                    <a:lnTo>
                      <a:pt x="544" y="46"/>
                    </a:lnTo>
                    <a:lnTo>
                      <a:pt x="591" y="26"/>
                    </a:lnTo>
                    <a:lnTo>
                      <a:pt x="640" y="11"/>
                    </a:lnTo>
                    <a:lnTo>
                      <a:pt x="692" y="2"/>
                    </a:lnTo>
                    <a:lnTo>
                      <a:pt x="7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9"/>
              <p:cNvSpPr>
                <a:spLocks noEditPoints="1"/>
              </p:cNvSpPr>
              <p:nvPr userDrawn="1"/>
            </p:nvSpPr>
            <p:spPr bwMode="auto">
              <a:xfrm>
                <a:off x="5187951" y="2438401"/>
                <a:ext cx="88900" cy="44450"/>
              </a:xfrm>
              <a:custGeom>
                <a:avLst/>
                <a:gdLst>
                  <a:gd name="T0" fmla="*/ 55 w 113"/>
                  <a:gd name="T1" fmla="*/ 0 h 57"/>
                  <a:gd name="T2" fmla="*/ 63 w 113"/>
                  <a:gd name="T3" fmla="*/ 0 h 57"/>
                  <a:gd name="T4" fmla="*/ 83 w 113"/>
                  <a:gd name="T5" fmla="*/ 50 h 57"/>
                  <a:gd name="T6" fmla="*/ 105 w 113"/>
                  <a:gd name="T7" fmla="*/ 0 h 57"/>
                  <a:gd name="T8" fmla="*/ 113 w 113"/>
                  <a:gd name="T9" fmla="*/ 0 h 57"/>
                  <a:gd name="T10" fmla="*/ 113 w 113"/>
                  <a:gd name="T11" fmla="*/ 57 h 57"/>
                  <a:gd name="T12" fmla="*/ 108 w 113"/>
                  <a:gd name="T13" fmla="*/ 57 h 57"/>
                  <a:gd name="T14" fmla="*/ 108 w 113"/>
                  <a:gd name="T15" fmla="*/ 5 h 57"/>
                  <a:gd name="T16" fmla="*/ 107 w 113"/>
                  <a:gd name="T17" fmla="*/ 5 h 57"/>
                  <a:gd name="T18" fmla="*/ 86 w 113"/>
                  <a:gd name="T19" fmla="*/ 57 h 57"/>
                  <a:gd name="T20" fmla="*/ 82 w 113"/>
                  <a:gd name="T21" fmla="*/ 57 h 57"/>
                  <a:gd name="T22" fmla="*/ 61 w 113"/>
                  <a:gd name="T23" fmla="*/ 5 h 57"/>
                  <a:gd name="T24" fmla="*/ 60 w 113"/>
                  <a:gd name="T25" fmla="*/ 5 h 57"/>
                  <a:gd name="T26" fmla="*/ 60 w 113"/>
                  <a:gd name="T27" fmla="*/ 57 h 57"/>
                  <a:gd name="T28" fmla="*/ 55 w 113"/>
                  <a:gd name="T29" fmla="*/ 57 h 57"/>
                  <a:gd name="T30" fmla="*/ 55 w 113"/>
                  <a:gd name="T31" fmla="*/ 0 h 57"/>
                  <a:gd name="T32" fmla="*/ 0 w 113"/>
                  <a:gd name="T33" fmla="*/ 0 h 57"/>
                  <a:gd name="T34" fmla="*/ 42 w 113"/>
                  <a:gd name="T35" fmla="*/ 0 h 57"/>
                  <a:gd name="T36" fmla="*/ 42 w 113"/>
                  <a:gd name="T37" fmla="*/ 5 h 57"/>
                  <a:gd name="T38" fmla="*/ 24 w 113"/>
                  <a:gd name="T39" fmla="*/ 5 h 57"/>
                  <a:gd name="T40" fmla="*/ 24 w 113"/>
                  <a:gd name="T41" fmla="*/ 57 h 57"/>
                  <a:gd name="T42" fmla="*/ 18 w 113"/>
                  <a:gd name="T43" fmla="*/ 57 h 57"/>
                  <a:gd name="T44" fmla="*/ 18 w 113"/>
                  <a:gd name="T45" fmla="*/ 5 h 57"/>
                  <a:gd name="T46" fmla="*/ 0 w 113"/>
                  <a:gd name="T47" fmla="*/ 5 h 57"/>
                  <a:gd name="T48" fmla="*/ 0 w 113"/>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57">
                    <a:moveTo>
                      <a:pt x="55" y="0"/>
                    </a:moveTo>
                    <a:lnTo>
                      <a:pt x="63" y="0"/>
                    </a:lnTo>
                    <a:lnTo>
                      <a:pt x="83" y="50"/>
                    </a:lnTo>
                    <a:lnTo>
                      <a:pt x="105" y="0"/>
                    </a:lnTo>
                    <a:lnTo>
                      <a:pt x="113" y="0"/>
                    </a:lnTo>
                    <a:lnTo>
                      <a:pt x="113" y="57"/>
                    </a:lnTo>
                    <a:lnTo>
                      <a:pt x="108" y="57"/>
                    </a:lnTo>
                    <a:lnTo>
                      <a:pt x="108" y="5"/>
                    </a:lnTo>
                    <a:lnTo>
                      <a:pt x="107" y="5"/>
                    </a:lnTo>
                    <a:lnTo>
                      <a:pt x="86" y="57"/>
                    </a:lnTo>
                    <a:lnTo>
                      <a:pt x="82" y="57"/>
                    </a:lnTo>
                    <a:lnTo>
                      <a:pt x="61" y="5"/>
                    </a:lnTo>
                    <a:lnTo>
                      <a:pt x="60" y="5"/>
                    </a:lnTo>
                    <a:lnTo>
                      <a:pt x="60" y="57"/>
                    </a:lnTo>
                    <a:lnTo>
                      <a:pt x="55" y="57"/>
                    </a:lnTo>
                    <a:lnTo>
                      <a:pt x="55" y="0"/>
                    </a:lnTo>
                    <a:close/>
                    <a:moveTo>
                      <a:pt x="0" y="0"/>
                    </a:moveTo>
                    <a:lnTo>
                      <a:pt x="42" y="0"/>
                    </a:lnTo>
                    <a:lnTo>
                      <a:pt x="42" y="5"/>
                    </a:lnTo>
                    <a:lnTo>
                      <a:pt x="24" y="5"/>
                    </a:lnTo>
                    <a:lnTo>
                      <a:pt x="24" y="57"/>
                    </a:lnTo>
                    <a:lnTo>
                      <a:pt x="18" y="57"/>
                    </a:lnTo>
                    <a:lnTo>
                      <a:pt x="18"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31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S - Comparison - Whi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365760"/>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822960"/>
            <a:ext cx="7891272" cy="32004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207008"/>
            <a:ext cx="3886200" cy="5100130"/>
          </a:xfrm>
        </p:spPr>
        <p:txBody>
          <a:bodyPr wrap="square" anchor="t" anchorCtr="0">
            <a:normAutofit/>
          </a:bodyPr>
          <a:lstStyle>
            <a:lvl1pPr>
              <a:defRPr sz="2000" baseline="0">
                <a:solidFill>
                  <a:schemeClr val="tx2"/>
                </a:solidFill>
              </a:defRPr>
            </a:lvl1pPr>
            <a:lvl2pPr>
              <a:defRPr sz="1800" baseline="0"/>
            </a:lvl2pPr>
            <a:lvl3pPr>
              <a:defRPr sz="1400" baseline="0"/>
            </a:lvl3pPr>
            <a:lvl4pPr>
              <a:defRPr sz="1200" baseline="0"/>
            </a:lvl4pPr>
            <a:lvl5pPr>
              <a:defRPr sz="1000" baseline="0"/>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207008"/>
            <a:ext cx="3886200" cy="5100130"/>
          </a:xfrm>
        </p:spPr>
        <p:txBody>
          <a:bodyPr wrap="square">
            <a:norm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2"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59413158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365760"/>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626364" y="822960"/>
            <a:ext cx="7891272" cy="32004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30936" y="1207008"/>
            <a:ext cx="3883025" cy="5100130"/>
          </a:xfrm>
        </p:spPr>
        <p:txBody>
          <a:bodyPr wrap="square" anchor="t">
            <a:normAutofit/>
          </a:bodyPr>
          <a:lstStyle>
            <a:lvl1pPr>
              <a:defRPr sz="2000" baseline="0">
                <a:solidFill>
                  <a:schemeClr val="bg1"/>
                </a:solidFill>
              </a:defRPr>
            </a:lvl1pPr>
            <a:lvl2pPr>
              <a:defRPr sz="1800" baseline="0"/>
            </a:lvl2pPr>
            <a:lvl3pPr>
              <a:defRPr sz="1400"/>
            </a:lvl3pPr>
            <a:lvl4pPr>
              <a:defRPr sz="1200"/>
            </a:lvl4pPr>
            <a:lvl5pPr>
              <a:defRPr sz="1000" baseline="0"/>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6247" y="1207008"/>
            <a:ext cx="3886200" cy="5100130"/>
          </a:xfrm>
        </p:spPr>
        <p:txBody>
          <a:bodyPr wrap="square">
            <a:normAutofit/>
          </a:bodyPr>
          <a:lstStyle>
            <a:lvl1pPr>
              <a:defRPr baseline="0">
                <a:solidFill>
                  <a:schemeClr val="bg1"/>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2" name="Slide Number Placeholder 5"/>
          <p:cNvSpPr>
            <a:spLocks noGrp="1"/>
          </p:cNvSpPr>
          <p:nvPr>
            <p:ph type="sldNum" sz="quarter" idx="16"/>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nten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365760"/>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626364" y="822960"/>
            <a:ext cx="7891272" cy="32004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30936" y="1207008"/>
            <a:ext cx="3883025" cy="5100130"/>
          </a:xfrm>
        </p:spPr>
        <p:txBody>
          <a:bodyPr wrap="square" anchor="t">
            <a:normAutofit/>
          </a:bodyPr>
          <a:lstStyle>
            <a:lvl1pPr>
              <a:buClr>
                <a:schemeClr val="bg1"/>
              </a:buClr>
              <a:defRPr sz="2000" baseline="0">
                <a:solidFill>
                  <a:schemeClr val="bg1"/>
                </a:solidFill>
              </a:defRPr>
            </a:lvl1pPr>
            <a:lvl2pPr>
              <a:buClr>
                <a:schemeClr val="bg1"/>
              </a:buClr>
              <a:defRPr sz="1800" baseline="0">
                <a:solidFill>
                  <a:schemeClr val="bg1"/>
                </a:solidFill>
              </a:defRPr>
            </a:lvl2pPr>
            <a:lvl3pPr>
              <a:buClr>
                <a:schemeClr val="bg1"/>
              </a:buClr>
              <a:defRPr sz="1400">
                <a:solidFill>
                  <a:schemeClr val="bg1"/>
                </a:solidFill>
              </a:defRPr>
            </a:lvl3pPr>
            <a:lvl4pPr>
              <a:buClr>
                <a:schemeClr val="bg1"/>
              </a:buClr>
              <a:defRPr sz="1200">
                <a:solidFill>
                  <a:schemeClr val="bg1"/>
                </a:solidFill>
              </a:defRPr>
            </a:lvl4pPr>
            <a:lvl5pPr>
              <a:buClr>
                <a:schemeClr val="bg1"/>
              </a:buClr>
              <a:defRPr sz="1000" baseline="0">
                <a:solidFill>
                  <a:schemeClr val="bg1"/>
                </a:solidFill>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6247" y="1207008"/>
            <a:ext cx="3886200" cy="5100130"/>
          </a:xfrm>
        </p:spPr>
        <p:txBody>
          <a:bodyPr wrap="square">
            <a:normAutofit/>
          </a:bodyPr>
          <a:lstStyle>
            <a:lvl1pPr>
              <a:buClr>
                <a:schemeClr val="bg1"/>
              </a:buClr>
              <a:defRPr baseline="0">
                <a:solidFill>
                  <a:schemeClr val="bg1"/>
                </a:solidFill>
                <a:latin typeface="+mj-lt"/>
              </a:defRPr>
            </a:lvl1pPr>
            <a:lvl2pPr>
              <a:buClr>
                <a:schemeClr val="bg1"/>
              </a:buClr>
              <a:defRPr baseline="0">
                <a:solidFill>
                  <a:schemeClr val="bg1"/>
                </a:solidFill>
                <a:latin typeface="+mj-lt"/>
              </a:defRPr>
            </a:lvl2pPr>
            <a:lvl3pPr>
              <a:buClr>
                <a:schemeClr val="bg1"/>
              </a:buClr>
              <a:defRPr baseline="0">
                <a:solidFill>
                  <a:schemeClr val="bg1"/>
                </a:solidFill>
                <a:latin typeface="+mj-lt"/>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2" name="Slide Number Placeholder 5"/>
          <p:cNvSpPr>
            <a:spLocks noGrp="1"/>
          </p:cNvSpPr>
          <p:nvPr>
            <p:ph type="sldNum" sz="quarter" idx="16"/>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04500"/>
            <a:ext cx="3127248" cy="369332"/>
          </a:xfrm>
        </p:spPr>
        <p:txBody>
          <a:bodyPr vert="horz" wrap="square" lIns="91440" tIns="45720" rIns="91440" bIns="45720" rtlCol="0" anchor="t" anchorCtr="0">
            <a:spAutoFit/>
          </a:bodyPr>
          <a:lstStyle>
            <a:lvl1pPr>
              <a:defRPr lang="en-US" sz="1800" dirty="0">
                <a:solidFill>
                  <a:schemeClr val="bg1"/>
                </a:solidFill>
                <a:effectLst/>
                <a:latin typeface="+mj-lt"/>
              </a:defRPr>
            </a:lvl1pPr>
          </a:lstStyle>
          <a:p>
            <a:pPr lvl="0"/>
            <a:r>
              <a:rPr lang="en-US" dirty="0"/>
              <a:t>Click to Edit Title</a:t>
            </a:r>
          </a:p>
        </p:txBody>
      </p:sp>
      <p:sp>
        <p:nvSpPr>
          <p:cNvPr id="16" name="Text Placeholder 2"/>
          <p:cNvSpPr>
            <a:spLocks noGrp="1"/>
          </p:cNvSpPr>
          <p:nvPr>
            <p:ph type="body" sz="quarter" idx="11" hasCustomPrompt="1"/>
          </p:nvPr>
        </p:nvSpPr>
        <p:spPr>
          <a:xfrm>
            <a:off x="3127248" y="365760"/>
            <a:ext cx="6016752" cy="430887"/>
          </a:xfrm>
        </p:spPr>
        <p:txBody>
          <a:bodyPr wrap="square" lIns="274320" rIns="274320" bIns="45720" anchor="ctr" anchorCtr="0">
            <a:noAutofit/>
          </a:bodyPr>
          <a:lstStyle>
            <a:lvl1pPr marL="0" indent="0" algn="l" defTabSz="182880">
              <a:lnSpc>
                <a:spcPct val="100000"/>
              </a:lnSpc>
              <a:spcBef>
                <a:spcPts val="0"/>
              </a:spcBef>
              <a:buFont typeface="Arial" pitchFamily="34" charset="0"/>
              <a:buNone/>
              <a:defRPr sz="2200" b="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796647"/>
            <a:ext cx="6016752" cy="5566021"/>
          </a:xfrm>
        </p:spPr>
        <p:txBody>
          <a:bodyPr lIns="274320" tIns="45720" rIns="457200" bIns="45720" anchor="t" anchorCtr="0">
            <a:norm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1348737"/>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3" name="Slide Number Placeholder 5"/>
          <p:cNvSpPr>
            <a:spLocks noGrp="1"/>
          </p:cNvSpPr>
          <p:nvPr>
            <p:ph type="sldNum" sz="quarter" idx="15"/>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65760"/>
            <a:ext cx="6016752" cy="430887"/>
          </a:xfrm>
        </p:spPr>
        <p:txBody>
          <a:bodyPr lIns="182880" rIns="182880" anchor="b" anchorCtr="0">
            <a:noAutofit/>
          </a:bodyPr>
          <a:lstStyle>
            <a:lvl1pP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0" y="822960"/>
            <a:ext cx="6016752" cy="310896"/>
          </a:xfrm>
        </p:spPr>
        <p:txBody>
          <a:bodyPr wrap="square" lIns="182880" rIns="182880" anchor="ctr" anchorCtr="0">
            <a:noAutofit/>
          </a:bodyPr>
          <a:lstStyle>
            <a:lvl1pPr marL="0" indent="0" algn="ctr" defTabSz="182880">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1133857"/>
            <a:ext cx="6016752" cy="5228306"/>
          </a:xfrm>
        </p:spPr>
        <p:txBody>
          <a:bodyPr lIns="365760" rIns="274320" bIns="45720" anchor="t" anchorCtr="0">
            <a:norm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411480"/>
            <a:ext cx="3127248"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1348738"/>
            <a:ext cx="2304288" cy="615553"/>
          </a:xfrm>
        </p:spPr>
        <p:txBody>
          <a:bodyPr wrap="square" anchor="t" anchorCtr="0">
            <a:spAutoFit/>
          </a:bodyPr>
          <a:lstStyle>
            <a:lvl1pPr marL="0" indent="-182880" algn="l">
              <a:buFont typeface="Arial" pitchFamily="34" charset="0"/>
              <a:buNone/>
              <a:defRPr sz="2000" b="0" cap="none" baseline="0">
                <a:solidFill>
                  <a:schemeClr val="bg1"/>
                </a:solidFill>
                <a:latin typeface="+mn-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3" name="Slide Number Placeholder 6"/>
          <p:cNvSpPr>
            <a:spLocks noGrp="1"/>
          </p:cNvSpPr>
          <p:nvPr>
            <p:ph type="sldNum" sz="quarter" idx="16"/>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S - Two Content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365760"/>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822960"/>
            <a:ext cx="7891272" cy="32004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207008"/>
            <a:ext cx="3886200" cy="5100130"/>
          </a:xfrm>
        </p:spPr>
        <p:txBody>
          <a:bodyPr wrap="square" anchor="t" anchorCtr="0">
            <a:normAutofit/>
          </a:bodyPr>
          <a:lstStyle>
            <a:lvl1pPr>
              <a:buClr>
                <a:schemeClr val="bg1"/>
              </a:buClr>
              <a:buSzPct val="80000"/>
              <a:defRPr sz="2000" baseline="0">
                <a:solidFill>
                  <a:schemeClr val="bg1"/>
                </a:solidFill>
              </a:defRPr>
            </a:lvl1pPr>
            <a:lvl2pPr>
              <a:buClr>
                <a:schemeClr val="bg1"/>
              </a:buClr>
              <a:buSzPct val="80000"/>
              <a:defRPr sz="1800" baseline="0">
                <a:solidFill>
                  <a:schemeClr val="bg1"/>
                </a:solidFill>
              </a:defRPr>
            </a:lvl2pPr>
            <a:lvl3pPr>
              <a:buClr>
                <a:schemeClr val="bg1"/>
              </a:buClr>
              <a:buSzPct val="100000"/>
              <a:defRPr sz="1400" baseline="0">
                <a:solidFill>
                  <a:schemeClr val="bg1"/>
                </a:solidFill>
              </a:defRPr>
            </a:lvl3pPr>
            <a:lvl4pPr>
              <a:buClr>
                <a:schemeClr val="bg1"/>
              </a:buClr>
              <a:buSzPct val="100000"/>
              <a:defRPr sz="1200" baseline="0">
                <a:solidFill>
                  <a:schemeClr val="bg1"/>
                </a:solidFill>
              </a:defRPr>
            </a:lvl4pPr>
            <a:lvl5pPr marL="914400" indent="-182880">
              <a:buClr>
                <a:schemeClr val="bg1"/>
              </a:buClr>
              <a:buSzPct val="100000"/>
              <a:defRPr sz="1000" baseline="0">
                <a:solidFill>
                  <a:schemeClr val="bg1"/>
                </a:solidFill>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207008"/>
            <a:ext cx="3886200" cy="5100130"/>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182880" indent="-182880" defTabSz="365760">
              <a:lnSpc>
                <a:spcPct val="85000"/>
              </a:lnSpc>
              <a:spcBef>
                <a:spcPts val="800"/>
              </a:spcBef>
              <a:buClr>
                <a:schemeClr val="bg1"/>
              </a:buClr>
              <a:buFont typeface="Arial" panose="020B0604020202020204" pitchFamily="34" charset="0"/>
              <a:buChar char="•"/>
              <a:defRPr lang="en-US" sz="2000" dirty="0" smtClean="0">
                <a:solidFill>
                  <a:schemeClr val="bg1"/>
                </a:solidFill>
                <a:latin typeface="+mj-lt"/>
              </a:defRPr>
            </a:lvl2pPr>
            <a:lvl3pPr marL="365760" indent="-182880" defTabSz="365760">
              <a:lnSpc>
                <a:spcPct val="85000"/>
              </a:lnSpc>
              <a:spcBef>
                <a:spcPts val="800"/>
              </a:spcBef>
              <a:buClr>
                <a:schemeClr val="bg1"/>
              </a:buClr>
              <a:buSzPct val="80000"/>
              <a:buFont typeface="Arial" panose="020B0604020202020204" pitchFamily="34" charset="0"/>
              <a:buChar char="•"/>
              <a:defRPr lang="en-US" sz="1800" dirty="0" smtClean="0">
                <a:solidFill>
                  <a:schemeClr val="bg1"/>
                </a:solidFill>
                <a:latin typeface="+mj-lt"/>
              </a:defRPr>
            </a:lvl3pPr>
            <a:lvl4pPr marL="548640" defTabSz="365760">
              <a:lnSpc>
                <a:spcPct val="85000"/>
              </a:lnSpc>
              <a:spcBef>
                <a:spcPts val="800"/>
              </a:spcBef>
              <a:buClr>
                <a:schemeClr val="bg1"/>
              </a:buClr>
              <a:defRPr lang="en-US" sz="1400" dirty="0" smtClean="0">
                <a:solidFill>
                  <a:schemeClr val="bg1"/>
                </a:solidFill>
                <a:latin typeface="+mj-lt"/>
              </a:defRPr>
            </a:lvl4pPr>
            <a:lvl5pPr marL="731520" indent="-182880" defTabSz="365760">
              <a:buClr>
                <a:schemeClr val="bg1"/>
              </a:buClr>
              <a:defRPr lang="en-US" sz="1200" dirty="0">
                <a:solidFill>
                  <a:schemeClr val="bg1"/>
                </a:solidFill>
              </a:defRPr>
            </a:lvl5pPr>
            <a:lvl6pPr marL="914400" indent="-182880" defTabSz="365760">
              <a:buClr>
                <a:schemeClr val="bg1"/>
              </a:buClr>
              <a:buSzPct val="100000"/>
              <a:buFont typeface="Calibri" panose="020F0502020204030204" pitchFamily="34" charset="0"/>
              <a:buChar char="-"/>
              <a:defRPr>
                <a:solidFill>
                  <a:schemeClr val="bg1"/>
                </a:solidFill>
              </a:defRPr>
            </a:lvl6pPr>
          </a:lstStyle>
          <a:p>
            <a:pPr lvl="1"/>
            <a:r>
              <a:rPr lang="en-US" dirty="0"/>
              <a:t>Click to add text or click an icon to add other content types.</a:t>
            </a:r>
          </a:p>
          <a:p>
            <a:pPr lvl="2"/>
            <a:r>
              <a:rPr lang="en-US" dirty="0"/>
              <a:t>Second level</a:t>
            </a:r>
          </a:p>
          <a:p>
            <a:pPr lvl="3"/>
            <a:r>
              <a:rPr lang="en-US" dirty="0"/>
              <a:t>Third level</a:t>
            </a:r>
          </a:p>
        </p:txBody>
      </p:sp>
      <p:sp>
        <p:nvSpPr>
          <p:cNvPr id="2"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08475987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AS - Content with Caption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09947"/>
            <a:ext cx="3127248" cy="369332"/>
          </a:xfrm>
        </p:spPr>
        <p:txBody>
          <a:bodyPr lIns="91440" rIns="91440" anchor="t" anchorCtr="0">
            <a:spAutoFit/>
          </a:bodyPr>
          <a:lstStyle>
            <a:lvl1pPr algn="ctr" defTabSz="182880">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365760"/>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796647"/>
            <a:ext cx="6016752" cy="6061355"/>
          </a:xfrm>
        </p:spPr>
        <p:txBody>
          <a:bodyPr vert="horz" wrap="square" lIns="274320" tIns="45720" rIns="457200" bIns="91440" rtlCol="0" anchor="t" anchorCtr="0">
            <a:normAutofit/>
          </a:bodyPr>
          <a:lstStyle>
            <a:lvl1pPr>
              <a:defRPr lang="en-US" dirty="0" smtClean="0"/>
            </a:lvl1pPr>
            <a:lvl2pPr>
              <a:defRPr lang="en-US" dirty="0" smtClean="0"/>
            </a:lvl2pPr>
            <a:lvl3pPr>
              <a:defRPr lang="en-US" dirty="0" smtClean="0"/>
            </a:lvl3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1348738"/>
            <a:ext cx="2304288" cy="4160520"/>
          </a:xfrm>
        </p:spPr>
        <p:txBody>
          <a:bodyPr wrap="square" anchor="t" anchorCtr="0">
            <a:spAutoFit/>
          </a:bodyPr>
          <a:lstStyle>
            <a:lvl1pPr marL="0" indent="-182880" algn="l">
              <a:buFont typeface="Arial" pitchFamily="34" charset="0"/>
              <a:buNone/>
              <a:defRPr sz="2000" b="0" cap="none" baseline="0">
                <a:solidFill>
                  <a:schemeClr val="bg1"/>
                </a:solidFill>
                <a:effectLst/>
                <a:latin typeface="+mj-lt"/>
              </a:defRPr>
            </a:lvl1pPr>
          </a:lstStyle>
          <a:p>
            <a:pPr lvl="0"/>
            <a:r>
              <a:rPr lang="en-US" dirty="0"/>
              <a:t>Click to edit caption text</a:t>
            </a:r>
          </a:p>
        </p:txBody>
      </p:sp>
      <p:sp>
        <p:nvSpPr>
          <p:cNvPr id="3" name="Slide Number Placeholder 5"/>
          <p:cNvSpPr>
            <a:spLocks noGrp="1"/>
          </p:cNvSpPr>
          <p:nvPr>
            <p:ph type="sldNum" sz="quarter" idx="15"/>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410507958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S - Customer Success Layout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65760"/>
            <a:ext cx="6512482" cy="429768"/>
          </a:xfrm>
        </p:spPr>
        <p:txBody>
          <a:bodyPr lIns="182880" rIns="182880">
            <a:noAutofit/>
          </a:bodyPr>
          <a:lstStyle>
            <a:lvl1pPr algn="ctr">
              <a:defRPr sz="2200" baseline="0"/>
            </a:lvl1pPr>
          </a:lstStyle>
          <a:p>
            <a:r>
              <a:rPr lang="en-US" dirty="0"/>
              <a:t>Customer Success - Click to Edit Title</a:t>
            </a:r>
          </a:p>
        </p:txBody>
      </p:sp>
      <p:sp>
        <p:nvSpPr>
          <p:cNvPr id="21" name="Text Placeholder 2"/>
          <p:cNvSpPr>
            <a:spLocks noGrp="1"/>
          </p:cNvSpPr>
          <p:nvPr>
            <p:ph type="body" sz="quarter" idx="11" hasCustomPrompt="1"/>
          </p:nvPr>
        </p:nvSpPr>
        <p:spPr>
          <a:xfrm>
            <a:off x="6512482" y="411480"/>
            <a:ext cx="2631518" cy="365760"/>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795528"/>
            <a:ext cx="6512482" cy="5518434"/>
          </a:xfrm>
        </p:spPr>
        <p:txBody>
          <a:bodyPr wrap="square" lIns="365760" rIns="274320" anchor="t">
            <a:normAutofit/>
          </a:bodyPr>
          <a:lstStyle>
            <a:lvl1pPr marL="0" marR="0" indent="0" algn="l" defTabSz="365760" rtl="0" eaLnBrk="1" fontAlgn="auto" latinLnBrk="0" hangingPunct="1">
              <a:lnSpc>
                <a:spcPct val="85000"/>
              </a:lnSpc>
              <a:spcBef>
                <a:spcPts val="800"/>
              </a:spcBef>
              <a:spcAft>
                <a:spcPts val="0"/>
              </a:spcAft>
              <a:buClr>
                <a:schemeClr val="accent1"/>
              </a:buClr>
              <a:buSzPct val="80000"/>
              <a:buFont typeface="Arial" pitchFamily="34" charset="0"/>
              <a:buNone/>
              <a:tabLst/>
              <a:defRPr sz="2000" baseline="0">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marL="182880" marR="0" lvl="0" indent="-182880" algn="l" defTabSz="365760" rtl="0" eaLnBrk="1" fontAlgn="auto" latinLnBrk="0" hangingPunct="1">
              <a:lnSpc>
                <a:spcPct val="85000"/>
              </a:lnSpc>
              <a:spcBef>
                <a:spcPts val="800"/>
              </a:spcBef>
              <a:spcAft>
                <a:spcPts val="0"/>
              </a:spcAft>
              <a:buClr>
                <a:schemeClr val="accent1"/>
              </a:buClr>
              <a:buSzPct val="80000"/>
              <a:buFont typeface="Arial" pitchFamily="34" charset="0"/>
              <a:buChar char="•"/>
              <a:tabLst/>
              <a:defRPr/>
            </a:pPr>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1333718"/>
            <a:ext cx="2448000" cy="3782223"/>
          </a:xfrm>
        </p:spPr>
        <p:txBody>
          <a:bodyPr wrap="square" anchor="t">
            <a:normAutofit/>
          </a:bodyPr>
          <a:lstStyle>
            <a:lvl1pPr marL="0" indent="-182880">
              <a:lnSpc>
                <a:spcPct val="85000"/>
              </a:lnSpc>
              <a:buFont typeface="Arial" pitchFamily="34" charset="0"/>
              <a:buNone/>
              <a:defRPr sz="1600" b="0" cap="none" baseline="0">
                <a:solidFill>
                  <a:schemeClr val="bg1"/>
                </a:solidFill>
                <a:latin typeface="+mn-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600286" y="5115941"/>
            <a:ext cx="2450592" cy="286232"/>
          </a:xfrm>
        </p:spPr>
        <p:txBody>
          <a:bodyPr anchor="b" anchorCtr="0">
            <a:normAutofit/>
          </a:bodyPr>
          <a:lstStyle>
            <a:lvl1pPr marL="0" indent="0">
              <a:lnSpc>
                <a:spcPct val="85000"/>
              </a:lnSpc>
              <a:buNone/>
              <a:defRPr sz="1400" b="0">
                <a:solidFill>
                  <a:schemeClr val="bg1"/>
                </a:solidFill>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600286" y="5399315"/>
            <a:ext cx="2454560" cy="576941"/>
          </a:xfrm>
        </p:spPr>
        <p:txBody>
          <a:bodyPr wrap="square" anchor="t">
            <a:normAutofit/>
          </a:bodyPr>
          <a:lstStyle>
            <a:lvl1pPr marL="182880" indent="0">
              <a:lnSpc>
                <a:spcPct val="85000"/>
              </a:lnSpc>
              <a:buNone/>
              <a:defRPr sz="1200">
                <a:solidFill>
                  <a:schemeClr val="bg1">
                    <a:lumMod val="85000"/>
                  </a:schemeClr>
                </a:solidFill>
              </a:defRPr>
            </a:lvl1pPr>
          </a:lstStyle>
          <a:p>
            <a:pPr lvl="0"/>
            <a:r>
              <a:rPr lang="en-US" dirty="0"/>
              <a:t>Spokesperson’s Job Title</a:t>
            </a:r>
          </a:p>
        </p:txBody>
      </p:sp>
      <p:sp>
        <p:nvSpPr>
          <p:cNvPr id="3" name="Slide Number Placeholder 8"/>
          <p:cNvSpPr>
            <a:spLocks noGrp="1"/>
          </p:cNvSpPr>
          <p:nvPr>
            <p:ph type="sldNum" sz="quarter" idx="18"/>
          </p:nvPr>
        </p:nvSpPr>
        <p:spPr>
          <a:xfrm>
            <a:off x="0" y="6627168"/>
            <a:ext cx="914400" cy="230832"/>
          </a:xfrm>
        </p:spPr>
        <p:txBody>
          <a:bodyPr/>
          <a:lstStyle>
            <a:lvl1pPr algn="l">
              <a:defRPr/>
            </a:lvl1pPr>
          </a:lstStyle>
          <a:p>
            <a:fld id="{4976208B-6111-490B-8CEC-FFB249DB2100}" type="slidenum">
              <a:rPr lang="en-US" smtClean="0"/>
              <a:pPr/>
              <a:t>‹#›</a:t>
            </a:fld>
            <a:endParaRPr lang="en-US" dirty="0"/>
          </a:p>
        </p:txBody>
      </p:sp>
      <p:grpSp>
        <p:nvGrpSpPr>
          <p:cNvPr id="12" name="Group 11"/>
          <p:cNvGrpSpPr/>
          <p:nvPr userDrawn="1"/>
        </p:nvGrpSpPr>
        <p:grpSpPr>
          <a:xfrm>
            <a:off x="8428364" y="6486828"/>
            <a:ext cx="526892" cy="220528"/>
            <a:chOff x="6145213" y="4384676"/>
            <a:chExt cx="1582738" cy="649287"/>
          </a:xfrm>
          <a:solidFill>
            <a:schemeClr val="bg1"/>
          </a:solidFill>
        </p:grpSpPr>
        <p:sp>
          <p:nvSpPr>
            <p:cNvPr id="13"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Text Placeholder 7"/>
          <p:cNvSpPr>
            <a:spLocks noGrp="1"/>
          </p:cNvSpPr>
          <p:nvPr>
            <p:ph type="body" sz="quarter" idx="19" hasCustomPrompt="1"/>
          </p:nvPr>
        </p:nvSpPr>
        <p:spPr>
          <a:xfrm>
            <a:off x="6512482" y="6482372"/>
            <a:ext cx="1390650" cy="307975"/>
          </a:xfrm>
        </p:spPr>
        <p:txBody>
          <a:bodyPr>
            <a:normAutofit/>
          </a:bodyPr>
          <a:lstStyle>
            <a:lvl1pPr marL="0" indent="0">
              <a:buNone/>
              <a:defRPr sz="1400">
                <a:solidFill>
                  <a:schemeClr val="bg1"/>
                </a:solidFill>
              </a:defRPr>
            </a:lvl1pPr>
            <a:lvl2pPr marL="182880" indent="0">
              <a:buNone/>
              <a:defRPr>
                <a:solidFill>
                  <a:schemeClr val="bg1"/>
                </a:solidFill>
              </a:defRPr>
            </a:lvl2pPr>
            <a:lvl3pPr marL="365760" indent="0">
              <a:buNone/>
              <a:defRPr>
                <a:solidFill>
                  <a:schemeClr val="bg1"/>
                </a:solidFill>
              </a:defRPr>
            </a:lvl3pPr>
            <a:lvl4pPr marL="548640" indent="0">
              <a:buNone/>
              <a:defRPr>
                <a:solidFill>
                  <a:schemeClr val="bg1"/>
                </a:solidFill>
              </a:defRPr>
            </a:lvl4pPr>
            <a:lvl5pPr marL="731520" indent="0">
              <a:buNone/>
              <a:defRPr>
                <a:solidFill>
                  <a:schemeClr val="bg1"/>
                </a:solidFill>
              </a:defRPr>
            </a:lvl5pPr>
          </a:lstStyle>
          <a:p>
            <a:pPr lvl="0"/>
            <a:r>
              <a:rPr lang="en-US" dirty="0"/>
              <a:t>Partner Name</a:t>
            </a:r>
          </a:p>
        </p:txBody>
      </p:sp>
      <p:sp>
        <p:nvSpPr>
          <p:cNvPr id="9" name="Text Placeholder 8"/>
          <p:cNvSpPr>
            <a:spLocks noGrp="1"/>
          </p:cNvSpPr>
          <p:nvPr>
            <p:ph type="body" sz="quarter" idx="20" hasCustomPrompt="1"/>
          </p:nvPr>
        </p:nvSpPr>
        <p:spPr>
          <a:xfrm>
            <a:off x="0" y="6313488"/>
            <a:ext cx="6511925" cy="231775"/>
          </a:xfrm>
        </p:spPr>
        <p:txBody>
          <a:bodyPr>
            <a:noAutofit/>
          </a:bodyPr>
          <a:lstStyle>
            <a:lvl1pPr marL="0" indent="0" algn="ctr">
              <a:buNone/>
              <a:defRPr sz="1400" baseline="0"/>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add URL to online story</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AS - Customer Validation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65760"/>
            <a:ext cx="6512482" cy="429768"/>
          </a:xfrm>
        </p:spPr>
        <p:txBody>
          <a:bodyPr lIns="182880" rIns="182880">
            <a:noAutofit/>
          </a:bodyPr>
          <a:lstStyle>
            <a:lvl1pPr algn="ctr">
              <a:defRPr sz="2200" baseline="0"/>
            </a:lvl1pPr>
          </a:lstStyle>
          <a:p>
            <a:r>
              <a:rPr lang="en-US" dirty="0"/>
              <a:t>Customer Validation - Click to Edit Title</a:t>
            </a:r>
          </a:p>
        </p:txBody>
      </p:sp>
      <p:sp>
        <p:nvSpPr>
          <p:cNvPr id="21" name="Text Placeholder 2"/>
          <p:cNvSpPr>
            <a:spLocks noGrp="1"/>
          </p:cNvSpPr>
          <p:nvPr>
            <p:ph type="body" sz="quarter" idx="11" hasCustomPrompt="1"/>
          </p:nvPr>
        </p:nvSpPr>
        <p:spPr>
          <a:xfrm>
            <a:off x="6512482" y="411480"/>
            <a:ext cx="2631518" cy="365760"/>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795528"/>
            <a:ext cx="6512482" cy="5518434"/>
          </a:xfrm>
        </p:spPr>
        <p:txBody>
          <a:bodyPr wrap="square" lIns="365760" rIns="274320" anchor="t">
            <a:normAutofit/>
          </a:bodyPr>
          <a:lstStyle>
            <a:lvl1pPr marL="0" marR="0" indent="0" algn="l" defTabSz="365760" rtl="0" eaLnBrk="1" fontAlgn="auto" latinLnBrk="0" hangingPunct="1">
              <a:lnSpc>
                <a:spcPct val="85000"/>
              </a:lnSpc>
              <a:spcBef>
                <a:spcPts val="800"/>
              </a:spcBef>
              <a:spcAft>
                <a:spcPts val="0"/>
              </a:spcAft>
              <a:buClr>
                <a:schemeClr val="accent1"/>
              </a:buClr>
              <a:buSzPct val="80000"/>
              <a:buFont typeface="Arial" pitchFamily="34" charset="0"/>
              <a:buNone/>
              <a:tabLst/>
              <a:defRPr sz="2000" baseline="0">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marL="182880" marR="0" lvl="0" indent="-182880" algn="l" defTabSz="365760" rtl="0" eaLnBrk="1" fontAlgn="auto" latinLnBrk="0" hangingPunct="1">
              <a:lnSpc>
                <a:spcPct val="85000"/>
              </a:lnSpc>
              <a:spcBef>
                <a:spcPts val="800"/>
              </a:spcBef>
              <a:spcAft>
                <a:spcPts val="0"/>
              </a:spcAft>
              <a:buClr>
                <a:schemeClr val="accent1"/>
              </a:buClr>
              <a:buSzPct val="80000"/>
              <a:buFont typeface="Arial" pitchFamily="34" charset="0"/>
              <a:buChar char="•"/>
              <a:tabLst/>
              <a:defRPr/>
            </a:pPr>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1333718"/>
            <a:ext cx="2448000" cy="3782223"/>
          </a:xfrm>
        </p:spPr>
        <p:txBody>
          <a:bodyPr wrap="square" anchor="t">
            <a:normAutofit/>
          </a:bodyPr>
          <a:lstStyle>
            <a:lvl1pPr marL="0" indent="-182880">
              <a:lnSpc>
                <a:spcPct val="85000"/>
              </a:lnSpc>
              <a:buFont typeface="Arial" pitchFamily="34" charset="0"/>
              <a:buNone/>
              <a:defRPr sz="1600" b="0" cap="none" baseline="0">
                <a:solidFill>
                  <a:schemeClr val="bg1"/>
                </a:solidFill>
                <a:latin typeface="+mn-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600286" y="5115941"/>
            <a:ext cx="2450592" cy="286232"/>
          </a:xfrm>
        </p:spPr>
        <p:txBody>
          <a:bodyPr anchor="b" anchorCtr="0">
            <a:normAutofit/>
          </a:bodyPr>
          <a:lstStyle>
            <a:lvl1pPr marL="0" indent="0">
              <a:lnSpc>
                <a:spcPct val="85000"/>
              </a:lnSpc>
              <a:buNone/>
              <a:defRPr sz="1400" b="0">
                <a:solidFill>
                  <a:schemeClr val="bg1"/>
                </a:solidFill>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600286" y="5399315"/>
            <a:ext cx="2454560" cy="576941"/>
          </a:xfrm>
        </p:spPr>
        <p:txBody>
          <a:bodyPr wrap="square" anchor="t">
            <a:normAutofit/>
          </a:bodyPr>
          <a:lstStyle>
            <a:lvl1pPr marL="182880" indent="0">
              <a:lnSpc>
                <a:spcPct val="85000"/>
              </a:lnSpc>
              <a:buNone/>
              <a:defRPr sz="1200">
                <a:solidFill>
                  <a:schemeClr val="bg1">
                    <a:lumMod val="85000"/>
                  </a:schemeClr>
                </a:solidFill>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3216729" y="6313962"/>
            <a:ext cx="2729170" cy="307777"/>
          </a:xfrm>
        </p:spPr>
        <p:txBody>
          <a:bodyPr lIns="182880" rIns="182880" anchor="b">
            <a:noAutofit/>
          </a:bodyPr>
          <a:lstStyle>
            <a:lvl1pPr marL="0" indent="0" algn="ctr" defTabSz="182880">
              <a:lnSpc>
                <a:spcPct val="100000"/>
              </a:lnSpc>
              <a:spcBef>
                <a:spcPts val="0"/>
              </a:spcBef>
              <a:buFont typeface="Arial" pitchFamily="34" charset="0"/>
              <a:buNone/>
              <a:defRPr sz="9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For One-to-One Customer Use Only</a:t>
            </a:r>
          </a:p>
        </p:txBody>
      </p:sp>
      <p:sp>
        <p:nvSpPr>
          <p:cNvPr id="3" name="Slide Number Placeholder 8"/>
          <p:cNvSpPr>
            <a:spLocks noGrp="1"/>
          </p:cNvSpPr>
          <p:nvPr>
            <p:ph type="sldNum" sz="quarter" idx="18"/>
          </p:nvPr>
        </p:nvSpPr>
        <p:spPr>
          <a:xfrm>
            <a:off x="0" y="6627168"/>
            <a:ext cx="914400" cy="230832"/>
          </a:xfrm>
        </p:spPr>
        <p:txBody>
          <a:bodyPr/>
          <a:lstStyle>
            <a:lvl1pPr algn="l">
              <a:defRPr/>
            </a:lvl1pPr>
          </a:lstStyle>
          <a:p>
            <a:fld id="{4976208B-6111-490B-8CEC-FFB249DB2100}" type="slidenum">
              <a:rPr lang="en-US" smtClean="0"/>
              <a:pPr/>
              <a:t>‹#›</a:t>
            </a:fld>
            <a:endParaRPr lang="en-US" dirty="0"/>
          </a:p>
        </p:txBody>
      </p:sp>
      <p:grpSp>
        <p:nvGrpSpPr>
          <p:cNvPr id="12" name="Group 11"/>
          <p:cNvGrpSpPr/>
          <p:nvPr userDrawn="1"/>
        </p:nvGrpSpPr>
        <p:grpSpPr>
          <a:xfrm>
            <a:off x="8428364" y="6486828"/>
            <a:ext cx="526892" cy="220528"/>
            <a:chOff x="6145213" y="4384676"/>
            <a:chExt cx="1582738" cy="649287"/>
          </a:xfrm>
          <a:solidFill>
            <a:schemeClr val="bg1"/>
          </a:solidFill>
        </p:grpSpPr>
        <p:sp>
          <p:nvSpPr>
            <p:cNvPr id="13"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3" name="Text Placeholder 7"/>
          <p:cNvSpPr>
            <a:spLocks noGrp="1"/>
          </p:cNvSpPr>
          <p:nvPr>
            <p:ph type="body" sz="quarter" idx="19" hasCustomPrompt="1"/>
          </p:nvPr>
        </p:nvSpPr>
        <p:spPr>
          <a:xfrm>
            <a:off x="6512482" y="6482372"/>
            <a:ext cx="1390650" cy="307975"/>
          </a:xfrm>
        </p:spPr>
        <p:txBody>
          <a:bodyPr>
            <a:normAutofit/>
          </a:bodyPr>
          <a:lstStyle>
            <a:lvl1pPr marL="0" indent="0">
              <a:buNone/>
              <a:defRPr sz="1400">
                <a:solidFill>
                  <a:schemeClr val="bg1"/>
                </a:solidFill>
              </a:defRPr>
            </a:lvl1pPr>
            <a:lvl2pPr marL="182880" indent="0">
              <a:buNone/>
              <a:defRPr>
                <a:solidFill>
                  <a:schemeClr val="bg1"/>
                </a:solidFill>
              </a:defRPr>
            </a:lvl2pPr>
            <a:lvl3pPr marL="365760" indent="0">
              <a:buNone/>
              <a:defRPr>
                <a:solidFill>
                  <a:schemeClr val="bg1"/>
                </a:solidFill>
              </a:defRPr>
            </a:lvl3pPr>
            <a:lvl4pPr marL="548640" indent="0">
              <a:buNone/>
              <a:defRPr>
                <a:solidFill>
                  <a:schemeClr val="bg1"/>
                </a:solidFill>
              </a:defRPr>
            </a:lvl4pPr>
            <a:lvl5pPr marL="731520" indent="0">
              <a:buNone/>
              <a:defRPr>
                <a:solidFill>
                  <a:schemeClr val="bg1"/>
                </a:solidFill>
              </a:defRPr>
            </a:lvl5pPr>
          </a:lstStyle>
          <a:p>
            <a:pPr lvl="0"/>
            <a:r>
              <a:rPr lang="en-US" dirty="0"/>
              <a:t>Partner Name</a:t>
            </a:r>
          </a:p>
        </p:txBody>
      </p:sp>
    </p:spTree>
    <p:extLst>
      <p:ext uri="{BB962C8B-B14F-4D97-AF65-F5344CB8AC3E}">
        <p14:creationId xmlns:p14="http://schemas.microsoft.com/office/powerpoint/2010/main" val="27999659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7.png"/><Relationship Id="rId5" Type="http://schemas.openxmlformats.org/officeDocument/2006/relationships/slideLayout" Target="../slideLayouts/slideLayout41.xml"/><Relationship Id="rId10" Type="http://schemas.openxmlformats.org/officeDocument/2006/relationships/theme" Target="../theme/theme4.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theme" Target="../theme/theme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oup 8"/>
          <p:cNvGrpSpPr/>
          <p:nvPr userDrawn="1"/>
        </p:nvGrpSpPr>
        <p:grpSpPr>
          <a:xfrm>
            <a:off x="8419455" y="6482559"/>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p:cNvSpPr>
            <a:spLocks noGrp="1"/>
          </p:cNvSpPr>
          <p:nvPr>
            <p:ph type="title"/>
          </p:nvPr>
        </p:nvSpPr>
        <p:spPr>
          <a:xfrm>
            <a:off x="626364" y="365760"/>
            <a:ext cx="7891272" cy="457200"/>
          </a:xfrm>
          <a:prstGeom prst="rect">
            <a:avLst/>
          </a:prstGeom>
        </p:spPr>
        <p:txBody>
          <a:bodyPr vert="horz" wrap="square" lIns="91440" tIns="45720" rIns="91440" bIns="45720" rtlCol="0" anchor="ctr"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1207008"/>
            <a:ext cx="7891272" cy="5100130"/>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644652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17" name="TextBox 4"/>
          <p:cNvSpPr txBox="1"/>
          <p:nvPr userDrawn="1"/>
        </p:nvSpPr>
        <p:spPr>
          <a:xfrm>
            <a:off x="3310128" y="6583680"/>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64" r:id="rId8"/>
    <p:sldLayoutId id="2147483962" r:id="rId9"/>
    <p:sldLayoutId id="2147483936" r:id="rId10"/>
    <p:sldLayoutId id="2147483937" r:id="rId11"/>
    <p:sldLayoutId id="2147483938" r:id="rId12"/>
    <p:sldLayoutId id="2147483939" r:id="rId13"/>
    <p:sldLayoutId id="2147483940" r:id="rId14"/>
    <p:sldLayoutId id="2147483935" r:id="rId15"/>
    <p:sldLayoutId id="2147483941" r:id="rId16"/>
    <p:sldLayoutId id="2147483942" r:id="rId17"/>
  </p:sldLayoutIdLst>
  <p:transition>
    <p:fade/>
  </p:transition>
  <p:hf sldNum="0" hdr="0" ftr="0" dt="0"/>
  <p:txStyles>
    <p:titleStyle>
      <a:lvl1pPr algn="ctr"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buClr>
          <a:schemeClr val="accent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8419455" y="6482559"/>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p:cNvSpPr>
            <a:spLocks noGrp="1"/>
          </p:cNvSpPr>
          <p:nvPr>
            <p:ph type="title"/>
          </p:nvPr>
        </p:nvSpPr>
        <p:spPr>
          <a:xfrm>
            <a:off x="626364" y="365760"/>
            <a:ext cx="7891272" cy="457200"/>
          </a:xfrm>
          <a:prstGeom prst="rect">
            <a:avLst/>
          </a:prstGeom>
        </p:spPr>
        <p:txBody>
          <a:bodyPr vert="horz" wrap="square" lIns="91440" tIns="45720" rIns="91440" bIns="45720" rtlCol="0" anchor="ctr" anchorCtr="0">
            <a:noAutofit/>
          </a:bodyPr>
          <a:lstStyle/>
          <a:p>
            <a:pPr lvl="0"/>
            <a:r>
              <a:rPr lang="en-US" dirty="0"/>
              <a:t>Click to edit Master title style</a:t>
            </a:r>
          </a:p>
        </p:txBody>
      </p:sp>
      <p:sp>
        <p:nvSpPr>
          <p:cNvPr id="3" name="Text Placeholder 2"/>
          <p:cNvSpPr>
            <a:spLocks noGrp="1"/>
          </p:cNvSpPr>
          <p:nvPr>
            <p:ph type="body" idx="1"/>
          </p:nvPr>
        </p:nvSpPr>
        <p:spPr>
          <a:xfrm>
            <a:off x="626364" y="1207008"/>
            <a:ext cx="7891272" cy="5100130"/>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644652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18" name="TextBox 3"/>
          <p:cNvSpPr txBox="1">
            <a:spLocks noChangeAspect="1"/>
          </p:cNvSpPr>
          <p:nvPr userDrawn="1"/>
        </p:nvSpPr>
        <p:spPr>
          <a:xfrm>
            <a:off x="3310128" y="6584245"/>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1956367303"/>
      </p:ext>
    </p:extLst>
  </p:cSld>
  <p:clrMap bg1="lt1" tx1="dk1" bg2="lt2" tx2="dk2" accent1="accent1" accent2="accent2" accent3="accent3" accent4="accent4" accent5="accent5" accent6="accent6" hlink="hlink" folHlink="folHlink"/>
  <p:sldLayoutIdLst>
    <p:sldLayoutId id="2147483977"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63" r:id="rId11"/>
  </p:sldLayoutIdLst>
  <p:transition>
    <p:fade/>
  </p:transition>
  <p:hf sldNum="0" hdr="0" ftr="0" dt="0"/>
  <p:txStyles>
    <p:titleStyle>
      <a:lvl1pPr algn="ctr" defTabSz="182880" rtl="0" eaLnBrk="1" latinLnBrk="0" hangingPunct="1">
        <a:spcBef>
          <a:spcPct val="0"/>
        </a:spcBef>
        <a:buNone/>
        <a:defRPr lang="en-US" sz="2800" kern="1200" cap="none" baseline="0" dirty="0">
          <a:solidFill>
            <a:schemeClr val="bg1"/>
          </a:solidFill>
          <a:latin typeface="+mj-lt"/>
          <a:ea typeface="+mj-ea"/>
          <a:cs typeface="+mj-cs"/>
        </a:defRPr>
      </a:lvl1pPr>
    </p:titleStyle>
    <p:bodyStyle>
      <a:lvl1pPr marL="182880" indent="-182880" algn="l" defTabSz="365760" rtl="0" eaLnBrk="1" latinLnBrk="0" hangingPunct="1">
        <a:lnSpc>
          <a:spcPct val="85000"/>
        </a:lnSpc>
        <a:spcBef>
          <a:spcPts val="800"/>
        </a:spcBef>
        <a:buClr>
          <a:schemeClr val="accent1">
            <a:lumMod val="40000"/>
            <a:lumOff val="60000"/>
          </a:schemeClr>
        </a:buClr>
        <a:buSzPct val="80000"/>
        <a:buFont typeface="Arial" pitchFamily="34" charset="0"/>
        <a:buChar char="•"/>
        <a:defRPr sz="2000" b="0" kern="1200" cap="none" baseline="0">
          <a:solidFill>
            <a:schemeClr val="bg1"/>
          </a:solidFill>
          <a:latin typeface="+mn-lt"/>
          <a:ea typeface="+mn-ea"/>
          <a:cs typeface="+mn-cs"/>
        </a:defRPr>
      </a:lvl1pPr>
      <a:lvl2pPr marL="365760" indent="-182880" algn="l" defTabSz="365760" rtl="0" eaLnBrk="1" latinLnBrk="0" hangingPunct="1">
        <a:lnSpc>
          <a:spcPct val="85000"/>
        </a:lnSpc>
        <a:spcBef>
          <a:spcPts val="800"/>
        </a:spcBef>
        <a:buClr>
          <a:schemeClr val="bg1">
            <a:lumMod val="75000"/>
          </a:schemeClr>
        </a:buClr>
        <a:buSzPct val="80000"/>
        <a:buFont typeface="Arial" pitchFamily="34" charset="0"/>
        <a:buChar char="•"/>
        <a:tabLst/>
        <a:defRPr sz="1800" kern="1200" baseline="0">
          <a:solidFill>
            <a:schemeClr val="bg1">
              <a:lumMod val="75000"/>
            </a:schemeClr>
          </a:solidFill>
          <a:latin typeface="+mn-lt"/>
          <a:ea typeface="+mn-ea"/>
          <a:cs typeface="+mn-cs"/>
        </a:defRPr>
      </a:lvl2pPr>
      <a:lvl3pPr marL="548640" indent="-182880" algn="l" defTabSz="365760" rtl="0" eaLnBrk="1" latinLnBrk="0" hangingPunct="1">
        <a:lnSpc>
          <a:spcPct val="85000"/>
        </a:lnSpc>
        <a:spcBef>
          <a:spcPts val="800"/>
        </a:spcBef>
        <a:buClr>
          <a:schemeClr val="bg1">
            <a:lumMod val="75000"/>
          </a:schemeClr>
        </a:buClr>
        <a:buSzPct val="100000"/>
        <a:buFont typeface="Calibri" panose="020F0502020204030204" pitchFamily="34" charset="0"/>
        <a:buChar char="-"/>
        <a:defRPr sz="1400" kern="1200" baseline="0">
          <a:solidFill>
            <a:schemeClr val="bg1">
              <a:lumMod val="7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447560" y="365760"/>
            <a:ext cx="7068312" cy="457200"/>
          </a:xfrm>
          <a:prstGeom prst="rect">
            <a:avLst/>
          </a:prstGeom>
        </p:spPr>
        <p:txBody>
          <a:bodyPr vert="horz" wrap="square" lIns="91440" tIns="45720" rIns="91440" bIns="45720" rtlCol="0" anchor="ctr"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1207008"/>
            <a:ext cx="7891272" cy="5100130"/>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644652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grpSp>
        <p:nvGrpSpPr>
          <p:cNvPr id="18" name="Group 17"/>
          <p:cNvGrpSpPr/>
          <p:nvPr userDrawn="1"/>
        </p:nvGrpSpPr>
        <p:grpSpPr>
          <a:xfrm>
            <a:off x="8419455" y="6482559"/>
            <a:ext cx="526892" cy="220528"/>
            <a:chOff x="6145213" y="4384676"/>
            <a:chExt cx="1582738" cy="649287"/>
          </a:xfrm>
          <a:solidFill>
            <a:schemeClr val="tx2"/>
          </a:solidFill>
        </p:grpSpPr>
        <p:sp>
          <p:nvSpPr>
            <p:cNvPr id="19"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 name="TextBox 4"/>
          <p:cNvSpPr txBox="1"/>
          <p:nvPr userDrawn="1"/>
        </p:nvSpPr>
        <p:spPr>
          <a:xfrm>
            <a:off x="3310128" y="6583680"/>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38" name="Group 9"/>
          <p:cNvGrpSpPr>
            <a:grpSpLocks noChangeAspect="1"/>
          </p:cNvGrpSpPr>
          <p:nvPr userDrawn="1"/>
        </p:nvGrpSpPr>
        <p:grpSpPr bwMode="auto">
          <a:xfrm>
            <a:off x="274320" y="274320"/>
            <a:ext cx="915959" cy="640080"/>
            <a:chOff x="1968" y="1726"/>
            <a:chExt cx="1846" cy="1290"/>
          </a:xfrm>
        </p:grpSpPr>
        <p:sp>
          <p:nvSpPr>
            <p:cNvPr id="39" name="Freeform 38"/>
            <p:cNvSpPr>
              <a:spLocks noEditPoints="1"/>
            </p:cNvSpPr>
            <p:nvPr/>
          </p:nvSpPr>
          <p:spPr bwMode="auto">
            <a:xfrm>
              <a:off x="2446" y="1726"/>
              <a:ext cx="896" cy="588"/>
            </a:xfrm>
            <a:custGeom>
              <a:avLst/>
              <a:gdLst>
                <a:gd name="T0" fmla="*/ 1437 w 1489"/>
                <a:gd name="T1" fmla="*/ 936 h 976"/>
                <a:gd name="T2" fmla="*/ 1446 w 1489"/>
                <a:gd name="T3" fmla="*/ 922 h 976"/>
                <a:gd name="T4" fmla="*/ 1444 w 1489"/>
                <a:gd name="T5" fmla="*/ 936 h 976"/>
                <a:gd name="T6" fmla="*/ 1437 w 1489"/>
                <a:gd name="T7" fmla="*/ 936 h 976"/>
                <a:gd name="T8" fmla="*/ 1433 w 1489"/>
                <a:gd name="T9" fmla="*/ 957 h 976"/>
                <a:gd name="T10" fmla="*/ 1437 w 1489"/>
                <a:gd name="T11" fmla="*/ 940 h 976"/>
                <a:gd name="T12" fmla="*/ 1455 w 1489"/>
                <a:gd name="T13" fmla="*/ 957 h 976"/>
                <a:gd name="T14" fmla="*/ 1449 w 1489"/>
                <a:gd name="T15" fmla="*/ 939 h 976"/>
                <a:gd name="T16" fmla="*/ 1446 w 1489"/>
                <a:gd name="T17" fmla="*/ 918 h 976"/>
                <a:gd name="T18" fmla="*/ 1433 w 1489"/>
                <a:gd name="T19" fmla="*/ 957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9 w 1489"/>
                <a:gd name="T37" fmla="*/ 975 h 976"/>
                <a:gd name="T38" fmla="*/ 286 w 1489"/>
                <a:gd name="T39" fmla="*/ 976 h 976"/>
                <a:gd name="T40" fmla="*/ 240 w 1489"/>
                <a:gd name="T41" fmla="*/ 408 h 976"/>
                <a:gd name="T42" fmla="*/ 623 w 1489"/>
                <a:gd name="T43" fmla="*/ 0 h 976"/>
                <a:gd name="T44" fmla="*/ 901 w 1489"/>
                <a:gd name="T45" fmla="*/ 121 h 976"/>
                <a:gd name="T46" fmla="*/ 872 w 1489"/>
                <a:gd name="T47" fmla="*/ 182 h 976"/>
                <a:gd name="T48" fmla="*/ 840 w 1489"/>
                <a:gd name="T49" fmla="*/ 166 h 976"/>
                <a:gd name="T50" fmla="*/ 314 w 1489"/>
                <a:gd name="T51" fmla="*/ 384 h 976"/>
                <a:gd name="T52" fmla="*/ 326 w 1489"/>
                <a:gd name="T53" fmla="*/ 479 h 976"/>
                <a:gd name="T54" fmla="*/ 76 w 1489"/>
                <a:gd name="T55" fmla="*/ 690 h 976"/>
                <a:gd name="T56" fmla="*/ 298 w 1489"/>
                <a:gd name="T57" fmla="*/ 900 h 976"/>
                <a:gd name="T58" fmla="*/ 1192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6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6"/>
                  </a:moveTo>
                  <a:lnTo>
                    <a:pt x="1437" y="936"/>
                  </a:lnTo>
                  <a:lnTo>
                    <a:pt x="1437" y="922"/>
                  </a:lnTo>
                  <a:lnTo>
                    <a:pt x="1446" y="922"/>
                  </a:lnTo>
                  <a:cubicBezTo>
                    <a:pt x="1450" y="922"/>
                    <a:pt x="1455" y="923"/>
                    <a:pt x="1455" y="929"/>
                  </a:cubicBezTo>
                  <a:cubicBezTo>
                    <a:pt x="1455" y="935"/>
                    <a:pt x="1450" y="936"/>
                    <a:pt x="1444" y="936"/>
                  </a:cubicBezTo>
                  <a:lnTo>
                    <a:pt x="1437" y="936"/>
                  </a:lnTo>
                  <a:lnTo>
                    <a:pt x="1437" y="936"/>
                  </a:lnTo>
                  <a:close/>
                  <a:moveTo>
                    <a:pt x="1433" y="957"/>
                  </a:moveTo>
                  <a:lnTo>
                    <a:pt x="1433" y="957"/>
                  </a:lnTo>
                  <a:lnTo>
                    <a:pt x="1437" y="957"/>
                  </a:lnTo>
                  <a:lnTo>
                    <a:pt x="1437" y="940"/>
                  </a:lnTo>
                  <a:lnTo>
                    <a:pt x="1444" y="940"/>
                  </a:lnTo>
                  <a:lnTo>
                    <a:pt x="1455" y="957"/>
                  </a:lnTo>
                  <a:lnTo>
                    <a:pt x="1461" y="957"/>
                  </a:lnTo>
                  <a:lnTo>
                    <a:pt x="1449" y="939"/>
                  </a:lnTo>
                  <a:cubicBezTo>
                    <a:pt x="1454" y="939"/>
                    <a:pt x="1459" y="935"/>
                    <a:pt x="1459" y="929"/>
                  </a:cubicBezTo>
                  <a:cubicBezTo>
                    <a:pt x="1459" y="921"/>
                    <a:pt x="1454" y="918"/>
                    <a:pt x="1446" y="918"/>
                  </a:cubicBezTo>
                  <a:lnTo>
                    <a:pt x="1433" y="918"/>
                  </a:lnTo>
                  <a:lnTo>
                    <a:pt x="1433" y="957"/>
                  </a:lnTo>
                  <a:lnTo>
                    <a:pt x="1433" y="957"/>
                  </a:lnTo>
                  <a:close/>
                  <a:moveTo>
                    <a:pt x="1414" y="938"/>
                  </a:moveTo>
                  <a:lnTo>
                    <a:pt x="1414" y="938"/>
                  </a:lnTo>
                  <a:cubicBezTo>
                    <a:pt x="1414" y="920"/>
                    <a:pt x="1428" y="907"/>
                    <a:pt x="1445" y="907"/>
                  </a:cubicBezTo>
                  <a:cubicBezTo>
                    <a:pt x="1462" y="907"/>
                    <a:pt x="1476" y="920"/>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7"/>
                    <a:pt x="1426" y="972"/>
                    <a:pt x="1445" y="972"/>
                  </a:cubicBezTo>
                  <a:cubicBezTo>
                    <a:pt x="1464" y="972"/>
                    <a:pt x="1480" y="957"/>
                    <a:pt x="1480" y="938"/>
                  </a:cubicBezTo>
                  <a:cubicBezTo>
                    <a:pt x="1480" y="918"/>
                    <a:pt x="1464" y="903"/>
                    <a:pt x="1445" y="903"/>
                  </a:cubicBezTo>
                  <a:cubicBezTo>
                    <a:pt x="1426" y="903"/>
                    <a:pt x="1410" y="918"/>
                    <a:pt x="1410" y="938"/>
                  </a:cubicBezTo>
                  <a:lnTo>
                    <a:pt x="1410" y="938"/>
                  </a:lnTo>
                  <a:close/>
                  <a:moveTo>
                    <a:pt x="1203" y="976"/>
                  </a:moveTo>
                  <a:lnTo>
                    <a:pt x="1203" y="976"/>
                  </a:lnTo>
                  <a:cubicBezTo>
                    <a:pt x="1198" y="976"/>
                    <a:pt x="1193" y="975"/>
                    <a:pt x="1189" y="975"/>
                  </a:cubicBezTo>
                  <a:lnTo>
                    <a:pt x="301" y="975"/>
                  </a:lnTo>
                  <a:cubicBezTo>
                    <a:pt x="296" y="975"/>
                    <a:pt x="291" y="976"/>
                    <a:pt x="286" y="976"/>
                  </a:cubicBezTo>
                  <a:cubicBezTo>
                    <a:pt x="129" y="976"/>
                    <a:pt x="0" y="847"/>
                    <a:pt x="0" y="690"/>
                  </a:cubicBezTo>
                  <a:cubicBezTo>
                    <a:pt x="0" y="549"/>
                    <a:pt x="104" y="430"/>
                    <a:pt x="240" y="408"/>
                  </a:cubicBezTo>
                  <a:cubicBezTo>
                    <a:pt x="239" y="400"/>
                    <a:pt x="239" y="392"/>
                    <a:pt x="239" y="384"/>
                  </a:cubicBezTo>
                  <a:cubicBezTo>
                    <a:pt x="239" y="172"/>
                    <a:pt x="411" y="0"/>
                    <a:pt x="623" y="0"/>
                  </a:cubicBezTo>
                  <a:cubicBezTo>
                    <a:pt x="729" y="0"/>
                    <a:pt x="828" y="45"/>
                    <a:pt x="899" y="118"/>
                  </a:cubicBezTo>
                  <a:cubicBezTo>
                    <a:pt x="900" y="119"/>
                    <a:pt x="900" y="120"/>
                    <a:pt x="901" y="121"/>
                  </a:cubicBezTo>
                  <a:cubicBezTo>
                    <a:pt x="906" y="127"/>
                    <a:pt x="909" y="135"/>
                    <a:pt x="909" y="144"/>
                  </a:cubicBezTo>
                  <a:cubicBezTo>
                    <a:pt x="909" y="165"/>
                    <a:pt x="892" y="182"/>
                    <a:pt x="872" y="182"/>
                  </a:cubicBezTo>
                  <a:cubicBezTo>
                    <a:pt x="861" y="182"/>
                    <a:pt x="852" y="178"/>
                    <a:pt x="845" y="171"/>
                  </a:cubicBezTo>
                  <a:cubicBezTo>
                    <a:pt x="843" y="169"/>
                    <a:pt x="842" y="168"/>
                    <a:pt x="840" y="166"/>
                  </a:cubicBezTo>
                  <a:cubicBezTo>
                    <a:pt x="784" y="110"/>
                    <a:pt x="706" y="76"/>
                    <a:pt x="623" y="76"/>
                  </a:cubicBezTo>
                  <a:cubicBezTo>
                    <a:pt x="453" y="76"/>
                    <a:pt x="314" y="214"/>
                    <a:pt x="314" y="384"/>
                  </a:cubicBezTo>
                  <a:cubicBezTo>
                    <a:pt x="314" y="401"/>
                    <a:pt x="316" y="418"/>
                    <a:pt x="319" y="436"/>
                  </a:cubicBezTo>
                  <a:lnTo>
                    <a:pt x="326" y="479"/>
                  </a:lnTo>
                  <a:lnTo>
                    <a:pt x="282" y="480"/>
                  </a:lnTo>
                  <a:cubicBezTo>
                    <a:pt x="168" y="482"/>
                    <a:pt x="76" y="576"/>
                    <a:pt x="76" y="690"/>
                  </a:cubicBezTo>
                  <a:cubicBezTo>
                    <a:pt x="76" y="806"/>
                    <a:pt x="170" y="900"/>
                    <a:pt x="286" y="900"/>
                  </a:cubicBezTo>
                  <a:cubicBezTo>
                    <a:pt x="290" y="900"/>
                    <a:pt x="294" y="900"/>
                    <a:pt x="298" y="900"/>
                  </a:cubicBezTo>
                  <a:lnTo>
                    <a:pt x="299" y="899"/>
                  </a:lnTo>
                  <a:lnTo>
                    <a:pt x="1192" y="900"/>
                  </a:lnTo>
                  <a:cubicBezTo>
                    <a:pt x="1195" y="900"/>
                    <a:pt x="1199" y="900"/>
                    <a:pt x="1203" y="900"/>
                  </a:cubicBezTo>
                  <a:cubicBezTo>
                    <a:pt x="1319" y="900"/>
                    <a:pt x="1413" y="806"/>
                    <a:pt x="1413" y="690"/>
                  </a:cubicBezTo>
                  <a:cubicBezTo>
                    <a:pt x="1413" y="583"/>
                    <a:pt x="1334" y="494"/>
                    <a:pt x="1228" y="481"/>
                  </a:cubicBezTo>
                  <a:lnTo>
                    <a:pt x="1186" y="476"/>
                  </a:lnTo>
                  <a:lnTo>
                    <a:pt x="1196" y="435"/>
                  </a:lnTo>
                  <a:cubicBezTo>
                    <a:pt x="1198" y="425"/>
                    <a:pt x="1199" y="415"/>
                    <a:pt x="1199" y="406"/>
                  </a:cubicBezTo>
                  <a:cubicBezTo>
                    <a:pt x="1199" y="373"/>
                    <a:pt x="1186" y="343"/>
                    <a:pt x="1166" y="320"/>
                  </a:cubicBezTo>
                  <a:cubicBezTo>
                    <a:pt x="1164" y="318"/>
                    <a:pt x="1162" y="316"/>
                    <a:pt x="1159" y="314"/>
                  </a:cubicBezTo>
                  <a:cubicBezTo>
                    <a:pt x="1159" y="313"/>
                    <a:pt x="1158" y="313"/>
                    <a:pt x="1158" y="312"/>
                  </a:cubicBezTo>
                  <a:cubicBezTo>
                    <a:pt x="1135" y="292"/>
                    <a:pt x="1104" y="279"/>
                    <a:pt x="1071" y="279"/>
                  </a:cubicBezTo>
                  <a:cubicBezTo>
                    <a:pt x="1071" y="279"/>
                    <a:pt x="1071" y="279"/>
                    <a:pt x="1070" y="279"/>
                  </a:cubicBezTo>
                  <a:cubicBezTo>
                    <a:pt x="1000" y="275"/>
                    <a:pt x="968" y="329"/>
                    <a:pt x="963" y="336"/>
                  </a:cubicBezTo>
                  <a:cubicBezTo>
                    <a:pt x="959" y="343"/>
                    <a:pt x="958" y="343"/>
                    <a:pt x="951" y="357"/>
                  </a:cubicBezTo>
                  <a:lnTo>
                    <a:pt x="766" y="777"/>
                  </a:lnTo>
                  <a:cubicBezTo>
                    <a:pt x="760" y="791"/>
                    <a:pt x="746" y="799"/>
                    <a:pt x="731" y="799"/>
                  </a:cubicBezTo>
                  <a:cubicBezTo>
                    <a:pt x="726" y="799"/>
                    <a:pt x="721" y="798"/>
                    <a:pt x="716" y="796"/>
                  </a:cubicBezTo>
                  <a:cubicBezTo>
                    <a:pt x="705" y="791"/>
                    <a:pt x="698" y="782"/>
                    <a:pt x="695" y="772"/>
                  </a:cubicBezTo>
                  <a:lnTo>
                    <a:pt x="535" y="411"/>
                  </a:lnTo>
                  <a:cubicBezTo>
                    <a:pt x="527" y="392"/>
                    <a:pt x="535" y="370"/>
                    <a:pt x="555" y="361"/>
                  </a:cubicBezTo>
                  <a:cubicBezTo>
                    <a:pt x="574" y="353"/>
                    <a:pt x="596" y="361"/>
                    <a:pt x="604" y="381"/>
                  </a:cubicBezTo>
                  <a:lnTo>
                    <a:pt x="732" y="667"/>
                  </a:lnTo>
                  <a:lnTo>
                    <a:pt x="883" y="324"/>
                  </a:lnTo>
                  <a:cubicBezTo>
                    <a:pt x="883" y="324"/>
                    <a:pt x="883" y="324"/>
                    <a:pt x="883" y="324"/>
                  </a:cubicBezTo>
                  <a:cubicBezTo>
                    <a:pt x="912" y="260"/>
                    <a:pt x="974" y="214"/>
                    <a:pt x="1046" y="205"/>
                  </a:cubicBezTo>
                  <a:cubicBezTo>
                    <a:pt x="1046" y="205"/>
                    <a:pt x="1054" y="204"/>
                    <a:pt x="1058" y="204"/>
                  </a:cubicBezTo>
                  <a:cubicBezTo>
                    <a:pt x="1063" y="204"/>
                    <a:pt x="1078" y="204"/>
                    <a:pt x="1080" y="204"/>
                  </a:cubicBezTo>
                  <a:cubicBezTo>
                    <a:pt x="1082" y="204"/>
                    <a:pt x="1084" y="204"/>
                    <a:pt x="1086" y="204"/>
                  </a:cubicBezTo>
                  <a:cubicBezTo>
                    <a:pt x="1132" y="207"/>
                    <a:pt x="1173" y="225"/>
                    <a:pt x="1206" y="254"/>
                  </a:cubicBezTo>
                  <a:cubicBezTo>
                    <a:pt x="1208" y="255"/>
                    <a:pt x="1210" y="257"/>
                    <a:pt x="1212" y="259"/>
                  </a:cubicBezTo>
                  <a:cubicBezTo>
                    <a:pt x="1213" y="261"/>
                    <a:pt x="1215" y="262"/>
                    <a:pt x="1216" y="264"/>
                  </a:cubicBezTo>
                  <a:cubicBezTo>
                    <a:pt x="1229" y="276"/>
                    <a:pt x="1240" y="291"/>
                    <a:pt x="1249" y="306"/>
                  </a:cubicBezTo>
                  <a:lnTo>
                    <a:pt x="1249" y="307"/>
                  </a:lnTo>
                  <a:cubicBezTo>
                    <a:pt x="1265" y="336"/>
                    <a:pt x="1275" y="370"/>
                    <a:pt x="1275" y="406"/>
                  </a:cubicBezTo>
                  <a:cubicBezTo>
                    <a:pt x="1275" y="408"/>
                    <a:pt x="1275" y="411"/>
                    <a:pt x="1275" y="413"/>
                  </a:cubicBezTo>
                  <a:cubicBezTo>
                    <a:pt x="1399" y="445"/>
                    <a:pt x="1489" y="558"/>
                    <a:pt x="1489" y="690"/>
                  </a:cubicBezTo>
                  <a:cubicBezTo>
                    <a:pt x="1489" y="847"/>
                    <a:pt x="1361" y="976"/>
                    <a:pt x="1203" y="976"/>
                  </a:cubicBezTo>
                  <a:close/>
                </a:path>
              </a:pathLst>
            </a:custGeom>
            <a:solidFill>
              <a:srgbClr val="19BBB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noEditPoints="1"/>
            </p:cNvSpPr>
            <p:nvPr/>
          </p:nvSpPr>
          <p:spPr bwMode="auto">
            <a:xfrm>
              <a:off x="1968" y="2534"/>
              <a:ext cx="1846" cy="482"/>
            </a:xfrm>
            <a:custGeom>
              <a:avLst/>
              <a:gdLst>
                <a:gd name="T0" fmla="*/ 3043 w 3068"/>
                <a:gd name="T1" fmla="*/ 213 h 801"/>
                <a:gd name="T2" fmla="*/ 3025 w 3068"/>
                <a:gd name="T3" fmla="*/ 220 h 801"/>
                <a:gd name="T4" fmla="*/ 3021 w 3068"/>
                <a:gd name="T5" fmla="*/ 202 h 801"/>
                <a:gd name="T6" fmla="*/ 3047 w 3068"/>
                <a:gd name="T7" fmla="*/ 213 h 801"/>
                <a:gd name="T8" fmla="*/ 3043 w 3068"/>
                <a:gd name="T9" fmla="*/ 241 h 801"/>
                <a:gd name="T10" fmla="*/ 3025 w 3068"/>
                <a:gd name="T11" fmla="*/ 241 h 801"/>
                <a:gd name="T12" fmla="*/ 3021 w 3068"/>
                <a:gd name="T13" fmla="*/ 202 h 801"/>
                <a:gd name="T14" fmla="*/ 3064 w 3068"/>
                <a:gd name="T15" fmla="*/ 222 h 801"/>
                <a:gd name="T16" fmla="*/ 3033 w 3068"/>
                <a:gd name="T17" fmla="*/ 253 h 801"/>
                <a:gd name="T18" fmla="*/ 3033 w 3068"/>
                <a:gd name="T19" fmla="*/ 187 h 801"/>
                <a:gd name="T20" fmla="*/ 2998 w 3068"/>
                <a:gd name="T21" fmla="*/ 222 h 801"/>
                <a:gd name="T22" fmla="*/ 2951 w 3068"/>
                <a:gd name="T23" fmla="*/ 420 h 801"/>
                <a:gd name="T24" fmla="*/ 2905 w 3068"/>
                <a:gd name="T25" fmla="*/ 398 h 801"/>
                <a:gd name="T26" fmla="*/ 2951 w 3068"/>
                <a:gd name="T27" fmla="*/ 420 h 801"/>
                <a:gd name="T28" fmla="*/ 2678 w 3068"/>
                <a:gd name="T29" fmla="*/ 500 h 801"/>
                <a:gd name="T30" fmla="*/ 2951 w 3068"/>
                <a:gd name="T31" fmla="*/ 349 h 801"/>
                <a:gd name="T32" fmla="*/ 2702 w 3068"/>
                <a:gd name="T33" fmla="*/ 257 h 801"/>
                <a:gd name="T34" fmla="*/ 2980 w 3068"/>
                <a:gd name="T35" fmla="*/ 515 h 801"/>
                <a:gd name="T36" fmla="*/ 2953 w 3068"/>
                <a:gd name="T37" fmla="*/ 519 h 801"/>
                <a:gd name="T38" fmla="*/ 2678 w 3068"/>
                <a:gd name="T39" fmla="*/ 500 h 801"/>
                <a:gd name="T40" fmla="*/ 2304 w 3068"/>
                <a:gd name="T41" fmla="*/ 796 h 801"/>
                <a:gd name="T42" fmla="*/ 2421 w 3068"/>
                <a:gd name="T43" fmla="*/ 702 h 801"/>
                <a:gd name="T44" fmla="*/ 2334 w 3068"/>
                <a:gd name="T45" fmla="*/ 219 h 801"/>
                <a:gd name="T46" fmla="*/ 2634 w 3068"/>
                <a:gd name="T47" fmla="*/ 219 h 801"/>
                <a:gd name="T48" fmla="*/ 2304 w 3068"/>
                <a:gd name="T49" fmla="*/ 796 h 801"/>
                <a:gd name="T50" fmla="*/ 2172 w 3068"/>
                <a:gd name="T51" fmla="*/ 219 h 801"/>
                <a:gd name="T52" fmla="*/ 2172 w 3068"/>
                <a:gd name="T53" fmla="*/ 601 h 801"/>
                <a:gd name="T54" fmla="*/ 2187 w 3068"/>
                <a:gd name="T55" fmla="*/ 86 h 801"/>
                <a:gd name="T56" fmla="*/ 2212 w 3068"/>
                <a:gd name="T57" fmla="*/ 59 h 801"/>
                <a:gd name="T58" fmla="*/ 1869 w 3068"/>
                <a:gd name="T59" fmla="*/ 566 h 801"/>
                <a:gd name="T60" fmla="*/ 2080 w 3068"/>
                <a:gd name="T61" fmla="*/ 16 h 801"/>
                <a:gd name="T62" fmla="*/ 1850 w 3068"/>
                <a:gd name="T63" fmla="*/ 601 h 801"/>
                <a:gd name="T64" fmla="*/ 1869 w 3068"/>
                <a:gd name="T65" fmla="*/ 566 h 801"/>
                <a:gd name="T66" fmla="*/ 1422 w 3068"/>
                <a:gd name="T67" fmla="*/ 38 h 801"/>
                <a:gd name="T68" fmla="*/ 1415 w 3068"/>
                <a:gd name="T69" fmla="*/ 24 h 801"/>
                <a:gd name="T70" fmla="*/ 1422 w 3068"/>
                <a:gd name="T71" fmla="*/ 38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4 h 801"/>
                <a:gd name="T88" fmla="*/ 1423 w 3068"/>
                <a:gd name="T89" fmla="*/ 5 h 801"/>
                <a:gd name="T90" fmla="*/ 1187 w 3068"/>
                <a:gd name="T91" fmla="*/ 27 h 801"/>
                <a:gd name="T92" fmla="*/ 1172 w 3068"/>
                <a:gd name="T93" fmla="*/ 617 h 801"/>
                <a:gd name="T94" fmla="*/ 1172 w 3068"/>
                <a:gd name="T95" fmla="*/ 589 h 801"/>
                <a:gd name="T96" fmla="*/ 1188 w 3068"/>
                <a:gd name="T97" fmla="*/ 0 h 801"/>
                <a:gd name="T98" fmla="*/ 1319 w 3068"/>
                <a:gd name="T99" fmla="*/ 87 h 801"/>
                <a:gd name="T100" fmla="*/ 832 w 3068"/>
                <a:gd name="T101" fmla="*/ 410 h 801"/>
                <a:gd name="T102" fmla="*/ 526 w 3068"/>
                <a:gd name="T103" fmla="*/ 410 h 801"/>
                <a:gd name="T104" fmla="*/ 412 w 3068"/>
                <a:gd name="T105" fmla="*/ 601 h 801"/>
                <a:gd name="T106" fmla="*/ 945 w 3068"/>
                <a:gd name="T107" fmla="*/ 601 h 801"/>
                <a:gd name="T108" fmla="*/ 514 w 3068"/>
                <a:gd name="T109" fmla="*/ 437 h 801"/>
                <a:gd name="T110" fmla="*/ 322 w 3068"/>
                <a:gd name="T111" fmla="*/ 87 h 801"/>
                <a:gd name="T112" fmla="*/ 40 w 3068"/>
                <a:gd name="T113" fmla="*/ 155 h 801"/>
                <a:gd name="T114" fmla="*/ 0 w 3068"/>
                <a:gd name="T115" fmla="*/ 542 h 801"/>
                <a:gd name="T116" fmla="*/ 326 w 3068"/>
                <a:gd name="T117" fmla="*/ 458 h 801"/>
                <a:gd name="T118" fmla="*/ 345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0"/>
                  </a:moveTo>
                  <a:lnTo>
                    <a:pt x="3032" y="220"/>
                  </a:lnTo>
                  <a:cubicBezTo>
                    <a:pt x="3038" y="220"/>
                    <a:pt x="3043" y="219"/>
                    <a:pt x="3043" y="213"/>
                  </a:cubicBezTo>
                  <a:cubicBezTo>
                    <a:pt x="3043" y="207"/>
                    <a:pt x="3038" y="206"/>
                    <a:pt x="3034" y="206"/>
                  </a:cubicBezTo>
                  <a:lnTo>
                    <a:pt x="3025" y="206"/>
                  </a:lnTo>
                  <a:lnTo>
                    <a:pt x="3025" y="220"/>
                  </a:lnTo>
                  <a:lnTo>
                    <a:pt x="3032" y="220"/>
                  </a:lnTo>
                  <a:lnTo>
                    <a:pt x="3032" y="220"/>
                  </a:lnTo>
                  <a:close/>
                  <a:moveTo>
                    <a:pt x="3021" y="202"/>
                  </a:moveTo>
                  <a:lnTo>
                    <a:pt x="3021" y="202"/>
                  </a:lnTo>
                  <a:lnTo>
                    <a:pt x="3034" y="202"/>
                  </a:lnTo>
                  <a:cubicBezTo>
                    <a:pt x="3042" y="202"/>
                    <a:pt x="3047" y="206"/>
                    <a:pt x="3047" y="213"/>
                  </a:cubicBezTo>
                  <a:cubicBezTo>
                    <a:pt x="3047" y="219"/>
                    <a:pt x="3042" y="223"/>
                    <a:pt x="3037" y="224"/>
                  </a:cubicBezTo>
                  <a:lnTo>
                    <a:pt x="3049" y="241"/>
                  </a:lnTo>
                  <a:lnTo>
                    <a:pt x="3043" y="241"/>
                  </a:lnTo>
                  <a:lnTo>
                    <a:pt x="3033" y="224"/>
                  </a:lnTo>
                  <a:lnTo>
                    <a:pt x="3025" y="224"/>
                  </a:lnTo>
                  <a:lnTo>
                    <a:pt x="3025" y="241"/>
                  </a:lnTo>
                  <a:lnTo>
                    <a:pt x="3021" y="241"/>
                  </a:lnTo>
                  <a:lnTo>
                    <a:pt x="3021" y="202"/>
                  </a:lnTo>
                  <a:lnTo>
                    <a:pt x="3021" y="202"/>
                  </a:lnTo>
                  <a:close/>
                  <a:moveTo>
                    <a:pt x="3033" y="253"/>
                  </a:moveTo>
                  <a:lnTo>
                    <a:pt x="3033" y="253"/>
                  </a:lnTo>
                  <a:cubicBezTo>
                    <a:pt x="3050" y="253"/>
                    <a:pt x="3064" y="239"/>
                    <a:pt x="3064" y="222"/>
                  </a:cubicBezTo>
                  <a:cubicBezTo>
                    <a:pt x="3064" y="205"/>
                    <a:pt x="3050" y="191"/>
                    <a:pt x="3033" y="191"/>
                  </a:cubicBezTo>
                  <a:cubicBezTo>
                    <a:pt x="3016" y="191"/>
                    <a:pt x="3002" y="205"/>
                    <a:pt x="3002" y="222"/>
                  </a:cubicBezTo>
                  <a:cubicBezTo>
                    <a:pt x="3002" y="239"/>
                    <a:pt x="3016" y="253"/>
                    <a:pt x="3033" y="253"/>
                  </a:cubicBezTo>
                  <a:lnTo>
                    <a:pt x="3033" y="253"/>
                  </a:lnTo>
                  <a:close/>
                  <a:moveTo>
                    <a:pt x="3033" y="187"/>
                  </a:moveTo>
                  <a:lnTo>
                    <a:pt x="3033" y="187"/>
                  </a:lnTo>
                  <a:cubicBezTo>
                    <a:pt x="3053" y="187"/>
                    <a:pt x="3068" y="202"/>
                    <a:pt x="3068" y="222"/>
                  </a:cubicBezTo>
                  <a:cubicBezTo>
                    <a:pt x="3068" y="241"/>
                    <a:pt x="3053" y="256"/>
                    <a:pt x="3033" y="256"/>
                  </a:cubicBezTo>
                  <a:cubicBezTo>
                    <a:pt x="3014" y="256"/>
                    <a:pt x="2998" y="241"/>
                    <a:pt x="2998" y="222"/>
                  </a:cubicBezTo>
                  <a:cubicBezTo>
                    <a:pt x="2998" y="202"/>
                    <a:pt x="3014" y="187"/>
                    <a:pt x="3033" y="187"/>
                  </a:cubicBezTo>
                  <a:lnTo>
                    <a:pt x="3033" y="187"/>
                  </a:lnTo>
                  <a:close/>
                  <a:moveTo>
                    <a:pt x="2951" y="420"/>
                  </a:moveTo>
                  <a:lnTo>
                    <a:pt x="2951" y="420"/>
                  </a:lnTo>
                  <a:lnTo>
                    <a:pt x="2951" y="398"/>
                  </a:lnTo>
                  <a:lnTo>
                    <a:pt x="2905" y="398"/>
                  </a:lnTo>
                  <a:cubicBezTo>
                    <a:pt x="2819" y="398"/>
                    <a:pt x="2708" y="410"/>
                    <a:pt x="2708" y="500"/>
                  </a:cubicBezTo>
                  <a:cubicBezTo>
                    <a:pt x="2708" y="565"/>
                    <a:pt x="2766" y="587"/>
                    <a:pt x="2812" y="587"/>
                  </a:cubicBezTo>
                  <a:cubicBezTo>
                    <a:pt x="2913" y="587"/>
                    <a:pt x="2951" y="504"/>
                    <a:pt x="2951" y="420"/>
                  </a:cubicBezTo>
                  <a:lnTo>
                    <a:pt x="2951" y="420"/>
                  </a:lnTo>
                  <a:close/>
                  <a:moveTo>
                    <a:pt x="2678" y="500"/>
                  </a:moveTo>
                  <a:lnTo>
                    <a:pt x="2678" y="500"/>
                  </a:lnTo>
                  <a:cubicBezTo>
                    <a:pt x="2678" y="390"/>
                    <a:pt x="2802" y="374"/>
                    <a:pt x="2897" y="374"/>
                  </a:cubicBezTo>
                  <a:lnTo>
                    <a:pt x="2951" y="374"/>
                  </a:lnTo>
                  <a:lnTo>
                    <a:pt x="2951" y="349"/>
                  </a:lnTo>
                  <a:cubicBezTo>
                    <a:pt x="2951" y="270"/>
                    <a:pt x="2906" y="233"/>
                    <a:pt x="2835" y="233"/>
                  </a:cubicBezTo>
                  <a:cubicBezTo>
                    <a:pt x="2789" y="233"/>
                    <a:pt x="2749" y="251"/>
                    <a:pt x="2719" y="279"/>
                  </a:cubicBezTo>
                  <a:lnTo>
                    <a:pt x="2702" y="257"/>
                  </a:lnTo>
                  <a:cubicBezTo>
                    <a:pt x="2736" y="227"/>
                    <a:pt x="2786" y="208"/>
                    <a:pt x="2836" y="208"/>
                  </a:cubicBezTo>
                  <a:cubicBezTo>
                    <a:pt x="2922" y="208"/>
                    <a:pt x="2980" y="252"/>
                    <a:pt x="2980" y="347"/>
                  </a:cubicBezTo>
                  <a:lnTo>
                    <a:pt x="2980" y="515"/>
                  </a:lnTo>
                  <a:cubicBezTo>
                    <a:pt x="2980" y="544"/>
                    <a:pt x="2983" y="581"/>
                    <a:pt x="2987" y="601"/>
                  </a:cubicBezTo>
                  <a:lnTo>
                    <a:pt x="2959" y="601"/>
                  </a:lnTo>
                  <a:cubicBezTo>
                    <a:pt x="2955" y="581"/>
                    <a:pt x="2953" y="541"/>
                    <a:pt x="2953" y="519"/>
                  </a:cubicBezTo>
                  <a:lnTo>
                    <a:pt x="2950" y="519"/>
                  </a:lnTo>
                  <a:cubicBezTo>
                    <a:pt x="2925" y="583"/>
                    <a:pt x="2869" y="612"/>
                    <a:pt x="2807" y="612"/>
                  </a:cubicBezTo>
                  <a:cubicBezTo>
                    <a:pt x="2746" y="612"/>
                    <a:pt x="2678" y="579"/>
                    <a:pt x="2678" y="500"/>
                  </a:cubicBezTo>
                  <a:lnTo>
                    <a:pt x="2678" y="500"/>
                  </a:lnTo>
                  <a:close/>
                  <a:moveTo>
                    <a:pt x="2304" y="796"/>
                  </a:moveTo>
                  <a:lnTo>
                    <a:pt x="2304" y="796"/>
                  </a:lnTo>
                  <a:lnTo>
                    <a:pt x="2309" y="768"/>
                  </a:lnTo>
                  <a:cubicBezTo>
                    <a:pt x="2319" y="772"/>
                    <a:pt x="2332" y="774"/>
                    <a:pt x="2343" y="774"/>
                  </a:cubicBezTo>
                  <a:cubicBezTo>
                    <a:pt x="2387" y="774"/>
                    <a:pt x="2407" y="739"/>
                    <a:pt x="2421" y="702"/>
                  </a:cubicBezTo>
                  <a:lnTo>
                    <a:pt x="2456" y="609"/>
                  </a:lnTo>
                  <a:lnTo>
                    <a:pt x="2301" y="219"/>
                  </a:lnTo>
                  <a:lnTo>
                    <a:pt x="2334" y="219"/>
                  </a:lnTo>
                  <a:lnTo>
                    <a:pt x="2471" y="576"/>
                  </a:lnTo>
                  <a:lnTo>
                    <a:pt x="2602" y="219"/>
                  </a:lnTo>
                  <a:lnTo>
                    <a:pt x="2634" y="219"/>
                  </a:lnTo>
                  <a:lnTo>
                    <a:pt x="2444" y="719"/>
                  </a:lnTo>
                  <a:cubicBezTo>
                    <a:pt x="2424" y="770"/>
                    <a:pt x="2396" y="801"/>
                    <a:pt x="2343" y="801"/>
                  </a:cubicBezTo>
                  <a:cubicBezTo>
                    <a:pt x="2332" y="801"/>
                    <a:pt x="2315" y="799"/>
                    <a:pt x="2304" y="796"/>
                  </a:cubicBezTo>
                  <a:lnTo>
                    <a:pt x="2304" y="796"/>
                  </a:lnTo>
                  <a:close/>
                  <a:moveTo>
                    <a:pt x="2172" y="219"/>
                  </a:moveTo>
                  <a:lnTo>
                    <a:pt x="2172" y="219"/>
                  </a:lnTo>
                  <a:lnTo>
                    <a:pt x="2202" y="219"/>
                  </a:lnTo>
                  <a:lnTo>
                    <a:pt x="2202" y="601"/>
                  </a:lnTo>
                  <a:lnTo>
                    <a:pt x="2172" y="601"/>
                  </a:lnTo>
                  <a:lnTo>
                    <a:pt x="2172" y="219"/>
                  </a:lnTo>
                  <a:close/>
                  <a:moveTo>
                    <a:pt x="2187" y="86"/>
                  </a:moveTo>
                  <a:lnTo>
                    <a:pt x="2187" y="86"/>
                  </a:lnTo>
                  <a:cubicBezTo>
                    <a:pt x="2174" y="86"/>
                    <a:pt x="2161" y="75"/>
                    <a:pt x="2161" y="59"/>
                  </a:cubicBezTo>
                  <a:cubicBezTo>
                    <a:pt x="2161" y="44"/>
                    <a:pt x="2174" y="32"/>
                    <a:pt x="2187" y="32"/>
                  </a:cubicBezTo>
                  <a:cubicBezTo>
                    <a:pt x="2199" y="32"/>
                    <a:pt x="2212" y="44"/>
                    <a:pt x="2212" y="59"/>
                  </a:cubicBezTo>
                  <a:cubicBezTo>
                    <a:pt x="2212" y="75"/>
                    <a:pt x="2199" y="86"/>
                    <a:pt x="2187" y="86"/>
                  </a:cubicBezTo>
                  <a:lnTo>
                    <a:pt x="2187" y="86"/>
                  </a:lnTo>
                  <a:close/>
                  <a:moveTo>
                    <a:pt x="1869" y="566"/>
                  </a:moveTo>
                  <a:lnTo>
                    <a:pt x="1869" y="566"/>
                  </a:lnTo>
                  <a:lnTo>
                    <a:pt x="1870" y="566"/>
                  </a:lnTo>
                  <a:lnTo>
                    <a:pt x="2080" y="16"/>
                  </a:lnTo>
                  <a:lnTo>
                    <a:pt x="2113" y="16"/>
                  </a:lnTo>
                  <a:lnTo>
                    <a:pt x="1889" y="601"/>
                  </a:lnTo>
                  <a:lnTo>
                    <a:pt x="1850" y="601"/>
                  </a:lnTo>
                  <a:lnTo>
                    <a:pt x="1629" y="16"/>
                  </a:lnTo>
                  <a:lnTo>
                    <a:pt x="1663" y="16"/>
                  </a:lnTo>
                  <a:lnTo>
                    <a:pt x="1869" y="566"/>
                  </a:lnTo>
                  <a:lnTo>
                    <a:pt x="1869" y="566"/>
                  </a:lnTo>
                  <a:close/>
                  <a:moveTo>
                    <a:pt x="1422" y="38"/>
                  </a:moveTo>
                  <a:lnTo>
                    <a:pt x="1422" y="38"/>
                  </a:lnTo>
                  <a:cubicBezTo>
                    <a:pt x="1428" y="38"/>
                    <a:pt x="1433" y="37"/>
                    <a:pt x="1433" y="31"/>
                  </a:cubicBezTo>
                  <a:cubicBezTo>
                    <a:pt x="1433" y="25"/>
                    <a:pt x="1428" y="24"/>
                    <a:pt x="1424" y="24"/>
                  </a:cubicBezTo>
                  <a:lnTo>
                    <a:pt x="1415" y="24"/>
                  </a:lnTo>
                  <a:lnTo>
                    <a:pt x="1415" y="38"/>
                  </a:lnTo>
                  <a:lnTo>
                    <a:pt x="1422" y="38"/>
                  </a:lnTo>
                  <a:lnTo>
                    <a:pt x="1422" y="38"/>
                  </a:lnTo>
                  <a:close/>
                  <a:moveTo>
                    <a:pt x="1411" y="20"/>
                  </a:moveTo>
                  <a:lnTo>
                    <a:pt x="1411" y="20"/>
                  </a:lnTo>
                  <a:lnTo>
                    <a:pt x="1424" y="20"/>
                  </a:lnTo>
                  <a:cubicBezTo>
                    <a:pt x="1432" y="20"/>
                    <a:pt x="1437" y="23"/>
                    <a:pt x="1437" y="31"/>
                  </a:cubicBezTo>
                  <a:cubicBezTo>
                    <a:pt x="1437" y="37"/>
                    <a:pt x="1432" y="41"/>
                    <a:pt x="1427" y="41"/>
                  </a:cubicBezTo>
                  <a:lnTo>
                    <a:pt x="1439" y="59"/>
                  </a:lnTo>
                  <a:lnTo>
                    <a:pt x="1433" y="59"/>
                  </a:lnTo>
                  <a:lnTo>
                    <a:pt x="1422"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2"/>
                    <a:pt x="1440" y="9"/>
                    <a:pt x="1423" y="9"/>
                  </a:cubicBezTo>
                  <a:cubicBezTo>
                    <a:pt x="1406" y="9"/>
                    <a:pt x="1392" y="22"/>
                    <a:pt x="1392" y="40"/>
                  </a:cubicBezTo>
                  <a:cubicBezTo>
                    <a:pt x="1392" y="57"/>
                    <a:pt x="1406" y="71"/>
                    <a:pt x="1423" y="71"/>
                  </a:cubicBezTo>
                  <a:lnTo>
                    <a:pt x="1423" y="71"/>
                  </a:lnTo>
                  <a:close/>
                  <a:moveTo>
                    <a:pt x="1423" y="5"/>
                  </a:moveTo>
                  <a:lnTo>
                    <a:pt x="1423" y="5"/>
                  </a:lnTo>
                  <a:cubicBezTo>
                    <a:pt x="1442" y="5"/>
                    <a:pt x="1458" y="20"/>
                    <a:pt x="1458" y="40"/>
                  </a:cubicBezTo>
                  <a:cubicBezTo>
                    <a:pt x="1458" y="59"/>
                    <a:pt x="1442" y="74"/>
                    <a:pt x="1423" y="74"/>
                  </a:cubicBezTo>
                  <a:cubicBezTo>
                    <a:pt x="1404" y="74"/>
                    <a:pt x="1388" y="59"/>
                    <a:pt x="1388" y="40"/>
                  </a:cubicBezTo>
                  <a:cubicBezTo>
                    <a:pt x="1388" y="20"/>
                    <a:pt x="1404" y="5"/>
                    <a:pt x="1423" y="5"/>
                  </a:cubicBezTo>
                  <a:lnTo>
                    <a:pt x="1423" y="5"/>
                  </a:lnTo>
                  <a:close/>
                  <a:moveTo>
                    <a:pt x="1319" y="87"/>
                  </a:moveTo>
                  <a:lnTo>
                    <a:pt x="1319" y="87"/>
                  </a:lnTo>
                  <a:cubicBezTo>
                    <a:pt x="1291" y="50"/>
                    <a:pt x="1243" y="27"/>
                    <a:pt x="1187" y="27"/>
                  </a:cubicBezTo>
                  <a:cubicBezTo>
                    <a:pt x="1114" y="27"/>
                    <a:pt x="1037" y="69"/>
                    <a:pt x="1037" y="155"/>
                  </a:cubicBezTo>
                  <a:cubicBezTo>
                    <a:pt x="1037" y="337"/>
                    <a:pt x="1353" y="256"/>
                    <a:pt x="1353" y="457"/>
                  </a:cubicBezTo>
                  <a:cubicBezTo>
                    <a:pt x="1353" y="562"/>
                    <a:pt x="1267" y="617"/>
                    <a:pt x="1172" y="617"/>
                  </a:cubicBezTo>
                  <a:cubicBezTo>
                    <a:pt x="1100" y="617"/>
                    <a:pt x="1037" y="590"/>
                    <a:pt x="996" y="542"/>
                  </a:cubicBezTo>
                  <a:lnTo>
                    <a:pt x="1017" y="521"/>
                  </a:lnTo>
                  <a:cubicBezTo>
                    <a:pt x="1059" y="565"/>
                    <a:pt x="1111" y="589"/>
                    <a:pt x="1172" y="589"/>
                  </a:cubicBezTo>
                  <a:cubicBezTo>
                    <a:pt x="1249" y="589"/>
                    <a:pt x="1322" y="543"/>
                    <a:pt x="1322" y="458"/>
                  </a:cubicBezTo>
                  <a:cubicBezTo>
                    <a:pt x="1322" y="279"/>
                    <a:pt x="1006" y="359"/>
                    <a:pt x="1006" y="155"/>
                  </a:cubicBezTo>
                  <a:cubicBezTo>
                    <a:pt x="1006" y="53"/>
                    <a:pt x="1095" y="0"/>
                    <a:pt x="1188" y="0"/>
                  </a:cubicBezTo>
                  <a:cubicBezTo>
                    <a:pt x="1253" y="0"/>
                    <a:pt x="1310" y="26"/>
                    <a:pt x="1342" y="67"/>
                  </a:cubicBezTo>
                  <a:lnTo>
                    <a:pt x="1319" y="87"/>
                  </a:lnTo>
                  <a:lnTo>
                    <a:pt x="1319" y="87"/>
                  </a:lnTo>
                  <a:close/>
                  <a:moveTo>
                    <a:pt x="526" y="410"/>
                  </a:moveTo>
                  <a:lnTo>
                    <a:pt x="526" y="410"/>
                  </a:lnTo>
                  <a:lnTo>
                    <a:pt x="832" y="410"/>
                  </a:lnTo>
                  <a:lnTo>
                    <a:pt x="680" y="44"/>
                  </a:lnTo>
                  <a:lnTo>
                    <a:pt x="526" y="410"/>
                  </a:lnTo>
                  <a:lnTo>
                    <a:pt x="526" y="410"/>
                  </a:lnTo>
                  <a:close/>
                  <a:moveTo>
                    <a:pt x="445" y="601"/>
                  </a:moveTo>
                  <a:lnTo>
                    <a:pt x="445" y="601"/>
                  </a:lnTo>
                  <a:lnTo>
                    <a:pt x="412" y="601"/>
                  </a:lnTo>
                  <a:lnTo>
                    <a:pt x="665" y="16"/>
                  </a:lnTo>
                  <a:lnTo>
                    <a:pt x="699" y="16"/>
                  </a:lnTo>
                  <a:lnTo>
                    <a:pt x="945" y="601"/>
                  </a:lnTo>
                  <a:lnTo>
                    <a:pt x="911" y="601"/>
                  </a:lnTo>
                  <a:lnTo>
                    <a:pt x="843" y="437"/>
                  </a:lnTo>
                  <a:lnTo>
                    <a:pt x="514" y="437"/>
                  </a:lnTo>
                  <a:lnTo>
                    <a:pt x="445" y="601"/>
                  </a:lnTo>
                  <a:lnTo>
                    <a:pt x="445" y="601"/>
                  </a:lnTo>
                  <a:close/>
                  <a:moveTo>
                    <a:pt x="322" y="87"/>
                  </a:moveTo>
                  <a:lnTo>
                    <a:pt x="322" y="87"/>
                  </a:lnTo>
                  <a:cubicBezTo>
                    <a:pt x="294" y="50"/>
                    <a:pt x="246" y="27"/>
                    <a:pt x="191" y="27"/>
                  </a:cubicBezTo>
                  <a:cubicBezTo>
                    <a:pt x="118" y="27"/>
                    <a:pt x="40" y="69"/>
                    <a:pt x="40" y="155"/>
                  </a:cubicBezTo>
                  <a:cubicBezTo>
                    <a:pt x="40" y="337"/>
                    <a:pt x="357" y="256"/>
                    <a:pt x="357" y="457"/>
                  </a:cubicBezTo>
                  <a:cubicBezTo>
                    <a:pt x="357" y="562"/>
                    <a:pt x="270" y="617"/>
                    <a:pt x="175" y="617"/>
                  </a:cubicBezTo>
                  <a:cubicBezTo>
                    <a:pt x="103" y="617"/>
                    <a:pt x="40" y="590"/>
                    <a:pt x="0" y="542"/>
                  </a:cubicBezTo>
                  <a:lnTo>
                    <a:pt x="20" y="521"/>
                  </a:lnTo>
                  <a:cubicBezTo>
                    <a:pt x="63" y="565"/>
                    <a:pt x="115" y="589"/>
                    <a:pt x="175" y="589"/>
                  </a:cubicBezTo>
                  <a:cubicBezTo>
                    <a:pt x="253" y="589"/>
                    <a:pt x="326" y="543"/>
                    <a:pt x="326" y="458"/>
                  </a:cubicBezTo>
                  <a:cubicBezTo>
                    <a:pt x="326" y="279"/>
                    <a:pt x="10" y="359"/>
                    <a:pt x="10" y="155"/>
                  </a:cubicBezTo>
                  <a:cubicBezTo>
                    <a:pt x="10" y="53"/>
                    <a:pt x="98" y="0"/>
                    <a:pt x="192" y="0"/>
                  </a:cubicBezTo>
                  <a:cubicBezTo>
                    <a:pt x="257" y="0"/>
                    <a:pt x="313" y="26"/>
                    <a:pt x="345" y="67"/>
                  </a:cubicBezTo>
                  <a:lnTo>
                    <a:pt x="322" y="87"/>
                  </a:lnTo>
                  <a:close/>
                </a:path>
              </a:pathLst>
            </a:custGeom>
            <a:solidFill>
              <a:srgbClr val="0430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37813842"/>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65" r:id="rId6"/>
    <p:sldLayoutId id="2147483950" r:id="rId7"/>
    <p:sldLayoutId id="2147483951" r:id="rId8"/>
  </p:sldLayoutIdLst>
  <p:transition>
    <p:fade/>
  </p:transition>
  <p:hf sldNum="0" hdr="0" ftr="0" dt="0"/>
  <p:txStyles>
    <p:titleStyle>
      <a:lvl1pPr algn="l"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buClr>
          <a:srgbClr val="19BBB7"/>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buClr>
          <a:srgbClr val="19BBB7"/>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buClr>
          <a:srgbClr val="19BBB7"/>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26364" y="365760"/>
            <a:ext cx="7891272" cy="457200"/>
          </a:xfrm>
          <a:prstGeom prst="rect">
            <a:avLst/>
          </a:prstGeom>
        </p:spPr>
        <p:txBody>
          <a:bodyPr vert="horz" wrap="square"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26364" y="1207008"/>
            <a:ext cx="7891272" cy="5100130"/>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7" name="TextBox 3"/>
          <p:cNvSpPr txBox="1"/>
          <p:nvPr/>
        </p:nvSpPr>
        <p:spPr>
          <a:xfrm>
            <a:off x="3310128" y="6483096"/>
            <a:ext cx="2514600" cy="246221"/>
          </a:xfrm>
          <a:prstGeom prst="rect">
            <a:avLst/>
          </a:prstGeom>
          <a:noFill/>
        </p:spPr>
        <p:txBody>
          <a:bodyPr wrap="square" rtlCol="0" anchor="ctr">
            <a:spAutoFit/>
          </a:bodyPr>
          <a:lstStyle/>
          <a:p>
            <a:pPr algn="ctr" defTabSz="182880"/>
            <a:r>
              <a:rPr lang="en-US" sz="1000" b="0" cap="all" spc="0" baseline="0" dirty="0">
                <a:solidFill>
                  <a:schemeClr val="bg1"/>
                </a:solidFill>
                <a:latin typeface="+mn-lt"/>
                <a:cs typeface="Arial" pitchFamily="34" charset="0"/>
              </a:rPr>
              <a:t>CONFIDENTIAL  •  DO NOT DISCLOSE</a:t>
            </a:r>
          </a:p>
        </p:txBody>
      </p:sp>
      <p:sp>
        <p:nvSpPr>
          <p:cNvPr id="4" name="Slide Number Placeholder 4"/>
          <p:cNvSpPr>
            <a:spLocks noGrp="1"/>
          </p:cNvSpPr>
          <p:nvPr>
            <p:ph type="sldNum" sz="quarter" idx="4"/>
          </p:nvPr>
        </p:nvSpPr>
        <p:spPr>
          <a:xfrm>
            <a:off x="0" y="6627168"/>
            <a:ext cx="2133600" cy="230832"/>
          </a:xfrm>
          <a:prstGeom prst="rect">
            <a:avLst/>
          </a:prstGeom>
        </p:spPr>
        <p:txBody>
          <a:bodyPr vert="horz" lIns="91440" tIns="45720" rIns="91440" bIns="45720" rtlCol="0" anchor="b">
            <a:spAutoFit/>
          </a:bodyPr>
          <a:lstStyle>
            <a:lvl1pPr algn="l" defTabSz="182880">
              <a:defRPr sz="900">
                <a:solidFill>
                  <a:schemeClr val="bg1"/>
                </a:solidFill>
              </a:defRPr>
            </a:lvl1pPr>
          </a:lstStyle>
          <a:p>
            <a:fld id="{972517E6-58C8-49B3-A038-306AA97CE4BF}" type="slidenum">
              <a:rPr lang="en-US" smtClean="0"/>
              <a:pPr/>
              <a:t>‹#›</a:t>
            </a:fld>
            <a:endParaRPr lang="en-US" dirty="0"/>
          </a:p>
        </p:txBody>
      </p:sp>
      <p:grpSp>
        <p:nvGrpSpPr>
          <p:cNvPr id="8" name="Group 7"/>
          <p:cNvGrpSpPr/>
          <p:nvPr userDrawn="1"/>
        </p:nvGrpSpPr>
        <p:grpSpPr>
          <a:xfrm>
            <a:off x="8428364" y="6486828"/>
            <a:ext cx="526892" cy="220528"/>
            <a:chOff x="6145213" y="4384676"/>
            <a:chExt cx="1582738" cy="649287"/>
          </a:xfrm>
          <a:solidFill>
            <a:schemeClr val="bg1"/>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TextBox 4"/>
          <p:cNvSpPr txBox="1"/>
          <p:nvPr userDrawn="1"/>
        </p:nvSpPr>
        <p:spPr>
          <a:xfrm>
            <a:off x="3310128" y="6611779"/>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Lst>
  <p:transition>
    <p:fade/>
  </p:transition>
  <p:hf sldNum="0" hdr="0" ftr="0" dt="0"/>
  <p:txStyles>
    <p:titleStyle>
      <a:lvl1pPr algn="ctr" defTabSz="182880" rtl="0" eaLnBrk="1" latinLnBrk="0" hangingPunct="1">
        <a:spcBef>
          <a:spcPct val="0"/>
        </a:spcBef>
        <a:buNone/>
        <a:defRPr sz="2800" kern="1200" cap="none" baseline="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buClr>
          <a:schemeClr val="accent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18" name="Rectangle 17"/>
          <p:cNvSpPr/>
          <p:nvPr userDrawn="1"/>
        </p:nvSpPr>
        <p:spPr>
          <a:xfrm>
            <a:off x="0" y="6368796"/>
            <a:ext cx="9144000" cy="489204"/>
          </a:xfrm>
          <a:prstGeom prst="rect">
            <a:avLst/>
          </a:prstGeom>
          <a:solidFill>
            <a:srgbClr val="DB3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 name="Title Placeholder 1"/>
          <p:cNvSpPr>
            <a:spLocks noGrp="1"/>
          </p:cNvSpPr>
          <p:nvPr>
            <p:ph type="title"/>
          </p:nvPr>
        </p:nvSpPr>
        <p:spPr>
          <a:xfrm>
            <a:off x="626364" y="365760"/>
            <a:ext cx="7891272" cy="457200"/>
          </a:xfrm>
          <a:prstGeom prst="rect">
            <a:avLst/>
          </a:prstGeom>
        </p:spPr>
        <p:txBody>
          <a:bodyPr vert="horz" wrap="square" lIns="91440" tIns="45720" rIns="91440" bIns="45720" rtlCol="0" anchor="ctr" anchorCtr="0">
            <a:noAutofit/>
          </a:bodyPr>
          <a:lstStyle/>
          <a:p>
            <a:r>
              <a:rPr lang="en-US" dirty="0"/>
              <a:t>Click to edit Master title style</a:t>
            </a:r>
          </a:p>
        </p:txBody>
      </p:sp>
      <p:sp>
        <p:nvSpPr>
          <p:cNvPr id="3" name="Text Placeholder 2"/>
          <p:cNvSpPr>
            <a:spLocks noGrp="1"/>
          </p:cNvSpPr>
          <p:nvPr>
            <p:ph type="body" idx="1"/>
          </p:nvPr>
        </p:nvSpPr>
        <p:spPr>
          <a:xfrm>
            <a:off x="626364" y="1207008"/>
            <a:ext cx="7891272" cy="5100130"/>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7" name="TextBox 3"/>
          <p:cNvSpPr txBox="1"/>
          <p:nvPr/>
        </p:nvSpPr>
        <p:spPr>
          <a:xfrm>
            <a:off x="3310128" y="6483096"/>
            <a:ext cx="2514600" cy="246221"/>
          </a:xfrm>
          <a:prstGeom prst="rect">
            <a:avLst/>
          </a:prstGeom>
          <a:noFill/>
        </p:spPr>
        <p:txBody>
          <a:bodyPr wrap="square" rtlCol="0" anchor="ctr">
            <a:spAutoFit/>
          </a:bodyPr>
          <a:lstStyle/>
          <a:p>
            <a:pPr algn="ctr" defTabSz="182880"/>
            <a:r>
              <a:rPr lang="en-US" sz="1000" b="0" cap="all" spc="0" baseline="0" dirty="0">
                <a:solidFill>
                  <a:schemeClr val="bg1"/>
                </a:solidFill>
                <a:latin typeface="+mn-lt"/>
                <a:cs typeface="Arial" pitchFamily="34" charset="0"/>
              </a:rPr>
              <a:t>CONFIDENTIAL  •  DO NOT DISCLOSE</a:t>
            </a:r>
          </a:p>
        </p:txBody>
      </p:sp>
      <p:sp>
        <p:nvSpPr>
          <p:cNvPr id="4" name="Slide Number Placeholder 4"/>
          <p:cNvSpPr>
            <a:spLocks noGrp="1"/>
          </p:cNvSpPr>
          <p:nvPr>
            <p:ph type="sldNum" sz="quarter" idx="4"/>
          </p:nvPr>
        </p:nvSpPr>
        <p:spPr>
          <a:xfrm>
            <a:off x="0" y="6627168"/>
            <a:ext cx="2133600" cy="230832"/>
          </a:xfrm>
          <a:prstGeom prst="rect">
            <a:avLst/>
          </a:prstGeom>
        </p:spPr>
        <p:txBody>
          <a:bodyPr vert="horz" lIns="91440" tIns="45720" rIns="91440" bIns="45720" rtlCol="0" anchor="b">
            <a:spAutoFit/>
          </a:bodyPr>
          <a:lstStyle>
            <a:lvl1pPr algn="l" defTabSz="182880">
              <a:defRPr sz="900">
                <a:solidFill>
                  <a:schemeClr val="bg1"/>
                </a:solidFill>
              </a:defRPr>
            </a:lvl1pPr>
          </a:lstStyle>
          <a:p>
            <a:fld id="{972517E6-58C8-49B3-A038-306AA97CE4BF}" type="slidenum">
              <a:rPr lang="en-US" smtClean="0"/>
              <a:pPr/>
              <a:t>‹#›</a:t>
            </a:fld>
            <a:endParaRPr lang="en-US" dirty="0"/>
          </a:p>
        </p:txBody>
      </p:sp>
      <p:grpSp>
        <p:nvGrpSpPr>
          <p:cNvPr id="8" name="Group 7"/>
          <p:cNvGrpSpPr/>
          <p:nvPr userDrawn="1"/>
        </p:nvGrpSpPr>
        <p:grpSpPr>
          <a:xfrm>
            <a:off x="8428364" y="6486828"/>
            <a:ext cx="526892" cy="220528"/>
            <a:chOff x="6145213" y="4384676"/>
            <a:chExt cx="1582738" cy="649287"/>
          </a:xfrm>
          <a:solidFill>
            <a:schemeClr val="bg1"/>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TextBox 4"/>
          <p:cNvSpPr txBox="1"/>
          <p:nvPr userDrawn="1"/>
        </p:nvSpPr>
        <p:spPr>
          <a:xfrm>
            <a:off x="3310128" y="6583680"/>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453393217"/>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Lst>
  <p:transition>
    <p:fade/>
  </p:transition>
  <p:hf sldNum="0" hdr="0" ftr="0" dt="0"/>
  <p:txStyles>
    <p:titleStyle>
      <a:lvl1pPr algn="ctr" defTabSz="182880" rtl="0" eaLnBrk="1" latinLnBrk="0" hangingPunct="1">
        <a:spcBef>
          <a:spcPct val="0"/>
        </a:spcBef>
        <a:buNone/>
        <a:defRPr sz="2800" kern="1200" cap="none" baseline="0">
          <a:solidFill>
            <a:schemeClr val="bg1"/>
          </a:solidFill>
          <a:latin typeface="+mj-lt"/>
          <a:ea typeface="+mj-ea"/>
          <a:cs typeface="+mj-cs"/>
        </a:defRPr>
      </a:lvl1pPr>
    </p:titleStyle>
    <p:bodyStyle>
      <a:lvl1pPr marL="182880" indent="-182880" algn="l" defTabSz="365760" rtl="0" eaLnBrk="1" latinLnBrk="0" hangingPunct="1">
        <a:lnSpc>
          <a:spcPct val="85000"/>
        </a:lnSpc>
        <a:spcBef>
          <a:spcPts val="800"/>
        </a:spcBef>
        <a:buClr>
          <a:schemeClr val="accent1">
            <a:lumMod val="40000"/>
            <a:lumOff val="60000"/>
          </a:schemeClr>
        </a:buClr>
        <a:buSzPct val="80000"/>
        <a:buFont typeface="Arial" pitchFamily="34" charset="0"/>
        <a:buChar char="•"/>
        <a:defRPr sz="2000" b="0" kern="1200" cap="none" baseline="0">
          <a:solidFill>
            <a:schemeClr val="bg1"/>
          </a:solidFill>
          <a:latin typeface="+mn-lt"/>
          <a:ea typeface="+mn-ea"/>
          <a:cs typeface="+mn-cs"/>
        </a:defRPr>
      </a:lvl1pPr>
      <a:lvl2pPr marL="365760" indent="-182880" algn="l" defTabSz="365760" rtl="0" eaLnBrk="1" latinLnBrk="0" hangingPunct="1">
        <a:lnSpc>
          <a:spcPct val="85000"/>
        </a:lnSpc>
        <a:spcBef>
          <a:spcPts val="800"/>
        </a:spcBef>
        <a:buClr>
          <a:schemeClr val="bg1">
            <a:lumMod val="75000"/>
          </a:schemeClr>
        </a:buClr>
        <a:buSzPct val="80000"/>
        <a:buFont typeface="Arial" pitchFamily="34" charset="0"/>
        <a:buChar char="•"/>
        <a:tabLst/>
        <a:defRPr sz="1800" kern="1200" baseline="0">
          <a:solidFill>
            <a:schemeClr val="bg1">
              <a:lumMod val="75000"/>
            </a:schemeClr>
          </a:solidFill>
          <a:latin typeface="+mn-lt"/>
          <a:ea typeface="+mn-ea"/>
          <a:cs typeface="+mn-cs"/>
        </a:defRPr>
      </a:lvl2pPr>
      <a:lvl3pPr marL="548640" indent="-182880" algn="l" defTabSz="365760" rtl="0" eaLnBrk="1" latinLnBrk="0" hangingPunct="1">
        <a:lnSpc>
          <a:spcPct val="85000"/>
        </a:lnSpc>
        <a:spcBef>
          <a:spcPts val="800"/>
        </a:spcBef>
        <a:buClr>
          <a:schemeClr val="bg1">
            <a:lumMod val="75000"/>
          </a:schemeClr>
        </a:buClr>
        <a:buSzPct val="100000"/>
        <a:buFont typeface="Calibri" panose="020F0502020204030204" pitchFamily="34" charset="0"/>
        <a:buChar char="-"/>
        <a:defRPr sz="1400" kern="1200" baseline="0">
          <a:solidFill>
            <a:schemeClr val="bg1">
              <a:lumMod val="7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6.xml.rels><?xml version="1.0" encoding="UTF-8" standalone="yes"?>
<Relationships xmlns="http://schemas.openxmlformats.org/package/2006/relationships"><Relationship Id="rId3" Type="http://schemas.openxmlformats.org/officeDocument/2006/relationships/hyperlink" Target="https://prometheus.io/docs/instrumenting/exporter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grafana.com/grafana/plugins?orderBy=weight&amp;direction=asc"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Kubernetes Monitoring</a:t>
            </a:r>
          </a:p>
        </p:txBody>
      </p:sp>
      <p:sp>
        <p:nvSpPr>
          <p:cNvPr id="13" name="Text Placeholder 12"/>
          <p:cNvSpPr>
            <a:spLocks noGrp="1"/>
          </p:cNvSpPr>
          <p:nvPr>
            <p:ph type="body" sz="quarter" idx="13"/>
          </p:nvPr>
        </p:nvSpPr>
        <p:spPr/>
        <p:txBody>
          <a:bodyPr/>
          <a:lstStyle/>
          <a:p>
            <a:r>
              <a:rPr lang="en-US" i="1" dirty="0"/>
              <a:t>Setting up a Kubernetes monitoring stack</a:t>
            </a:r>
          </a:p>
        </p:txBody>
      </p:sp>
    </p:spTree>
    <p:extLst>
      <p:ext uri="{BB962C8B-B14F-4D97-AF65-F5344CB8AC3E}">
        <p14:creationId xmlns:p14="http://schemas.microsoft.com/office/powerpoint/2010/main" val="1679665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lstStyle/>
          <a:p>
            <a:r>
              <a:rPr lang="en-US" dirty="0"/>
              <a:t>Helm Installation</a:t>
            </a:r>
          </a:p>
        </p:txBody>
      </p:sp>
      <p:sp>
        <p:nvSpPr>
          <p:cNvPr id="4" name="Content Placeholder 3">
            <a:extLst>
              <a:ext uri="{FF2B5EF4-FFF2-40B4-BE49-F238E27FC236}">
                <a16:creationId xmlns:a16="http://schemas.microsoft.com/office/drawing/2014/main" id="{0155B93A-388C-4FA2-819C-50E376F03B39}"/>
              </a:ext>
            </a:extLst>
          </p:cNvPr>
          <p:cNvSpPr>
            <a:spLocks noGrp="1"/>
          </p:cNvSpPr>
          <p:nvPr>
            <p:ph sz="quarter" idx="11"/>
          </p:nvPr>
        </p:nvSpPr>
        <p:spPr>
          <a:xfrm>
            <a:off x="-320699" y="1478839"/>
            <a:ext cx="7891271" cy="4138189"/>
          </a:xfrm>
        </p:spPr>
        <p:txBody>
          <a:bodyPr>
            <a:noAutofit/>
          </a:bodyPr>
          <a:lstStyle/>
          <a:p>
            <a:pPr lvl="2">
              <a:lnSpc>
                <a:spcPct val="100000"/>
              </a:lnSpc>
              <a:spcBef>
                <a:spcPts val="0"/>
              </a:spcBef>
              <a:spcAft>
                <a:spcPts val="3000"/>
              </a:spcAft>
              <a:buFont typeface="Arial" panose="020B0604020202020204" pitchFamily="34" charset="0"/>
              <a:buChar char="•"/>
            </a:pPr>
            <a:r>
              <a:rPr lang="en-US" sz="2000" dirty="0">
                <a:latin typeface="Arial" panose="020B0604020202020204" pitchFamily="34" charset="0"/>
                <a:cs typeface="Arial" panose="020B0604020202020204" pitchFamily="34" charset="0"/>
              </a:rPr>
              <a:t>Download, install, and add a repository to Helm</a:t>
            </a:r>
          </a:p>
          <a:p>
            <a:pPr marL="365760" lvl="2" indent="0">
              <a:lnSpc>
                <a:spcPct val="100000"/>
              </a:lnSpc>
              <a:spcBef>
                <a:spcPts val="0"/>
              </a:spcBef>
              <a:spcAft>
                <a:spcPts val="3000"/>
              </a:spcAft>
              <a:buNone/>
            </a:pPr>
            <a:endParaRPr lang="en-US" sz="2000" dirty="0">
              <a:latin typeface="Arial" panose="020B0604020202020204" pitchFamily="34" charset="0"/>
              <a:cs typeface="Arial" panose="020B0604020202020204" pitchFamily="34" charset="0"/>
            </a:endParaRPr>
          </a:p>
          <a:p>
            <a:pPr marL="548640" lvl="3" indent="0">
              <a:lnSpc>
                <a:spcPct val="100000"/>
              </a:lnSpc>
              <a:spcAft>
                <a:spcPts val="3000"/>
              </a:spcAft>
              <a:buNone/>
            </a:pPr>
            <a:endParaRPr lang="en-US" sz="1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3"/>
          <a:stretch>
            <a:fillRect/>
          </a:stretch>
        </p:blipFill>
        <p:spPr>
          <a:xfrm>
            <a:off x="-11289" y="6062133"/>
            <a:ext cx="9155289" cy="826912"/>
          </a:xfrm>
          <a:prstGeom prst="rect">
            <a:avLst/>
          </a:prstGeom>
        </p:spPr>
      </p:pic>
      <p:pic>
        <p:nvPicPr>
          <p:cNvPr id="10" name="Picture 9">
            <a:extLst>
              <a:ext uri="{FF2B5EF4-FFF2-40B4-BE49-F238E27FC236}">
                <a16:creationId xmlns:a16="http://schemas.microsoft.com/office/drawing/2014/main" id="{A4833F62-D326-4A3A-8E21-1709DA7A7E32}"/>
              </a:ext>
            </a:extLst>
          </p:cNvPr>
          <p:cNvPicPr>
            <a:picLocks noChangeAspect="1"/>
          </p:cNvPicPr>
          <p:nvPr/>
        </p:nvPicPr>
        <p:blipFill>
          <a:blip r:embed="rId4"/>
          <a:stretch>
            <a:fillRect/>
          </a:stretch>
        </p:blipFill>
        <p:spPr>
          <a:xfrm>
            <a:off x="100571" y="1981200"/>
            <a:ext cx="8942857" cy="3676190"/>
          </a:xfrm>
          <a:prstGeom prst="rect">
            <a:avLst/>
          </a:prstGeom>
        </p:spPr>
      </p:pic>
    </p:spTree>
    <p:extLst>
      <p:ext uri="{BB962C8B-B14F-4D97-AF65-F5344CB8AC3E}">
        <p14:creationId xmlns:p14="http://schemas.microsoft.com/office/powerpoint/2010/main" val="2185100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lstStyle/>
          <a:p>
            <a:r>
              <a:rPr lang="en-US" dirty="0"/>
              <a:t>Prometheus Operator Installation</a:t>
            </a:r>
          </a:p>
        </p:txBody>
      </p:sp>
      <p:sp>
        <p:nvSpPr>
          <p:cNvPr id="4" name="Content Placeholder 3">
            <a:extLst>
              <a:ext uri="{FF2B5EF4-FFF2-40B4-BE49-F238E27FC236}">
                <a16:creationId xmlns:a16="http://schemas.microsoft.com/office/drawing/2014/main" id="{0155B93A-388C-4FA2-819C-50E376F03B39}"/>
              </a:ext>
            </a:extLst>
          </p:cNvPr>
          <p:cNvSpPr>
            <a:spLocks noGrp="1"/>
          </p:cNvSpPr>
          <p:nvPr>
            <p:ph sz="quarter" idx="11"/>
          </p:nvPr>
        </p:nvSpPr>
        <p:spPr>
          <a:xfrm>
            <a:off x="441301" y="1478839"/>
            <a:ext cx="7891271" cy="4138189"/>
          </a:xfrm>
        </p:spPr>
        <p:txBody>
          <a:bodyPr>
            <a:noAutofit/>
          </a:bodyPr>
          <a:lstStyle/>
          <a:p>
            <a:pPr lvl="2">
              <a:lnSpc>
                <a:spcPct val="100000"/>
              </a:lnSpc>
              <a:spcBef>
                <a:spcPts val="0"/>
              </a:spcBef>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Install Prometheus using Helm</a:t>
            </a: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3"/>
          <a:stretch>
            <a:fillRect/>
          </a:stretch>
        </p:blipFill>
        <p:spPr>
          <a:xfrm>
            <a:off x="-11289" y="6062133"/>
            <a:ext cx="9155289" cy="826912"/>
          </a:xfrm>
          <a:prstGeom prst="rect">
            <a:avLst/>
          </a:prstGeom>
        </p:spPr>
      </p:pic>
      <p:pic>
        <p:nvPicPr>
          <p:cNvPr id="10" name="Picture 9">
            <a:extLst>
              <a:ext uri="{FF2B5EF4-FFF2-40B4-BE49-F238E27FC236}">
                <a16:creationId xmlns:a16="http://schemas.microsoft.com/office/drawing/2014/main" id="{B397ED39-BC94-4AB4-B09C-C3F42DEA92C4}"/>
              </a:ext>
            </a:extLst>
          </p:cNvPr>
          <p:cNvPicPr>
            <a:picLocks noChangeAspect="1"/>
          </p:cNvPicPr>
          <p:nvPr/>
        </p:nvPicPr>
        <p:blipFill>
          <a:blip r:embed="rId4"/>
          <a:stretch>
            <a:fillRect/>
          </a:stretch>
        </p:blipFill>
        <p:spPr>
          <a:xfrm>
            <a:off x="781524" y="1875281"/>
            <a:ext cx="7580952" cy="4133333"/>
          </a:xfrm>
          <a:prstGeom prst="rect">
            <a:avLst/>
          </a:prstGeom>
        </p:spPr>
      </p:pic>
    </p:spTree>
    <p:extLst>
      <p:ext uri="{BB962C8B-B14F-4D97-AF65-F5344CB8AC3E}">
        <p14:creationId xmlns:p14="http://schemas.microsoft.com/office/powerpoint/2010/main" val="14989900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lstStyle/>
          <a:p>
            <a:r>
              <a:rPr lang="en-US" dirty="0"/>
              <a:t>Prometheus Operator Installation </a:t>
            </a:r>
            <a:r>
              <a:rPr lang="en-US" sz="1400" dirty="0"/>
              <a:t>(continue)</a:t>
            </a:r>
          </a:p>
        </p:txBody>
      </p:sp>
      <p:sp>
        <p:nvSpPr>
          <p:cNvPr id="4" name="Content Placeholder 3">
            <a:extLst>
              <a:ext uri="{FF2B5EF4-FFF2-40B4-BE49-F238E27FC236}">
                <a16:creationId xmlns:a16="http://schemas.microsoft.com/office/drawing/2014/main" id="{0155B93A-388C-4FA2-819C-50E376F03B39}"/>
              </a:ext>
            </a:extLst>
          </p:cNvPr>
          <p:cNvSpPr>
            <a:spLocks noGrp="1"/>
          </p:cNvSpPr>
          <p:nvPr>
            <p:ph sz="quarter" idx="11"/>
          </p:nvPr>
        </p:nvSpPr>
        <p:spPr>
          <a:xfrm>
            <a:off x="626364" y="1478839"/>
            <a:ext cx="7891271" cy="4138189"/>
          </a:xfrm>
        </p:spPr>
        <p:txBody>
          <a:bodyPr>
            <a:noAutofit/>
          </a:bodyPr>
          <a:lstStyle/>
          <a:p>
            <a:pPr lvl="2">
              <a:lnSpc>
                <a:spcPct val="100000"/>
              </a:lnSpc>
              <a:spcBef>
                <a:spcPts val="0"/>
              </a:spcBef>
              <a:spcAft>
                <a:spcPts val="3000"/>
              </a:spcAf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To access the </a:t>
            </a:r>
            <a:r>
              <a:rPr lang="en-US" sz="2000" i="1" dirty="0">
                <a:solidFill>
                  <a:schemeClr val="tx1"/>
                </a:solidFill>
                <a:latin typeface="Arial" panose="020B0604020202020204" pitchFamily="34" charset="0"/>
                <a:cs typeface="Arial" panose="020B0604020202020204" pitchFamily="34" charset="0"/>
              </a:rPr>
              <a:t>Prometheus</a:t>
            </a:r>
            <a:r>
              <a:rPr lang="en-US" sz="2000" dirty="0">
                <a:solidFill>
                  <a:schemeClr val="tx1"/>
                </a:solidFill>
                <a:latin typeface="Arial" panose="020B0604020202020204" pitchFamily="34" charset="0"/>
                <a:cs typeface="Arial" panose="020B0604020202020204" pitchFamily="34" charset="0"/>
              </a:rPr>
              <a:t> web interface as well as </a:t>
            </a:r>
            <a:r>
              <a:rPr lang="en-US" sz="2000" i="1" dirty="0">
                <a:solidFill>
                  <a:schemeClr val="tx1"/>
                </a:solidFill>
                <a:latin typeface="Arial" panose="020B0604020202020204" pitchFamily="34" charset="0"/>
                <a:cs typeface="Arial" panose="020B0604020202020204" pitchFamily="34" charset="0"/>
              </a:rPr>
              <a:t>Grafana</a:t>
            </a:r>
            <a:r>
              <a:rPr lang="en-US" sz="2000" dirty="0">
                <a:solidFill>
                  <a:schemeClr val="tx1"/>
                </a:solidFill>
                <a:latin typeface="Arial" panose="020B0604020202020204" pitchFamily="34" charset="0"/>
                <a:cs typeface="Arial" panose="020B0604020202020204" pitchFamily="34" charset="0"/>
              </a:rPr>
              <a:t>, they both need to be “exposed” as services</a:t>
            </a:r>
            <a:r>
              <a:rPr lang="en-US" sz="2000" dirty="0">
                <a:latin typeface="Arial" panose="020B0604020202020204" pitchFamily="34" charset="0"/>
                <a:cs typeface="Arial" panose="020B0604020202020204" pitchFamily="34" charset="0"/>
              </a:rPr>
              <a:t>:</a:t>
            </a:r>
          </a:p>
          <a:p>
            <a:pPr marL="365760" lvl="2" indent="0">
              <a:lnSpc>
                <a:spcPct val="100000"/>
              </a:lnSpc>
              <a:spcBef>
                <a:spcPts val="0"/>
              </a:spcBef>
              <a:buNone/>
            </a:pPr>
            <a:r>
              <a:rPr lang="en-US" dirty="0">
                <a:solidFill>
                  <a:schemeClr val="tx1"/>
                </a:solidFill>
                <a:latin typeface="Arial" panose="020B0604020202020204" pitchFamily="34" charset="0"/>
                <a:cs typeface="Arial" panose="020B0604020202020204" pitchFamily="34" charset="0"/>
              </a:rPr>
              <a:t>PROMETHEUS_LOG="/</a:t>
            </a:r>
            <a:r>
              <a:rPr lang="en-US" dirty="0" err="1">
                <a:solidFill>
                  <a:schemeClr val="tx1"/>
                </a:solidFill>
                <a:latin typeface="Arial" panose="020B0604020202020204" pitchFamily="34" charset="0"/>
                <a:cs typeface="Arial" panose="020B0604020202020204" pitchFamily="34" charset="0"/>
              </a:rPr>
              <a:t>tmp</a:t>
            </a:r>
            <a:r>
              <a:rPr lang="en-US" dirty="0">
                <a:solidFill>
                  <a:schemeClr val="tx1"/>
                </a:solidFill>
                <a:latin typeface="Arial" panose="020B0604020202020204" pitchFamily="34" charset="0"/>
                <a:cs typeface="Arial" panose="020B0604020202020204" pitchFamily="34" charset="0"/>
              </a:rPr>
              <a:t>/prometheus.log"</a:t>
            </a:r>
          </a:p>
          <a:p>
            <a:pPr marL="365760" lvl="2" indent="0">
              <a:lnSpc>
                <a:spcPct val="100000"/>
              </a:lnSpc>
              <a:spcBef>
                <a:spcPts val="0"/>
              </a:spcBef>
              <a:buNone/>
            </a:pPr>
            <a:r>
              <a:rPr lang="en-US" dirty="0">
                <a:solidFill>
                  <a:schemeClr val="tx1"/>
                </a:solidFill>
                <a:latin typeface="Arial" panose="020B0604020202020204" pitchFamily="34" charset="0"/>
                <a:cs typeface="Arial" panose="020B0604020202020204" pitchFamily="34" charset="0"/>
              </a:rPr>
              <a:t>PROMETHEUS_PORT="9090"</a:t>
            </a:r>
          </a:p>
          <a:p>
            <a:pPr marL="365760" lvl="2" indent="0">
              <a:lnSpc>
                <a:spcPct val="100000"/>
              </a:lnSpc>
              <a:spcBef>
                <a:spcPts val="0"/>
              </a:spcBef>
              <a:spcAft>
                <a:spcPts val="3000"/>
              </a:spcAft>
              <a:buNone/>
            </a:pPr>
            <a:r>
              <a:rPr lang="en-US" dirty="0" err="1">
                <a:solidFill>
                  <a:schemeClr val="tx1"/>
                </a:solidFill>
                <a:latin typeface="Arial" panose="020B0604020202020204" pitchFamily="34" charset="0"/>
                <a:cs typeface="Arial" panose="020B0604020202020204" pitchFamily="34" charset="0"/>
              </a:rPr>
              <a:t>kubectl</a:t>
            </a:r>
            <a:r>
              <a:rPr lang="en-US" dirty="0">
                <a:solidFill>
                  <a:schemeClr val="tx1"/>
                </a:solidFill>
                <a:latin typeface="Arial" panose="020B0604020202020204" pitchFamily="34" charset="0"/>
                <a:cs typeface="Arial" panose="020B0604020202020204" pitchFamily="34" charset="0"/>
              </a:rPr>
              <a:t> port-forward -n $(</a:t>
            </a:r>
            <a:r>
              <a:rPr lang="en-US" dirty="0" err="1">
                <a:solidFill>
                  <a:schemeClr val="tx1"/>
                </a:solidFill>
                <a:latin typeface="Arial" panose="020B0604020202020204" pitchFamily="34" charset="0"/>
                <a:cs typeface="Arial" panose="020B0604020202020204" pitchFamily="34" charset="0"/>
              </a:rPr>
              <a:t>kubectl</a:t>
            </a:r>
            <a:r>
              <a:rPr lang="en-US" dirty="0">
                <a:solidFill>
                  <a:schemeClr val="tx1"/>
                </a:solidFill>
                <a:latin typeface="Arial" panose="020B0604020202020204" pitchFamily="34" charset="0"/>
                <a:cs typeface="Arial" panose="020B0604020202020204" pitchFamily="34" charset="0"/>
              </a:rPr>
              <a:t> get pod -A -l 'app=</a:t>
            </a:r>
            <a:r>
              <a:rPr lang="en-US" dirty="0" err="1">
                <a:solidFill>
                  <a:schemeClr val="tx1"/>
                </a:solidFill>
                <a:latin typeface="Arial" panose="020B0604020202020204" pitchFamily="34" charset="0"/>
                <a:cs typeface="Arial" panose="020B0604020202020204" pitchFamily="34" charset="0"/>
              </a:rPr>
              <a:t>prometheus</a:t>
            </a:r>
            <a:r>
              <a:rPr lang="en-US" dirty="0">
                <a:solidFill>
                  <a:schemeClr val="tx1"/>
                </a:solidFill>
                <a:latin typeface="Arial" panose="020B0604020202020204" pitchFamily="34" charset="0"/>
                <a:cs typeface="Arial" panose="020B0604020202020204" pitchFamily="34" charset="0"/>
              </a:rPr>
              <a:t>' -o </a:t>
            </a:r>
            <a:r>
              <a:rPr lang="en-US" dirty="0" err="1">
                <a:solidFill>
                  <a:schemeClr val="tx1"/>
                </a:solidFill>
                <a:latin typeface="Arial" panose="020B0604020202020204" pitchFamily="34" charset="0"/>
                <a:cs typeface="Arial" panose="020B0604020202020204" pitchFamily="34" charset="0"/>
              </a:rPr>
              <a:t>jsonpath</a:t>
            </a:r>
            <a:r>
              <a:rPr lang="en-US" dirty="0">
                <a:solidFill>
                  <a:schemeClr val="tx1"/>
                </a:solidFill>
                <a:latin typeface="Arial" panose="020B0604020202020204" pitchFamily="34" charset="0"/>
                <a:cs typeface="Arial" panose="020B0604020202020204" pitchFamily="34" charset="0"/>
              </a:rPr>
              <a:t>='{.items[0].</a:t>
            </a:r>
            <a:r>
              <a:rPr lang="en-US" dirty="0" err="1">
                <a:solidFill>
                  <a:schemeClr val="tx1"/>
                </a:solidFill>
                <a:latin typeface="Arial" panose="020B0604020202020204" pitchFamily="34" charset="0"/>
                <a:cs typeface="Arial" panose="020B0604020202020204" pitchFamily="34" charset="0"/>
              </a:rPr>
              <a:t>metadata.namespace</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kubectl</a:t>
            </a:r>
            <a:r>
              <a:rPr lang="en-US" dirty="0">
                <a:solidFill>
                  <a:schemeClr val="tx1"/>
                </a:solidFill>
                <a:latin typeface="Arial" panose="020B0604020202020204" pitchFamily="34" charset="0"/>
                <a:cs typeface="Arial" panose="020B0604020202020204" pitchFamily="34" charset="0"/>
              </a:rPr>
              <a:t> get pod -A -l 'app=</a:t>
            </a:r>
            <a:r>
              <a:rPr lang="en-US" dirty="0" err="1">
                <a:solidFill>
                  <a:schemeClr val="tx1"/>
                </a:solidFill>
                <a:latin typeface="Arial" panose="020B0604020202020204" pitchFamily="34" charset="0"/>
                <a:cs typeface="Arial" panose="020B0604020202020204" pitchFamily="34" charset="0"/>
              </a:rPr>
              <a:t>prometheus</a:t>
            </a:r>
            <a:r>
              <a:rPr lang="en-US" dirty="0">
                <a:solidFill>
                  <a:schemeClr val="tx1"/>
                </a:solidFill>
                <a:latin typeface="Arial" panose="020B0604020202020204" pitchFamily="34" charset="0"/>
                <a:cs typeface="Arial" panose="020B0604020202020204" pitchFamily="34" charset="0"/>
              </a:rPr>
              <a:t>' -o </a:t>
            </a:r>
            <a:r>
              <a:rPr lang="en-US" dirty="0" err="1">
                <a:solidFill>
                  <a:schemeClr val="tx1"/>
                </a:solidFill>
                <a:latin typeface="Arial" panose="020B0604020202020204" pitchFamily="34" charset="0"/>
                <a:cs typeface="Arial" panose="020B0604020202020204" pitchFamily="34" charset="0"/>
              </a:rPr>
              <a:t>jsonpath</a:t>
            </a:r>
            <a:r>
              <a:rPr lang="en-US" dirty="0">
                <a:solidFill>
                  <a:schemeClr val="tx1"/>
                </a:solidFill>
                <a:latin typeface="Arial" panose="020B0604020202020204" pitchFamily="34" charset="0"/>
                <a:cs typeface="Arial" panose="020B0604020202020204" pitchFamily="34" charset="0"/>
              </a:rPr>
              <a:t>='{.items[0].metadata.name}') --address $(hostname -</a:t>
            </a:r>
            <a:r>
              <a:rPr lang="en-US" dirty="0" err="1">
                <a:solidFill>
                  <a:schemeClr val="tx1"/>
                </a:solidFill>
                <a:latin typeface="Arial" panose="020B0604020202020204" pitchFamily="34" charset="0"/>
                <a:cs typeface="Arial" panose="020B0604020202020204" pitchFamily="34" charset="0"/>
              </a:rPr>
              <a:t>i</a:t>
            </a:r>
            <a:r>
              <a:rPr lang="en-US" dirty="0">
                <a:solidFill>
                  <a:schemeClr val="tx1"/>
                </a:solidFill>
                <a:latin typeface="Arial" panose="020B0604020202020204" pitchFamily="34" charset="0"/>
                <a:cs typeface="Arial" panose="020B0604020202020204" pitchFamily="34" charset="0"/>
              </a:rPr>
              <a:t>) $PROMETHEUS_PORT:$PROMETHEUS_PORT &gt;&gt;$PROMETHEUS_LOG &amp;</a:t>
            </a:r>
          </a:p>
          <a:p>
            <a:pPr marL="365760" lvl="2" indent="0">
              <a:lnSpc>
                <a:spcPct val="100000"/>
              </a:lnSpc>
              <a:spcBef>
                <a:spcPts val="0"/>
              </a:spcBef>
              <a:buNone/>
            </a:pPr>
            <a:r>
              <a:rPr lang="en-US" dirty="0">
                <a:solidFill>
                  <a:schemeClr val="tx1"/>
                </a:solidFill>
                <a:latin typeface="Arial" panose="020B0604020202020204" pitchFamily="34" charset="0"/>
                <a:cs typeface="Arial" panose="020B0604020202020204" pitchFamily="34" charset="0"/>
              </a:rPr>
              <a:t>GRAFANA_LOG="/</a:t>
            </a:r>
            <a:r>
              <a:rPr lang="en-US" dirty="0" err="1">
                <a:solidFill>
                  <a:schemeClr val="tx1"/>
                </a:solidFill>
                <a:latin typeface="Arial" panose="020B0604020202020204" pitchFamily="34" charset="0"/>
                <a:cs typeface="Arial" panose="020B0604020202020204" pitchFamily="34" charset="0"/>
              </a:rPr>
              <a:t>tmp</a:t>
            </a:r>
            <a:r>
              <a:rPr lang="en-US" dirty="0">
                <a:solidFill>
                  <a:schemeClr val="tx1"/>
                </a:solidFill>
                <a:latin typeface="Arial" panose="020B0604020202020204" pitchFamily="34" charset="0"/>
                <a:cs typeface="Arial" panose="020B0604020202020204" pitchFamily="34" charset="0"/>
              </a:rPr>
              <a:t>/grafana.log"</a:t>
            </a:r>
          </a:p>
          <a:p>
            <a:pPr marL="365760" lvl="2" indent="0">
              <a:lnSpc>
                <a:spcPct val="100000"/>
              </a:lnSpc>
              <a:spcBef>
                <a:spcPts val="0"/>
              </a:spcBef>
              <a:buNone/>
            </a:pPr>
            <a:r>
              <a:rPr lang="en-US" dirty="0">
                <a:solidFill>
                  <a:schemeClr val="tx1"/>
                </a:solidFill>
                <a:latin typeface="Arial" panose="020B0604020202020204" pitchFamily="34" charset="0"/>
                <a:cs typeface="Arial" panose="020B0604020202020204" pitchFamily="34" charset="0"/>
              </a:rPr>
              <a:t>GRAFANA_PORT=“3000"</a:t>
            </a:r>
          </a:p>
          <a:p>
            <a:pPr marL="365760" lvl="2" indent="0">
              <a:lnSpc>
                <a:spcPct val="100000"/>
              </a:lnSpc>
              <a:spcBef>
                <a:spcPts val="0"/>
              </a:spcBef>
              <a:spcAft>
                <a:spcPts val="3000"/>
              </a:spcAft>
              <a:buNone/>
            </a:pPr>
            <a:r>
              <a:rPr lang="en-US" dirty="0" err="1">
                <a:solidFill>
                  <a:schemeClr val="tx1"/>
                </a:solidFill>
                <a:latin typeface="Arial" panose="020B0604020202020204" pitchFamily="34" charset="0"/>
                <a:cs typeface="Arial" panose="020B0604020202020204" pitchFamily="34" charset="0"/>
              </a:rPr>
              <a:t>kubectl</a:t>
            </a:r>
            <a:r>
              <a:rPr lang="en-US" dirty="0">
                <a:solidFill>
                  <a:schemeClr val="tx1"/>
                </a:solidFill>
                <a:latin typeface="Arial" panose="020B0604020202020204" pitchFamily="34" charset="0"/>
                <a:cs typeface="Arial" panose="020B0604020202020204" pitchFamily="34" charset="0"/>
              </a:rPr>
              <a:t> port-forward -n $(</a:t>
            </a:r>
            <a:r>
              <a:rPr lang="en-US" dirty="0" err="1">
                <a:solidFill>
                  <a:schemeClr val="tx1"/>
                </a:solidFill>
                <a:latin typeface="Arial" panose="020B0604020202020204" pitchFamily="34" charset="0"/>
                <a:cs typeface="Arial" panose="020B0604020202020204" pitchFamily="34" charset="0"/>
              </a:rPr>
              <a:t>kubectl</a:t>
            </a:r>
            <a:r>
              <a:rPr lang="en-US" dirty="0">
                <a:solidFill>
                  <a:schemeClr val="tx1"/>
                </a:solidFill>
                <a:latin typeface="Arial" panose="020B0604020202020204" pitchFamily="34" charset="0"/>
                <a:cs typeface="Arial" panose="020B0604020202020204" pitchFamily="34" charset="0"/>
              </a:rPr>
              <a:t> get pod -A -l 'app.kubernetes.io/name=</a:t>
            </a:r>
            <a:r>
              <a:rPr lang="en-US" dirty="0" err="1">
                <a:solidFill>
                  <a:schemeClr val="tx1"/>
                </a:solidFill>
                <a:latin typeface="Arial" panose="020B0604020202020204" pitchFamily="34" charset="0"/>
                <a:cs typeface="Arial" panose="020B0604020202020204" pitchFamily="34" charset="0"/>
              </a:rPr>
              <a:t>grafana</a:t>
            </a:r>
            <a:r>
              <a:rPr lang="en-US" dirty="0">
                <a:solidFill>
                  <a:schemeClr val="tx1"/>
                </a:solidFill>
                <a:latin typeface="Arial" panose="020B0604020202020204" pitchFamily="34" charset="0"/>
                <a:cs typeface="Arial" panose="020B0604020202020204" pitchFamily="34" charset="0"/>
              </a:rPr>
              <a:t>' -o </a:t>
            </a:r>
            <a:r>
              <a:rPr lang="en-US" dirty="0" err="1">
                <a:solidFill>
                  <a:schemeClr val="tx1"/>
                </a:solidFill>
                <a:latin typeface="Arial" panose="020B0604020202020204" pitchFamily="34" charset="0"/>
                <a:cs typeface="Arial" panose="020B0604020202020204" pitchFamily="34" charset="0"/>
              </a:rPr>
              <a:t>jsonpath</a:t>
            </a:r>
            <a:r>
              <a:rPr lang="en-US" dirty="0">
                <a:solidFill>
                  <a:schemeClr val="tx1"/>
                </a:solidFill>
                <a:latin typeface="Arial" panose="020B0604020202020204" pitchFamily="34" charset="0"/>
                <a:cs typeface="Arial" panose="020B0604020202020204" pitchFamily="34" charset="0"/>
              </a:rPr>
              <a:t>='{.items[0].</a:t>
            </a:r>
            <a:r>
              <a:rPr lang="en-US" dirty="0" err="1">
                <a:solidFill>
                  <a:schemeClr val="tx1"/>
                </a:solidFill>
                <a:latin typeface="Arial" panose="020B0604020202020204" pitchFamily="34" charset="0"/>
                <a:cs typeface="Arial" panose="020B0604020202020204" pitchFamily="34" charset="0"/>
              </a:rPr>
              <a:t>metadata.namespace</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kubectl</a:t>
            </a:r>
            <a:r>
              <a:rPr lang="en-US" dirty="0">
                <a:solidFill>
                  <a:schemeClr val="tx1"/>
                </a:solidFill>
                <a:latin typeface="Arial" panose="020B0604020202020204" pitchFamily="34" charset="0"/>
                <a:cs typeface="Arial" panose="020B0604020202020204" pitchFamily="34" charset="0"/>
              </a:rPr>
              <a:t> get pod -A -l 'app.kubernetes.io/name=</a:t>
            </a:r>
            <a:r>
              <a:rPr lang="en-US" dirty="0" err="1">
                <a:solidFill>
                  <a:schemeClr val="tx1"/>
                </a:solidFill>
                <a:latin typeface="Arial" panose="020B0604020202020204" pitchFamily="34" charset="0"/>
                <a:cs typeface="Arial" panose="020B0604020202020204" pitchFamily="34" charset="0"/>
              </a:rPr>
              <a:t>grafana</a:t>
            </a:r>
            <a:r>
              <a:rPr lang="en-US" dirty="0">
                <a:solidFill>
                  <a:schemeClr val="tx1"/>
                </a:solidFill>
                <a:latin typeface="Arial" panose="020B0604020202020204" pitchFamily="34" charset="0"/>
                <a:cs typeface="Arial" panose="020B0604020202020204" pitchFamily="34" charset="0"/>
              </a:rPr>
              <a:t>' -o </a:t>
            </a:r>
            <a:r>
              <a:rPr lang="en-US" dirty="0" err="1">
                <a:solidFill>
                  <a:schemeClr val="tx1"/>
                </a:solidFill>
                <a:latin typeface="Arial" panose="020B0604020202020204" pitchFamily="34" charset="0"/>
                <a:cs typeface="Arial" panose="020B0604020202020204" pitchFamily="34" charset="0"/>
              </a:rPr>
              <a:t>jsonpath</a:t>
            </a:r>
            <a:r>
              <a:rPr lang="en-US" dirty="0">
                <a:solidFill>
                  <a:schemeClr val="tx1"/>
                </a:solidFill>
                <a:latin typeface="Arial" panose="020B0604020202020204" pitchFamily="34" charset="0"/>
                <a:cs typeface="Arial" panose="020B0604020202020204" pitchFamily="34" charset="0"/>
              </a:rPr>
              <a:t>='{.items[0].metadata.name}') --address $(hostname -</a:t>
            </a:r>
            <a:r>
              <a:rPr lang="en-US" dirty="0" err="1">
                <a:solidFill>
                  <a:schemeClr val="tx1"/>
                </a:solidFill>
                <a:latin typeface="Arial" panose="020B0604020202020204" pitchFamily="34" charset="0"/>
                <a:cs typeface="Arial" panose="020B0604020202020204" pitchFamily="34" charset="0"/>
              </a:rPr>
              <a:t>i</a:t>
            </a:r>
            <a:r>
              <a:rPr lang="en-US" dirty="0">
                <a:solidFill>
                  <a:schemeClr val="tx1"/>
                </a:solidFill>
                <a:latin typeface="Arial" panose="020B0604020202020204" pitchFamily="34" charset="0"/>
                <a:cs typeface="Arial" panose="020B0604020202020204" pitchFamily="34" charset="0"/>
              </a:rPr>
              <a:t>) $GRAFANA_PORT:$GRAFANA_PORT &gt;&gt;$GRAFANA_LOG &amp;</a:t>
            </a: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3"/>
          <a:stretch>
            <a:fillRect/>
          </a:stretch>
        </p:blipFill>
        <p:spPr>
          <a:xfrm>
            <a:off x="-11289" y="6062133"/>
            <a:ext cx="9155289" cy="826912"/>
          </a:xfrm>
          <a:prstGeom prst="rect">
            <a:avLst/>
          </a:prstGeom>
        </p:spPr>
      </p:pic>
    </p:spTree>
    <p:extLst>
      <p:ext uri="{BB962C8B-B14F-4D97-AF65-F5344CB8AC3E}">
        <p14:creationId xmlns:p14="http://schemas.microsoft.com/office/powerpoint/2010/main" val="37094405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lstStyle/>
          <a:p>
            <a:r>
              <a:rPr lang="en-US" dirty="0"/>
              <a:t>Prometheus access</a:t>
            </a:r>
          </a:p>
        </p:txBody>
      </p:sp>
      <p:sp>
        <p:nvSpPr>
          <p:cNvPr id="4" name="Content Placeholder 3">
            <a:extLst>
              <a:ext uri="{FF2B5EF4-FFF2-40B4-BE49-F238E27FC236}">
                <a16:creationId xmlns:a16="http://schemas.microsoft.com/office/drawing/2014/main" id="{0155B93A-388C-4FA2-819C-50E376F03B39}"/>
              </a:ext>
            </a:extLst>
          </p:cNvPr>
          <p:cNvSpPr>
            <a:spLocks noGrp="1"/>
          </p:cNvSpPr>
          <p:nvPr>
            <p:ph sz="quarter" idx="11"/>
          </p:nvPr>
        </p:nvSpPr>
        <p:spPr>
          <a:xfrm>
            <a:off x="626364" y="1478839"/>
            <a:ext cx="7891271" cy="4138189"/>
          </a:xfrm>
        </p:spPr>
        <p:txBody>
          <a:bodyPr>
            <a:noAutofit/>
          </a:bodyPr>
          <a:lstStyle/>
          <a:p>
            <a:pPr lvl="2">
              <a:lnSpc>
                <a:spcPct val="100000"/>
              </a:lnSpc>
              <a:spcBef>
                <a:spcPts val="0"/>
              </a:spcBef>
              <a:spcAft>
                <a:spcPts val="3000"/>
              </a:spcAft>
              <a:buFont typeface="Arial" panose="020B0604020202020204" pitchFamily="34" charset="0"/>
              <a:buChar char="•"/>
            </a:pPr>
            <a:r>
              <a:rPr lang="en-US" sz="2000" dirty="0">
                <a:latin typeface="Arial" panose="020B0604020202020204" pitchFamily="34" charset="0"/>
                <a:cs typeface="Arial" panose="020B0604020202020204" pitchFamily="34" charset="0"/>
              </a:rPr>
              <a:t>Once </a:t>
            </a:r>
            <a:r>
              <a:rPr lang="en-US" sz="2000" i="1" dirty="0">
                <a:solidFill>
                  <a:srgbClr val="FF0000"/>
                </a:solidFill>
                <a:latin typeface="Arial" panose="020B0604020202020204" pitchFamily="34" charset="0"/>
                <a:cs typeface="Arial" panose="020B0604020202020204" pitchFamily="34" charset="0"/>
              </a:rPr>
              <a:t>Prometheus</a:t>
            </a:r>
            <a:r>
              <a:rPr lang="en-US" sz="2000" dirty="0">
                <a:latin typeface="Arial" panose="020B0604020202020204" pitchFamily="34" charset="0"/>
                <a:cs typeface="Arial" panose="020B0604020202020204" pitchFamily="34" charset="0"/>
              </a:rPr>
              <a:t> has been exposed, it can be accessed from a browser as in the following example:</a:t>
            </a:r>
          </a:p>
          <a:p>
            <a:pPr marL="548640" lvl="3" indent="0">
              <a:lnSpc>
                <a:spcPct val="100000"/>
              </a:lnSpc>
              <a:spcAft>
                <a:spcPts val="3000"/>
              </a:spcAft>
              <a:buNone/>
            </a:pPr>
            <a:r>
              <a:rPr lang="en-US" sz="1800" dirty="0">
                <a:latin typeface="Arial" panose="020B0604020202020204" pitchFamily="34" charset="0"/>
                <a:cs typeface="Arial" panose="020B0604020202020204" pitchFamily="34" charset="0"/>
              </a:rPr>
              <a:t>	</a:t>
            </a:r>
            <a:r>
              <a:rPr lang="en-US" sz="1800" i="1" dirty="0">
                <a:solidFill>
                  <a:srgbClr val="FF0000"/>
                </a:solidFill>
                <a:latin typeface="Arial" panose="020B0604020202020204" pitchFamily="34" charset="0"/>
                <a:cs typeface="Arial" panose="020B0604020202020204" pitchFamily="34" charset="0"/>
              </a:rPr>
              <a:t>http(s)://&lt;Prometheus host&gt;:9090</a:t>
            </a:r>
            <a:endParaRPr lang="en-US" sz="1400" i="1"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3"/>
          <a:stretch>
            <a:fillRect/>
          </a:stretch>
        </p:blipFill>
        <p:spPr>
          <a:xfrm>
            <a:off x="-11289" y="6062133"/>
            <a:ext cx="9155289" cy="826912"/>
          </a:xfrm>
          <a:prstGeom prst="rect">
            <a:avLst/>
          </a:prstGeom>
        </p:spPr>
      </p:pic>
      <p:pic>
        <p:nvPicPr>
          <p:cNvPr id="5" name="Picture 4">
            <a:extLst>
              <a:ext uri="{FF2B5EF4-FFF2-40B4-BE49-F238E27FC236}">
                <a16:creationId xmlns:a16="http://schemas.microsoft.com/office/drawing/2014/main" id="{B5733913-3DB7-4D71-9FAA-551F2F2CDC19}"/>
              </a:ext>
            </a:extLst>
          </p:cNvPr>
          <p:cNvPicPr>
            <a:picLocks noChangeAspect="1"/>
          </p:cNvPicPr>
          <p:nvPr/>
        </p:nvPicPr>
        <p:blipFill>
          <a:blip r:embed="rId4"/>
          <a:stretch>
            <a:fillRect/>
          </a:stretch>
        </p:blipFill>
        <p:spPr>
          <a:xfrm>
            <a:off x="1234415" y="2922781"/>
            <a:ext cx="6512311" cy="3100895"/>
          </a:xfrm>
          <a:prstGeom prst="rect">
            <a:avLst/>
          </a:prstGeom>
        </p:spPr>
      </p:pic>
    </p:spTree>
    <p:extLst>
      <p:ext uri="{BB962C8B-B14F-4D97-AF65-F5344CB8AC3E}">
        <p14:creationId xmlns:p14="http://schemas.microsoft.com/office/powerpoint/2010/main" val="7797001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lstStyle/>
          <a:p>
            <a:r>
              <a:rPr lang="en-US" dirty="0"/>
              <a:t>Grafana access</a:t>
            </a:r>
          </a:p>
        </p:txBody>
      </p:sp>
      <p:sp>
        <p:nvSpPr>
          <p:cNvPr id="4" name="Content Placeholder 3">
            <a:extLst>
              <a:ext uri="{FF2B5EF4-FFF2-40B4-BE49-F238E27FC236}">
                <a16:creationId xmlns:a16="http://schemas.microsoft.com/office/drawing/2014/main" id="{0155B93A-388C-4FA2-819C-50E376F03B39}"/>
              </a:ext>
            </a:extLst>
          </p:cNvPr>
          <p:cNvSpPr>
            <a:spLocks noGrp="1"/>
          </p:cNvSpPr>
          <p:nvPr>
            <p:ph sz="quarter" idx="11"/>
          </p:nvPr>
        </p:nvSpPr>
        <p:spPr>
          <a:xfrm>
            <a:off x="626364" y="1478839"/>
            <a:ext cx="7891271" cy="4138189"/>
          </a:xfrm>
        </p:spPr>
        <p:txBody>
          <a:bodyPr>
            <a:noAutofit/>
          </a:bodyPr>
          <a:lstStyle/>
          <a:p>
            <a:pPr lvl="2">
              <a:lnSpc>
                <a:spcPct val="100000"/>
              </a:lnSpc>
              <a:spcBef>
                <a:spcPts val="0"/>
              </a:spcBef>
              <a:spcAft>
                <a:spcPts val="3000"/>
              </a:spcAft>
              <a:buFont typeface="Arial" panose="020B0604020202020204" pitchFamily="34" charset="0"/>
              <a:buChar char="•"/>
            </a:pPr>
            <a:r>
              <a:rPr lang="en-US" sz="2000" dirty="0">
                <a:latin typeface="Arial" panose="020B0604020202020204" pitchFamily="34" charset="0"/>
                <a:cs typeface="Arial" panose="020B0604020202020204" pitchFamily="34" charset="0"/>
              </a:rPr>
              <a:t>Once </a:t>
            </a:r>
            <a:r>
              <a:rPr lang="en-US" sz="2000" i="1" dirty="0">
                <a:solidFill>
                  <a:srgbClr val="FF0000"/>
                </a:solidFill>
                <a:latin typeface="Arial" panose="020B0604020202020204" pitchFamily="34" charset="0"/>
                <a:cs typeface="Arial" panose="020B0604020202020204" pitchFamily="34" charset="0"/>
              </a:rPr>
              <a:t>Grafana</a:t>
            </a:r>
            <a:r>
              <a:rPr lang="en-US" sz="2000" dirty="0">
                <a:latin typeface="Arial" panose="020B0604020202020204" pitchFamily="34" charset="0"/>
                <a:cs typeface="Arial" panose="020B0604020202020204" pitchFamily="34" charset="0"/>
              </a:rPr>
              <a:t> has been exposed, it can be accessed from a browser as in the following example:</a:t>
            </a:r>
          </a:p>
          <a:p>
            <a:pPr marL="548640" lvl="3" indent="0">
              <a:lnSpc>
                <a:spcPct val="100000"/>
              </a:lnSpc>
              <a:spcAft>
                <a:spcPts val="3000"/>
              </a:spcAft>
              <a:buNone/>
            </a:pPr>
            <a:r>
              <a:rPr lang="en-US" sz="1800" dirty="0">
                <a:latin typeface="Arial" panose="020B0604020202020204" pitchFamily="34" charset="0"/>
                <a:cs typeface="Arial" panose="020B0604020202020204" pitchFamily="34" charset="0"/>
              </a:rPr>
              <a:t>	</a:t>
            </a:r>
            <a:r>
              <a:rPr lang="en-US" sz="1800" i="1" dirty="0">
                <a:solidFill>
                  <a:srgbClr val="FF0000"/>
                </a:solidFill>
                <a:latin typeface="Arial" panose="020B0604020202020204" pitchFamily="34" charset="0"/>
                <a:cs typeface="Arial" panose="020B0604020202020204" pitchFamily="34" charset="0"/>
              </a:rPr>
              <a:t>http(s)://&lt;Grafana host&gt;:3000 </a:t>
            </a:r>
            <a:r>
              <a:rPr lang="en-US" sz="1800" i="1" dirty="0">
                <a:solidFill>
                  <a:schemeClr val="tx1"/>
                </a:solidFill>
                <a:latin typeface="Arial" panose="020B0604020202020204" pitchFamily="34" charset="0"/>
                <a:cs typeface="Arial" panose="020B0604020202020204" pitchFamily="34" charset="0"/>
              </a:rPr>
              <a:t>(</a:t>
            </a:r>
            <a:r>
              <a:rPr lang="en-US" sz="1400" dirty="0">
                <a:solidFill>
                  <a:schemeClr val="tx1"/>
                </a:solidFill>
                <a:latin typeface="Arial" panose="020B0604020202020204" pitchFamily="34" charset="0"/>
                <a:cs typeface="Arial" panose="020B0604020202020204" pitchFamily="34" charset="0"/>
              </a:rPr>
              <a:t>Initial credentials are </a:t>
            </a:r>
            <a:r>
              <a:rPr lang="en-US" sz="1400" i="1" dirty="0">
                <a:solidFill>
                  <a:srgbClr val="FF0000"/>
                </a:solidFill>
                <a:latin typeface="Arial" panose="020B0604020202020204" pitchFamily="34" charset="0"/>
                <a:cs typeface="Arial" panose="020B0604020202020204" pitchFamily="34" charset="0"/>
              </a:rPr>
              <a:t>admin</a:t>
            </a:r>
            <a:r>
              <a:rPr lang="en-US" sz="1400" dirty="0">
                <a:solidFill>
                  <a:schemeClr val="tx1"/>
                </a:solidFill>
                <a:latin typeface="Arial" panose="020B0604020202020204" pitchFamily="34" charset="0"/>
                <a:cs typeface="Arial" panose="020B0604020202020204" pitchFamily="34" charset="0"/>
              </a:rPr>
              <a:t>/</a:t>
            </a:r>
            <a:r>
              <a:rPr lang="en-US" sz="1400" i="1" dirty="0">
                <a:solidFill>
                  <a:srgbClr val="FF0000"/>
                </a:solidFill>
                <a:latin typeface="Arial" panose="020B0604020202020204" pitchFamily="34" charset="0"/>
                <a:cs typeface="Arial" panose="020B0604020202020204" pitchFamily="34" charset="0"/>
              </a:rPr>
              <a:t>prom-operator</a:t>
            </a:r>
            <a:r>
              <a:rPr lang="en-US" sz="1400" i="1" dirty="0">
                <a:solidFill>
                  <a:schemeClr val="tx1"/>
                </a:solidFill>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3"/>
          <a:stretch>
            <a:fillRect/>
          </a:stretch>
        </p:blipFill>
        <p:spPr>
          <a:xfrm>
            <a:off x="-11289" y="6062133"/>
            <a:ext cx="9155289" cy="826912"/>
          </a:xfrm>
          <a:prstGeom prst="rect">
            <a:avLst/>
          </a:prstGeom>
        </p:spPr>
      </p:pic>
      <p:pic>
        <p:nvPicPr>
          <p:cNvPr id="8" name="Picture 7">
            <a:extLst>
              <a:ext uri="{FF2B5EF4-FFF2-40B4-BE49-F238E27FC236}">
                <a16:creationId xmlns:a16="http://schemas.microsoft.com/office/drawing/2014/main" id="{605E3A0D-D25F-4ED2-987A-73CCCC5D9764}"/>
              </a:ext>
            </a:extLst>
          </p:cNvPr>
          <p:cNvPicPr>
            <a:picLocks noChangeAspect="1"/>
          </p:cNvPicPr>
          <p:nvPr/>
        </p:nvPicPr>
        <p:blipFill>
          <a:blip r:embed="rId4"/>
          <a:stretch>
            <a:fillRect/>
          </a:stretch>
        </p:blipFill>
        <p:spPr>
          <a:xfrm>
            <a:off x="1338150" y="2957048"/>
            <a:ext cx="6512311" cy="3043661"/>
          </a:xfrm>
          <a:prstGeom prst="rect">
            <a:avLst/>
          </a:prstGeom>
        </p:spPr>
      </p:pic>
    </p:spTree>
    <p:extLst>
      <p:ext uri="{BB962C8B-B14F-4D97-AF65-F5344CB8AC3E}">
        <p14:creationId xmlns:p14="http://schemas.microsoft.com/office/powerpoint/2010/main" val="335803105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4" name="Content Placeholder 3">
            <a:extLst>
              <a:ext uri="{FF2B5EF4-FFF2-40B4-BE49-F238E27FC236}">
                <a16:creationId xmlns:a16="http://schemas.microsoft.com/office/drawing/2014/main" id="{0155B93A-388C-4FA2-819C-50E376F03B39}"/>
              </a:ext>
            </a:extLst>
          </p:cNvPr>
          <p:cNvSpPr>
            <a:spLocks noGrp="1"/>
          </p:cNvSpPr>
          <p:nvPr>
            <p:ph sz="quarter" idx="11"/>
          </p:nvPr>
        </p:nvSpPr>
        <p:spPr>
          <a:xfrm>
            <a:off x="626364" y="1478839"/>
            <a:ext cx="7891271" cy="4138189"/>
          </a:xfrm>
        </p:spPr>
        <p:txBody>
          <a:bodyPr>
            <a:noAutofit/>
          </a:bodyPr>
          <a:lstStyle/>
          <a:p>
            <a:pPr marL="365760" lvl="2" indent="0">
              <a:lnSpc>
                <a:spcPct val="100000"/>
              </a:lnSpc>
              <a:spcBef>
                <a:spcPts val="0"/>
              </a:spcBef>
              <a:spcAft>
                <a:spcPts val="3000"/>
              </a:spcAft>
              <a:buNone/>
            </a:pPr>
            <a:endParaRPr lang="en-US" sz="2000" dirty="0">
              <a:latin typeface="Arial" panose="020B0604020202020204" pitchFamily="34" charset="0"/>
              <a:cs typeface="Arial" panose="020B0604020202020204" pitchFamily="34" charset="0"/>
            </a:endParaRPr>
          </a:p>
          <a:p>
            <a:pPr marL="365760" lvl="2" indent="0">
              <a:lnSpc>
                <a:spcPct val="100000"/>
              </a:lnSpc>
              <a:spcBef>
                <a:spcPts val="0"/>
              </a:spcBef>
              <a:spcAft>
                <a:spcPts val="3000"/>
              </a:spcAft>
              <a:buNone/>
            </a:pPr>
            <a:endParaRPr lang="en-US" sz="2000" dirty="0">
              <a:latin typeface="Arial" panose="020B0604020202020204" pitchFamily="34" charset="0"/>
              <a:cs typeface="Arial" panose="020B0604020202020204" pitchFamily="34" charset="0"/>
            </a:endParaRPr>
          </a:p>
          <a:p>
            <a:pPr marL="365760" lvl="2" indent="0">
              <a:lnSpc>
                <a:spcPct val="100000"/>
              </a:lnSpc>
              <a:spcBef>
                <a:spcPts val="0"/>
              </a:spcBef>
              <a:spcAft>
                <a:spcPts val="3000"/>
              </a:spcAft>
              <a:buNone/>
            </a:pPr>
            <a:endParaRPr lang="en-US" sz="2000" dirty="0">
              <a:latin typeface="Arial" panose="020B0604020202020204" pitchFamily="34" charset="0"/>
              <a:cs typeface="Arial" panose="020B0604020202020204" pitchFamily="34" charset="0"/>
            </a:endParaRPr>
          </a:p>
          <a:p>
            <a:pPr marL="365760" lvl="2" indent="0">
              <a:lnSpc>
                <a:spcPct val="100000"/>
              </a:lnSpc>
              <a:spcBef>
                <a:spcPts val="0"/>
              </a:spcBef>
              <a:spcAft>
                <a:spcPts val="3000"/>
              </a:spcAft>
              <a:buNone/>
            </a:pPr>
            <a:endParaRPr lang="en-US" sz="2000" dirty="0">
              <a:latin typeface="Arial" panose="020B0604020202020204" pitchFamily="34" charset="0"/>
              <a:cs typeface="Arial" panose="020B0604020202020204" pitchFamily="34" charset="0"/>
            </a:endParaRPr>
          </a:p>
          <a:p>
            <a:pPr marL="365760" lvl="2" indent="0">
              <a:lnSpc>
                <a:spcPct val="100000"/>
              </a:lnSpc>
              <a:spcBef>
                <a:spcPts val="0"/>
              </a:spcBef>
              <a:spcAft>
                <a:spcPts val="3000"/>
              </a:spcAft>
              <a:buNone/>
            </a:pPr>
            <a:endParaRPr lang="en-US" sz="2000" dirty="0">
              <a:latin typeface="Arial" panose="020B0604020202020204" pitchFamily="34" charset="0"/>
              <a:cs typeface="Arial" panose="020B0604020202020204" pitchFamily="34" charset="0"/>
            </a:endParaRPr>
          </a:p>
          <a:p>
            <a:pPr marL="365760" lvl="2" indent="0" algn="ctr">
              <a:lnSpc>
                <a:spcPct val="100000"/>
              </a:lnSpc>
              <a:spcBef>
                <a:spcPts val="0"/>
              </a:spcBef>
              <a:spcAft>
                <a:spcPts val="3000"/>
              </a:spcAft>
              <a:buNone/>
            </a:pPr>
            <a:r>
              <a:rPr lang="en-US" sz="2000" i="1" cap="all" dirty="0">
                <a:solidFill>
                  <a:schemeClr val="tx1"/>
                </a:solidFill>
                <a:latin typeface="Arial" panose="020B0604020202020204" pitchFamily="34" charset="0"/>
                <a:cs typeface="Arial" panose="020B0604020202020204" pitchFamily="34" charset="0"/>
              </a:rPr>
              <a:t>Our monitoring stack is up, now what?</a:t>
            </a: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3"/>
          <a:stretch>
            <a:fillRect/>
          </a:stretch>
        </p:blipFill>
        <p:spPr>
          <a:xfrm>
            <a:off x="-11289" y="6062133"/>
            <a:ext cx="9155289" cy="826912"/>
          </a:xfrm>
          <a:prstGeom prst="rect">
            <a:avLst/>
          </a:prstGeom>
        </p:spPr>
      </p:pic>
      <p:pic>
        <p:nvPicPr>
          <p:cNvPr id="14338" name="Picture 2" descr="Now, What Do We Do? | The Summit Fellowships">
            <a:extLst>
              <a:ext uri="{FF2B5EF4-FFF2-40B4-BE49-F238E27FC236}">
                <a16:creationId xmlns:a16="http://schemas.microsoft.com/office/drawing/2014/main" id="{40C5F813-9755-4DC5-BA9A-A204784872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9693" y="1565228"/>
            <a:ext cx="309562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53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down)">
                                      <p:cBhvr>
                                        <p:cTn id="7" dur="580">
                                          <p:stCondLst>
                                            <p:cond delay="0"/>
                                          </p:stCondLst>
                                        </p:cTn>
                                        <p:tgtEl>
                                          <p:spTgt spid="14338"/>
                                        </p:tgtEl>
                                      </p:cBhvr>
                                    </p:animEffect>
                                    <p:anim calcmode="lin" valueType="num">
                                      <p:cBhvr>
                                        <p:cTn id="8" dur="1822" tmFilter="0,0; 0.14,0.36; 0.43,0.73; 0.71,0.91; 1.0,1.0">
                                          <p:stCondLst>
                                            <p:cond delay="0"/>
                                          </p:stCondLst>
                                        </p:cTn>
                                        <p:tgtEl>
                                          <p:spTgt spid="143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3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3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3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338"/>
                                        </p:tgtEl>
                                        <p:attrNameLst>
                                          <p:attrName>ppt_y</p:attrName>
                                        </p:attrNameLst>
                                      </p:cBhvr>
                                      <p:tavLst>
                                        <p:tav tm="0" fmla="#ppt_y-sin(pi*$)/81">
                                          <p:val>
                                            <p:fltVal val="0"/>
                                          </p:val>
                                        </p:tav>
                                        <p:tav tm="100000">
                                          <p:val>
                                            <p:fltVal val="1"/>
                                          </p:val>
                                        </p:tav>
                                      </p:tavLst>
                                    </p:anim>
                                    <p:animScale>
                                      <p:cBhvr>
                                        <p:cTn id="13" dur="26">
                                          <p:stCondLst>
                                            <p:cond delay="650"/>
                                          </p:stCondLst>
                                        </p:cTn>
                                        <p:tgtEl>
                                          <p:spTgt spid="14338"/>
                                        </p:tgtEl>
                                      </p:cBhvr>
                                      <p:to x="100000" y="60000"/>
                                    </p:animScale>
                                    <p:animScale>
                                      <p:cBhvr>
                                        <p:cTn id="14" dur="166" decel="50000">
                                          <p:stCondLst>
                                            <p:cond delay="676"/>
                                          </p:stCondLst>
                                        </p:cTn>
                                        <p:tgtEl>
                                          <p:spTgt spid="14338"/>
                                        </p:tgtEl>
                                      </p:cBhvr>
                                      <p:to x="100000" y="100000"/>
                                    </p:animScale>
                                    <p:animScale>
                                      <p:cBhvr>
                                        <p:cTn id="15" dur="26">
                                          <p:stCondLst>
                                            <p:cond delay="1312"/>
                                          </p:stCondLst>
                                        </p:cTn>
                                        <p:tgtEl>
                                          <p:spTgt spid="14338"/>
                                        </p:tgtEl>
                                      </p:cBhvr>
                                      <p:to x="100000" y="80000"/>
                                    </p:animScale>
                                    <p:animScale>
                                      <p:cBhvr>
                                        <p:cTn id="16" dur="166" decel="50000">
                                          <p:stCondLst>
                                            <p:cond delay="1338"/>
                                          </p:stCondLst>
                                        </p:cTn>
                                        <p:tgtEl>
                                          <p:spTgt spid="14338"/>
                                        </p:tgtEl>
                                      </p:cBhvr>
                                      <p:to x="100000" y="100000"/>
                                    </p:animScale>
                                    <p:animScale>
                                      <p:cBhvr>
                                        <p:cTn id="17" dur="26">
                                          <p:stCondLst>
                                            <p:cond delay="1642"/>
                                          </p:stCondLst>
                                        </p:cTn>
                                        <p:tgtEl>
                                          <p:spTgt spid="14338"/>
                                        </p:tgtEl>
                                      </p:cBhvr>
                                      <p:to x="100000" y="90000"/>
                                    </p:animScale>
                                    <p:animScale>
                                      <p:cBhvr>
                                        <p:cTn id="18" dur="166" decel="50000">
                                          <p:stCondLst>
                                            <p:cond delay="1668"/>
                                          </p:stCondLst>
                                        </p:cTn>
                                        <p:tgtEl>
                                          <p:spTgt spid="14338"/>
                                        </p:tgtEl>
                                      </p:cBhvr>
                                      <p:to x="100000" y="100000"/>
                                    </p:animScale>
                                    <p:animScale>
                                      <p:cBhvr>
                                        <p:cTn id="19" dur="26">
                                          <p:stCondLst>
                                            <p:cond delay="1808"/>
                                          </p:stCondLst>
                                        </p:cTn>
                                        <p:tgtEl>
                                          <p:spTgt spid="14338"/>
                                        </p:tgtEl>
                                      </p:cBhvr>
                                      <p:to x="100000" y="95000"/>
                                    </p:animScale>
                                    <p:animScale>
                                      <p:cBhvr>
                                        <p:cTn id="20" dur="166" decel="50000">
                                          <p:stCondLst>
                                            <p:cond delay="1834"/>
                                          </p:stCondLst>
                                        </p:cTn>
                                        <p:tgtEl>
                                          <p:spTgt spid="143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lstStyle/>
          <a:p>
            <a:r>
              <a:rPr lang="en-US" dirty="0"/>
              <a:t>Prometheus</a:t>
            </a:r>
          </a:p>
        </p:txBody>
      </p:sp>
      <p:sp>
        <p:nvSpPr>
          <p:cNvPr id="4" name="Content Placeholder 3">
            <a:extLst>
              <a:ext uri="{FF2B5EF4-FFF2-40B4-BE49-F238E27FC236}">
                <a16:creationId xmlns:a16="http://schemas.microsoft.com/office/drawing/2014/main" id="{0155B93A-388C-4FA2-819C-50E376F03B39}"/>
              </a:ext>
            </a:extLst>
          </p:cNvPr>
          <p:cNvSpPr>
            <a:spLocks noGrp="1"/>
          </p:cNvSpPr>
          <p:nvPr>
            <p:ph sz="quarter" idx="11"/>
          </p:nvPr>
        </p:nvSpPr>
        <p:spPr>
          <a:xfrm>
            <a:off x="626364" y="1478839"/>
            <a:ext cx="7891271" cy="4138189"/>
          </a:xfrm>
        </p:spPr>
        <p:txBody>
          <a:bodyPr>
            <a:noAutofit/>
          </a:bodyPr>
          <a:lstStyle/>
          <a:p>
            <a:pPr lvl="2">
              <a:lnSpc>
                <a:spcPct val="100000"/>
              </a:lnSpc>
              <a:spcBef>
                <a:spcPts val="0"/>
              </a:spcBef>
              <a:spcAft>
                <a:spcPts val="3000"/>
              </a:spcAf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To know what to monitor, Prometheus relies on </a:t>
            </a:r>
            <a:r>
              <a:rPr lang="en-US" sz="2000" i="1" dirty="0">
                <a:solidFill>
                  <a:srgbClr val="FF0000"/>
                </a:solidFill>
                <a:latin typeface="Arial" panose="020B0604020202020204" pitchFamily="34" charset="0"/>
                <a:cs typeface="Arial" panose="020B0604020202020204" pitchFamily="34" charset="0"/>
              </a:rPr>
              <a:t>targets</a:t>
            </a:r>
          </a:p>
          <a:p>
            <a:pPr lvl="2">
              <a:lnSpc>
                <a:spcPct val="100000"/>
              </a:lnSpc>
              <a:spcBef>
                <a:spcPts val="0"/>
              </a:spcBef>
              <a:spcAft>
                <a:spcPts val="3000"/>
              </a:spcAf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Targets are “</a:t>
            </a:r>
            <a:r>
              <a:rPr lang="en-US" sz="2000" i="1" dirty="0">
                <a:solidFill>
                  <a:srgbClr val="FF0000"/>
                </a:solidFill>
                <a:latin typeface="Arial" panose="020B0604020202020204" pitchFamily="34" charset="0"/>
                <a:cs typeface="Arial" panose="020B0604020202020204" pitchFamily="34" charset="0"/>
              </a:rPr>
              <a:t>scraped</a:t>
            </a:r>
            <a:r>
              <a:rPr lang="en-US" sz="2000" dirty="0">
                <a:solidFill>
                  <a:schemeClr val="tx1"/>
                </a:solidFill>
                <a:latin typeface="Arial" panose="020B0604020202020204" pitchFamily="34" charset="0"/>
                <a:cs typeface="Arial" panose="020B0604020202020204" pitchFamily="34" charset="0"/>
              </a:rPr>
              <a:t>” at regular intervals to collect metrics (or </a:t>
            </a:r>
            <a:r>
              <a:rPr lang="en-US" sz="2000" i="1" dirty="0">
                <a:solidFill>
                  <a:srgbClr val="FF0000"/>
                </a:solidFill>
                <a:latin typeface="Arial" panose="020B0604020202020204" pitchFamily="34" charset="0"/>
                <a:cs typeface="Arial" panose="020B0604020202020204" pitchFamily="34" charset="0"/>
              </a:rPr>
              <a:t>scrapes</a:t>
            </a:r>
            <a:r>
              <a:rPr lang="en-US" sz="2000" dirty="0">
                <a:solidFill>
                  <a:schemeClr val="tx1"/>
                </a:solidFill>
                <a:latin typeface="Arial" panose="020B0604020202020204" pitchFamily="34" charset="0"/>
                <a:cs typeface="Arial" panose="020B0604020202020204" pitchFamily="34" charset="0"/>
              </a:rPr>
              <a:t>) which are then stored in the Prometheus time-series database</a:t>
            </a:r>
          </a:p>
          <a:p>
            <a:pPr lvl="2">
              <a:lnSpc>
                <a:spcPct val="100000"/>
              </a:lnSpc>
              <a:spcBef>
                <a:spcPts val="0"/>
              </a:spcBef>
              <a:spcAft>
                <a:spcPts val="3000"/>
              </a:spcAf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Service Monitors are used to identify and scrape </a:t>
            </a:r>
            <a:r>
              <a:rPr lang="en-US" sz="2000" i="1" dirty="0">
                <a:solidFill>
                  <a:srgbClr val="FF0000"/>
                </a:solidFill>
                <a:latin typeface="Arial" panose="020B0604020202020204" pitchFamily="34" charset="0"/>
                <a:cs typeface="Arial" panose="020B0604020202020204" pitchFamily="34" charset="0"/>
              </a:rPr>
              <a:t>targets</a:t>
            </a:r>
          </a:p>
          <a:p>
            <a:pPr lvl="2">
              <a:lnSpc>
                <a:spcPct val="100000"/>
              </a:lnSpc>
              <a:spcBef>
                <a:spcPts val="0"/>
              </a:spcBef>
              <a:spcAft>
                <a:spcPts val="3000"/>
              </a:spcAf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Applications that don’t expose metrics in a time-series format, can have them scraped through </a:t>
            </a:r>
            <a:r>
              <a:rPr lang="en-US" sz="2000" i="1" dirty="0">
                <a:solidFill>
                  <a:srgbClr val="FF000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exporters</a:t>
            </a:r>
            <a:endParaRPr lang="en-US" sz="2000" i="1" dirty="0">
              <a:solidFill>
                <a:srgbClr val="FF0000"/>
              </a:solidFill>
              <a:latin typeface="Arial" panose="020B0604020202020204" pitchFamily="34" charset="0"/>
              <a:cs typeface="Arial" panose="020B0604020202020204" pitchFamily="34" charset="0"/>
            </a:endParaRPr>
          </a:p>
          <a:p>
            <a:pPr lvl="2">
              <a:lnSpc>
                <a:spcPct val="100000"/>
              </a:lnSpc>
              <a:spcBef>
                <a:spcPts val="0"/>
              </a:spcBef>
              <a:spcAft>
                <a:spcPts val="3000"/>
              </a:spcAf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Alerts can be configured to automatically send out notifications via the </a:t>
            </a:r>
            <a:r>
              <a:rPr lang="en-US" sz="2000" i="1" dirty="0" err="1">
                <a:solidFill>
                  <a:srgbClr val="FF0000"/>
                </a:solidFill>
                <a:latin typeface="Arial" panose="020B0604020202020204" pitchFamily="34" charset="0"/>
                <a:cs typeface="Arial" panose="020B0604020202020204" pitchFamily="34" charset="0"/>
              </a:rPr>
              <a:t>Alertmanager</a:t>
            </a:r>
            <a:r>
              <a:rPr lang="en-US" sz="2000" dirty="0">
                <a:solidFill>
                  <a:srgbClr val="FF0000"/>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following the triggering of events</a:t>
            </a:r>
            <a:endParaRPr lang="en-US" sz="2000" i="1" dirty="0">
              <a:solidFill>
                <a:srgbClr val="FF000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4"/>
          <a:stretch>
            <a:fillRect/>
          </a:stretch>
        </p:blipFill>
        <p:spPr>
          <a:xfrm>
            <a:off x="-11289" y="6062133"/>
            <a:ext cx="9155289" cy="826912"/>
          </a:xfrm>
          <a:prstGeom prst="rect">
            <a:avLst/>
          </a:prstGeom>
        </p:spPr>
      </p:pic>
      <p:pic>
        <p:nvPicPr>
          <p:cNvPr id="7" name="Picture 6">
            <a:extLst>
              <a:ext uri="{FF2B5EF4-FFF2-40B4-BE49-F238E27FC236}">
                <a16:creationId xmlns:a16="http://schemas.microsoft.com/office/drawing/2014/main" id="{91397E0B-B73F-4B03-8ECC-8814C61B5349}"/>
              </a:ext>
            </a:extLst>
          </p:cNvPr>
          <p:cNvPicPr>
            <a:picLocks noChangeAspect="1"/>
          </p:cNvPicPr>
          <p:nvPr/>
        </p:nvPicPr>
        <p:blipFill>
          <a:blip r:embed="rId5"/>
          <a:stretch>
            <a:fillRect/>
          </a:stretch>
        </p:blipFill>
        <p:spPr>
          <a:xfrm>
            <a:off x="7170107" y="635795"/>
            <a:ext cx="1875733" cy="632270"/>
          </a:xfrm>
          <a:prstGeom prst="rect">
            <a:avLst/>
          </a:prstGeom>
        </p:spPr>
      </p:pic>
    </p:spTree>
    <p:extLst>
      <p:ext uri="{BB962C8B-B14F-4D97-AF65-F5344CB8AC3E}">
        <p14:creationId xmlns:p14="http://schemas.microsoft.com/office/powerpoint/2010/main" val="3860629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lstStyle/>
          <a:p>
            <a:r>
              <a:rPr lang="en-US" dirty="0"/>
              <a:t>Grafana</a:t>
            </a:r>
          </a:p>
        </p:txBody>
      </p:sp>
      <p:sp>
        <p:nvSpPr>
          <p:cNvPr id="4" name="Content Placeholder 3">
            <a:extLst>
              <a:ext uri="{FF2B5EF4-FFF2-40B4-BE49-F238E27FC236}">
                <a16:creationId xmlns:a16="http://schemas.microsoft.com/office/drawing/2014/main" id="{0155B93A-388C-4FA2-819C-50E376F03B39}"/>
              </a:ext>
            </a:extLst>
          </p:cNvPr>
          <p:cNvSpPr>
            <a:spLocks noGrp="1"/>
          </p:cNvSpPr>
          <p:nvPr>
            <p:ph sz="quarter" idx="11"/>
          </p:nvPr>
        </p:nvSpPr>
        <p:spPr>
          <a:xfrm>
            <a:off x="626364" y="1478839"/>
            <a:ext cx="7891271" cy="4138189"/>
          </a:xfrm>
        </p:spPr>
        <p:txBody>
          <a:bodyPr>
            <a:noAutofit/>
          </a:bodyPr>
          <a:lstStyle/>
          <a:p>
            <a:pPr lvl="2">
              <a:lnSpc>
                <a:spcPct val="100000"/>
              </a:lnSpc>
              <a:spcBef>
                <a:spcPts val="0"/>
              </a:spcBef>
              <a:spcAft>
                <a:spcPts val="2400"/>
              </a:spcAft>
              <a:buFont typeface="Arial" panose="020B0604020202020204" pitchFamily="34" charset="0"/>
              <a:buChar char="•"/>
            </a:pPr>
            <a:r>
              <a:rPr lang="en-US" sz="2000" dirty="0">
                <a:latin typeface="Arial" panose="020B0604020202020204" pitchFamily="34" charset="0"/>
                <a:cs typeface="Arial" panose="020B0604020202020204" pitchFamily="34" charset="0"/>
              </a:rPr>
              <a:t>Grafana can process data in a time series format from different providers</a:t>
            </a:r>
          </a:p>
          <a:p>
            <a:pPr lvl="2">
              <a:lnSpc>
                <a:spcPct val="100000"/>
              </a:lnSpc>
              <a:spcBef>
                <a:spcPts val="0"/>
              </a:spcBef>
              <a:spcAft>
                <a:spcPts val="2400"/>
              </a:spcAf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Providers are defined to Grafana as </a:t>
            </a:r>
            <a:r>
              <a:rPr lang="en-US" sz="2000" i="1" dirty="0">
                <a:solidFill>
                  <a:srgbClr val="FF0000"/>
                </a:solidFill>
                <a:latin typeface="Arial" panose="020B0604020202020204" pitchFamily="34" charset="0"/>
                <a:cs typeface="Arial" panose="020B0604020202020204" pitchFamily="34" charset="0"/>
              </a:rPr>
              <a:t>data</a:t>
            </a:r>
            <a:r>
              <a:rPr lang="en-US" sz="2000" dirty="0">
                <a:solidFill>
                  <a:schemeClr val="tx1"/>
                </a:solidFill>
                <a:latin typeface="Arial" panose="020B0604020202020204" pitchFamily="34" charset="0"/>
                <a:cs typeface="Arial" panose="020B0604020202020204" pitchFamily="34" charset="0"/>
              </a:rPr>
              <a:t> </a:t>
            </a:r>
            <a:r>
              <a:rPr lang="en-US" sz="2000" i="1" dirty="0">
                <a:solidFill>
                  <a:srgbClr val="FF0000"/>
                </a:solidFill>
                <a:latin typeface="Arial" panose="020B0604020202020204" pitchFamily="34" charset="0"/>
                <a:cs typeface="Arial" panose="020B0604020202020204" pitchFamily="34" charset="0"/>
              </a:rPr>
              <a:t>sources</a:t>
            </a:r>
            <a:endParaRPr lang="en-US" sz="1800" i="1" dirty="0">
              <a:solidFill>
                <a:schemeClr val="tx1"/>
              </a:solidFill>
              <a:latin typeface="Arial" panose="020B0604020202020204" pitchFamily="34" charset="0"/>
              <a:cs typeface="Arial" panose="020B0604020202020204" pitchFamily="34" charset="0"/>
            </a:endParaRPr>
          </a:p>
          <a:p>
            <a:pPr lvl="2">
              <a:lnSpc>
                <a:spcPct val="100000"/>
              </a:lnSpc>
              <a:spcBef>
                <a:spcPts val="0"/>
              </a:spcBef>
              <a:spcAft>
                <a:spcPts val="2400"/>
              </a:spcAf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One can develop their own data source plug-ins or use pre-defined </a:t>
            </a:r>
            <a:r>
              <a:rPr lang="en-US" sz="2000" i="1" dirty="0">
                <a:solidFill>
                  <a:schemeClr val="tx1"/>
                </a:solidFill>
                <a:latin typeface="Arial" panose="020B0604020202020204" pitchFamily="34" charset="0"/>
                <a:cs typeface="Arial" panose="020B0604020202020204" pitchFamily="34" charset="0"/>
                <a:hlinkClick r:id="rId3"/>
              </a:rPr>
              <a:t>ones</a:t>
            </a:r>
            <a:endParaRPr lang="en-US" sz="2000" dirty="0">
              <a:solidFill>
                <a:schemeClr val="tx1"/>
              </a:solidFill>
              <a:latin typeface="Arial" panose="020B0604020202020204" pitchFamily="34" charset="0"/>
              <a:cs typeface="Arial" panose="020B0604020202020204" pitchFamily="34" charset="0"/>
            </a:endParaRPr>
          </a:p>
          <a:p>
            <a:pPr lvl="2">
              <a:lnSpc>
                <a:spcPct val="100000"/>
              </a:lnSpc>
              <a:spcBef>
                <a:spcPts val="0"/>
              </a:spcBef>
              <a:spcAft>
                <a:spcPts val="2400"/>
              </a:spcAf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Luckily for us, the Prometheus Operator comes with its own, which means Grafana can ingest data from Prometheus directly without any required configuration</a:t>
            </a:r>
          </a:p>
          <a:p>
            <a:pPr lvl="2">
              <a:lnSpc>
                <a:spcPct val="100000"/>
              </a:lnSpc>
              <a:spcBef>
                <a:spcPts val="0"/>
              </a:spcBef>
              <a:spcAft>
                <a:spcPts val="2400"/>
              </a:spcAft>
              <a:buFont typeface="Arial" panose="020B0604020202020204" pitchFamily="34" charset="0"/>
              <a:buChar char="•"/>
            </a:pPr>
            <a:r>
              <a:rPr lang="en-US" sz="2000" i="1" dirty="0">
                <a:solidFill>
                  <a:srgbClr val="FF0000"/>
                </a:solidFill>
                <a:latin typeface="Arial" panose="020B0604020202020204" pitchFamily="34" charset="0"/>
                <a:cs typeface="Arial" panose="020B0604020202020204" pitchFamily="34" charset="0"/>
              </a:rPr>
              <a:t>Dashboards</a:t>
            </a:r>
            <a:r>
              <a:rPr lang="en-US" sz="2000" dirty="0">
                <a:solidFill>
                  <a:schemeClr val="tx1"/>
                </a:solidFill>
                <a:latin typeface="Arial" panose="020B0604020202020204" pitchFamily="34" charset="0"/>
                <a:cs typeface="Arial" panose="020B0604020202020204" pitchFamily="34" charset="0"/>
              </a:rPr>
              <a:t> are used to visualize metrics for one or more data sources</a:t>
            </a:r>
            <a:endParaRPr lang="en-US" sz="2000" dirty="0">
              <a:solidFill>
                <a:srgbClr val="FF000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4"/>
          <a:stretch>
            <a:fillRect/>
          </a:stretch>
        </p:blipFill>
        <p:spPr>
          <a:xfrm>
            <a:off x="-11289" y="6062133"/>
            <a:ext cx="9155289" cy="826912"/>
          </a:xfrm>
          <a:prstGeom prst="rect">
            <a:avLst/>
          </a:prstGeom>
        </p:spPr>
      </p:pic>
      <p:pic>
        <p:nvPicPr>
          <p:cNvPr id="8" name="Picture 7">
            <a:extLst>
              <a:ext uri="{FF2B5EF4-FFF2-40B4-BE49-F238E27FC236}">
                <a16:creationId xmlns:a16="http://schemas.microsoft.com/office/drawing/2014/main" id="{2B7BF1F6-5730-4612-9661-92B45E80C486}"/>
              </a:ext>
            </a:extLst>
          </p:cNvPr>
          <p:cNvPicPr>
            <a:picLocks noChangeAspect="1"/>
          </p:cNvPicPr>
          <p:nvPr/>
        </p:nvPicPr>
        <p:blipFill>
          <a:blip r:embed="rId5"/>
          <a:stretch>
            <a:fillRect/>
          </a:stretch>
        </p:blipFill>
        <p:spPr>
          <a:xfrm>
            <a:off x="7273580" y="669543"/>
            <a:ext cx="1718867" cy="579394"/>
          </a:xfrm>
          <a:prstGeom prst="rect">
            <a:avLst/>
          </a:prstGeom>
        </p:spPr>
      </p:pic>
    </p:spTree>
    <p:extLst>
      <p:ext uri="{BB962C8B-B14F-4D97-AF65-F5344CB8AC3E}">
        <p14:creationId xmlns:p14="http://schemas.microsoft.com/office/powerpoint/2010/main" val="2416192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Wrong Cliparts, Stock Vector And Royalty Free Wrong Illustrations">
            <a:extLst>
              <a:ext uri="{FF2B5EF4-FFF2-40B4-BE49-F238E27FC236}">
                <a16:creationId xmlns:a16="http://schemas.microsoft.com/office/drawing/2014/main" id="{616E2966-6D55-4195-8FA4-3FCC21B21F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94797">
            <a:off x="6588667" y="4885718"/>
            <a:ext cx="1189293" cy="84307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0155B93A-388C-4FA2-819C-50E376F03B39}"/>
              </a:ext>
            </a:extLst>
          </p:cNvPr>
          <p:cNvSpPr>
            <a:spLocks noGrp="1"/>
          </p:cNvSpPr>
          <p:nvPr>
            <p:ph sz="quarter" idx="11"/>
          </p:nvPr>
        </p:nvSpPr>
        <p:spPr>
          <a:xfrm>
            <a:off x="626364" y="1478839"/>
            <a:ext cx="7891271" cy="4138189"/>
          </a:xfrm>
        </p:spPr>
        <p:txBody>
          <a:bodyPr>
            <a:noAutofit/>
          </a:bodyPr>
          <a:lstStyle/>
          <a:p>
            <a:pPr lvl="2">
              <a:lnSpc>
                <a:spcPct val="100000"/>
              </a:lnSpc>
              <a:spcBef>
                <a:spcPts val="0"/>
              </a:spcBef>
              <a:spcAft>
                <a:spcPts val="3000"/>
              </a:spcAf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The SAS ESP server exposes metrics by default</a:t>
            </a:r>
          </a:p>
          <a:p>
            <a:pPr lvl="2">
              <a:lnSpc>
                <a:spcPct val="100000"/>
              </a:lnSpc>
              <a:spcBef>
                <a:spcPts val="0"/>
              </a:spcBef>
              <a:spcAft>
                <a:spcPts val="3000"/>
              </a:spcAf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Two families of metrics are currently available:</a:t>
            </a:r>
          </a:p>
          <a:p>
            <a:pPr lvl="5">
              <a:lnSpc>
                <a:spcPct val="100000"/>
              </a:lnSpc>
              <a:spcAft>
                <a:spcPts val="600"/>
              </a:spcAft>
            </a:pPr>
            <a:r>
              <a:rPr lang="en-US" sz="2000" i="1" dirty="0">
                <a:solidFill>
                  <a:srgbClr val="FF0000"/>
                </a:solidFill>
                <a:latin typeface="Arial" panose="020B0604020202020204" pitchFamily="34" charset="0"/>
                <a:cs typeface="Arial" panose="020B0604020202020204" pitchFamily="34" charset="0"/>
              </a:rPr>
              <a:t>window_cpu_usage</a:t>
            </a:r>
          </a:p>
          <a:p>
            <a:pPr marL="1097280" lvl="6" indent="0">
              <a:lnSpc>
                <a:spcPct val="100000"/>
              </a:lnSpc>
              <a:spcAft>
                <a:spcPts val="600"/>
              </a:spcAft>
              <a:buNone/>
            </a:pPr>
            <a:r>
              <a:rPr lang="en-US" sz="1600" dirty="0">
                <a:solidFill>
                  <a:schemeClr val="tx1"/>
                </a:solidFill>
                <a:latin typeface="Arial" panose="020B0604020202020204" pitchFamily="34" charset="0"/>
                <a:cs typeface="Arial" panose="020B0604020202020204" pitchFamily="34" charset="0"/>
              </a:rPr>
              <a:t>- CPU usage at the window level</a:t>
            </a:r>
          </a:p>
          <a:p>
            <a:pPr lvl="5">
              <a:lnSpc>
                <a:spcPct val="100000"/>
              </a:lnSpc>
              <a:spcAft>
                <a:spcPts val="600"/>
              </a:spcAft>
            </a:pPr>
            <a:r>
              <a:rPr lang="en-US" sz="2000" i="1" dirty="0" err="1">
                <a:solidFill>
                  <a:srgbClr val="FF0000"/>
                </a:solidFill>
                <a:latin typeface="Arial" panose="020B0604020202020204" pitchFamily="34" charset="0"/>
                <a:cs typeface="Arial" panose="020B0604020202020204" pitchFamily="34" charset="0"/>
              </a:rPr>
              <a:t>esp_mem_usage</a:t>
            </a:r>
            <a:endParaRPr lang="en-US" sz="2000" i="1" dirty="0">
              <a:solidFill>
                <a:srgbClr val="FF0000"/>
              </a:solidFill>
              <a:latin typeface="Arial" panose="020B0604020202020204" pitchFamily="34" charset="0"/>
              <a:cs typeface="Arial" panose="020B0604020202020204" pitchFamily="34" charset="0"/>
            </a:endParaRPr>
          </a:p>
          <a:p>
            <a:pPr marL="731520" lvl="4" indent="0">
              <a:lnSpc>
                <a:spcPct val="100000"/>
              </a:lnSpc>
              <a:spcAft>
                <a:spcPts val="600"/>
              </a:spcAft>
              <a:buNone/>
            </a:pPr>
            <a:r>
              <a:rPr lang="en-US" sz="2000"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 ESP Server memory usage by memory type (total, virtual, and RSS)</a:t>
            </a:r>
          </a:p>
          <a:p>
            <a:pPr lvl="2">
              <a:lnSpc>
                <a:spcPct val="100000"/>
              </a:lnSpc>
              <a:spcAft>
                <a:spcPts val="3000"/>
              </a:spcAft>
              <a:buFont typeface="Arial" panose="020B0604020202020204" pitchFamily="34" charset="0"/>
              <a:buChar char="•"/>
            </a:pPr>
            <a:r>
              <a:rPr lang="en-US" sz="2400" i="1" dirty="0">
                <a:solidFill>
                  <a:schemeClr val="tx1"/>
                </a:solidFill>
                <a:latin typeface="Arial" panose="020B0604020202020204" pitchFamily="34" charset="0"/>
                <a:cs typeface="Arial" panose="020B0604020202020204" pitchFamily="34" charset="0"/>
              </a:rPr>
              <a:t>“By default, Prometheus scrapes the ESP server’s /metrics endpoint for server metrics”</a:t>
            </a:r>
          </a:p>
          <a:p>
            <a:pPr lvl="5">
              <a:lnSpc>
                <a:spcPct val="100000"/>
              </a:lnSpc>
              <a:spcAft>
                <a:spcPts val="3000"/>
              </a:spcAft>
            </a:pPr>
            <a:endParaRPr lang="en-US" sz="2000"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lstStyle/>
          <a:p>
            <a:r>
              <a:rPr lang="en-US" dirty="0"/>
              <a:t>SAS Event Stream Processing &amp; Prometheus</a:t>
            </a: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4"/>
          <a:stretch>
            <a:fillRect/>
          </a:stretch>
        </p:blipFill>
        <p:spPr>
          <a:xfrm>
            <a:off x="-11289" y="6062133"/>
            <a:ext cx="9155289" cy="826912"/>
          </a:xfrm>
          <a:prstGeom prst="rect">
            <a:avLst/>
          </a:prstGeom>
        </p:spPr>
      </p:pic>
    </p:spTree>
    <p:extLst>
      <p:ext uri="{BB962C8B-B14F-4D97-AF65-F5344CB8AC3E}">
        <p14:creationId xmlns:p14="http://schemas.microsoft.com/office/powerpoint/2010/main" val="42630272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nchor="ctr" anchorCtr="0"/>
          <a:lstStyle/>
          <a:p>
            <a:r>
              <a:rPr lang="en-US" dirty="0"/>
              <a:t>Grafana dashboard sample for ESP - CPU</a:t>
            </a: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3"/>
          <a:stretch>
            <a:fillRect/>
          </a:stretch>
        </p:blipFill>
        <p:spPr>
          <a:xfrm>
            <a:off x="-11289" y="6062133"/>
            <a:ext cx="9155289" cy="826912"/>
          </a:xfrm>
          <a:prstGeom prst="rect">
            <a:avLst/>
          </a:prstGeom>
        </p:spPr>
      </p:pic>
      <p:pic>
        <p:nvPicPr>
          <p:cNvPr id="4" name="Picture 3">
            <a:extLst>
              <a:ext uri="{FF2B5EF4-FFF2-40B4-BE49-F238E27FC236}">
                <a16:creationId xmlns:a16="http://schemas.microsoft.com/office/drawing/2014/main" id="{041488D8-C821-47D5-A479-51A92AA86EDE}"/>
              </a:ext>
            </a:extLst>
          </p:cNvPr>
          <p:cNvPicPr>
            <a:picLocks noChangeAspect="1"/>
          </p:cNvPicPr>
          <p:nvPr/>
        </p:nvPicPr>
        <p:blipFill>
          <a:blip r:embed="rId4"/>
          <a:stretch>
            <a:fillRect/>
          </a:stretch>
        </p:blipFill>
        <p:spPr>
          <a:xfrm>
            <a:off x="111512" y="1521853"/>
            <a:ext cx="8920976" cy="4254476"/>
          </a:xfrm>
          <a:prstGeom prst="rect">
            <a:avLst/>
          </a:prstGeom>
        </p:spPr>
      </p:pic>
    </p:spTree>
    <p:extLst>
      <p:ext uri="{BB962C8B-B14F-4D97-AF65-F5344CB8AC3E}">
        <p14:creationId xmlns:p14="http://schemas.microsoft.com/office/powerpoint/2010/main" val="38038727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lstStyle/>
          <a:p>
            <a:r>
              <a:rPr lang="en-US" dirty="0"/>
              <a:t>Key Concepts</a:t>
            </a: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3"/>
          <a:stretch>
            <a:fillRect/>
          </a:stretch>
        </p:blipFill>
        <p:spPr>
          <a:xfrm>
            <a:off x="-11289" y="6062133"/>
            <a:ext cx="9155289" cy="826912"/>
          </a:xfrm>
          <a:prstGeom prst="rect">
            <a:avLst/>
          </a:prstGeom>
        </p:spPr>
      </p:pic>
      <p:pic>
        <p:nvPicPr>
          <p:cNvPr id="7" name="Picture 2" descr="What Is Kubernetes? An Introduction to the Container Orchestration ...">
            <a:extLst>
              <a:ext uri="{FF2B5EF4-FFF2-40B4-BE49-F238E27FC236}">
                <a16:creationId xmlns:a16="http://schemas.microsoft.com/office/drawing/2014/main" id="{AA981002-1A5D-4418-859B-B70B6647DB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504" y="2619425"/>
            <a:ext cx="5416496" cy="34302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8">
            <a:extLst>
              <a:ext uri="{FF2B5EF4-FFF2-40B4-BE49-F238E27FC236}">
                <a16:creationId xmlns:a16="http://schemas.microsoft.com/office/drawing/2014/main" id="{680B5B5C-7ADF-4F79-A3FC-345E173B7404}"/>
              </a:ext>
            </a:extLst>
          </p:cNvPr>
          <p:cNvGraphicFramePr>
            <a:graphicFrameLocks noGrp="1"/>
          </p:cNvGraphicFramePr>
          <p:nvPr>
            <p:extLst>
              <p:ext uri="{D42A27DB-BD31-4B8C-83A1-F6EECF244321}">
                <p14:modId xmlns:p14="http://schemas.microsoft.com/office/powerpoint/2010/main" val="1686358533"/>
              </p:ext>
            </p:extLst>
          </p:nvPr>
        </p:nvGraphicFramePr>
        <p:xfrm>
          <a:off x="594292" y="1396999"/>
          <a:ext cx="8227588" cy="1234440"/>
        </p:xfrm>
        <a:graphic>
          <a:graphicData uri="http://schemas.openxmlformats.org/drawingml/2006/table">
            <a:tbl>
              <a:tblPr firstRow="1" bandRow="1">
                <a:tableStyleId>{5C22544A-7EE6-4342-B048-85BDC9FD1C3A}</a:tableStyleId>
              </a:tblPr>
              <a:tblGrid>
                <a:gridCol w="8227588">
                  <a:extLst>
                    <a:ext uri="{9D8B030D-6E8A-4147-A177-3AD203B41FA5}">
                      <a16:colId xmlns:a16="http://schemas.microsoft.com/office/drawing/2014/main" val="4192905382"/>
                    </a:ext>
                  </a:extLst>
                </a:gridCol>
              </a:tblGrid>
              <a:tr h="1064356">
                <a:tc>
                  <a:txBody>
                    <a:bodyPr/>
                    <a:lstStyle/>
                    <a:p>
                      <a:pPr marL="285750" marR="0" lvl="0" indent="-285750" algn="l" defTabSz="91440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defRPr/>
                      </a:pPr>
                      <a:r>
                        <a:rPr lang="en-US" sz="1600" b="0" i="1" dirty="0">
                          <a:ln>
                            <a:noFill/>
                          </a:ln>
                          <a:solidFill>
                            <a:srgbClr val="FF0000"/>
                          </a:solidFill>
                          <a:latin typeface="Arial" panose="020B0604020202020204" pitchFamily="34" charset="0"/>
                          <a:cs typeface="Arial" panose="020B0604020202020204" pitchFamily="34" charset="0"/>
                        </a:rPr>
                        <a:t>Kubernetes</a:t>
                      </a:r>
                      <a:r>
                        <a:rPr lang="en-US" sz="1600" b="0" dirty="0">
                          <a:ln>
                            <a:noFill/>
                          </a:ln>
                          <a:solidFill>
                            <a:schemeClr val="tx1"/>
                          </a:solidFill>
                          <a:latin typeface="Arial" panose="020B0604020202020204" pitchFamily="34" charset="0"/>
                          <a:cs typeface="Arial" panose="020B0604020202020204" pitchFamily="34" charset="0"/>
                        </a:rPr>
                        <a:t> (also referred to as “k8s” or “k-eights”) is an open-source software that allows to manage (orchestrate) containers at scale.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ln>
                            <a:noFill/>
                          </a:ln>
                          <a:solidFill>
                            <a:schemeClr val="tx1"/>
                          </a:solidFill>
                          <a:latin typeface="Arial" panose="020B0604020202020204" pitchFamily="34" charset="0"/>
                          <a:cs typeface="Arial" panose="020B0604020202020204" pitchFamily="34" charset="0"/>
                        </a:rPr>
                        <a:t>Architecturally, Kubernetes are deployed as </a:t>
                      </a:r>
                      <a:r>
                        <a:rPr lang="en-US" sz="1600" b="0" i="1" dirty="0">
                          <a:ln>
                            <a:noFill/>
                          </a:ln>
                          <a:solidFill>
                            <a:srgbClr val="FF0000"/>
                          </a:solidFill>
                          <a:latin typeface="Arial" panose="020B0604020202020204" pitchFamily="34" charset="0"/>
                          <a:cs typeface="Arial" panose="020B0604020202020204" pitchFamily="34" charset="0"/>
                        </a:rPr>
                        <a:t>clusters</a:t>
                      </a:r>
                      <a:r>
                        <a:rPr lang="en-US" sz="1600" b="0" dirty="0">
                          <a:ln>
                            <a:noFill/>
                          </a:ln>
                          <a:solidFill>
                            <a:schemeClr val="tx1"/>
                          </a:solidFill>
                          <a:latin typeface="Arial" panose="020B0604020202020204" pitchFamily="34" charset="0"/>
                          <a:cs typeface="Arial" panose="020B0604020202020204" pitchFamily="34" charset="0"/>
                        </a:rPr>
                        <a:t>. Generally speaking, a cluster has one master and one or more worker nodes</a:t>
                      </a:r>
                    </a:p>
                  </a:txBody>
                  <a:tcPr marT="91440" marB="91440">
                    <a:noFill/>
                  </a:tcPr>
                </a:tc>
                <a:extLst>
                  <a:ext uri="{0D108BD9-81ED-4DB2-BD59-A6C34878D82A}">
                    <a16:rowId xmlns:a16="http://schemas.microsoft.com/office/drawing/2014/main" val="2896017671"/>
                  </a:ext>
                </a:extLst>
              </a:tr>
            </a:tbl>
          </a:graphicData>
        </a:graphic>
      </p:graphicFrame>
      <p:graphicFrame>
        <p:nvGraphicFramePr>
          <p:cNvPr id="14" name="Table 14">
            <a:extLst>
              <a:ext uri="{FF2B5EF4-FFF2-40B4-BE49-F238E27FC236}">
                <a16:creationId xmlns:a16="http://schemas.microsoft.com/office/drawing/2014/main" id="{1B478D4C-CE05-4CD5-B46B-E71AB47D2BDF}"/>
              </a:ext>
            </a:extLst>
          </p:cNvPr>
          <p:cNvGraphicFramePr>
            <a:graphicFrameLocks noGrp="1"/>
          </p:cNvGraphicFramePr>
          <p:nvPr>
            <p:extLst>
              <p:ext uri="{D42A27DB-BD31-4B8C-83A1-F6EECF244321}">
                <p14:modId xmlns:p14="http://schemas.microsoft.com/office/powerpoint/2010/main" val="275245432"/>
              </p:ext>
            </p:extLst>
          </p:nvPr>
        </p:nvGraphicFramePr>
        <p:xfrm>
          <a:off x="615973" y="3006239"/>
          <a:ext cx="3530000" cy="2824211"/>
        </p:xfrm>
        <a:graphic>
          <a:graphicData uri="http://schemas.openxmlformats.org/drawingml/2006/table">
            <a:tbl>
              <a:tblPr firstRow="1" bandRow="1">
                <a:tableStyleId>{5C22544A-7EE6-4342-B048-85BDC9FD1C3A}</a:tableStyleId>
              </a:tblPr>
              <a:tblGrid>
                <a:gridCol w="846582">
                  <a:extLst>
                    <a:ext uri="{9D8B030D-6E8A-4147-A177-3AD203B41FA5}">
                      <a16:colId xmlns:a16="http://schemas.microsoft.com/office/drawing/2014/main" val="3701702527"/>
                    </a:ext>
                  </a:extLst>
                </a:gridCol>
                <a:gridCol w="2683418">
                  <a:extLst>
                    <a:ext uri="{9D8B030D-6E8A-4147-A177-3AD203B41FA5}">
                      <a16:colId xmlns:a16="http://schemas.microsoft.com/office/drawing/2014/main" val="1662297574"/>
                    </a:ext>
                  </a:extLst>
                </a:gridCol>
              </a:tblGrid>
              <a:tr h="446771">
                <a:tc gridSpan="2">
                  <a:txBody>
                    <a:bodyPr/>
                    <a:lstStyle/>
                    <a:p>
                      <a:pPr algn="ctr"/>
                      <a:r>
                        <a:rPr lang="en-US" sz="1600" b="0" dirty="0">
                          <a:solidFill>
                            <a:schemeClr val="tx1"/>
                          </a:solidFill>
                          <a:latin typeface="Arial" panose="020B0604020202020204" pitchFamily="34" charset="0"/>
                          <a:cs typeface="Arial" panose="020B0604020202020204" pitchFamily="34" charset="0"/>
                        </a:rPr>
                        <a:t>Key Components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sz="1600" b="0" i="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548013387"/>
                  </a:ext>
                </a:extLst>
              </a:tr>
              <a:tr h="1233480">
                <a:tc>
                  <a:txBody>
                    <a:bodyPr/>
                    <a:lstStyle/>
                    <a:p>
                      <a:r>
                        <a:rPr lang="en-US" sz="1600" b="0" dirty="0">
                          <a:solidFill>
                            <a:schemeClr val="tx1"/>
                          </a:solidFill>
                          <a:latin typeface="Arial" panose="020B0604020202020204" pitchFamily="34" charset="0"/>
                          <a:cs typeface="Arial" panose="020B0604020202020204" pitchFamily="34" charset="0"/>
                        </a:rPr>
                        <a:t>Master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1600" b="0" i="1" dirty="0" err="1">
                          <a:solidFill>
                            <a:schemeClr val="tx1"/>
                          </a:solidFill>
                          <a:latin typeface="Arial" panose="020B0604020202020204" pitchFamily="34" charset="0"/>
                          <a:cs typeface="Arial" panose="020B0604020202020204" pitchFamily="34" charset="0"/>
                        </a:rPr>
                        <a:t>Kube-apiserver</a:t>
                      </a:r>
                      <a:endParaRPr lang="en-US" sz="1600" b="0" i="1" dirty="0">
                        <a:solidFill>
                          <a:schemeClr val="tx1"/>
                        </a:solidFill>
                        <a:latin typeface="Arial" panose="020B0604020202020204" pitchFamily="34" charset="0"/>
                        <a:cs typeface="Arial" panose="020B0604020202020204" pitchFamily="34" charset="0"/>
                      </a:endParaRPr>
                    </a:p>
                    <a:p>
                      <a:r>
                        <a:rPr lang="en-US" sz="1600" b="0" i="1" dirty="0" err="1">
                          <a:solidFill>
                            <a:schemeClr val="tx1"/>
                          </a:solidFill>
                          <a:latin typeface="Arial" panose="020B0604020202020204" pitchFamily="34" charset="0"/>
                          <a:cs typeface="Arial" panose="020B0604020202020204" pitchFamily="34" charset="0"/>
                        </a:rPr>
                        <a:t>Etcd</a:t>
                      </a:r>
                      <a:endParaRPr lang="en-US" sz="1600" b="0" i="1" dirty="0">
                        <a:solidFill>
                          <a:schemeClr val="tx1"/>
                        </a:solidFill>
                        <a:latin typeface="Arial" panose="020B0604020202020204" pitchFamily="34" charset="0"/>
                        <a:cs typeface="Arial" panose="020B0604020202020204" pitchFamily="34" charset="0"/>
                      </a:endParaRPr>
                    </a:p>
                    <a:p>
                      <a:r>
                        <a:rPr lang="en-US" sz="1600" b="0" i="1" dirty="0" err="1">
                          <a:solidFill>
                            <a:schemeClr val="tx1"/>
                          </a:solidFill>
                          <a:latin typeface="Arial" panose="020B0604020202020204" pitchFamily="34" charset="0"/>
                          <a:cs typeface="Arial" panose="020B0604020202020204" pitchFamily="34" charset="0"/>
                        </a:rPr>
                        <a:t>Kube</a:t>
                      </a:r>
                      <a:r>
                        <a:rPr lang="en-US" sz="1600" b="0" i="1" dirty="0">
                          <a:solidFill>
                            <a:schemeClr val="tx1"/>
                          </a:solidFill>
                          <a:latin typeface="Arial" panose="020B0604020202020204" pitchFamily="34" charset="0"/>
                          <a:cs typeface="Arial" panose="020B0604020202020204" pitchFamily="34" charset="0"/>
                        </a:rPr>
                        <a:t>-scheduler</a:t>
                      </a:r>
                    </a:p>
                    <a:p>
                      <a:r>
                        <a:rPr lang="en-US" sz="1600" b="0" i="1" dirty="0" err="1">
                          <a:solidFill>
                            <a:schemeClr val="tx1"/>
                          </a:solidFill>
                          <a:latin typeface="Arial" panose="020B0604020202020204" pitchFamily="34" charset="0"/>
                          <a:cs typeface="Arial" panose="020B0604020202020204" pitchFamily="34" charset="0"/>
                        </a:rPr>
                        <a:t>Kube</a:t>
                      </a:r>
                      <a:r>
                        <a:rPr lang="en-US" sz="1600" b="0" i="1" dirty="0">
                          <a:solidFill>
                            <a:schemeClr val="tx1"/>
                          </a:solidFill>
                          <a:latin typeface="Arial" panose="020B0604020202020204" pitchFamily="34" charset="0"/>
                          <a:cs typeface="Arial" panose="020B0604020202020204" pitchFamily="34" charset="0"/>
                        </a:rPr>
                        <a:t>-controller-manager</a:t>
                      </a:r>
                    </a:p>
                    <a:p>
                      <a:r>
                        <a:rPr lang="en-US" sz="1600" b="0" i="1" dirty="0">
                          <a:solidFill>
                            <a:schemeClr val="tx1"/>
                          </a:solidFill>
                          <a:latin typeface="Arial" panose="020B0604020202020204" pitchFamily="34" charset="0"/>
                          <a:cs typeface="Arial" panose="020B0604020202020204" pitchFamily="34" charset="0"/>
                        </a:rPr>
                        <a:t>Cloud-controller-manager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795867836"/>
                  </a:ext>
                </a:extLst>
              </a:tr>
              <a:tr h="1008838">
                <a:tc>
                  <a:txBody>
                    <a:bodyPr/>
                    <a:lstStyle/>
                    <a:p>
                      <a:r>
                        <a:rPr lang="en-US" sz="1600" dirty="0">
                          <a:latin typeface="Arial" panose="020B0604020202020204" pitchFamily="34" charset="0"/>
                          <a:cs typeface="Arial" panose="020B0604020202020204" pitchFamily="34" charset="0"/>
                        </a:rPr>
                        <a:t>Worker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US" sz="1600" i="1" dirty="0" err="1">
                          <a:latin typeface="Arial" panose="020B0604020202020204" pitchFamily="34" charset="0"/>
                          <a:cs typeface="Arial" panose="020B0604020202020204" pitchFamily="34" charset="0"/>
                        </a:rPr>
                        <a:t>Kubelet</a:t>
                      </a:r>
                      <a:endParaRPr lang="en-US" sz="1600" i="1" dirty="0">
                        <a:latin typeface="Arial" panose="020B0604020202020204" pitchFamily="34" charset="0"/>
                        <a:cs typeface="Arial" panose="020B0604020202020204" pitchFamily="34" charset="0"/>
                      </a:endParaRPr>
                    </a:p>
                    <a:p>
                      <a:r>
                        <a:rPr lang="en-US" sz="1600" i="1" dirty="0" err="1">
                          <a:latin typeface="Arial" panose="020B0604020202020204" pitchFamily="34" charset="0"/>
                          <a:cs typeface="Arial" panose="020B0604020202020204" pitchFamily="34" charset="0"/>
                        </a:rPr>
                        <a:t>Kube</a:t>
                      </a:r>
                      <a:r>
                        <a:rPr lang="en-US" sz="1600" i="1" dirty="0">
                          <a:latin typeface="Arial" panose="020B0604020202020204" pitchFamily="34" charset="0"/>
                          <a:cs typeface="Arial" panose="020B0604020202020204" pitchFamily="34" charset="0"/>
                        </a:rPr>
                        <a:t>-proxy</a:t>
                      </a:r>
                    </a:p>
                    <a:p>
                      <a:r>
                        <a:rPr lang="en-US" sz="1600" i="1" dirty="0">
                          <a:latin typeface="Arial" panose="020B0604020202020204" pitchFamily="34" charset="0"/>
                          <a:cs typeface="Arial" panose="020B0604020202020204" pitchFamily="34" charset="0"/>
                        </a:rPr>
                        <a:t>Container runtime</a:t>
                      </a:r>
                    </a:p>
                    <a:p>
                      <a:r>
                        <a:rPr lang="en-US" sz="1600" i="1" dirty="0">
                          <a:latin typeface="Arial" panose="020B0604020202020204" pitchFamily="34" charset="0"/>
                          <a:cs typeface="Arial" panose="020B0604020202020204" pitchFamily="34" charset="0"/>
                        </a:rPr>
                        <a:t>Pod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953332144"/>
                  </a:ext>
                </a:extLst>
              </a:tr>
            </a:tbl>
          </a:graphicData>
        </a:graphic>
      </p:graphicFrame>
    </p:spTree>
    <p:extLst>
      <p:ext uri="{BB962C8B-B14F-4D97-AF65-F5344CB8AC3E}">
        <p14:creationId xmlns:p14="http://schemas.microsoft.com/office/powerpoint/2010/main" val="305627713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nchor="ctr" anchorCtr="0"/>
          <a:lstStyle/>
          <a:p>
            <a:r>
              <a:rPr lang="en-US" dirty="0"/>
              <a:t>Grafana dashboard sample for ESP - Memory</a:t>
            </a: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3"/>
          <a:stretch>
            <a:fillRect/>
          </a:stretch>
        </p:blipFill>
        <p:spPr>
          <a:xfrm>
            <a:off x="-11289" y="6062133"/>
            <a:ext cx="9155289" cy="826912"/>
          </a:xfrm>
          <a:prstGeom prst="rect">
            <a:avLst/>
          </a:prstGeom>
        </p:spPr>
      </p:pic>
      <p:pic>
        <p:nvPicPr>
          <p:cNvPr id="4" name="Picture 3">
            <a:extLst>
              <a:ext uri="{FF2B5EF4-FFF2-40B4-BE49-F238E27FC236}">
                <a16:creationId xmlns:a16="http://schemas.microsoft.com/office/drawing/2014/main" id="{E5354D6C-D8D9-4E61-97DF-5C3CB20FDF1A}"/>
              </a:ext>
            </a:extLst>
          </p:cNvPr>
          <p:cNvPicPr>
            <a:picLocks noChangeAspect="1"/>
          </p:cNvPicPr>
          <p:nvPr/>
        </p:nvPicPr>
        <p:blipFill>
          <a:blip r:embed="rId4"/>
          <a:stretch>
            <a:fillRect/>
          </a:stretch>
        </p:blipFill>
        <p:spPr>
          <a:xfrm>
            <a:off x="111515" y="1512920"/>
            <a:ext cx="8909824" cy="4229958"/>
          </a:xfrm>
          <a:prstGeom prst="rect">
            <a:avLst/>
          </a:prstGeom>
        </p:spPr>
      </p:pic>
    </p:spTree>
    <p:extLst>
      <p:ext uri="{BB962C8B-B14F-4D97-AF65-F5344CB8AC3E}">
        <p14:creationId xmlns:p14="http://schemas.microsoft.com/office/powerpoint/2010/main" val="392514951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28EC-504F-4035-B7E9-B49E5644B0F5}"/>
              </a:ext>
            </a:extLst>
          </p:cNvPr>
          <p:cNvSpPr>
            <a:spLocks noGrp="1"/>
          </p:cNvSpPr>
          <p:nvPr>
            <p:ph type="title"/>
          </p:nvPr>
        </p:nvSpPr>
        <p:spPr>
          <a:xfrm>
            <a:off x="0" y="-212119"/>
            <a:ext cx="9144000" cy="6001643"/>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Questions?</a:t>
            </a:r>
          </a:p>
        </p:txBody>
      </p:sp>
      <p:pic>
        <p:nvPicPr>
          <p:cNvPr id="1028" name="Picture 4" descr="Image result for that's ll folks pictures">
            <a:extLst>
              <a:ext uri="{FF2B5EF4-FFF2-40B4-BE49-F238E27FC236}">
                <a16:creationId xmlns:a16="http://schemas.microsoft.com/office/drawing/2014/main" id="{CAC064D5-3BB8-47ED-B99F-A27B92D03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311" y="1821266"/>
            <a:ext cx="5709708" cy="321546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2508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lstStyle/>
          <a:p>
            <a:r>
              <a:rPr lang="en-US" dirty="0"/>
              <a:t>Key Concepts - continue</a:t>
            </a: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2"/>
          <a:stretch>
            <a:fillRect/>
          </a:stretch>
        </p:blipFill>
        <p:spPr>
          <a:xfrm>
            <a:off x="-11289" y="6062133"/>
            <a:ext cx="9155289" cy="826912"/>
          </a:xfrm>
          <a:prstGeom prst="rect">
            <a:avLst/>
          </a:prstGeom>
        </p:spPr>
      </p:pic>
      <p:pic>
        <p:nvPicPr>
          <p:cNvPr id="7170" name="Picture 2" descr="How Kubernetes works">
            <a:extLst>
              <a:ext uri="{FF2B5EF4-FFF2-40B4-BE49-F238E27FC236}">
                <a16:creationId xmlns:a16="http://schemas.microsoft.com/office/drawing/2014/main" id="{5CADB060-5BEF-44D6-BF58-2A722BE0C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2560" y="2129331"/>
            <a:ext cx="4971440" cy="338675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0155B93A-388C-4FA2-819C-50E376F03B39}"/>
              </a:ext>
            </a:extLst>
          </p:cNvPr>
          <p:cNvSpPr>
            <a:spLocks noGrp="1"/>
          </p:cNvSpPr>
          <p:nvPr>
            <p:ph sz="quarter" idx="11"/>
          </p:nvPr>
        </p:nvSpPr>
        <p:spPr>
          <a:xfrm>
            <a:off x="-176526" y="1783644"/>
            <a:ext cx="4748526" cy="4438736"/>
          </a:xfrm>
        </p:spPr>
        <p:txBody>
          <a:bodyPr>
            <a:normAutofit lnSpcReduction="10000"/>
          </a:bodyPr>
          <a:lstStyle/>
          <a:p>
            <a:pPr lvl="2">
              <a:lnSpc>
                <a:spcPct val="100000"/>
              </a:lnSpc>
              <a:spcBef>
                <a:spcPts val="0"/>
              </a:spcBef>
              <a:spcAft>
                <a:spcPts val="1200"/>
              </a:spcAft>
              <a:buFont typeface="Arial" panose="020B0604020202020204" pitchFamily="34" charset="0"/>
              <a:buChar char="•"/>
            </a:pPr>
            <a:r>
              <a:rPr lang="en-US" sz="1600" dirty="0">
                <a:latin typeface="Arial" panose="020B0604020202020204" pitchFamily="34" charset="0"/>
                <a:cs typeface="Arial" panose="020B0604020202020204" pitchFamily="34" charset="0"/>
              </a:rPr>
              <a:t>With Kubernetes, applications are developed to run in </a:t>
            </a:r>
            <a:r>
              <a:rPr lang="en-US" sz="1600" i="1" dirty="0">
                <a:solidFill>
                  <a:srgbClr val="FF0000"/>
                </a:solidFill>
                <a:latin typeface="Arial" panose="020B0604020202020204" pitchFamily="34" charset="0"/>
                <a:cs typeface="Arial" panose="020B0604020202020204" pitchFamily="34" charset="0"/>
              </a:rPr>
              <a:t>containers</a:t>
            </a:r>
            <a:r>
              <a:rPr lang="en-US" sz="1600" dirty="0">
                <a:solidFill>
                  <a:schemeClr val="tx1"/>
                </a:solidFill>
                <a:latin typeface="Arial" panose="020B0604020202020204" pitchFamily="34" charset="0"/>
                <a:cs typeface="Arial" panose="020B0604020202020204" pitchFamily="34" charset="0"/>
              </a:rPr>
              <a:t>, which</a:t>
            </a:r>
            <a:r>
              <a:rPr lang="en-US" sz="1600" i="1" dirty="0">
                <a:solidFill>
                  <a:schemeClr val="tx1"/>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represent the technology used to pack together applications with their configurations and dependencies to decouple them from any underlying host infrastructure</a:t>
            </a:r>
          </a:p>
          <a:p>
            <a:pPr lvl="2">
              <a:lnSpc>
                <a:spcPct val="100000"/>
              </a:lnSpc>
              <a:spcBef>
                <a:spcPts val="0"/>
              </a:spcBef>
              <a:spcAft>
                <a:spcPts val="1200"/>
              </a:spcAft>
              <a:buFont typeface="Arial" panose="020B0604020202020204" pitchFamily="34" charset="0"/>
              <a:buChar char="•"/>
            </a:pPr>
            <a:r>
              <a:rPr lang="en-US" sz="1600" dirty="0">
                <a:latin typeface="Arial" panose="020B0604020202020204" pitchFamily="34" charset="0"/>
                <a:cs typeface="Arial" panose="020B0604020202020204" pitchFamily="34" charset="0"/>
              </a:rPr>
              <a:t>Containers are grouped into </a:t>
            </a:r>
            <a:r>
              <a:rPr lang="en-US" sz="1600" i="1" dirty="0">
                <a:solidFill>
                  <a:srgbClr val="FF0000"/>
                </a:solidFill>
                <a:latin typeface="Arial" panose="020B0604020202020204" pitchFamily="34" charset="0"/>
                <a:cs typeface="Arial" panose="020B0604020202020204" pitchFamily="34" charset="0"/>
              </a:rPr>
              <a:t>pods</a:t>
            </a:r>
            <a:r>
              <a:rPr lang="en-US" sz="1600" dirty="0">
                <a:latin typeface="Arial" panose="020B0604020202020204" pitchFamily="34" charset="0"/>
                <a:cs typeface="Arial" panose="020B0604020202020204" pitchFamily="34" charset="0"/>
              </a:rPr>
              <a:t>, the basic operational unit for Kubernetes. Pods contain one or more containers which are administered as a single entity</a:t>
            </a:r>
          </a:p>
          <a:p>
            <a:pPr lvl="2">
              <a:lnSpc>
                <a:spcPct val="100000"/>
              </a:lnSpc>
              <a:spcBef>
                <a:spcPts val="0"/>
              </a:spcBef>
              <a:spcAft>
                <a:spcPts val="3000"/>
              </a:spcAft>
              <a:buFont typeface="Arial" panose="020B0604020202020204" pitchFamily="34" charset="0"/>
              <a:buChar char="•"/>
            </a:pPr>
            <a:r>
              <a:rPr lang="en-US" sz="1600" dirty="0">
                <a:latin typeface="Arial" panose="020B0604020202020204" pitchFamily="34" charset="0"/>
                <a:cs typeface="Arial" panose="020B0604020202020204" pitchFamily="34" charset="0"/>
              </a:rPr>
              <a:t>Pods are logically grouped into </a:t>
            </a:r>
            <a:r>
              <a:rPr lang="en-US" sz="1600" i="1" dirty="0">
                <a:solidFill>
                  <a:srgbClr val="FF0000"/>
                </a:solidFill>
                <a:latin typeface="Arial" panose="020B0604020202020204" pitchFamily="34" charset="0"/>
                <a:cs typeface="Arial" panose="020B0604020202020204" pitchFamily="34" charset="0"/>
              </a:rPr>
              <a:t>namespaces</a:t>
            </a:r>
            <a:r>
              <a:rPr lang="en-US" sz="1600" dirty="0">
                <a:latin typeface="Arial" panose="020B0604020202020204" pitchFamily="34" charset="0"/>
                <a:cs typeface="Arial" panose="020B0604020202020204" pitchFamily="34" charset="0"/>
              </a:rPr>
              <a:t>, whose scope is to isolate applications from one another. Namespaces can be seen as virtual machines, in that they can be independently set, administered and run</a:t>
            </a:r>
          </a:p>
        </p:txBody>
      </p:sp>
    </p:spTree>
    <p:extLst>
      <p:ext uri="{BB962C8B-B14F-4D97-AF65-F5344CB8AC3E}">
        <p14:creationId xmlns:p14="http://schemas.microsoft.com/office/powerpoint/2010/main" val="15261186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lstStyle/>
          <a:p>
            <a:r>
              <a:rPr lang="en-US" dirty="0"/>
              <a:t>Monitoring</a:t>
            </a:r>
          </a:p>
        </p:txBody>
      </p:sp>
      <p:sp>
        <p:nvSpPr>
          <p:cNvPr id="4" name="Content Placeholder 3">
            <a:extLst>
              <a:ext uri="{FF2B5EF4-FFF2-40B4-BE49-F238E27FC236}">
                <a16:creationId xmlns:a16="http://schemas.microsoft.com/office/drawing/2014/main" id="{0155B93A-388C-4FA2-819C-50E376F03B39}"/>
              </a:ext>
            </a:extLst>
          </p:cNvPr>
          <p:cNvSpPr>
            <a:spLocks noGrp="1"/>
          </p:cNvSpPr>
          <p:nvPr>
            <p:ph sz="quarter" idx="11"/>
          </p:nvPr>
        </p:nvSpPr>
        <p:spPr>
          <a:xfrm>
            <a:off x="310675" y="1783644"/>
            <a:ext cx="7891272" cy="4523494"/>
          </a:xfrm>
        </p:spPr>
        <p:txBody>
          <a:bodyPr>
            <a:normAutofit/>
          </a:bodyPr>
          <a:lstStyle/>
          <a:p>
            <a:pPr marL="365760" lvl="2" indent="0">
              <a:lnSpc>
                <a:spcPct val="100000"/>
              </a:lnSpc>
              <a:spcBef>
                <a:spcPts val="0"/>
              </a:spcBef>
              <a:spcAft>
                <a:spcPts val="3000"/>
              </a:spcAft>
              <a:buNone/>
            </a:pPr>
            <a:r>
              <a:rPr lang="en-US" sz="2000" i="1" u="sng" dirty="0">
                <a:latin typeface="Arial" panose="020B0604020202020204" pitchFamily="34" charset="0"/>
                <a:cs typeface="Arial" panose="020B0604020202020204" pitchFamily="34" charset="0"/>
              </a:rPr>
              <a:t>Two levels of monitoring:</a:t>
            </a:r>
          </a:p>
          <a:p>
            <a:pPr lvl="3">
              <a:lnSpc>
                <a:spcPct val="100000"/>
              </a:lnSpc>
              <a:spcAft>
                <a:spcPts val="600"/>
              </a:spcAft>
              <a:buFont typeface="Arial" panose="020B0604020202020204" pitchFamily="34" charset="0"/>
              <a:buChar char="•"/>
            </a:pPr>
            <a:r>
              <a:rPr lang="en-US" sz="2000" i="1" dirty="0">
                <a:solidFill>
                  <a:srgbClr val="FF0000"/>
                </a:solidFill>
                <a:latin typeface="Arial" panose="020B0604020202020204" pitchFamily="34" charset="0"/>
                <a:cs typeface="Arial" panose="020B0604020202020204" pitchFamily="34" charset="0"/>
              </a:rPr>
              <a:t>Kubernetes cluster</a:t>
            </a:r>
          </a:p>
          <a:p>
            <a:pPr lvl="4">
              <a:lnSpc>
                <a:spcPct val="100000"/>
              </a:lnSpc>
              <a:spcAft>
                <a:spcPts val="600"/>
              </a:spcAft>
              <a:buFont typeface="Arial" panose="020B0604020202020204" pitchFamily="34" charset="0"/>
              <a:buChar char="•"/>
            </a:pPr>
            <a:r>
              <a:rPr lang="en-US" sz="1800" dirty="0">
                <a:latin typeface="Arial" panose="020B0604020202020204" pitchFamily="34" charset="0"/>
                <a:cs typeface="Arial" panose="020B0604020202020204" pitchFamily="34" charset="0"/>
              </a:rPr>
              <a:t>Nodes</a:t>
            </a:r>
          </a:p>
          <a:p>
            <a:pPr lvl="4">
              <a:lnSpc>
                <a:spcPct val="100000"/>
              </a:lnSpc>
              <a:spcAft>
                <a:spcPts val="600"/>
              </a:spcAft>
              <a:buFont typeface="Arial" panose="020B0604020202020204" pitchFamily="34" charset="0"/>
              <a:buChar char="•"/>
            </a:pPr>
            <a:r>
              <a:rPr lang="en-US" sz="1800" dirty="0">
                <a:latin typeface="Arial" panose="020B0604020202020204" pitchFamily="34" charset="0"/>
                <a:cs typeface="Arial" panose="020B0604020202020204" pitchFamily="34" charset="0"/>
              </a:rPr>
              <a:t>Applications</a:t>
            </a:r>
          </a:p>
          <a:p>
            <a:pPr lvl="4">
              <a:lnSpc>
                <a:spcPct val="100000"/>
              </a:lnSpc>
              <a:spcAft>
                <a:spcPts val="600"/>
              </a:spcAft>
              <a:buFont typeface="Arial" panose="020B0604020202020204" pitchFamily="34" charset="0"/>
              <a:buChar char="•"/>
            </a:pPr>
            <a:r>
              <a:rPr lang="en-US" sz="1800" dirty="0">
                <a:latin typeface="Arial" panose="020B0604020202020204" pitchFamily="34" charset="0"/>
                <a:cs typeface="Arial" panose="020B0604020202020204" pitchFamily="34" charset="0"/>
              </a:rPr>
              <a:t>Resource utilization</a:t>
            </a:r>
          </a:p>
          <a:p>
            <a:pPr marL="731520" lvl="4" indent="0">
              <a:lnSpc>
                <a:spcPct val="100000"/>
              </a:lnSpc>
              <a:spcAft>
                <a:spcPts val="600"/>
              </a:spcAft>
              <a:buNone/>
            </a:pPr>
            <a:endParaRPr lang="en-US" sz="1800" dirty="0">
              <a:latin typeface="Arial" panose="020B0604020202020204" pitchFamily="34" charset="0"/>
              <a:cs typeface="Arial" panose="020B0604020202020204" pitchFamily="34" charset="0"/>
            </a:endParaRPr>
          </a:p>
          <a:p>
            <a:pPr lvl="3">
              <a:lnSpc>
                <a:spcPct val="100000"/>
              </a:lnSpc>
              <a:spcAft>
                <a:spcPts val="600"/>
              </a:spcAft>
              <a:buFont typeface="Arial" panose="020B0604020202020204" pitchFamily="34" charset="0"/>
              <a:buChar char="•"/>
            </a:pPr>
            <a:r>
              <a:rPr lang="en-US" sz="2000" i="1" dirty="0">
                <a:solidFill>
                  <a:srgbClr val="FF0000"/>
                </a:solidFill>
                <a:latin typeface="Arial" panose="020B0604020202020204" pitchFamily="34" charset="0"/>
                <a:cs typeface="Arial" panose="020B0604020202020204" pitchFamily="34" charset="0"/>
              </a:rPr>
              <a:t>Pods</a:t>
            </a:r>
          </a:p>
          <a:p>
            <a:pPr lvl="4">
              <a:lnSpc>
                <a:spcPct val="100000"/>
              </a:lnSpc>
              <a:spcAft>
                <a:spcPts val="600"/>
              </a:spcAft>
              <a:buFont typeface="Arial" panose="020B0604020202020204" pitchFamily="34" charset="0"/>
              <a:buChar char="•"/>
            </a:pPr>
            <a:r>
              <a:rPr lang="en-US" sz="1800" dirty="0">
                <a:latin typeface="Arial" panose="020B0604020202020204" pitchFamily="34" charset="0"/>
                <a:cs typeface="Arial" panose="020B0604020202020204" pitchFamily="34" charset="0"/>
              </a:rPr>
              <a:t>Kubernetes metrics</a:t>
            </a:r>
          </a:p>
          <a:p>
            <a:pPr lvl="4">
              <a:lnSpc>
                <a:spcPct val="100000"/>
              </a:lnSpc>
              <a:spcAft>
                <a:spcPts val="600"/>
              </a:spcAft>
              <a:buFont typeface="Arial" panose="020B0604020202020204" pitchFamily="34" charset="0"/>
              <a:buChar char="•"/>
            </a:pPr>
            <a:r>
              <a:rPr lang="en-US" sz="1800" dirty="0">
                <a:latin typeface="Arial" panose="020B0604020202020204" pitchFamily="34" charset="0"/>
                <a:cs typeface="Arial" panose="020B0604020202020204" pitchFamily="34" charset="0"/>
              </a:rPr>
              <a:t>Pod container metrics</a:t>
            </a:r>
          </a:p>
          <a:p>
            <a:pPr lvl="4">
              <a:lnSpc>
                <a:spcPct val="100000"/>
              </a:lnSpc>
              <a:spcAft>
                <a:spcPts val="600"/>
              </a:spcAft>
              <a:buFont typeface="Arial" panose="020B0604020202020204" pitchFamily="34" charset="0"/>
              <a:buChar char="•"/>
            </a:pPr>
            <a:r>
              <a:rPr lang="en-US" sz="1800" dirty="0">
                <a:latin typeface="Arial" panose="020B0604020202020204" pitchFamily="34" charset="0"/>
                <a:cs typeface="Arial" panose="020B0604020202020204" pitchFamily="34" charset="0"/>
              </a:rPr>
              <a:t>Application metrics</a:t>
            </a: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2"/>
          <a:stretch>
            <a:fillRect/>
          </a:stretch>
        </p:blipFill>
        <p:spPr>
          <a:xfrm>
            <a:off x="-11289" y="6062133"/>
            <a:ext cx="9155289" cy="826912"/>
          </a:xfrm>
          <a:prstGeom prst="rect">
            <a:avLst/>
          </a:prstGeom>
        </p:spPr>
      </p:pic>
      <p:pic>
        <p:nvPicPr>
          <p:cNvPr id="2052" name="Picture 4" descr="How we monitor kubernetes - techcs - Medium">
            <a:extLst>
              <a:ext uri="{FF2B5EF4-FFF2-40B4-BE49-F238E27FC236}">
                <a16:creationId xmlns:a16="http://schemas.microsoft.com/office/drawing/2014/main" id="{628CEA0A-CE00-470A-8B56-2899AC8B9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241" y="2259890"/>
            <a:ext cx="5382853" cy="3364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7325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lstStyle/>
          <a:p>
            <a:r>
              <a:rPr lang="en-US" dirty="0"/>
              <a:t>Monitoring - continue</a:t>
            </a:r>
          </a:p>
        </p:txBody>
      </p:sp>
      <p:sp>
        <p:nvSpPr>
          <p:cNvPr id="4" name="Content Placeholder 3">
            <a:extLst>
              <a:ext uri="{FF2B5EF4-FFF2-40B4-BE49-F238E27FC236}">
                <a16:creationId xmlns:a16="http://schemas.microsoft.com/office/drawing/2014/main" id="{0155B93A-388C-4FA2-819C-50E376F03B39}"/>
              </a:ext>
            </a:extLst>
          </p:cNvPr>
          <p:cNvSpPr>
            <a:spLocks noGrp="1"/>
          </p:cNvSpPr>
          <p:nvPr>
            <p:ph sz="quarter" idx="11"/>
          </p:nvPr>
        </p:nvSpPr>
        <p:spPr>
          <a:xfrm>
            <a:off x="310675" y="1783644"/>
            <a:ext cx="5480525" cy="4523494"/>
          </a:xfrm>
        </p:spPr>
        <p:txBody>
          <a:bodyPr>
            <a:normAutofit/>
          </a:bodyPr>
          <a:lstStyle/>
          <a:p>
            <a:pPr lvl="2">
              <a:lnSpc>
                <a:spcPct val="100000"/>
              </a:lnSpc>
              <a:spcBef>
                <a:spcPts val="0"/>
              </a:spcBef>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Cluster monitoring</a:t>
            </a:r>
          </a:p>
          <a:p>
            <a:pPr lvl="3">
              <a:lnSpc>
                <a:spcPct val="100000"/>
              </a:lnSpc>
              <a:spcAft>
                <a:spcPts val="600"/>
              </a:spcAft>
              <a:buFont typeface="Arial" panose="020B0604020202020204" pitchFamily="34" charset="0"/>
              <a:buChar char="•"/>
            </a:pPr>
            <a:r>
              <a:rPr lang="en-US" sz="1800" dirty="0">
                <a:latin typeface="Arial" panose="020B0604020202020204" pitchFamily="34" charset="0"/>
                <a:cs typeface="Arial" panose="020B0604020202020204" pitchFamily="34" charset="0"/>
              </a:rPr>
              <a:t>General objective is to monitor the health of the entire cluster through metrics such as:</a:t>
            </a:r>
          </a:p>
          <a:p>
            <a:pPr lvl="4">
              <a:lnSpc>
                <a:spcPct val="100000"/>
              </a:lnSpc>
              <a:spcAft>
                <a:spcPts val="600"/>
              </a:spcAft>
              <a:buFont typeface="Arial" panose="020B0604020202020204" pitchFamily="34" charset="0"/>
              <a:buChar char="•"/>
            </a:pPr>
            <a:r>
              <a:rPr lang="en-US" sz="1600" i="1" dirty="0">
                <a:solidFill>
                  <a:srgbClr val="FF0000"/>
                </a:solidFill>
                <a:latin typeface="Arial" panose="020B0604020202020204" pitchFamily="34" charset="0"/>
                <a:cs typeface="Arial" panose="020B0604020202020204" pitchFamily="34" charset="0"/>
              </a:rPr>
              <a:t>Node resource utilization</a:t>
            </a:r>
            <a:r>
              <a:rPr lang="en-US" sz="1600" dirty="0">
                <a:latin typeface="Arial" panose="020B0604020202020204" pitchFamily="34" charset="0"/>
                <a:cs typeface="Arial" panose="020B0604020202020204" pitchFamily="34" charset="0"/>
              </a:rPr>
              <a:t>, as in network bandwidth, disk utilization, CPU, and memory utilization. Using these metrics, one can find out whether or not to increase or decrease the number and size of nodes in the cluster</a:t>
            </a:r>
          </a:p>
          <a:p>
            <a:pPr lvl="4">
              <a:lnSpc>
                <a:spcPct val="100000"/>
              </a:lnSpc>
              <a:spcAft>
                <a:spcPts val="600"/>
              </a:spcAft>
              <a:buFont typeface="Arial" panose="020B0604020202020204" pitchFamily="34" charset="0"/>
              <a:buChar char="•"/>
            </a:pPr>
            <a:r>
              <a:rPr lang="en-US" sz="1600" i="1" dirty="0">
                <a:solidFill>
                  <a:srgbClr val="FF0000"/>
                </a:solidFill>
                <a:latin typeface="Arial" panose="020B0604020202020204" pitchFamily="34" charset="0"/>
                <a:cs typeface="Arial" panose="020B0604020202020204" pitchFamily="34" charset="0"/>
              </a:rPr>
              <a:t>Number of nodes</a:t>
            </a:r>
            <a:r>
              <a:rPr lang="en-US" sz="1600" dirty="0">
                <a:latin typeface="Arial" panose="020B0604020202020204" pitchFamily="34" charset="0"/>
                <a:cs typeface="Arial" panose="020B0604020202020204" pitchFamily="34" charset="0"/>
              </a:rPr>
              <a:t>, to help figure out what you are paying for (if you are using cloud providers), and to discover what the cluster is being used for</a:t>
            </a:r>
          </a:p>
          <a:p>
            <a:pPr lvl="4">
              <a:lnSpc>
                <a:spcPct val="100000"/>
              </a:lnSpc>
              <a:spcAft>
                <a:spcPts val="600"/>
              </a:spcAft>
              <a:buFont typeface="Arial" panose="020B0604020202020204" pitchFamily="34" charset="0"/>
              <a:buChar char="•"/>
            </a:pPr>
            <a:r>
              <a:rPr lang="en-US" sz="1600" i="1" dirty="0">
                <a:solidFill>
                  <a:srgbClr val="FF0000"/>
                </a:solidFill>
                <a:latin typeface="Arial" panose="020B0604020202020204" pitchFamily="34" charset="0"/>
                <a:cs typeface="Arial" panose="020B0604020202020204" pitchFamily="34" charset="0"/>
              </a:rPr>
              <a:t>Running pods</a:t>
            </a:r>
            <a:r>
              <a:rPr lang="en-US" sz="1600" dirty="0">
                <a:latin typeface="Arial" panose="020B0604020202020204" pitchFamily="34" charset="0"/>
                <a:cs typeface="Arial" panose="020B0604020202020204" pitchFamily="34" charset="0"/>
              </a:rPr>
              <a:t>, to help determine if the number of nodes available is sufficient to handle the current workload, and any unexpected failures</a:t>
            </a: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2"/>
          <a:stretch>
            <a:fillRect/>
          </a:stretch>
        </p:blipFill>
        <p:spPr>
          <a:xfrm>
            <a:off x="-11289" y="6062133"/>
            <a:ext cx="9155289" cy="826912"/>
          </a:xfrm>
          <a:prstGeom prst="rect">
            <a:avLst/>
          </a:prstGeom>
        </p:spPr>
      </p:pic>
      <p:pic>
        <p:nvPicPr>
          <p:cNvPr id="3074" name="Picture 2" descr="Royalty Free Clip Art Image: Boy Confused While Working on Computer">
            <a:extLst>
              <a:ext uri="{FF2B5EF4-FFF2-40B4-BE49-F238E27FC236}">
                <a16:creationId xmlns:a16="http://schemas.microsoft.com/office/drawing/2014/main" id="{F59D04DC-705A-403D-AFFD-010D4F676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457" y="2262617"/>
            <a:ext cx="2562225"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te question mark clipart kid - ClipartBarn">
            <a:extLst>
              <a:ext uri="{FF2B5EF4-FFF2-40B4-BE49-F238E27FC236}">
                <a16:creationId xmlns:a16="http://schemas.microsoft.com/office/drawing/2014/main" id="{0C3BD66A-3D0F-4845-BECB-5FFD5C2427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54684">
            <a:off x="6894373" y="1288977"/>
            <a:ext cx="878393" cy="958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312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080"/>
                                        </p:tgtEl>
                                        <p:attrNameLst>
                                          <p:attrName>style.visibility</p:attrName>
                                        </p:attrNameLst>
                                      </p:cBhvr>
                                      <p:to>
                                        <p:strVal val="visible"/>
                                      </p:to>
                                    </p:set>
                                    <p:animEffect transition="in" filter="fade">
                                      <p:cBhvr>
                                        <p:cTn id="7" dur="2000"/>
                                        <p:tgtEl>
                                          <p:spTgt spid="3080"/>
                                        </p:tgtEl>
                                      </p:cBhvr>
                                    </p:animEffect>
                                    <p:anim calcmode="lin" valueType="num">
                                      <p:cBhvr>
                                        <p:cTn id="8" dur="2000" fill="hold"/>
                                        <p:tgtEl>
                                          <p:spTgt spid="3080"/>
                                        </p:tgtEl>
                                        <p:attrNameLst>
                                          <p:attrName>ppt_w</p:attrName>
                                        </p:attrNameLst>
                                      </p:cBhvr>
                                      <p:tavLst>
                                        <p:tav tm="0" fmla="#ppt_w*sin(2.5*pi*$)">
                                          <p:val>
                                            <p:fltVal val="0"/>
                                          </p:val>
                                        </p:tav>
                                        <p:tav tm="100000">
                                          <p:val>
                                            <p:fltVal val="1"/>
                                          </p:val>
                                        </p:tav>
                                      </p:tavLst>
                                    </p:anim>
                                    <p:anim calcmode="lin" valueType="num">
                                      <p:cBhvr>
                                        <p:cTn id="9" dur="2000" fill="hold"/>
                                        <p:tgtEl>
                                          <p:spTgt spid="30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lstStyle/>
          <a:p>
            <a:r>
              <a:rPr lang="en-US" dirty="0"/>
              <a:t>Monitoring – even more</a:t>
            </a:r>
          </a:p>
        </p:txBody>
      </p:sp>
      <p:sp>
        <p:nvSpPr>
          <p:cNvPr id="4" name="Content Placeholder 3">
            <a:extLst>
              <a:ext uri="{FF2B5EF4-FFF2-40B4-BE49-F238E27FC236}">
                <a16:creationId xmlns:a16="http://schemas.microsoft.com/office/drawing/2014/main" id="{0155B93A-388C-4FA2-819C-50E376F03B39}"/>
              </a:ext>
            </a:extLst>
          </p:cNvPr>
          <p:cNvSpPr>
            <a:spLocks noGrp="1"/>
          </p:cNvSpPr>
          <p:nvPr>
            <p:ph sz="quarter" idx="11"/>
          </p:nvPr>
        </p:nvSpPr>
        <p:spPr>
          <a:xfrm>
            <a:off x="310675" y="1783644"/>
            <a:ext cx="5480525" cy="4523494"/>
          </a:xfrm>
        </p:spPr>
        <p:txBody>
          <a:bodyPr>
            <a:normAutofit/>
          </a:bodyPr>
          <a:lstStyle/>
          <a:p>
            <a:pPr lvl="2">
              <a:lnSpc>
                <a:spcPct val="100000"/>
              </a:lnSpc>
              <a:spcBef>
                <a:spcPts val="0"/>
              </a:spcBef>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Pod monitoring</a:t>
            </a:r>
          </a:p>
          <a:p>
            <a:pPr lvl="3">
              <a:buFont typeface="Arial" panose="020B0604020202020204" pitchFamily="34" charset="0"/>
              <a:buChar char="•"/>
            </a:pPr>
            <a:r>
              <a:rPr lang="en-US" sz="1800" dirty="0">
                <a:latin typeface="Arial" panose="020B0604020202020204" pitchFamily="34" charset="0"/>
                <a:cs typeface="Arial" panose="020B0604020202020204" pitchFamily="34" charset="0"/>
              </a:rPr>
              <a:t>Three major categories</a:t>
            </a:r>
          </a:p>
          <a:p>
            <a:pPr lvl="4">
              <a:buFont typeface="Arial" panose="020B0604020202020204" pitchFamily="34" charset="0"/>
              <a:buChar char="•"/>
            </a:pPr>
            <a:r>
              <a:rPr lang="en-US" sz="1600" i="1" dirty="0">
                <a:solidFill>
                  <a:srgbClr val="FF0000"/>
                </a:solidFill>
                <a:latin typeface="Arial" panose="020B0604020202020204" pitchFamily="34" charset="0"/>
                <a:cs typeface="Arial" panose="020B0604020202020204" pitchFamily="34" charset="0"/>
              </a:rPr>
              <a:t>Kubernetes metrics</a:t>
            </a:r>
            <a:r>
              <a:rPr lang="en-US" sz="1600" dirty="0">
                <a:latin typeface="Arial" panose="020B0604020202020204" pitchFamily="34" charset="0"/>
                <a:cs typeface="Arial" panose="020B0604020202020204" pitchFamily="34" charset="0"/>
              </a:rPr>
              <a:t>, to monitor how a specific pod and its deployment are being handled by the orchestrator</a:t>
            </a:r>
          </a:p>
          <a:p>
            <a:pPr lvl="4">
              <a:buFont typeface="Arial" panose="020B0604020202020204" pitchFamily="34" charset="0"/>
              <a:buChar char="•"/>
            </a:pPr>
            <a:r>
              <a:rPr lang="en-US" sz="1600" i="1" dirty="0">
                <a:solidFill>
                  <a:srgbClr val="FF0000"/>
                </a:solidFill>
                <a:latin typeface="Arial" panose="020B0604020202020204" pitchFamily="34" charset="0"/>
                <a:cs typeface="Arial" panose="020B0604020202020204" pitchFamily="34" charset="0"/>
              </a:rPr>
              <a:t>Pod container metrics</a:t>
            </a:r>
            <a:r>
              <a:rPr lang="en-US" sz="1600" dirty="0">
                <a:latin typeface="Arial" panose="020B0604020202020204" pitchFamily="34" charset="0"/>
                <a:cs typeface="Arial" panose="020B0604020202020204" pitchFamily="34" charset="0"/>
              </a:rPr>
              <a:t>, such as CPU, network, and memory usage compared with the maximum allowed</a:t>
            </a:r>
          </a:p>
          <a:p>
            <a:pPr lvl="4">
              <a:buFont typeface="Arial" panose="020B0604020202020204" pitchFamily="34" charset="0"/>
              <a:buChar char="•"/>
            </a:pPr>
            <a:r>
              <a:rPr lang="en-US" sz="1600" i="1" dirty="0">
                <a:solidFill>
                  <a:srgbClr val="FF0000"/>
                </a:solidFill>
                <a:latin typeface="Arial" panose="020B0604020202020204" pitchFamily="34" charset="0"/>
                <a:cs typeface="Arial" panose="020B0604020202020204" pitchFamily="34" charset="0"/>
              </a:rPr>
              <a:t>Application metrics</a:t>
            </a:r>
            <a:r>
              <a:rPr lang="en-US" sz="1600" dirty="0">
                <a:latin typeface="Arial" panose="020B0604020202020204" pitchFamily="34" charset="0"/>
                <a:cs typeface="Arial" panose="020B0604020202020204" pitchFamily="34" charset="0"/>
              </a:rPr>
              <a:t>, developed by the application itself and generally related to the business rules it addresses</a:t>
            </a: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2"/>
          <a:stretch>
            <a:fillRect/>
          </a:stretch>
        </p:blipFill>
        <p:spPr>
          <a:xfrm>
            <a:off x="-11289" y="6062133"/>
            <a:ext cx="9155289" cy="826912"/>
          </a:xfrm>
          <a:prstGeom prst="rect">
            <a:avLst/>
          </a:prstGeom>
        </p:spPr>
      </p:pic>
      <p:pic>
        <p:nvPicPr>
          <p:cNvPr id="3074" name="Picture 2" descr="Royalty Free Clip Art Image: Boy Confused While Working on Computer">
            <a:extLst>
              <a:ext uri="{FF2B5EF4-FFF2-40B4-BE49-F238E27FC236}">
                <a16:creationId xmlns:a16="http://schemas.microsoft.com/office/drawing/2014/main" id="{F59D04DC-705A-403D-AFFD-010D4F676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457" y="2262617"/>
            <a:ext cx="2562225" cy="33337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Question Smiley Face 1 - 210 X 240 - WebComicms.Net">
            <a:extLst>
              <a:ext uri="{FF2B5EF4-FFF2-40B4-BE49-F238E27FC236}">
                <a16:creationId xmlns:a16="http://schemas.microsoft.com/office/drawing/2014/main" id="{39026DFB-336C-4AC7-BB32-78153C9356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3293" y="1233833"/>
            <a:ext cx="888613" cy="1015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372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2000"/>
                                        <p:tgtEl>
                                          <p:spTgt spid="5124"/>
                                        </p:tgtEl>
                                      </p:cBhvr>
                                    </p:animEffect>
                                    <p:anim calcmode="lin" valueType="num">
                                      <p:cBhvr>
                                        <p:cTn id="8" dur="2000" fill="hold"/>
                                        <p:tgtEl>
                                          <p:spTgt spid="5124"/>
                                        </p:tgtEl>
                                        <p:attrNameLst>
                                          <p:attrName>ppt_w</p:attrName>
                                        </p:attrNameLst>
                                      </p:cBhvr>
                                      <p:tavLst>
                                        <p:tav tm="0" fmla="#ppt_w*sin(2.5*pi*$)">
                                          <p:val>
                                            <p:fltVal val="0"/>
                                          </p:val>
                                        </p:tav>
                                        <p:tav tm="100000">
                                          <p:val>
                                            <p:fltVal val="1"/>
                                          </p:val>
                                        </p:tav>
                                      </p:tavLst>
                                    </p:anim>
                                    <p:anim calcmode="lin" valueType="num">
                                      <p:cBhvr>
                                        <p:cTn id="9" dur="2000" fill="hold"/>
                                        <p:tgtEl>
                                          <p:spTgt spid="51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lstStyle/>
          <a:p>
            <a:r>
              <a:rPr lang="en-US" dirty="0"/>
              <a:t>Monitoring Options</a:t>
            </a:r>
          </a:p>
        </p:txBody>
      </p:sp>
      <p:sp>
        <p:nvSpPr>
          <p:cNvPr id="4" name="Content Placeholder 3">
            <a:extLst>
              <a:ext uri="{FF2B5EF4-FFF2-40B4-BE49-F238E27FC236}">
                <a16:creationId xmlns:a16="http://schemas.microsoft.com/office/drawing/2014/main" id="{0155B93A-388C-4FA2-819C-50E376F03B39}"/>
              </a:ext>
            </a:extLst>
          </p:cNvPr>
          <p:cNvSpPr>
            <a:spLocks noGrp="1"/>
          </p:cNvSpPr>
          <p:nvPr>
            <p:ph sz="quarter" idx="11"/>
          </p:nvPr>
        </p:nvSpPr>
        <p:spPr>
          <a:xfrm>
            <a:off x="626365" y="1783644"/>
            <a:ext cx="5143064" cy="4523494"/>
          </a:xfrm>
        </p:spPr>
        <p:txBody>
          <a:bodyPr>
            <a:normAutofit/>
          </a:bodyPr>
          <a:lstStyle/>
          <a:p>
            <a:pPr marL="365760" lvl="2" indent="0" algn="ctr">
              <a:lnSpc>
                <a:spcPct val="100000"/>
              </a:lnSpc>
              <a:spcBef>
                <a:spcPts val="0"/>
              </a:spcBef>
              <a:spcAft>
                <a:spcPts val="2400"/>
              </a:spcAft>
              <a:buNone/>
            </a:pPr>
            <a:r>
              <a:rPr lang="en-US" sz="2000" i="1" u="sng" dirty="0">
                <a:latin typeface="Arial" panose="020B0604020202020204" pitchFamily="34" charset="0"/>
                <a:cs typeface="Arial" panose="020B0604020202020204" pitchFamily="34" charset="0"/>
              </a:rPr>
              <a:t>Two main approaches:</a:t>
            </a:r>
          </a:p>
          <a:p>
            <a:pPr lvl="3">
              <a:lnSpc>
                <a:spcPct val="10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Via Kubernetes </a:t>
            </a:r>
            <a:r>
              <a:rPr lang="en-US" sz="2000" i="1" dirty="0" err="1">
                <a:solidFill>
                  <a:srgbClr val="FF0000"/>
                </a:solidFill>
                <a:latin typeface="Arial" panose="020B0604020202020204" pitchFamily="34" charset="0"/>
                <a:cs typeface="Arial" panose="020B0604020202020204" pitchFamily="34" charset="0"/>
              </a:rPr>
              <a:t>DeamonSets</a:t>
            </a:r>
            <a:r>
              <a:rPr lang="en-US" sz="2000" dirty="0">
                <a:latin typeface="Arial" panose="020B0604020202020204" pitchFamily="34" charset="0"/>
                <a:cs typeface="Arial" panose="020B0604020202020204" pitchFamily="34" charset="0"/>
              </a:rPr>
              <a:t>, or</a:t>
            </a:r>
          </a:p>
          <a:p>
            <a:pPr lvl="3">
              <a:lnSpc>
                <a:spcPct val="10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Through a monitoring tool</a:t>
            </a:r>
          </a:p>
          <a:p>
            <a:pPr lvl="4">
              <a:lnSpc>
                <a:spcPct val="100000"/>
              </a:lnSpc>
              <a:spcAft>
                <a:spcPts val="600"/>
              </a:spcAft>
            </a:pPr>
            <a:r>
              <a:rPr lang="en-US" sz="1800" i="1" dirty="0">
                <a:latin typeface="Arial" panose="020B0604020202020204" pitchFamily="34" charset="0"/>
                <a:cs typeface="Arial" panose="020B0604020202020204" pitchFamily="34" charset="0"/>
              </a:rPr>
              <a:t>Prometheus</a:t>
            </a:r>
          </a:p>
          <a:p>
            <a:pPr lvl="4">
              <a:lnSpc>
                <a:spcPct val="100000"/>
              </a:lnSpc>
              <a:spcAft>
                <a:spcPts val="600"/>
              </a:spcAft>
            </a:pPr>
            <a:r>
              <a:rPr lang="en-US" sz="1800" i="1" dirty="0">
                <a:latin typeface="Arial" panose="020B0604020202020204" pitchFamily="34" charset="0"/>
                <a:cs typeface="Arial" panose="020B0604020202020204" pitchFamily="34" charset="0"/>
              </a:rPr>
              <a:t>ELK Stack</a:t>
            </a:r>
          </a:p>
          <a:p>
            <a:pPr lvl="4">
              <a:lnSpc>
                <a:spcPct val="100000"/>
              </a:lnSpc>
              <a:spcAft>
                <a:spcPts val="600"/>
              </a:spcAft>
            </a:pPr>
            <a:r>
              <a:rPr lang="en-US" sz="1800" i="1" dirty="0" err="1">
                <a:latin typeface="Arial" panose="020B0604020202020204" pitchFamily="34" charset="0"/>
                <a:cs typeface="Arial" panose="020B0604020202020204" pitchFamily="34" charset="0"/>
              </a:rPr>
              <a:t>Fluentd</a:t>
            </a:r>
            <a:endParaRPr lang="en-US" sz="1800" i="1" dirty="0">
              <a:latin typeface="Arial" panose="020B0604020202020204" pitchFamily="34" charset="0"/>
              <a:cs typeface="Arial" panose="020B0604020202020204" pitchFamily="34" charset="0"/>
            </a:endParaRPr>
          </a:p>
          <a:p>
            <a:pPr lvl="4">
              <a:lnSpc>
                <a:spcPct val="100000"/>
              </a:lnSpc>
              <a:spcAft>
                <a:spcPts val="600"/>
              </a:spcAft>
            </a:pPr>
            <a:r>
              <a:rPr lang="en-US" sz="1800" i="1" dirty="0" err="1">
                <a:latin typeface="Arial" panose="020B0604020202020204" pitchFamily="34" charset="0"/>
                <a:cs typeface="Arial" panose="020B0604020202020204" pitchFamily="34" charset="0"/>
              </a:rPr>
              <a:t>cAdvisor</a:t>
            </a:r>
            <a:endParaRPr lang="en-US" sz="1800" i="1" dirty="0">
              <a:latin typeface="Arial" panose="020B0604020202020204" pitchFamily="34" charset="0"/>
              <a:cs typeface="Arial" panose="020B0604020202020204" pitchFamily="34" charset="0"/>
            </a:endParaRPr>
          </a:p>
          <a:p>
            <a:pPr lvl="4">
              <a:lnSpc>
                <a:spcPct val="100000"/>
              </a:lnSpc>
              <a:spcAft>
                <a:spcPts val="600"/>
              </a:spcAft>
            </a:pPr>
            <a:r>
              <a:rPr lang="en-US" sz="1800" i="1" dirty="0" err="1">
                <a:latin typeface="Arial" panose="020B0604020202020204" pitchFamily="34" charset="0"/>
                <a:cs typeface="Arial" panose="020B0604020202020204" pitchFamily="34" charset="0"/>
              </a:rPr>
              <a:t>Kubewatch</a:t>
            </a:r>
            <a:endParaRPr lang="en-US" sz="1800" i="1" dirty="0">
              <a:latin typeface="Arial" panose="020B0604020202020204" pitchFamily="34" charset="0"/>
              <a:cs typeface="Arial" panose="020B0604020202020204" pitchFamily="34" charset="0"/>
            </a:endParaRPr>
          </a:p>
          <a:p>
            <a:pPr lvl="4">
              <a:lnSpc>
                <a:spcPct val="100000"/>
              </a:lnSpc>
              <a:spcAft>
                <a:spcPts val="600"/>
              </a:spcAft>
            </a:pPr>
            <a:r>
              <a:rPr lang="en-US" sz="1800" i="1" dirty="0">
                <a:latin typeface="Arial" panose="020B0604020202020204" pitchFamily="34" charset="0"/>
                <a:cs typeface="Arial" panose="020B0604020202020204" pitchFamily="34" charset="0"/>
              </a:rPr>
              <a:t>Jaeger</a:t>
            </a:r>
          </a:p>
          <a:p>
            <a:pPr lvl="4">
              <a:lnSpc>
                <a:spcPct val="100000"/>
              </a:lnSpc>
              <a:spcAft>
                <a:spcPts val="600"/>
              </a:spcAft>
            </a:pPr>
            <a:r>
              <a:rPr lang="en-US" sz="1800" i="1" dirty="0">
                <a:latin typeface="Arial" panose="020B0604020202020204" pitchFamily="34" charset="0"/>
                <a:cs typeface="Arial" panose="020B0604020202020204" pitchFamily="34" charset="0"/>
              </a:rPr>
              <a:t>Weave Scope, </a:t>
            </a:r>
            <a:r>
              <a:rPr lang="en-US" sz="1800" i="1" dirty="0" err="1">
                <a:latin typeface="Arial" panose="020B0604020202020204" pitchFamily="34" charset="0"/>
                <a:cs typeface="Arial" panose="020B0604020202020204" pitchFamily="34" charset="0"/>
              </a:rPr>
              <a:t>etc</a:t>
            </a:r>
            <a:r>
              <a:rPr lang="en-US" sz="1800" i="1"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3"/>
          <a:stretch>
            <a:fillRect/>
          </a:stretch>
        </p:blipFill>
        <p:spPr>
          <a:xfrm>
            <a:off x="-11289" y="6062133"/>
            <a:ext cx="9155289" cy="826912"/>
          </a:xfrm>
          <a:prstGeom prst="rect">
            <a:avLst/>
          </a:prstGeom>
        </p:spPr>
      </p:pic>
      <p:pic>
        <p:nvPicPr>
          <p:cNvPr id="4098" name="Picture 2" descr="Choose Clip Art | Clipart Panda - Free Clipart Images">
            <a:extLst>
              <a:ext uri="{FF2B5EF4-FFF2-40B4-BE49-F238E27FC236}">
                <a16:creationId xmlns:a16="http://schemas.microsoft.com/office/drawing/2014/main" id="{62450A12-00D2-40E4-A7F9-617FDA02D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2486" y="2502102"/>
            <a:ext cx="2689610" cy="2148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968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lstStyle/>
          <a:p>
            <a:r>
              <a:rPr lang="en-US" dirty="0"/>
              <a:t>Prometheus</a:t>
            </a:r>
          </a:p>
        </p:txBody>
      </p:sp>
      <p:sp>
        <p:nvSpPr>
          <p:cNvPr id="4" name="Content Placeholder 3">
            <a:extLst>
              <a:ext uri="{FF2B5EF4-FFF2-40B4-BE49-F238E27FC236}">
                <a16:creationId xmlns:a16="http://schemas.microsoft.com/office/drawing/2014/main" id="{0155B93A-388C-4FA2-819C-50E376F03B39}"/>
              </a:ext>
            </a:extLst>
          </p:cNvPr>
          <p:cNvSpPr>
            <a:spLocks noGrp="1"/>
          </p:cNvSpPr>
          <p:nvPr>
            <p:ph sz="quarter" idx="11"/>
          </p:nvPr>
        </p:nvSpPr>
        <p:spPr>
          <a:xfrm>
            <a:off x="626364" y="1478840"/>
            <a:ext cx="7891271" cy="1873956"/>
          </a:xfrm>
        </p:spPr>
        <p:txBody>
          <a:bodyPr>
            <a:noAutofit/>
          </a:bodyPr>
          <a:lstStyle/>
          <a:p>
            <a:pPr lvl="2">
              <a:lnSpc>
                <a:spcPct val="100000"/>
              </a:lnSpc>
              <a:spcBef>
                <a:spcPts val="0"/>
              </a:spcBef>
              <a:buFont typeface="Arial" panose="020B0604020202020204" pitchFamily="34" charset="0"/>
              <a:buChar char="•"/>
            </a:pPr>
            <a:r>
              <a:rPr lang="en-US" sz="1700" i="1" dirty="0">
                <a:solidFill>
                  <a:srgbClr val="FF0000"/>
                </a:solidFill>
                <a:latin typeface="Arial" panose="020B0604020202020204" pitchFamily="34" charset="0"/>
                <a:cs typeface="Arial" panose="020B0604020202020204" pitchFamily="34" charset="0"/>
              </a:rPr>
              <a:t>Prometheus</a:t>
            </a:r>
            <a:r>
              <a:rPr lang="en-US" sz="1700" dirty="0">
                <a:latin typeface="Arial" panose="020B0604020202020204" pitchFamily="34" charset="0"/>
                <a:cs typeface="Arial" panose="020B0604020202020204" pitchFamily="34" charset="0"/>
              </a:rPr>
              <a:t> has emerged as the de-facto open source standard for monitoring Kubernetes</a:t>
            </a:r>
          </a:p>
          <a:p>
            <a:pPr lvl="2">
              <a:lnSpc>
                <a:spcPct val="100000"/>
              </a:lnSpc>
              <a:spcBef>
                <a:spcPts val="0"/>
              </a:spcBef>
              <a:buFont typeface="Arial" panose="020B0604020202020204" pitchFamily="34" charset="0"/>
              <a:buChar char="•"/>
            </a:pPr>
            <a:r>
              <a:rPr lang="en-US" sz="1700" dirty="0">
                <a:latin typeface="Arial" panose="020B0604020202020204" pitchFamily="34" charset="0"/>
                <a:cs typeface="Arial" panose="020B0604020202020204" pitchFamily="34" charset="0"/>
              </a:rPr>
              <a:t>Real-time metrics are collected in a time-series database</a:t>
            </a:r>
          </a:p>
          <a:p>
            <a:pPr lvl="2">
              <a:lnSpc>
                <a:spcPct val="100000"/>
              </a:lnSpc>
              <a:spcBef>
                <a:spcPts val="0"/>
              </a:spcBef>
              <a:buFont typeface="Arial" panose="020B0604020202020204" pitchFamily="34" charset="0"/>
              <a:buChar char="•"/>
            </a:pPr>
            <a:r>
              <a:rPr lang="en-US" sz="1700" dirty="0">
                <a:latin typeface="Arial" panose="020B0604020202020204" pitchFamily="34" charset="0"/>
                <a:cs typeface="Arial" panose="020B0604020202020204" pitchFamily="34" charset="0"/>
              </a:rPr>
              <a:t>SQL-based language to query metrics (</a:t>
            </a:r>
            <a:r>
              <a:rPr lang="en-US" sz="1700" dirty="0" err="1">
                <a:latin typeface="Arial" panose="020B0604020202020204" pitchFamily="34" charset="0"/>
                <a:cs typeface="Arial" panose="020B0604020202020204" pitchFamily="34" charset="0"/>
              </a:rPr>
              <a:t>PromQL</a:t>
            </a:r>
            <a:r>
              <a:rPr lang="en-US" sz="1700" dirty="0">
                <a:latin typeface="Arial" panose="020B0604020202020204" pitchFamily="34" charset="0"/>
                <a:cs typeface="Arial" panose="020B0604020202020204" pitchFamily="34" charset="0"/>
              </a:rPr>
              <a:t>)</a:t>
            </a:r>
          </a:p>
          <a:p>
            <a:pPr lvl="2">
              <a:lnSpc>
                <a:spcPct val="100000"/>
              </a:lnSpc>
              <a:spcBef>
                <a:spcPts val="0"/>
              </a:spcBef>
              <a:buFont typeface="Arial" panose="020B0604020202020204" pitchFamily="34" charset="0"/>
              <a:buChar char="•"/>
            </a:pPr>
            <a:r>
              <a:rPr lang="en-US" sz="1700" dirty="0">
                <a:latin typeface="Arial" panose="020B0604020202020204" pitchFamily="34" charset="0"/>
                <a:cs typeface="Arial" panose="020B0604020202020204" pitchFamily="34" charset="0"/>
              </a:rPr>
              <a:t>Additional plug-ins such as alert management and data exporters available</a:t>
            </a:r>
          </a:p>
          <a:p>
            <a:pPr lvl="2">
              <a:lnSpc>
                <a:spcPct val="100000"/>
              </a:lnSpc>
              <a:spcBef>
                <a:spcPts val="0"/>
              </a:spcBef>
              <a:buFont typeface="Arial" panose="020B0604020202020204" pitchFamily="34" charset="0"/>
              <a:buChar char="•"/>
            </a:pPr>
            <a:r>
              <a:rPr lang="en-US" sz="1700" dirty="0">
                <a:latin typeface="Arial" panose="020B0604020202020204" pitchFamily="34" charset="0"/>
                <a:cs typeface="Arial" panose="020B0604020202020204" pitchFamily="34" charset="0"/>
              </a:rPr>
              <a:t>Runs on top of </a:t>
            </a:r>
            <a:r>
              <a:rPr lang="en-US" sz="1700" dirty="0" err="1">
                <a:latin typeface="Arial" panose="020B0604020202020204" pitchFamily="34" charset="0"/>
                <a:cs typeface="Arial" panose="020B0604020202020204" pitchFamily="34" charset="0"/>
              </a:rPr>
              <a:t>kubernetes</a:t>
            </a:r>
            <a:r>
              <a:rPr lang="en-US" sz="1700" dirty="0">
                <a:latin typeface="Arial" panose="020B0604020202020204" pitchFamily="34" charset="0"/>
                <a:cs typeface="Arial" panose="020B0604020202020204" pitchFamily="34" charset="0"/>
              </a:rPr>
              <a:t> via the </a:t>
            </a:r>
            <a:r>
              <a:rPr lang="en-US" sz="1700" i="1" dirty="0">
                <a:solidFill>
                  <a:srgbClr val="FF0000"/>
                </a:solidFill>
                <a:latin typeface="Arial" panose="020B0604020202020204" pitchFamily="34" charset="0"/>
                <a:cs typeface="Arial" panose="020B0604020202020204" pitchFamily="34" charset="0"/>
              </a:rPr>
              <a:t>Prometheus</a:t>
            </a:r>
            <a:r>
              <a:rPr lang="en-US" sz="1700" dirty="0">
                <a:latin typeface="Arial" panose="020B0604020202020204" pitchFamily="34" charset="0"/>
                <a:cs typeface="Arial" panose="020B0604020202020204" pitchFamily="34" charset="0"/>
              </a:rPr>
              <a:t> </a:t>
            </a:r>
            <a:r>
              <a:rPr lang="en-US" sz="1700" i="1" dirty="0">
                <a:solidFill>
                  <a:srgbClr val="FF0000"/>
                </a:solidFill>
                <a:latin typeface="Arial" panose="020B0604020202020204" pitchFamily="34" charset="0"/>
                <a:cs typeface="Arial" panose="020B0604020202020204" pitchFamily="34" charset="0"/>
              </a:rPr>
              <a:t>Operator</a:t>
            </a:r>
          </a:p>
          <a:p>
            <a:pPr lvl="2">
              <a:lnSpc>
                <a:spcPct val="100000"/>
              </a:lnSpc>
              <a:spcBef>
                <a:spcPts val="0"/>
              </a:spcBef>
              <a:buFont typeface="Arial" panose="020B0604020202020204" pitchFamily="34" charset="0"/>
              <a:buChar char="•"/>
            </a:pPr>
            <a:r>
              <a:rPr lang="en-US" sz="1700" dirty="0">
                <a:latin typeface="Arial" panose="020B0604020202020204" pitchFamily="34" charset="0"/>
                <a:cs typeface="Arial" panose="020B0604020202020204" pitchFamily="34" charset="0"/>
              </a:rPr>
              <a:t>Integrated with </a:t>
            </a:r>
            <a:r>
              <a:rPr lang="en-US" sz="1700" i="1" dirty="0">
                <a:solidFill>
                  <a:srgbClr val="FF0000"/>
                </a:solidFill>
                <a:latin typeface="Arial" panose="020B0604020202020204" pitchFamily="34" charset="0"/>
                <a:cs typeface="Arial" panose="020B0604020202020204" pitchFamily="34" charset="0"/>
              </a:rPr>
              <a:t>Grafana</a:t>
            </a: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3"/>
          <a:stretch>
            <a:fillRect/>
          </a:stretch>
        </p:blipFill>
        <p:spPr>
          <a:xfrm>
            <a:off x="-11289" y="6062133"/>
            <a:ext cx="9155289" cy="826912"/>
          </a:xfrm>
          <a:prstGeom prst="rect">
            <a:avLst/>
          </a:prstGeom>
        </p:spPr>
      </p:pic>
      <p:pic>
        <p:nvPicPr>
          <p:cNvPr id="8" name="Picture 7">
            <a:extLst>
              <a:ext uri="{FF2B5EF4-FFF2-40B4-BE49-F238E27FC236}">
                <a16:creationId xmlns:a16="http://schemas.microsoft.com/office/drawing/2014/main" id="{17EDF7D6-AA3A-4FD2-B360-FC098ECA9933}"/>
              </a:ext>
            </a:extLst>
          </p:cNvPr>
          <p:cNvPicPr>
            <a:picLocks noChangeAspect="1"/>
          </p:cNvPicPr>
          <p:nvPr/>
        </p:nvPicPr>
        <p:blipFill>
          <a:blip r:embed="rId4"/>
          <a:stretch>
            <a:fillRect/>
          </a:stretch>
        </p:blipFill>
        <p:spPr>
          <a:xfrm>
            <a:off x="1143428" y="3638820"/>
            <a:ext cx="6857143" cy="2390476"/>
          </a:xfrm>
          <a:prstGeom prst="rect">
            <a:avLst/>
          </a:prstGeom>
        </p:spPr>
      </p:pic>
    </p:spTree>
    <p:extLst>
      <p:ext uri="{BB962C8B-B14F-4D97-AF65-F5344CB8AC3E}">
        <p14:creationId xmlns:p14="http://schemas.microsoft.com/office/powerpoint/2010/main" val="16439717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3069-B38B-4721-BA26-676DEC8B473C}"/>
              </a:ext>
            </a:extLst>
          </p:cNvPr>
          <p:cNvSpPr>
            <a:spLocks noGrp="1"/>
          </p:cNvSpPr>
          <p:nvPr>
            <p:ph type="title"/>
          </p:nvPr>
        </p:nvSpPr>
        <p:spPr/>
        <p:txBody>
          <a:bodyPr/>
          <a:lstStyle/>
          <a:p>
            <a:pPr algn="l"/>
            <a:r>
              <a:rPr lang="en-US" dirty="0"/>
              <a:t>Setting up a Kubernetes monitoring stack</a:t>
            </a:r>
          </a:p>
        </p:txBody>
      </p:sp>
      <p:sp>
        <p:nvSpPr>
          <p:cNvPr id="3" name="Text Placeholder 2">
            <a:extLst>
              <a:ext uri="{FF2B5EF4-FFF2-40B4-BE49-F238E27FC236}">
                <a16:creationId xmlns:a16="http://schemas.microsoft.com/office/drawing/2014/main" id="{03ED4EEF-FAE8-4235-BA8E-A01B17677B4B}"/>
              </a:ext>
            </a:extLst>
          </p:cNvPr>
          <p:cNvSpPr>
            <a:spLocks noGrp="1"/>
          </p:cNvSpPr>
          <p:nvPr>
            <p:ph type="body" sz="quarter" idx="12"/>
          </p:nvPr>
        </p:nvSpPr>
        <p:spPr>
          <a:xfrm flipH="1">
            <a:off x="626364" y="822960"/>
            <a:ext cx="7891272" cy="655884"/>
          </a:xfrm>
        </p:spPr>
        <p:txBody>
          <a:bodyPr/>
          <a:lstStyle/>
          <a:p>
            <a:r>
              <a:rPr lang="en-US" dirty="0"/>
              <a:t>Prometheus Operator Installation</a:t>
            </a:r>
          </a:p>
        </p:txBody>
      </p:sp>
      <p:sp>
        <p:nvSpPr>
          <p:cNvPr id="4" name="Content Placeholder 3">
            <a:extLst>
              <a:ext uri="{FF2B5EF4-FFF2-40B4-BE49-F238E27FC236}">
                <a16:creationId xmlns:a16="http://schemas.microsoft.com/office/drawing/2014/main" id="{0155B93A-388C-4FA2-819C-50E376F03B39}"/>
              </a:ext>
            </a:extLst>
          </p:cNvPr>
          <p:cNvSpPr>
            <a:spLocks noGrp="1"/>
          </p:cNvSpPr>
          <p:nvPr>
            <p:ph sz="quarter" idx="11"/>
          </p:nvPr>
        </p:nvSpPr>
        <p:spPr>
          <a:xfrm>
            <a:off x="626364" y="1478839"/>
            <a:ext cx="7891271" cy="4138189"/>
          </a:xfrm>
        </p:spPr>
        <p:txBody>
          <a:bodyPr>
            <a:noAutofit/>
          </a:bodyPr>
          <a:lstStyle/>
          <a:p>
            <a:pPr lvl="2">
              <a:lnSpc>
                <a:spcPct val="100000"/>
              </a:lnSpc>
              <a:spcBef>
                <a:spcPts val="0"/>
              </a:spcBef>
              <a:spcAft>
                <a:spcPts val="3000"/>
              </a:spcAft>
              <a:buFont typeface="Arial" panose="020B0604020202020204" pitchFamily="34" charset="0"/>
              <a:buChar char="•"/>
            </a:pPr>
            <a:r>
              <a:rPr lang="en-US" sz="2000" dirty="0">
                <a:latin typeface="Arial" panose="020B0604020202020204" pitchFamily="34" charset="0"/>
                <a:cs typeface="Arial" panose="020B0604020202020204" pitchFamily="34" charset="0"/>
              </a:rPr>
              <a:t>Prometheus Operator installed with </a:t>
            </a:r>
            <a:r>
              <a:rPr lang="en-US" sz="2000" i="1" dirty="0">
                <a:solidFill>
                  <a:srgbClr val="FF0000"/>
                </a:solidFill>
                <a:latin typeface="Arial" panose="020B0604020202020204" pitchFamily="34" charset="0"/>
                <a:cs typeface="Arial" panose="020B0604020202020204" pitchFamily="34" charset="0"/>
              </a:rPr>
              <a:t>Helm</a:t>
            </a:r>
          </a:p>
          <a:p>
            <a:pPr lvl="3">
              <a:lnSpc>
                <a:spcPct val="100000"/>
              </a:lnSpc>
              <a:spcAft>
                <a:spcPts val="3000"/>
              </a:spcAft>
              <a:buFont typeface="Arial" panose="020B0604020202020204" pitchFamily="34" charset="0"/>
              <a:buChar char="•"/>
            </a:pPr>
            <a:r>
              <a:rPr lang="en-US" sz="1800" dirty="0">
                <a:latin typeface="Arial" panose="020B0604020202020204" pitchFamily="34" charset="0"/>
                <a:cs typeface="Arial" panose="020B0604020202020204" pitchFamily="34" charset="0"/>
              </a:rPr>
              <a:t>Helm is a package manager for Kubernetes</a:t>
            </a:r>
          </a:p>
          <a:p>
            <a:pPr lvl="3">
              <a:lnSpc>
                <a:spcPct val="100000"/>
              </a:lnSpc>
              <a:spcAft>
                <a:spcPts val="3000"/>
              </a:spcAft>
              <a:buFont typeface="Arial" panose="020B0604020202020204" pitchFamily="34" charset="0"/>
              <a:buChar char="•"/>
            </a:pPr>
            <a:r>
              <a:rPr lang="en-US" sz="1800" dirty="0">
                <a:latin typeface="Arial" panose="020B0604020202020204" pitchFamily="34" charset="0"/>
                <a:cs typeface="Arial" panose="020B0604020202020204" pitchFamily="34" charset="0"/>
              </a:rPr>
              <a:t>Helm allows to install and manage applications on Kubernetes clusters through a simple command-line interface</a:t>
            </a:r>
          </a:p>
          <a:p>
            <a:pPr lvl="3">
              <a:lnSpc>
                <a:spcPct val="100000"/>
              </a:lnSpc>
              <a:spcAft>
                <a:spcPts val="3000"/>
              </a:spcAft>
              <a:buFont typeface="Arial" panose="020B0604020202020204" pitchFamily="34" charset="0"/>
              <a:buChar char="•"/>
            </a:pPr>
            <a:r>
              <a:rPr lang="en-US" sz="1800" dirty="0">
                <a:latin typeface="Arial" panose="020B0604020202020204" pitchFamily="34" charset="0"/>
                <a:cs typeface="Arial" panose="020B0604020202020204" pitchFamily="34" charset="0"/>
              </a:rPr>
              <a:t>No separate installation needed for Grafana as it is already integrated in the Prometheus Operator</a:t>
            </a:r>
          </a:p>
        </p:txBody>
      </p:sp>
      <p:pic>
        <p:nvPicPr>
          <p:cNvPr id="6" name="Picture 5">
            <a:extLst>
              <a:ext uri="{FF2B5EF4-FFF2-40B4-BE49-F238E27FC236}">
                <a16:creationId xmlns:a16="http://schemas.microsoft.com/office/drawing/2014/main" id="{264C55FB-55E3-4E14-96B4-C9CCD590A490}"/>
              </a:ext>
            </a:extLst>
          </p:cNvPr>
          <p:cNvPicPr>
            <a:picLocks noChangeAspect="1"/>
          </p:cNvPicPr>
          <p:nvPr/>
        </p:nvPicPr>
        <p:blipFill>
          <a:blip r:embed="rId3"/>
          <a:stretch>
            <a:fillRect/>
          </a:stretch>
        </p:blipFill>
        <p:spPr>
          <a:xfrm>
            <a:off x="-11289" y="6062133"/>
            <a:ext cx="9155289" cy="826912"/>
          </a:xfrm>
          <a:prstGeom prst="rect">
            <a:avLst/>
          </a:prstGeom>
        </p:spPr>
      </p:pic>
    </p:spTree>
    <p:extLst>
      <p:ext uri="{BB962C8B-B14F-4D97-AF65-F5344CB8AC3E}">
        <p14:creationId xmlns:p14="http://schemas.microsoft.com/office/powerpoint/2010/main" val="2489174291"/>
      </p:ext>
    </p:extLst>
  </p:cSld>
  <p:clrMapOvr>
    <a:masterClrMapping/>
  </p:clrMapOvr>
  <p:transition>
    <p:fade/>
  </p:transition>
</p:sld>
</file>

<file path=ppt/theme/theme1.xml><?xml version="1.0" encoding="utf-8"?>
<a:theme xmlns:a="http://schemas.openxmlformats.org/drawingml/2006/main" name="SAS - Whit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4x3" id="{F2DF30D8-B785-A546-BC22-0BFE31897E2C}" vid="{BBE8E095-06CC-1241-8813-607DBD4F0AB1}"/>
    </a:ext>
  </a:extLst>
</a:theme>
</file>

<file path=ppt/theme/theme2.xml><?xml version="1.0" encoding="utf-8"?>
<a:theme xmlns:a="http://schemas.openxmlformats.org/drawingml/2006/main" name="SAS Master - Blu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4x3" id="{F2DF30D8-B785-A546-BC22-0BFE31897E2C}" vid="{39751FF8-DB03-0242-87D7-D8977EC871D8}"/>
    </a:ext>
  </a:extLst>
</a:theme>
</file>

<file path=ppt/theme/theme3.xml><?xml version="1.0" encoding="utf-8"?>
<a:theme xmlns:a="http://schemas.openxmlformats.org/drawingml/2006/main" name="SAS Viya">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4x3" id="{F2DF30D8-B785-A546-BC22-0BFE31897E2C}" vid="{9D86F2A6-A9C0-674F-A728-F9EEED10F889}"/>
    </a:ext>
  </a:extLst>
</a:theme>
</file>

<file path=ppt/theme/theme4.xml><?xml version="1.0" encoding="utf-8"?>
<a:theme xmlns:a="http://schemas.openxmlformats.org/drawingml/2006/main" name="NDA">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4x3" id="{F2DF30D8-B785-A546-BC22-0BFE31897E2C}" vid="{D526A1C9-C9ED-EB4B-A425-65BC5DC64431}"/>
    </a:ext>
  </a:extLst>
</a:theme>
</file>

<file path=ppt/theme/theme5.xml><?xml version="1.0" encoding="utf-8"?>
<a:theme xmlns:a="http://schemas.openxmlformats.org/drawingml/2006/main" name="1_NDA">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4x3" id="{F2DF30D8-B785-A546-BC22-0BFE31897E2C}" vid="{EAEC1E0B-EFF1-AE41-93EF-5517755FECB4}"/>
    </a:ext>
  </a:extLst>
</a:theme>
</file>

<file path=ppt/theme/theme6.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5ECD400182B914790799E65EEBB060B" ma:contentTypeVersion="12" ma:contentTypeDescription="Create a new document." ma:contentTypeScope="" ma:versionID="2fbd49c4c8bdeacaf94b8116d0acc2a9">
  <xsd:schema xmlns:xsd="http://www.w3.org/2001/XMLSchema" xmlns:xs="http://www.w3.org/2001/XMLSchema" xmlns:p="http://schemas.microsoft.com/office/2006/metadata/properties" xmlns:ns3="c13c501e-0e3b-47ad-a3e0-834941cd516f" xmlns:ns4="5c1da843-6d17-408f-abfe-95ad7d9b0139" targetNamespace="http://schemas.microsoft.com/office/2006/metadata/properties" ma:root="true" ma:fieldsID="685b1d3041385e3390e718ded87bd838" ns3:_="" ns4:_="">
    <xsd:import namespace="c13c501e-0e3b-47ad-a3e0-834941cd516f"/>
    <xsd:import namespace="5c1da843-6d17-408f-abfe-95ad7d9b013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Location" minOccurs="0"/>
                <xsd:element ref="ns4:MediaServiceGenerationTime" minOccurs="0"/>
                <xsd:element ref="ns4:MediaServiceEventHashCode" minOccurs="0"/>
                <xsd:element ref="ns4:MediaServiceAutoTag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3c501e-0e3b-47ad-a3e0-834941cd516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1da843-6d17-408f-abfe-95ad7d9b013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28EC48-6A86-4DAB-904C-2BE2F0C3A285}">
  <ds:schemaRefs>
    <ds:schemaRef ds:uri="5c1da843-6d17-408f-abfe-95ad7d9b013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13c501e-0e3b-47ad-a3e0-834941cd516f"/>
    <ds:schemaRef ds:uri="http://www.w3.org/XML/1998/namespace"/>
    <ds:schemaRef ds:uri="http://purl.org/dc/dcmitype/"/>
  </ds:schemaRefs>
</ds:datastoreItem>
</file>

<file path=customXml/itemProps2.xml><?xml version="1.0" encoding="utf-8"?>
<ds:datastoreItem xmlns:ds="http://schemas.openxmlformats.org/officeDocument/2006/customXml" ds:itemID="{4A5AD8EF-03DE-4ED5-BC4B-177CA4D698A0}">
  <ds:schemaRefs>
    <ds:schemaRef ds:uri="http://schemas.microsoft.com/sharepoint/v3/contenttype/forms"/>
  </ds:schemaRefs>
</ds:datastoreItem>
</file>

<file path=customXml/itemProps3.xml><?xml version="1.0" encoding="utf-8"?>
<ds:datastoreItem xmlns:ds="http://schemas.openxmlformats.org/officeDocument/2006/customXml" ds:itemID="{E44E0984-5C58-474F-91FA-3302D8E08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3c501e-0e3b-47ad-a3e0-834941cd516f"/>
    <ds:schemaRef ds:uri="5c1da843-6d17-408f-abfe-95ad7d9b0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SAS-Confidential-4x3</Template>
  <TotalTime>0</TotalTime>
  <Words>3688</Words>
  <Application>Microsoft Office PowerPoint</Application>
  <PresentationFormat>On-screen Show (4:3)</PresentationFormat>
  <Paragraphs>250</Paragraphs>
  <Slides>21</Slides>
  <Notes>16</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21</vt:i4>
      </vt:variant>
    </vt:vector>
  </HeadingPairs>
  <TitlesOfParts>
    <vt:vector size="29" baseType="lpstr">
      <vt:lpstr>Arial</vt:lpstr>
      <vt:lpstr>Calibri</vt:lpstr>
      <vt:lpstr>Calibri Light</vt:lpstr>
      <vt:lpstr>SAS - White</vt:lpstr>
      <vt:lpstr>SAS Master - Blue</vt:lpstr>
      <vt:lpstr>SAS Viya</vt:lpstr>
      <vt:lpstr>NDA</vt:lpstr>
      <vt:lpstr>1_NDA</vt:lpstr>
      <vt:lpstr>Kubernetes Monitoring</vt:lpstr>
      <vt:lpstr>Setting up a Kubernetes monitoring stack</vt:lpstr>
      <vt:lpstr>Setting up a Kubernetes monitoring stack</vt:lpstr>
      <vt:lpstr>Setting up a Kubernetes monitoring stack</vt:lpstr>
      <vt:lpstr>Setting up a Kubernetes monitoring stack</vt:lpstr>
      <vt:lpstr>Setting up a Kubernetes monitoring stack</vt:lpstr>
      <vt:lpstr>Setting up a Kubernetes monitoring stack</vt:lpstr>
      <vt:lpstr>Setting up a Kubernetes monitoring stack</vt:lpstr>
      <vt:lpstr>Setting up a Kubernetes monitoring stack</vt:lpstr>
      <vt:lpstr>Setting up a Kubernetes monitoring stack</vt:lpstr>
      <vt:lpstr>Setting up a Kubernetes monitoring stack</vt:lpstr>
      <vt:lpstr>Setting up a Kubernetes monitoring stack</vt:lpstr>
      <vt:lpstr>Setting up a Kubernetes monitoring stack</vt:lpstr>
      <vt:lpstr>Setting up a Kubernetes monitoring stack</vt:lpstr>
      <vt:lpstr>Setting up a Kubernetes monitoring stack</vt:lpstr>
      <vt:lpstr>Setting up a Kubernetes monitoring stack</vt:lpstr>
      <vt:lpstr>Setting up a Kubernetes monitoring stack</vt:lpstr>
      <vt:lpstr>Setting up a Kubernetes monitoring stack</vt:lpstr>
      <vt:lpstr>Setting up a Kubernetes monitoring stack</vt:lpstr>
      <vt:lpstr>Setting up a Kubernetes monitoring stack</vt:lpstr>
      <vt:lpstr>           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2020-03-09T16:30:10Z</dcterms:created>
  <dcterms:modified xsi:type="dcterms:W3CDTF">2020-08-19T23:50:35Z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0x01010085ECD400182B914790799E65EEBB060B</vt:lpwstr>
  </property>
</Properties>
</file>