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21388388" cy="30275213"/>
  <p:notesSz cx="6858000" cy="9144000"/>
  <p:defaultTextStyle>
    <a:defPPr>
      <a:defRPr lang="fr-FR"/>
    </a:defPPr>
    <a:lvl1pPr marL="0" algn="l" defTabSz="147607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070" algn="l" defTabSz="147607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140" algn="l" defTabSz="147607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211" algn="l" defTabSz="147607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281" algn="l" defTabSz="147607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351" algn="l" defTabSz="147607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421" algn="l" defTabSz="147607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2491" algn="l" defTabSz="147607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8562" algn="l" defTabSz="147607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9933"/>
    <a:srgbClr val="FDFD0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 snapToGrid="0" snapToObjects="1">
      <p:cViewPr>
        <p:scale>
          <a:sx n="24" d="100"/>
          <a:sy n="24" d="100"/>
        </p:scale>
        <p:origin x="-2418" y="150"/>
      </p:cViewPr>
      <p:guideLst>
        <p:guide orient="horz" pos="9536"/>
        <p:guide pos="67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04129" y="9404941"/>
            <a:ext cx="18180130" cy="64895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08258" y="17155954"/>
            <a:ext cx="14971872" cy="77369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2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8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D908-4162-5E4D-B22F-8C57278329F6}" type="datetimeFigureOut">
              <a:rPr lang="fr-FR" smtClean="0"/>
              <a:pPr/>
              <a:t>20/06/2013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BE5C-57FC-9B4F-A6CC-EE89FE2C908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290334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D908-4162-5E4D-B22F-8C57278329F6}" type="datetimeFigureOut">
              <a:rPr lang="fr-FR" smtClean="0"/>
              <a:pPr/>
              <a:t>20/06/2013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BE5C-57FC-9B4F-A6CC-EE89FE2C908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932703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36271142" y="5354227"/>
            <a:ext cx="11254898" cy="1140366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502739" y="5354227"/>
            <a:ext cx="33411930" cy="1140366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D908-4162-5E4D-B22F-8C57278329F6}" type="datetimeFigureOut">
              <a:rPr lang="fr-FR" smtClean="0"/>
              <a:pPr/>
              <a:t>20/06/2013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BE5C-57FC-9B4F-A6CC-EE89FE2C908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76758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D908-4162-5E4D-B22F-8C57278329F6}" type="datetimeFigureOut">
              <a:rPr lang="fr-FR" smtClean="0"/>
              <a:pPr/>
              <a:t>20/06/2013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BE5C-57FC-9B4F-A6CC-EE89FE2C908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4015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89535" y="19454630"/>
            <a:ext cx="18180130" cy="6012994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89535" y="12831929"/>
            <a:ext cx="18180130" cy="6622701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070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140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21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28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35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42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249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8562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D908-4162-5E4D-B22F-8C57278329F6}" type="datetimeFigureOut">
              <a:rPr lang="fr-FR" smtClean="0"/>
              <a:pPr/>
              <a:t>20/06/2013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BE5C-57FC-9B4F-A6CC-EE89FE2C908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82517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02740" y="31186275"/>
            <a:ext cx="22331556" cy="88204590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5190769" y="31186275"/>
            <a:ext cx="22335271" cy="88204590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D908-4162-5E4D-B22F-8C57278329F6}" type="datetimeFigureOut">
              <a:rPr lang="fr-FR" smtClean="0"/>
              <a:pPr/>
              <a:t>20/06/2013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BE5C-57FC-9B4F-A6CC-EE89FE2C908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95382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420" y="1212412"/>
            <a:ext cx="19249549" cy="504586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9420" y="6776884"/>
            <a:ext cx="9450252" cy="2824283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070" indent="0">
              <a:buNone/>
              <a:defRPr sz="6500" b="1"/>
            </a:lvl2pPr>
            <a:lvl3pPr marL="2952140" indent="0">
              <a:buNone/>
              <a:defRPr sz="5800" b="1"/>
            </a:lvl3pPr>
            <a:lvl4pPr marL="4428211" indent="0">
              <a:buNone/>
              <a:defRPr sz="5200" b="1"/>
            </a:lvl4pPr>
            <a:lvl5pPr marL="5904281" indent="0">
              <a:buNone/>
              <a:defRPr sz="5200" b="1"/>
            </a:lvl5pPr>
            <a:lvl6pPr marL="7380351" indent="0">
              <a:buNone/>
              <a:defRPr sz="5200" b="1"/>
            </a:lvl6pPr>
            <a:lvl7pPr marL="8856421" indent="0">
              <a:buNone/>
              <a:defRPr sz="5200" b="1"/>
            </a:lvl7pPr>
            <a:lvl8pPr marL="10332491" indent="0">
              <a:buNone/>
              <a:defRPr sz="5200" b="1"/>
            </a:lvl8pPr>
            <a:lvl9pPr marL="11808562" indent="0">
              <a:buNone/>
              <a:defRPr sz="5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69420" y="9601167"/>
            <a:ext cx="9450252" cy="17443290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0865005" y="6776884"/>
            <a:ext cx="9453965" cy="2824283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070" indent="0">
              <a:buNone/>
              <a:defRPr sz="6500" b="1"/>
            </a:lvl2pPr>
            <a:lvl3pPr marL="2952140" indent="0">
              <a:buNone/>
              <a:defRPr sz="5800" b="1"/>
            </a:lvl3pPr>
            <a:lvl4pPr marL="4428211" indent="0">
              <a:buNone/>
              <a:defRPr sz="5200" b="1"/>
            </a:lvl4pPr>
            <a:lvl5pPr marL="5904281" indent="0">
              <a:buNone/>
              <a:defRPr sz="5200" b="1"/>
            </a:lvl5pPr>
            <a:lvl6pPr marL="7380351" indent="0">
              <a:buNone/>
              <a:defRPr sz="5200" b="1"/>
            </a:lvl6pPr>
            <a:lvl7pPr marL="8856421" indent="0">
              <a:buNone/>
              <a:defRPr sz="5200" b="1"/>
            </a:lvl7pPr>
            <a:lvl8pPr marL="10332491" indent="0">
              <a:buNone/>
              <a:defRPr sz="5200" b="1"/>
            </a:lvl8pPr>
            <a:lvl9pPr marL="11808562" indent="0">
              <a:buNone/>
              <a:defRPr sz="5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0865005" y="9601167"/>
            <a:ext cx="9453965" cy="17443290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D908-4162-5E4D-B22F-8C57278329F6}" type="datetimeFigureOut">
              <a:rPr lang="fr-FR" smtClean="0"/>
              <a:pPr/>
              <a:t>20/06/2013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BE5C-57FC-9B4F-A6CC-EE89FE2C908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26050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D908-4162-5E4D-B22F-8C57278329F6}" type="datetimeFigureOut">
              <a:rPr lang="fr-FR" smtClean="0"/>
              <a:pPr/>
              <a:t>20/06/2013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BE5C-57FC-9B4F-A6CC-EE89FE2C908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228399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D908-4162-5E4D-B22F-8C57278329F6}" type="datetimeFigureOut">
              <a:rPr lang="fr-FR" smtClean="0"/>
              <a:pPr/>
              <a:t>20/06/2013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BE5C-57FC-9B4F-A6CC-EE89FE2C908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798740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421" y="1205402"/>
            <a:ext cx="7036632" cy="5129967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62266" y="1205404"/>
            <a:ext cx="11956703" cy="25839056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9421" y="6335371"/>
            <a:ext cx="7036632" cy="20709089"/>
          </a:xfrm>
        </p:spPr>
        <p:txBody>
          <a:bodyPr/>
          <a:lstStyle>
            <a:lvl1pPr marL="0" indent="0">
              <a:buNone/>
              <a:defRPr sz="4500"/>
            </a:lvl1pPr>
            <a:lvl2pPr marL="1476070" indent="0">
              <a:buNone/>
              <a:defRPr sz="3900"/>
            </a:lvl2pPr>
            <a:lvl3pPr marL="2952140" indent="0">
              <a:buNone/>
              <a:defRPr sz="3200"/>
            </a:lvl3pPr>
            <a:lvl4pPr marL="4428211" indent="0">
              <a:buNone/>
              <a:defRPr sz="2900"/>
            </a:lvl4pPr>
            <a:lvl5pPr marL="5904281" indent="0">
              <a:buNone/>
              <a:defRPr sz="2900"/>
            </a:lvl5pPr>
            <a:lvl6pPr marL="7380351" indent="0">
              <a:buNone/>
              <a:defRPr sz="2900"/>
            </a:lvl6pPr>
            <a:lvl7pPr marL="8856421" indent="0">
              <a:buNone/>
              <a:defRPr sz="2900"/>
            </a:lvl7pPr>
            <a:lvl8pPr marL="10332491" indent="0">
              <a:buNone/>
              <a:defRPr sz="2900"/>
            </a:lvl8pPr>
            <a:lvl9pPr marL="11808562" indent="0">
              <a:buNone/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D908-4162-5E4D-B22F-8C57278329F6}" type="datetimeFigureOut">
              <a:rPr lang="fr-FR" smtClean="0"/>
              <a:pPr/>
              <a:t>20/06/2013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BE5C-57FC-9B4F-A6CC-EE89FE2C908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7109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192274" y="21192649"/>
            <a:ext cx="12833033" cy="2501912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4192274" y="2705146"/>
            <a:ext cx="12833033" cy="18165128"/>
          </a:xfrm>
        </p:spPr>
        <p:txBody>
          <a:bodyPr/>
          <a:lstStyle>
            <a:lvl1pPr marL="0" indent="0">
              <a:buNone/>
              <a:defRPr sz="10300"/>
            </a:lvl1pPr>
            <a:lvl2pPr marL="1476070" indent="0">
              <a:buNone/>
              <a:defRPr sz="9000"/>
            </a:lvl2pPr>
            <a:lvl3pPr marL="2952140" indent="0">
              <a:buNone/>
              <a:defRPr sz="7700"/>
            </a:lvl3pPr>
            <a:lvl4pPr marL="4428211" indent="0">
              <a:buNone/>
              <a:defRPr sz="6500"/>
            </a:lvl4pPr>
            <a:lvl5pPr marL="5904281" indent="0">
              <a:buNone/>
              <a:defRPr sz="6500"/>
            </a:lvl5pPr>
            <a:lvl6pPr marL="7380351" indent="0">
              <a:buNone/>
              <a:defRPr sz="6500"/>
            </a:lvl6pPr>
            <a:lvl7pPr marL="8856421" indent="0">
              <a:buNone/>
              <a:defRPr sz="6500"/>
            </a:lvl7pPr>
            <a:lvl8pPr marL="10332491" indent="0">
              <a:buNone/>
              <a:defRPr sz="6500"/>
            </a:lvl8pPr>
            <a:lvl9pPr marL="11808562" indent="0">
              <a:buNone/>
              <a:defRPr sz="6500"/>
            </a:lvl9pPr>
          </a:lstStyle>
          <a:p>
            <a:r>
              <a:rPr lang="en-US" smtClean="0"/>
              <a:t>Click icon to add picture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192274" y="23694561"/>
            <a:ext cx="12833033" cy="3553130"/>
          </a:xfrm>
        </p:spPr>
        <p:txBody>
          <a:bodyPr/>
          <a:lstStyle>
            <a:lvl1pPr marL="0" indent="0">
              <a:buNone/>
              <a:defRPr sz="4500"/>
            </a:lvl1pPr>
            <a:lvl2pPr marL="1476070" indent="0">
              <a:buNone/>
              <a:defRPr sz="3900"/>
            </a:lvl2pPr>
            <a:lvl3pPr marL="2952140" indent="0">
              <a:buNone/>
              <a:defRPr sz="3200"/>
            </a:lvl3pPr>
            <a:lvl4pPr marL="4428211" indent="0">
              <a:buNone/>
              <a:defRPr sz="2900"/>
            </a:lvl4pPr>
            <a:lvl5pPr marL="5904281" indent="0">
              <a:buNone/>
              <a:defRPr sz="2900"/>
            </a:lvl5pPr>
            <a:lvl6pPr marL="7380351" indent="0">
              <a:buNone/>
              <a:defRPr sz="2900"/>
            </a:lvl6pPr>
            <a:lvl7pPr marL="8856421" indent="0">
              <a:buNone/>
              <a:defRPr sz="2900"/>
            </a:lvl7pPr>
            <a:lvl8pPr marL="10332491" indent="0">
              <a:buNone/>
              <a:defRPr sz="2900"/>
            </a:lvl8pPr>
            <a:lvl9pPr marL="11808562" indent="0">
              <a:buNone/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D908-4162-5E4D-B22F-8C57278329F6}" type="datetimeFigureOut">
              <a:rPr lang="fr-FR" smtClean="0"/>
              <a:pPr/>
              <a:t>20/06/2013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DBE5C-57FC-9B4F-A6CC-EE89FE2C908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085028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69420" y="1212412"/>
            <a:ext cx="19249549" cy="5045869"/>
          </a:xfrm>
          <a:prstGeom prst="rect">
            <a:avLst/>
          </a:prstGeom>
        </p:spPr>
        <p:txBody>
          <a:bodyPr vert="horz" lIns="295214" tIns="147607" rIns="295214" bIns="147607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9420" y="7064219"/>
            <a:ext cx="19249549" cy="19980241"/>
          </a:xfrm>
          <a:prstGeom prst="rect">
            <a:avLst/>
          </a:prstGeom>
        </p:spPr>
        <p:txBody>
          <a:bodyPr vert="horz" lIns="295214" tIns="147607" rIns="295214" bIns="147607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069419" y="28060639"/>
            <a:ext cx="4990624" cy="1611875"/>
          </a:xfrm>
          <a:prstGeom prst="rect">
            <a:avLst/>
          </a:prstGeom>
        </p:spPr>
        <p:txBody>
          <a:bodyPr vert="horz" lIns="295214" tIns="147607" rIns="295214" bIns="147607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6D908-4162-5E4D-B22F-8C57278329F6}" type="datetimeFigureOut">
              <a:rPr lang="fr-FR" smtClean="0"/>
              <a:pPr/>
              <a:t>20/06/2013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7307699" y="28060639"/>
            <a:ext cx="6772990" cy="1611875"/>
          </a:xfrm>
          <a:prstGeom prst="rect">
            <a:avLst/>
          </a:prstGeom>
        </p:spPr>
        <p:txBody>
          <a:bodyPr vert="horz" lIns="295214" tIns="147607" rIns="295214" bIns="147607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5328345" y="28060639"/>
            <a:ext cx="4990624" cy="1611875"/>
          </a:xfrm>
          <a:prstGeom prst="rect">
            <a:avLst/>
          </a:prstGeom>
        </p:spPr>
        <p:txBody>
          <a:bodyPr vert="horz" lIns="295214" tIns="147607" rIns="295214" bIns="147607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DBE5C-57FC-9B4F-A6CC-EE89FE2C908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33928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76070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053" indent="-1107053" algn="l" defTabSz="1476070" rtl="0" eaLnBrk="1" latinLnBrk="0" hangingPunct="1">
        <a:spcBef>
          <a:spcPct val="20000"/>
        </a:spcBef>
        <a:buFont typeface="Arial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614" indent="-922544" algn="l" defTabSz="1476070" rtl="0" eaLnBrk="1" latinLnBrk="0" hangingPunct="1">
        <a:spcBef>
          <a:spcPct val="20000"/>
        </a:spcBef>
        <a:buFont typeface="Arial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176" indent="-738035" algn="l" defTabSz="1476070" rtl="0" eaLnBrk="1" latinLnBrk="0" hangingPunct="1">
        <a:spcBef>
          <a:spcPct val="20000"/>
        </a:spcBef>
        <a:buFont typeface="Arial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246" indent="-738035" algn="l" defTabSz="1476070" rtl="0" eaLnBrk="1" latinLnBrk="0" hangingPunct="1">
        <a:spcBef>
          <a:spcPct val="20000"/>
        </a:spcBef>
        <a:buFont typeface="Arial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316" indent="-738035" algn="l" defTabSz="1476070" rtl="0" eaLnBrk="1" latinLnBrk="0" hangingPunct="1">
        <a:spcBef>
          <a:spcPct val="20000"/>
        </a:spcBef>
        <a:buFont typeface="Arial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386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4456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0527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6597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07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14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21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28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35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42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249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8562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Ellipse 74"/>
          <p:cNvSpPr/>
          <p:nvPr/>
        </p:nvSpPr>
        <p:spPr>
          <a:xfrm>
            <a:off x="423383" y="21305925"/>
            <a:ext cx="6480000" cy="6480000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50000"/>
                  <a:tint val="66000"/>
                  <a:satMod val="160000"/>
                </a:schemeClr>
              </a:gs>
              <a:gs pos="50000">
                <a:schemeClr val="accent2">
                  <a:lumMod val="50000"/>
                  <a:tint val="44500"/>
                  <a:satMod val="160000"/>
                </a:schemeClr>
              </a:gs>
              <a:gs pos="100000">
                <a:schemeClr val="accent2">
                  <a:lumMod val="50000"/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Rectangle 51"/>
          <p:cNvSpPr/>
          <p:nvPr/>
        </p:nvSpPr>
        <p:spPr>
          <a:xfrm>
            <a:off x="423383" y="28506427"/>
            <a:ext cx="4088481" cy="1436526"/>
          </a:xfrm>
          <a:prstGeom prst="rect">
            <a:avLst/>
          </a:prstGeom>
          <a:solidFill>
            <a:schemeClr val="tx2">
              <a:lumMod val="75000"/>
            </a:schemeClr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881020" y="28827488"/>
            <a:ext cx="3250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 smtClean="0">
                <a:solidFill>
                  <a:schemeClr val="bg1"/>
                </a:solidFill>
              </a:rPr>
              <a:t>Année 2013</a:t>
            </a:r>
            <a:endParaRPr lang="fr-FR" sz="4800" dirty="0">
              <a:solidFill>
                <a:schemeClr val="bg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14908388" y="6669397"/>
            <a:ext cx="6480000" cy="648000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3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3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FF00"/>
              </a:solidFill>
            </a:endParaRPr>
          </a:p>
        </p:txBody>
      </p:sp>
      <p:grpSp>
        <p:nvGrpSpPr>
          <p:cNvPr id="43" name="Grouper 42"/>
          <p:cNvGrpSpPr/>
          <p:nvPr/>
        </p:nvGrpSpPr>
        <p:grpSpPr>
          <a:xfrm>
            <a:off x="13627270" y="28247375"/>
            <a:ext cx="7430918" cy="1695569"/>
            <a:chOff x="8814104" y="25814366"/>
            <a:chExt cx="7430918" cy="1436140"/>
          </a:xfrm>
        </p:grpSpPr>
        <p:sp>
          <p:nvSpPr>
            <p:cNvPr id="33" name="Rectangle 32"/>
            <p:cNvSpPr/>
            <p:nvPr/>
          </p:nvSpPr>
          <p:spPr>
            <a:xfrm>
              <a:off x="8814104" y="25814366"/>
              <a:ext cx="3715459" cy="143614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28575" cmpd="sng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fr-FR" sz="3200" b="1" dirty="0" smtClean="0"/>
            </a:p>
            <a:p>
              <a:pPr algn="ctr"/>
              <a:endParaRPr lang="fr-FR" sz="3200" b="1" dirty="0" smtClean="0"/>
            </a:p>
            <a:p>
              <a:pPr algn="ctr"/>
              <a:r>
                <a:rPr lang="fr-FR" sz="3200" b="1" dirty="0" smtClean="0"/>
                <a:t>C</a:t>
              </a:r>
              <a:r>
                <a:rPr lang="fr-FR" sz="3200" b="1" dirty="0" smtClean="0"/>
                <a:t>. </a:t>
              </a:r>
              <a:r>
                <a:rPr lang="fr-FR" sz="3200" b="1" dirty="0" smtClean="0"/>
                <a:t>NADER</a:t>
              </a:r>
              <a:endParaRPr lang="fr-FR" sz="3200" b="1" dirty="0"/>
            </a:p>
            <a:p>
              <a:pPr algn="ctr"/>
              <a:r>
                <a:rPr lang="fr-FR" sz="3200" b="1" dirty="0" smtClean="0"/>
                <a:t>			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2529563" y="25814366"/>
              <a:ext cx="3715459" cy="1436140"/>
            </a:xfrm>
            <a:prstGeom prst="rect">
              <a:avLst/>
            </a:prstGeom>
            <a:noFill/>
            <a:ln w="38100" cmpd="sng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b="1" dirty="0" smtClean="0">
                  <a:solidFill>
                    <a:srgbClr val="17375E"/>
                  </a:solidFill>
                </a:rPr>
                <a:t>C</a:t>
              </a:r>
              <a:r>
                <a:rPr lang="fr-FR" sz="3200" b="1" dirty="0" smtClean="0">
                  <a:solidFill>
                    <a:srgbClr val="17375E"/>
                  </a:solidFill>
                </a:rPr>
                <a:t>. </a:t>
              </a:r>
              <a:r>
                <a:rPr lang="fr-FR" sz="3200" b="1" dirty="0" smtClean="0">
                  <a:solidFill>
                    <a:srgbClr val="17375E"/>
                  </a:solidFill>
                </a:rPr>
                <a:t>OLIVER-LEBLOND</a:t>
              </a:r>
            </a:p>
            <a:p>
              <a:pPr algn="ctr"/>
              <a:r>
                <a:rPr lang="fr-FR" sz="3200" b="1" dirty="0" smtClean="0">
                  <a:solidFill>
                    <a:srgbClr val="17375E"/>
                  </a:solidFill>
                </a:rPr>
                <a:t>C. </a:t>
              </a:r>
              <a:r>
                <a:rPr lang="fr-FR" sz="3200" b="1" dirty="0" err="1" smtClean="0">
                  <a:solidFill>
                    <a:srgbClr val="17375E"/>
                  </a:solidFill>
                </a:rPr>
                <a:t>GIRY</a:t>
              </a:r>
              <a:endParaRPr lang="fr-FR" sz="3200" b="1" dirty="0" smtClean="0">
                <a:solidFill>
                  <a:srgbClr val="17375E"/>
                </a:solidFill>
              </a:endParaRPr>
            </a:p>
            <a:p>
              <a:pPr algn="ctr"/>
              <a:r>
                <a:rPr lang="fr-FR" sz="3200" b="1" dirty="0" smtClean="0">
                  <a:solidFill>
                    <a:srgbClr val="17375E"/>
                  </a:solidFill>
                </a:rPr>
                <a:t>F. </a:t>
              </a:r>
              <a:r>
                <a:rPr lang="fr-FR" sz="3200" b="1" dirty="0" err="1" smtClean="0">
                  <a:solidFill>
                    <a:srgbClr val="17375E"/>
                  </a:solidFill>
                </a:rPr>
                <a:t>RAGUENEAU</a:t>
              </a:r>
              <a:endParaRPr lang="fr-FR" sz="3200" b="1" dirty="0" smtClean="0">
                <a:solidFill>
                  <a:srgbClr val="17375E"/>
                </a:solidFill>
              </a:endParaRPr>
            </a:p>
          </p:txBody>
        </p:sp>
      </p:grpSp>
      <p:sp>
        <p:nvSpPr>
          <p:cNvPr id="39" name="Ellipse 38"/>
          <p:cNvSpPr/>
          <p:nvPr/>
        </p:nvSpPr>
        <p:spPr>
          <a:xfrm>
            <a:off x="4742729" y="11467168"/>
            <a:ext cx="12600000" cy="13064736"/>
          </a:xfrm>
          <a:prstGeom prst="ellipse">
            <a:avLst/>
          </a:prstGeom>
          <a:gradFill flip="none" rotWithShape="1">
            <a:gsLst>
              <a:gs pos="44000">
                <a:srgbClr val="0087E6">
                  <a:alpha val="44000"/>
                </a:srgbClr>
              </a:gs>
              <a:gs pos="54000">
                <a:srgbClr val="005CBF">
                  <a:alpha val="33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6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fr-FR" sz="6000" dirty="0" smtClean="0">
                <a:solidFill>
                  <a:srgbClr val="FFC000"/>
                </a:solidFill>
                <a:effectLst>
                  <a:outerShdw blurRad="50800" dist="50800" dir="5400000" algn="ctr" rotWithShape="0">
                    <a:srgbClr val="000000">
                      <a:alpha val="78000"/>
                    </a:srgbClr>
                  </a:outerShdw>
                </a:effectLst>
              </a:rPr>
              <a:t>Campagne expérimentale</a:t>
            </a:r>
            <a:endParaRPr lang="fr-FR" sz="6000" dirty="0">
              <a:solidFill>
                <a:srgbClr val="0070C0"/>
              </a:solidFill>
              <a:effectLst>
                <a:outerShdw blurRad="50800" dist="50800" dir="5400000" algn="ctr" rotWithShape="0">
                  <a:srgbClr val="000000">
                    <a:alpha val="78000"/>
                  </a:srgbClr>
                </a:outerShdw>
              </a:effectLst>
            </a:endParaRPr>
          </a:p>
        </p:txBody>
      </p:sp>
      <p:sp>
        <p:nvSpPr>
          <p:cNvPr id="41" name="Ellipse 40"/>
          <p:cNvSpPr/>
          <p:nvPr/>
        </p:nvSpPr>
        <p:spPr>
          <a:xfrm>
            <a:off x="423383" y="7175085"/>
            <a:ext cx="6480000" cy="6480000"/>
          </a:xfrm>
          <a:prstGeom prst="ellipse">
            <a:avLst/>
          </a:prstGeom>
          <a:gradFill flip="none" rotWithShape="1">
            <a:gsLst>
              <a:gs pos="0">
                <a:srgbClr val="03D4A8">
                  <a:alpha val="0"/>
                </a:srgbClr>
              </a:gs>
              <a:gs pos="25000">
                <a:srgbClr val="21D6E0"/>
              </a:gs>
              <a:gs pos="75000">
                <a:srgbClr val="0087E6">
                  <a:alpha val="7000"/>
                </a:srgbClr>
              </a:gs>
              <a:gs pos="100000">
                <a:srgbClr val="005CBF">
                  <a:alpha val="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2" name="Ellipse 81"/>
          <p:cNvSpPr/>
          <p:nvPr/>
        </p:nvSpPr>
        <p:spPr>
          <a:xfrm>
            <a:off x="14908388" y="22385925"/>
            <a:ext cx="5400000" cy="5400000"/>
          </a:xfrm>
          <a:prstGeom prst="ellipse">
            <a:avLst/>
          </a:prstGeom>
          <a:gradFill flip="none" rotWithShape="1">
            <a:gsLst>
              <a:gs pos="0">
                <a:schemeClr val="tx2">
                  <a:tint val="66000"/>
                  <a:satMod val="160000"/>
                </a:schemeClr>
              </a:gs>
              <a:gs pos="50000">
                <a:schemeClr val="tx2">
                  <a:tint val="44500"/>
                  <a:satMod val="160000"/>
                </a:schemeClr>
              </a:gs>
              <a:gs pos="100000">
                <a:schemeClr val="tx2"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0" y="4547279"/>
            <a:ext cx="21388388" cy="1107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6600" b="1" dirty="0" smtClean="0">
                <a:latin typeface="+mj-lt"/>
                <a:cs typeface="Helvetica Neue"/>
              </a:rPr>
              <a:t>FISSURATION D’ÉLÉMENTS EN BÉTON ET EFFETS D’</a:t>
            </a:r>
            <a:r>
              <a:rPr lang="fr-FR" sz="6600" b="1" dirty="0" smtClean="0">
                <a:latin typeface="+mj-lt"/>
                <a:cs typeface="Helvetica Neue"/>
              </a:rPr>
              <a:t>É</a:t>
            </a:r>
            <a:r>
              <a:rPr lang="fr-FR" sz="6600" b="1" dirty="0" smtClean="0">
                <a:latin typeface="+mj-lt"/>
                <a:cs typeface="Helvetica Neue"/>
              </a:rPr>
              <a:t>CHELLE</a:t>
            </a:r>
            <a:endParaRPr lang="fr-FR" sz="6600" b="1" dirty="0">
              <a:latin typeface="+mj-lt"/>
              <a:cs typeface="Helvetica Neue"/>
            </a:endParaRPr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18" y="0"/>
            <a:ext cx="21391006" cy="4556933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23501" y="11879753"/>
            <a:ext cx="7141987" cy="5356490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sp>
        <p:nvSpPr>
          <p:cNvPr id="24" name="TextBox 23"/>
          <p:cNvSpPr txBox="1"/>
          <p:nvPr/>
        </p:nvSpPr>
        <p:spPr>
          <a:xfrm>
            <a:off x="-2618" y="5797772"/>
            <a:ext cx="6682279" cy="984885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pPr algn="r"/>
            <a:r>
              <a:rPr lang="fr-FR" dirty="0" smtClean="0">
                <a:solidFill>
                  <a:srgbClr val="C00000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  <a:t>Pré-étude numérique</a:t>
            </a:r>
            <a:endParaRPr lang="fr-FR" dirty="0">
              <a:solidFill>
                <a:srgbClr val="0070C0"/>
              </a:solidFill>
              <a:effectLst>
                <a:outerShdw blurRad="50800" dist="50800" dir="5400000" algn="ctr" rotWithShape="0">
                  <a:srgbClr val="000000">
                    <a:alpha val="78000"/>
                  </a:srgbClr>
                </a:outerShdw>
              </a:effectLst>
            </a:endParaRPr>
          </a:p>
        </p:txBody>
      </p:sp>
      <p:pic>
        <p:nvPicPr>
          <p:cNvPr id="1028" name="Picture 4" descr="C:\Users\Toshiba\Desktop\rapport de stage\Modele_rapport\Latex\figures\figure12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3383" y="12873841"/>
            <a:ext cx="5868405" cy="1269833"/>
          </a:xfrm>
          <a:prstGeom prst="rect">
            <a:avLst/>
          </a:prstGeom>
          <a:noFill/>
        </p:spPr>
      </p:pic>
      <p:pic>
        <p:nvPicPr>
          <p:cNvPr id="1029" name="Picture 5" descr="C:\Users\Toshiba\Desktop\rapport de stage\Modele_rapport\Latex\figures\figure15.pn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2618" y="9510791"/>
            <a:ext cx="4356386" cy="2728134"/>
          </a:xfrm>
          <a:prstGeom prst="rect">
            <a:avLst/>
          </a:prstGeom>
          <a:noFill/>
        </p:spPr>
      </p:pic>
      <p:pic>
        <p:nvPicPr>
          <p:cNvPr id="1030" name="Picture 6" descr="C:\Users\Toshiba\Desktop\rapport de stage\Modele_rapport\Latex\figures\figure13.png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6782657"/>
            <a:ext cx="4904732" cy="2728134"/>
          </a:xfrm>
          <a:prstGeom prst="rect">
            <a:avLst/>
          </a:prstGeom>
          <a:noFill/>
        </p:spPr>
      </p:pic>
      <p:pic>
        <p:nvPicPr>
          <p:cNvPr id="1031" name="Picture 7" descr="C:\Users\Toshiba\Desktop\rapport de stage\Modele_rapport\Latex\figures\figure17.png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95708" y="8058233"/>
            <a:ext cx="4573142" cy="2728133"/>
          </a:xfrm>
          <a:prstGeom prst="rect">
            <a:avLst/>
          </a:prstGeom>
          <a:noFill/>
        </p:spPr>
      </p:pic>
      <p:sp>
        <p:nvSpPr>
          <p:cNvPr id="31" name="TextBox 30"/>
          <p:cNvSpPr txBox="1"/>
          <p:nvPr/>
        </p:nvSpPr>
        <p:spPr>
          <a:xfrm>
            <a:off x="320839" y="26277605"/>
            <a:ext cx="7622279" cy="984885"/>
          </a:xfrm>
          <a:prstGeom prst="rect">
            <a:avLst/>
          </a:prstGeom>
          <a:noFill/>
          <a:ln>
            <a:noFill/>
          </a:ln>
          <a:effectLst>
            <a:outerShdw blurRad="254000" dist="1104900" dir="8880000" sx="13000" sy="13000" algn="ctr" rotWithShape="0">
              <a:srgbClr val="FF0000">
                <a:alpha val="63000"/>
              </a:srgbClr>
            </a:outerShdw>
          </a:effectLst>
          <a:scene3d>
            <a:camera prst="orthographicFront"/>
            <a:lightRig rig="threePt" dir="t">
              <a:rot lat="0" lon="0" rev="5400000"/>
            </a:lightRig>
          </a:scene3d>
          <a:sp3d extrusionH="19050">
            <a:bevelT w="158750" h="127000" prst="relaxedInset"/>
          </a:sp3d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25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78000"/>
                    </a:srgbClr>
                  </a:outerShdw>
                </a:effectLst>
              </a:rPr>
              <a:t>Résultats expérimentaux</a:t>
            </a:r>
            <a:endParaRPr lang="fr-FR" dirty="0">
              <a:solidFill>
                <a:srgbClr val="0070C0"/>
              </a:solidFill>
              <a:effectLst>
                <a:outerShdw blurRad="50800" dist="50800" dir="5400000" algn="ctr" rotWithShape="0">
                  <a:srgbClr val="000000">
                    <a:alpha val="78000"/>
                  </a:srgbClr>
                </a:outerShdw>
              </a:effectLst>
            </a:endParaRPr>
          </a:p>
        </p:txBody>
      </p:sp>
      <p:pic>
        <p:nvPicPr>
          <p:cNvPr id="1032" name="Picture 8" descr="C:\Users\Toshiba\Desktop\rapport de stage\Modele_rapport\Latex\figures\figure34.png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2618" y="23507028"/>
            <a:ext cx="7989286" cy="2503641"/>
          </a:xfrm>
          <a:prstGeom prst="rect">
            <a:avLst/>
          </a:prstGeom>
          <a:noFill/>
        </p:spPr>
      </p:pic>
      <p:pic>
        <p:nvPicPr>
          <p:cNvPr id="1034" name="Picture 10" descr="C:\Users\Toshiba\Desktop\rapport de stage\Modele_rapport\Latex\figures\figurex1.png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62326" y="15087578"/>
            <a:ext cx="4607746" cy="4297330"/>
          </a:xfrm>
          <a:prstGeom prst="rect">
            <a:avLst/>
          </a:prstGeom>
          <a:noFill/>
        </p:spPr>
      </p:pic>
      <p:pic>
        <p:nvPicPr>
          <p:cNvPr id="1035" name="Picture 11" descr="C:\Users\Toshiba\Desktop\rapport de stage\Modele_rapport\Latex\figures\figure19.png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632321" y="7793944"/>
            <a:ext cx="3989897" cy="2992422"/>
          </a:xfrm>
          <a:prstGeom prst="rect">
            <a:avLst/>
          </a:prstGeom>
          <a:noFill/>
        </p:spPr>
      </p:pic>
      <p:sp>
        <p:nvSpPr>
          <p:cNvPr id="36" name="TextBox 35"/>
          <p:cNvSpPr txBox="1"/>
          <p:nvPr/>
        </p:nvSpPr>
        <p:spPr>
          <a:xfrm>
            <a:off x="15262326" y="6593993"/>
            <a:ext cx="5459635" cy="1877437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78000"/>
                    </a:srgbClr>
                  </a:outerShdw>
                </a:effectLst>
              </a:rPr>
              <a:t>Analyse par la loi </a:t>
            </a:r>
          </a:p>
          <a:p>
            <a:pPr algn="ctr"/>
            <a:r>
              <a:rPr lang="fr-FR" dirty="0" smtClean="0">
                <a:solidFill>
                  <a:schemeClr val="tx2">
                    <a:lumMod val="75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78000"/>
                    </a:srgbClr>
                  </a:outerShdw>
                </a:effectLst>
              </a:rPr>
              <a:t>d’effet d’échelle</a:t>
            </a:r>
            <a:endParaRPr lang="fr-FR" dirty="0">
              <a:solidFill>
                <a:srgbClr val="0070C0"/>
              </a:solidFill>
              <a:effectLst>
                <a:outerShdw blurRad="50800" dist="50800" dir="5400000" algn="ctr" rotWithShape="0">
                  <a:srgbClr val="000000">
                    <a:alpha val="78000"/>
                  </a:srgbClr>
                </a:outerShdw>
              </a:effectLst>
            </a:endParaRPr>
          </a:p>
        </p:txBody>
      </p:sp>
      <p:pic>
        <p:nvPicPr>
          <p:cNvPr id="1036" name="Picture 12" descr="C:\Users\Toshiba\Desktop\rapport de stage\Modele_rapport\Latex\figures\universelle.png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62326" y="9320845"/>
            <a:ext cx="6084806" cy="293104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37" name="TextBox 36"/>
          <p:cNvSpPr txBox="1"/>
          <p:nvPr/>
        </p:nvSpPr>
        <p:spPr>
          <a:xfrm>
            <a:off x="14908388" y="24239486"/>
            <a:ext cx="6446829" cy="98488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  <a:scene3d>
              <a:camera prst="orthographicFront"/>
              <a:lightRig rig="threePt" dir="t">
                <a:rot lat="0" lon="0" rev="6600000"/>
              </a:lightRig>
            </a:scene3d>
            <a:sp3d>
              <a:bevelT w="50800" h="107950"/>
              <a:bevelB w="101600" h="12700"/>
            </a:sp3d>
          </a:bodyPr>
          <a:lstStyle/>
          <a:p>
            <a:pPr algn="ctr"/>
            <a:r>
              <a:rPr lang="fr-FR" dirty="0" smtClean="0">
                <a:solidFill>
                  <a:srgbClr val="0070C0"/>
                </a:solidFill>
                <a:effectLst>
                  <a:outerShdw blurRad="50800" dist="50800" dir="5400000" algn="ctr" rotWithShape="0">
                    <a:srgbClr val="000000">
                      <a:alpha val="79000"/>
                    </a:srgbClr>
                  </a:outerShdw>
                </a:effectLst>
              </a:rPr>
              <a:t>Corrélation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smtClean="0">
                <a:solidFill>
                  <a:srgbClr val="0070C0"/>
                </a:solidFill>
                <a:effectLst>
                  <a:outerShdw blurRad="50800" dist="50800" dir="5400000" algn="ctr" rotWithShape="0">
                    <a:srgbClr val="000000">
                      <a:alpha val="78000"/>
                    </a:srgbClr>
                  </a:outerShdw>
                </a:effectLst>
              </a:rPr>
              <a:t>d’images</a:t>
            </a:r>
            <a:endParaRPr lang="fr-FR" dirty="0">
              <a:solidFill>
                <a:srgbClr val="0070C0"/>
              </a:solidFill>
              <a:effectLst>
                <a:outerShdw blurRad="50800" dist="50800" dir="5400000" algn="ctr" rotWithShape="0">
                  <a:srgbClr val="000000">
                    <a:alpha val="78000"/>
                  </a:srgbClr>
                </a:outerShdw>
              </a:effectLst>
            </a:endParaRPr>
          </a:p>
        </p:txBody>
      </p:sp>
      <p:pic>
        <p:nvPicPr>
          <p:cNvPr id="1037" name="Picture 13" descr="C:\Users\Toshiba\Desktop\rapport de stage\Modele_rapport\Latex\figures\plot2.png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47216" y="24239486"/>
            <a:ext cx="3443288" cy="2582465"/>
          </a:xfrm>
          <a:prstGeom prst="rect">
            <a:avLst/>
          </a:prstGeom>
          <a:noFill/>
        </p:spPr>
      </p:pic>
      <p:pic>
        <p:nvPicPr>
          <p:cNvPr id="1038" name="Picture 14" descr="C:\Users\Toshiba\Desktop\rapport de stage\Modele_rapport\Latex\figures\figure37.png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590504" y="21585838"/>
            <a:ext cx="5508940" cy="2653648"/>
          </a:xfrm>
          <a:prstGeom prst="rect">
            <a:avLst/>
          </a:prstGeom>
          <a:noFill/>
        </p:spPr>
      </p:pic>
      <p:pic>
        <p:nvPicPr>
          <p:cNvPr id="1039" name="Picture 15" descr="C:\Users\Toshiba\Desktop\rapport de stage\Modele_rapport\Latex\figures\surfv.pn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5262326" y="25224371"/>
            <a:ext cx="5795862" cy="279185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881020" y="15803750"/>
            <a:ext cx="5690550" cy="3692556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1042" name="Picture 18" descr="C:\Users\Toshiba\Desktop\rapport de stage\Modele_rapport\Latex\figures\figure7.png"/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92706" y="20101080"/>
            <a:ext cx="8788891" cy="20193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95038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̀le_Poster_LMT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Modèle_Poster_LMT</Template>
  <TotalTime>183</TotalTime>
  <Words>35</Words>
  <Application>Microsoft Macintosh PowerPoint</Application>
  <PresentationFormat>Custom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Modèle_Poster_LMT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Toshiba</dc:creator>
  <cp:lastModifiedBy>Toshiba</cp:lastModifiedBy>
  <cp:revision>2</cp:revision>
  <dcterms:created xsi:type="dcterms:W3CDTF">2013-06-20T20:41:56Z</dcterms:created>
  <dcterms:modified xsi:type="dcterms:W3CDTF">2013-06-20T23:45:34Z</dcterms:modified>
</cp:coreProperties>
</file>