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4" r:id="rId5"/>
    <p:sldId id="257" r:id="rId6"/>
    <p:sldId id="266" r:id="rId7"/>
    <p:sldId id="267" r:id="rId8"/>
    <p:sldId id="268" r:id="rId9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442EF7-CB36-41B4-96B5-96E07047F6F3}">
          <p14:sldIdLst>
            <p14:sldId id="264"/>
          </p14:sldIdLst>
        </p14:section>
        <p14:section name="Untitled Section" id="{7CF42EB5-442F-47D1-BE05-C2D25B6727F6}">
          <p14:sldIdLst>
            <p14:sldId id="257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4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>
      <p:cViewPr varScale="1">
        <p:scale>
          <a:sx n="49" d="100"/>
          <a:sy n="49" d="100"/>
        </p:scale>
        <p:origin x="1020" y="48"/>
      </p:cViewPr>
      <p:guideLst>
        <p:guide orient="horz" pos="3144"/>
        <p:guide pos="4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7E7518-D7D3-A342-B9A1-57B91EA8AD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38D92-CE55-1642-B171-5E9305F007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8577-8B88-EE4C-8516-6703E5E700B5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C253-90BB-9447-B456-77404052F1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3BA3A-C6D1-EB41-8906-A8CC76B3C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9957D-E1A3-9D46-BB8D-8C509470E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26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1DF58-7EE3-C448-983E-EBFA8BC3FAB5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5372A-F483-BF4C-A311-87AB670BD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9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B2A2B9-05C3-4D4C-A5FA-2825AEF4290C}"/>
              </a:ext>
            </a:extLst>
          </p:cNvPr>
          <p:cNvSpPr/>
          <p:nvPr userDrawn="1"/>
        </p:nvSpPr>
        <p:spPr>
          <a:xfrm>
            <a:off x="7696199" y="8658807"/>
            <a:ext cx="7868479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0A9D-E97C-6E45-88B8-10C6AF357AAC}"/>
              </a:ext>
            </a:extLst>
          </p:cNvPr>
          <p:cNvSpPr/>
          <p:nvPr userDrawn="1"/>
        </p:nvSpPr>
        <p:spPr>
          <a:xfrm>
            <a:off x="-4243" y="0"/>
            <a:ext cx="7700443" cy="10058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EE1104-237A-BF43-A4B2-12D92FA5B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80375" y="0"/>
            <a:ext cx="7091363" cy="910590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61BACD-AAF9-B74C-8453-53F0E1129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80374" y="9105900"/>
            <a:ext cx="7091363" cy="95250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MONTH [YEAR]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802AFF-94A7-DC42-8F84-A8D739AC9D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03761" y="6196013"/>
            <a:ext cx="2632075" cy="2909887"/>
          </a:xfrm>
          <a:solidFill>
            <a:schemeClr val="tx1">
              <a:alpha val="70000"/>
            </a:schemeClr>
          </a:solidFill>
        </p:spPr>
        <p:txBody>
          <a:bodyPr lIns="0" rIns="274320" anchor="ctr">
            <a:normAutofit/>
          </a:bodyPr>
          <a:lstStyle>
            <a:lvl1pPr marL="0" marR="0" indent="0" algn="r" defTabSz="1341150" rtl="0" eaLnBrk="1" fontAlgn="auto" latinLnBrk="0" hangingPunct="1">
              <a:lnSpc>
                <a:spcPct val="2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b="1" dirty="0"/>
              <a:t>STORY 1 </a:t>
            </a:r>
            <a:r>
              <a:rPr lang="en-US" sz="1400" dirty="0"/>
              <a:t>– PAGE 1</a:t>
            </a:r>
          </a:p>
          <a:p>
            <a:pPr>
              <a:lnSpc>
                <a:spcPct val="200000"/>
              </a:lnSpc>
            </a:pPr>
            <a:r>
              <a:rPr lang="en-US" sz="1400" b="1" dirty="0"/>
              <a:t>STORY 2 </a:t>
            </a:r>
            <a:r>
              <a:rPr lang="en-US" sz="1400" dirty="0"/>
              <a:t>– PAGE 5</a:t>
            </a:r>
          </a:p>
          <a:p>
            <a:pPr>
              <a:lnSpc>
                <a:spcPct val="200000"/>
              </a:lnSpc>
            </a:pPr>
            <a:r>
              <a:rPr lang="en-US" sz="1400" b="1" dirty="0"/>
              <a:t>STORY 3 </a:t>
            </a:r>
            <a:r>
              <a:rPr lang="en-US" sz="1400" dirty="0"/>
              <a:t>– PAGE 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C0B1F-AE2D-4325-9752-F760474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4570095" cy="1944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30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AF75F0-99DD-3841-83E4-4C82D91F31A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72400" y="0"/>
            <a:ext cx="7772400" cy="9625013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8C7977-9AE7-E44C-9DAE-52BF287D9404}"/>
              </a:ext>
            </a:extLst>
          </p:cNvPr>
          <p:cNvSpPr/>
          <p:nvPr userDrawn="1"/>
        </p:nvSpPr>
        <p:spPr>
          <a:xfrm>
            <a:off x="0" y="0"/>
            <a:ext cx="7772400" cy="96242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0730E-4EF8-9E4F-BC62-604ECA38A0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182" y="200234"/>
            <a:ext cx="7136718" cy="1438066"/>
          </a:xfrm>
        </p:spPr>
        <p:txBody>
          <a:bodyPr anchor="b">
            <a:noAutofit/>
          </a:bodyPr>
          <a:lstStyle>
            <a:lvl1pPr algn="r">
              <a:defRPr sz="8800" b="0" i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41686A-9FF5-D942-9BB9-01B1D53124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65182" y="1638300"/>
            <a:ext cx="7136717" cy="460647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JANUARY [YEAR]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0E131-386E-C74B-807A-C49FF0FBA79F}"/>
              </a:ext>
            </a:extLst>
          </p:cNvPr>
          <p:cNvCxnSpPr>
            <a:cxnSpLocks/>
          </p:cNvCxnSpPr>
          <p:nvPr userDrawn="1"/>
        </p:nvCxnSpPr>
        <p:spPr>
          <a:xfrm>
            <a:off x="11606400" y="1562100"/>
            <a:ext cx="35955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7FE73FC-81BD-774C-9420-94E5C4B844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87300" y="2399972"/>
            <a:ext cx="2381250" cy="381000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000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355EABE-9701-2A40-8939-BBCC1CA89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52884" y="2857484"/>
            <a:ext cx="3215666" cy="1453001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600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8158124B-8362-B04E-B6D4-4803B08DFD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87300" y="4764455"/>
            <a:ext cx="2381250" cy="381000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000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918139C6-F0E9-C646-A237-EA5CB48B7D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52884" y="5202588"/>
            <a:ext cx="3215666" cy="1453001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600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7AF9D446-A78B-2F41-80FC-CCBF405573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87300" y="7029777"/>
            <a:ext cx="2381250" cy="381000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000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767E15DD-61B6-E544-8A12-4D66EDEAE5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852884" y="7467910"/>
            <a:ext cx="3215666" cy="1453001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600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4D4B-4EC5-B84C-A91E-865885F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9725" y="9624299"/>
            <a:ext cx="5246370" cy="44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4C21D56-F084-D347-9F03-301ACF96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818" y="2745256"/>
            <a:ext cx="2766098" cy="375288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E4B6623-6A4E-B440-8D74-742CA35962EE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102155" y="2745256"/>
            <a:ext cx="2766098" cy="375288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6">
            <a:extLst>
              <a:ext uri="{FF2B5EF4-FFF2-40B4-BE49-F238E27FC236}">
                <a16:creationId xmlns:a16="http://schemas.microsoft.com/office/drawing/2014/main" id="{75C35363-0045-BB42-917A-D6CE771186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5817" y="1638300"/>
            <a:ext cx="5942436" cy="67605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3000" u="sng">
                <a:solidFill>
                  <a:schemeClr val="bg1"/>
                </a:solidFill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Our staff</a:t>
            </a:r>
          </a:p>
        </p:txBody>
      </p:sp>
    </p:spTree>
    <p:extLst>
      <p:ext uri="{BB962C8B-B14F-4D97-AF65-F5344CB8AC3E}">
        <p14:creationId xmlns:p14="http://schemas.microsoft.com/office/powerpoint/2010/main" val="384612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3" y="311727"/>
            <a:ext cx="6336999" cy="1092608"/>
          </a:xfrm>
        </p:spPr>
        <p:txBody>
          <a:bodyPr>
            <a:normAutofit/>
          </a:bodyPr>
          <a:lstStyle>
            <a:lvl1pPr>
              <a:defRPr sz="65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/>
          <p:nvPr userDrawn="1"/>
        </p:nvCxnSpPr>
        <p:spPr>
          <a:xfrm>
            <a:off x="814915" y="311728"/>
            <a:ext cx="0" cy="10926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1932206"/>
            <a:ext cx="6835538" cy="344744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868" y="5613400"/>
            <a:ext cx="6858000" cy="372268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7772400" y="311727"/>
            <a:ext cx="7607970" cy="90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72400" y="311727"/>
            <a:ext cx="7607970" cy="9024361"/>
          </a:xfrm>
        </p:spPr>
        <p:txBody>
          <a:bodyPr numCol="2" spcCol="182880">
            <a:normAutofit/>
          </a:bodyPr>
          <a:lstStyle>
            <a:lvl1pPr marL="0" marR="0" indent="0" algn="l" defTabSz="1341150" rtl="0" eaLnBrk="1" fontAlgn="auto" latinLnBrk="0" hangingPunct="1">
              <a:lnSpc>
                <a:spcPct val="13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984EB38-DD6D-2948-996C-2E9069D0A7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431" y="311726"/>
            <a:ext cx="650484" cy="109260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5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66">
            <a:extLst>
              <a:ext uri="{FF2B5EF4-FFF2-40B4-BE49-F238E27FC236}">
                <a16:creationId xmlns:a16="http://schemas.microsoft.com/office/drawing/2014/main" id="{81EF9CB8-C11A-5D44-876B-20EA78D2FC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2" y="1427746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00EE4-469A-3640-B0D6-93DACF96A278}"/>
              </a:ext>
            </a:extLst>
          </p:cNvPr>
          <p:cNvCxnSpPr>
            <a:cxnSpLocks/>
          </p:cNvCxnSpPr>
          <p:nvPr userDrawn="1"/>
        </p:nvCxnSpPr>
        <p:spPr>
          <a:xfrm>
            <a:off x="814915" y="311728"/>
            <a:ext cx="0" cy="143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oub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3" y="311727"/>
            <a:ext cx="6336999" cy="1092608"/>
          </a:xfrm>
        </p:spPr>
        <p:txBody>
          <a:bodyPr>
            <a:normAutofit/>
          </a:bodyPr>
          <a:lstStyle>
            <a:lvl1pPr>
              <a:defRPr sz="65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814915" y="311728"/>
            <a:ext cx="0" cy="143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868" y="5613400"/>
            <a:ext cx="6858000" cy="3722688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7772400" y="311727"/>
            <a:ext cx="7607970" cy="90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72400" y="311727"/>
            <a:ext cx="7607970" cy="5017585"/>
          </a:xfrm>
        </p:spPr>
        <p:txBody>
          <a:bodyPr numCol="2" spcCol="182880">
            <a:normAutofit/>
          </a:bodyPr>
          <a:lstStyle>
            <a:lvl1pPr marL="0" marR="0" indent="0" algn="l" defTabSz="1341150" rtl="0" eaLnBrk="1" fontAlgn="auto" latinLnBrk="0" hangingPunct="1">
              <a:lnSpc>
                <a:spcPct val="13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130" y="5174749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437E525F-D5A8-D64A-B798-1425912049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55758" y="5613400"/>
            <a:ext cx="7524611" cy="37226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E705A1A8-3E55-7D4E-913B-4F2352440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1932206"/>
            <a:ext cx="6835538" cy="344744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66">
            <a:extLst>
              <a:ext uri="{FF2B5EF4-FFF2-40B4-BE49-F238E27FC236}">
                <a16:creationId xmlns:a16="http://schemas.microsoft.com/office/drawing/2014/main" id="{B6C80278-5269-F841-93D4-E56B3EEA60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2" y="1427746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BCDE509-A226-5A4B-970D-4FE7712C6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431" y="311726"/>
            <a:ext cx="650484" cy="109260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5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007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1092608"/>
          </a:xfrm>
        </p:spPr>
        <p:txBody>
          <a:bodyPr>
            <a:normAutofit/>
          </a:bodyPr>
          <a:lstStyle>
            <a:lvl1pPr>
              <a:defRPr sz="65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143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311727"/>
            <a:ext cx="6835538" cy="44057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868" y="5613400"/>
            <a:ext cx="6858000" cy="3722688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130" y="5207407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109260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5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2030670"/>
            <a:ext cx="6858000" cy="2686804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7AA6FF2E-40FF-7344-A179-0FDD7E84F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69847" y="4976584"/>
            <a:ext cx="6835538" cy="43595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83D20-4202-F241-9C0A-9C2E1BF17F07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80B38B21-F112-9449-BA76-934FDA0FFA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1427746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6380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7699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311727"/>
            <a:ext cx="6835538" cy="7897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1230094"/>
            <a:ext cx="6858000" cy="296868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99B7129-2521-DD42-859F-57873D4CC9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406" y="8447190"/>
            <a:ext cx="6858000" cy="888898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Picture caption can be written here.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385" y="4795935"/>
            <a:ext cx="6858000" cy="4540152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9255195" y="4498281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D01D-2874-414D-824C-B7B9CF3CEF2B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6">
            <a:extLst>
              <a:ext uri="{FF2B5EF4-FFF2-40B4-BE49-F238E27FC236}">
                <a16:creationId xmlns:a16="http://schemas.microsoft.com/office/drawing/2014/main" id="{9A93C115-139C-0B43-AAB3-91C0166FE1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762889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60119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921D8E-EF44-4748-81DF-77CB41402F76}"/>
              </a:ext>
            </a:extLst>
          </p:cNvPr>
          <p:cNvSpPr/>
          <p:nvPr userDrawn="1"/>
        </p:nvSpPr>
        <p:spPr>
          <a:xfrm>
            <a:off x="7726226" y="4482863"/>
            <a:ext cx="7818574" cy="515857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311728"/>
            <a:ext cx="6835538" cy="26700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385" y="4795935"/>
            <a:ext cx="6858000" cy="4540152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9255195" y="4498281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A3F6B2FB-B206-2F41-896C-A28898BB61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5868" y="3233832"/>
            <a:ext cx="6835538" cy="26700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6637F497-9E90-F145-8AF3-3D684E896E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5868" y="6155936"/>
            <a:ext cx="6835538" cy="26700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D1B97F-218D-254F-B6EC-F39307B18202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D92D1-6A58-3C42-8D9F-751C437A99D6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7699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DCA43B81-1457-A84D-AC2B-479069DF61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1230094"/>
            <a:ext cx="6858000" cy="296868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66">
            <a:extLst>
              <a:ext uri="{FF2B5EF4-FFF2-40B4-BE49-F238E27FC236}">
                <a16:creationId xmlns:a16="http://schemas.microsoft.com/office/drawing/2014/main" id="{AA36EDC0-5201-974E-B317-50FCD7C1FA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762889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35862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E11495-E900-0141-9F12-9208AE75C7A5}"/>
              </a:ext>
            </a:extLst>
          </p:cNvPr>
          <p:cNvSpPr/>
          <p:nvPr userDrawn="1"/>
        </p:nvSpPr>
        <p:spPr>
          <a:xfrm>
            <a:off x="0" y="0"/>
            <a:ext cx="7772400" cy="96242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385" y="4795935"/>
            <a:ext cx="6858000" cy="4540152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9255195" y="4498281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567D2B-7B8E-D04F-BEE5-C95ACE6CDD98}"/>
              </a:ext>
            </a:extLst>
          </p:cNvPr>
          <p:cNvSpPr txBox="1"/>
          <p:nvPr userDrawn="1"/>
        </p:nvSpPr>
        <p:spPr>
          <a:xfrm>
            <a:off x="2858895" y="-381857"/>
            <a:ext cx="21187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24E3B-777C-EA49-9202-70B0F83AC6FA}"/>
              </a:ext>
            </a:extLst>
          </p:cNvPr>
          <p:cNvSpPr txBox="1"/>
          <p:nvPr userDrawn="1"/>
        </p:nvSpPr>
        <p:spPr>
          <a:xfrm rot="10800000">
            <a:off x="2858895" y="6076639"/>
            <a:ext cx="21187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1" name="Text Placeholder 66">
            <a:extLst>
              <a:ext uri="{FF2B5EF4-FFF2-40B4-BE49-F238E27FC236}">
                <a16:creationId xmlns:a16="http://schemas.microsoft.com/office/drawing/2014/main" id="{817AC35A-DD6D-0549-B7C2-7AF50B567E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901" y="2450112"/>
            <a:ext cx="7150720" cy="462868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sit amet consectetur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C15E6-4FC5-D44D-BBBF-862D4690F6D3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3641E-01A4-4840-93A5-99968C1C535F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7699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76A0302-4D4D-7F47-B21A-50BB503403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1230094"/>
            <a:ext cx="6858000" cy="296868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66">
            <a:extLst>
              <a:ext uri="{FF2B5EF4-FFF2-40B4-BE49-F238E27FC236}">
                <a16:creationId xmlns:a16="http://schemas.microsoft.com/office/drawing/2014/main" id="{D6AC1690-BE22-174C-A797-3F0DA207F1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762889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4055500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E11495-E900-0141-9F12-9208AE75C7A5}"/>
              </a:ext>
            </a:extLst>
          </p:cNvPr>
          <p:cNvSpPr/>
          <p:nvPr userDrawn="1"/>
        </p:nvSpPr>
        <p:spPr>
          <a:xfrm>
            <a:off x="7772400" y="1"/>
            <a:ext cx="7772400" cy="5029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217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1104728" y="311728"/>
            <a:ext cx="0" cy="82939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243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67D2B-7B8E-D04F-BEE5-C95ACE6CDD98}"/>
              </a:ext>
            </a:extLst>
          </p:cNvPr>
          <p:cNvSpPr txBox="1"/>
          <p:nvPr userDrawn="1"/>
        </p:nvSpPr>
        <p:spPr>
          <a:xfrm>
            <a:off x="10631295" y="127427"/>
            <a:ext cx="2118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24E3B-777C-EA49-9202-70B0F83AC6FA}"/>
              </a:ext>
            </a:extLst>
          </p:cNvPr>
          <p:cNvSpPr txBox="1"/>
          <p:nvPr userDrawn="1"/>
        </p:nvSpPr>
        <p:spPr>
          <a:xfrm rot="10800000">
            <a:off x="10631295" y="2581409"/>
            <a:ext cx="2118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1" name="Text Placeholder 66">
            <a:extLst>
              <a:ext uri="{FF2B5EF4-FFF2-40B4-BE49-F238E27FC236}">
                <a16:creationId xmlns:a16="http://schemas.microsoft.com/office/drawing/2014/main" id="{817AC35A-DD6D-0549-B7C2-7AF50B567E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1" y="1225057"/>
            <a:ext cx="7150720" cy="25790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C15E6-4FC5-D44D-BBBF-862D4690F6D3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3E28909-228D-8747-8CFA-987277E8E6A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4243" y="1407930"/>
            <a:ext cx="6835538" cy="36212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49F7AC1-F501-A64D-8164-FCA5886320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980" y="5319569"/>
            <a:ext cx="6858000" cy="3983456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tabLst>
                <a:tab pos="1581150" algn="l"/>
              </a:tabLst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E6B8B-BFB2-E749-A089-AFBB66D6E1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29822" y="5319569"/>
            <a:ext cx="6858000" cy="3983456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tabLst>
                <a:tab pos="1581150" algn="l"/>
              </a:tabLst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66">
            <a:extLst>
              <a:ext uri="{FF2B5EF4-FFF2-40B4-BE49-F238E27FC236}">
                <a16:creationId xmlns:a16="http://schemas.microsoft.com/office/drawing/2014/main" id="{57E7A4A8-06CE-4941-929D-ABF311C1E26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04217" y="822281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58825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B2A2B9-05C3-4D4C-A5FA-2825AEF4290C}"/>
              </a:ext>
            </a:extLst>
          </p:cNvPr>
          <p:cNvSpPr/>
          <p:nvPr userDrawn="1"/>
        </p:nvSpPr>
        <p:spPr>
          <a:xfrm>
            <a:off x="1" y="8658807"/>
            <a:ext cx="15564678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0A9D-E97C-6E45-88B8-10C6AF357AAC}"/>
              </a:ext>
            </a:extLst>
          </p:cNvPr>
          <p:cNvSpPr/>
          <p:nvPr userDrawn="1"/>
        </p:nvSpPr>
        <p:spPr>
          <a:xfrm>
            <a:off x="7864235" y="0"/>
            <a:ext cx="7700443" cy="10058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2E5A2-469A-4156-868F-C892B5D0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6322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5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9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4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DBB39-50FB-3044-BC67-B75C00CA2303}"/>
              </a:ext>
            </a:extLst>
          </p:cNvPr>
          <p:cNvSpPr/>
          <p:nvPr userDrawn="1"/>
        </p:nvSpPr>
        <p:spPr>
          <a:xfrm>
            <a:off x="0" y="9597753"/>
            <a:ext cx="15544800" cy="460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2400" y="9641440"/>
            <a:ext cx="5246370" cy="365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6902" y="9620175"/>
            <a:ext cx="2153468" cy="438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367062B-961C-464A-99D4-DA7C88ED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5256" y="9569837"/>
            <a:ext cx="3497262" cy="442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BA31AE54-5642-FD4E-8B7A-C786568D42A9}" type="datetimeFigureOut">
              <a:rPr lang="en-US" smtClean="0"/>
              <a:pPr/>
              <a:t>3/17/2023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9" r:id="rId16"/>
    <p:sldLayoutId id="2147483678" r:id="rId17"/>
    <p:sldLayoutId id="2147483680" r:id="rId18"/>
  </p:sldLayoutIdLst>
  <p:hf hdr="0"/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37FF5FC3-6C58-4BC4-B001-7D3EF1D0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cover</a:t>
            </a:r>
          </a:p>
        </p:txBody>
      </p:sp>
      <p:pic>
        <p:nvPicPr>
          <p:cNvPr id="13" name="Picture Placeholder 12" descr="Building Staircase">
            <a:extLst>
              <a:ext uri="{FF2B5EF4-FFF2-40B4-BE49-F238E27FC236}">
                <a16:creationId xmlns:a16="http://schemas.microsoft.com/office/drawing/2014/main" id="{C0D14591-01BF-C54A-921C-0CCEFC7F58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 amt="40000"/>
          </a:blip>
          <a:srcRect l="11062" r="11062"/>
          <a:stretch>
            <a:fillRect/>
          </a:stretch>
        </p:blipFill>
        <p:spPr/>
      </p:pic>
      <p:sp>
        <p:nvSpPr>
          <p:cNvPr id="10" name="Title 52">
            <a:extLst>
              <a:ext uri="{FF2B5EF4-FFF2-40B4-BE49-F238E27FC236}">
                <a16:creationId xmlns:a16="http://schemas.microsoft.com/office/drawing/2014/main" id="{B8289FBC-FFC6-C445-A948-3544F4B9AAE1}"/>
              </a:ext>
            </a:extLst>
          </p:cNvPr>
          <p:cNvSpPr txBox="1">
            <a:spLocks/>
          </p:cNvSpPr>
          <p:nvPr/>
        </p:nvSpPr>
        <p:spPr>
          <a:xfrm>
            <a:off x="7772400" y="3269312"/>
            <a:ext cx="7519431" cy="1974201"/>
          </a:xfrm>
          <a:prstGeom prst="rect">
            <a:avLst/>
          </a:prstGeom>
          <a:noFill/>
        </p:spPr>
        <p:txBody>
          <a:bodyPr anchor="ctr"/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ANDON IoT</a:t>
            </a:r>
          </a:p>
        </p:txBody>
      </p:sp>
    </p:spTree>
    <p:extLst>
      <p:ext uri="{BB962C8B-B14F-4D97-AF65-F5344CB8AC3E}">
        <p14:creationId xmlns:p14="http://schemas.microsoft.com/office/powerpoint/2010/main" val="2708683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759AE46-436E-FD46-91D5-A1602809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26289"/>
            <a:ext cx="13407390" cy="1264285"/>
          </a:xfrm>
        </p:spPr>
        <p:txBody>
          <a:bodyPr/>
          <a:lstStyle/>
          <a:p>
            <a:pPr algn="ctr"/>
            <a:r>
              <a:rPr lang="en-US" dirty="0"/>
              <a:t>ANDON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DA58D-1EB7-5343-913D-C6CF1994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6D79-8A64-944F-A378-FD0655E6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800E7-B8A7-1C4F-8331-8D1972A9975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9569450"/>
            <a:ext cx="3497263" cy="442913"/>
          </a:xfrm>
        </p:spPr>
        <p:txBody>
          <a:bodyPr/>
          <a:lstStyle/>
          <a:p>
            <a:fld id="{409F6773-B81B-784A-B1AF-5DFDFD5EACE5}" type="datetime1">
              <a:rPr lang="en-US" smtClean="0"/>
              <a:pPr/>
              <a:t>3/17/2023</a:t>
            </a:fld>
            <a:endParaRPr lang="en-US" dirty="0"/>
          </a:p>
        </p:txBody>
      </p:sp>
      <p:pic>
        <p:nvPicPr>
          <p:cNvPr id="1026" name="Picture 2" descr="Premium Vector | Andon system for production line, alert light on lean  manufacturing">
            <a:extLst>
              <a:ext uri="{FF2B5EF4-FFF2-40B4-BE49-F238E27FC236}">
                <a16:creationId xmlns:a16="http://schemas.microsoft.com/office/drawing/2014/main" id="{61E5AB2C-7FC6-D467-F94E-871FB4A5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9" y="1507598"/>
            <a:ext cx="6750998" cy="675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DD8CB4-2483-353F-D82E-C7B4F4789763}"/>
              </a:ext>
            </a:extLst>
          </p:cNvPr>
          <p:cNvSpPr txBox="1"/>
          <p:nvPr/>
        </p:nvSpPr>
        <p:spPr>
          <a:xfrm>
            <a:off x="6951617" y="2652349"/>
            <a:ext cx="77821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Sistem</a:t>
            </a:r>
            <a:r>
              <a:rPr lang="en-ID" sz="2400" dirty="0"/>
              <a:t> Andon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lingkungan</a:t>
            </a:r>
            <a:r>
              <a:rPr lang="en-ID" sz="2400" dirty="0"/>
              <a:t> </a:t>
            </a:r>
            <a:r>
              <a:rPr lang="en-ID" sz="2400" dirty="0" err="1"/>
              <a:t>manufaktur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memberi</a:t>
            </a:r>
            <a:r>
              <a:rPr lang="en-ID" sz="2400" dirty="0"/>
              <a:t> </a:t>
            </a:r>
            <a:r>
              <a:rPr lang="en-ID" sz="2400" dirty="0" err="1"/>
              <a:t>tahu</a:t>
            </a:r>
            <a:r>
              <a:rPr lang="en-ID" sz="2400" dirty="0"/>
              <a:t> </a:t>
            </a:r>
            <a:r>
              <a:rPr lang="en-ID" sz="2400" dirty="0" err="1"/>
              <a:t>pekerja</a:t>
            </a:r>
            <a:r>
              <a:rPr lang="en-ID" sz="2400" dirty="0"/>
              <a:t> dan </a:t>
            </a:r>
            <a:r>
              <a:rPr lang="en-ID" sz="2400" dirty="0" err="1"/>
              <a:t>manajemen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status </a:t>
            </a:r>
            <a:r>
              <a:rPr lang="en-ID" sz="2400" dirty="0" err="1"/>
              <a:t>produksi</a:t>
            </a:r>
            <a:r>
              <a:rPr lang="en-ID" sz="2400" dirty="0"/>
              <a:t> dan </a:t>
            </a:r>
            <a:r>
              <a:rPr lang="en-ID" sz="2400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terjadi</a:t>
            </a:r>
            <a:r>
              <a:rPr lang="en-ID" sz="2400" dirty="0"/>
              <a:t> </a:t>
            </a:r>
            <a:r>
              <a:rPr lang="en-ID" sz="2400" dirty="0" err="1"/>
              <a:t>selama</a:t>
            </a:r>
            <a:r>
              <a:rPr lang="en-ID" sz="2400" dirty="0"/>
              <a:t> proses </a:t>
            </a:r>
            <a:r>
              <a:rPr lang="en-ID" sz="2400" dirty="0" err="1"/>
              <a:t>produksi</a:t>
            </a:r>
            <a:r>
              <a:rPr lang="en-ID" sz="2400" dirty="0"/>
              <a:t>. </a:t>
            </a:r>
            <a:r>
              <a:rPr lang="en-ID" sz="2400" dirty="0" err="1"/>
              <a:t>Tujuan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Andon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mengidentifikasi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produksi</a:t>
            </a:r>
            <a:r>
              <a:rPr lang="en-ID" sz="2400" dirty="0"/>
              <a:t> </a:t>
            </a:r>
            <a:r>
              <a:rPr lang="en-ID" sz="2400" dirty="0" err="1"/>
              <a:t>secepat</a:t>
            </a:r>
            <a:r>
              <a:rPr lang="en-ID" sz="2400" dirty="0"/>
              <a:t> </a:t>
            </a:r>
            <a:r>
              <a:rPr lang="en-ID" sz="2400" dirty="0" err="1"/>
              <a:t>mungkin</a:t>
            </a:r>
            <a:r>
              <a:rPr lang="en-ID" sz="2400" dirty="0"/>
              <a:t> dan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umpan</a:t>
            </a:r>
            <a:r>
              <a:rPr lang="en-ID" sz="2400" dirty="0"/>
              <a:t> </a:t>
            </a:r>
            <a:r>
              <a:rPr lang="en-ID" sz="2400" dirty="0" err="1"/>
              <a:t>balik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pekerja</a:t>
            </a:r>
            <a:r>
              <a:rPr lang="en-ID" sz="2400" dirty="0"/>
              <a:t> dan </a:t>
            </a:r>
            <a:r>
              <a:rPr lang="en-ID" sz="2400" dirty="0" err="1"/>
              <a:t>manajemen</a:t>
            </a:r>
            <a:r>
              <a:rPr lang="en-ID" sz="2400" dirty="0"/>
              <a:t> agar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mengambil</a:t>
            </a:r>
            <a:r>
              <a:rPr lang="en-ID" sz="2400" dirty="0"/>
              <a:t> </a:t>
            </a:r>
            <a:r>
              <a:rPr lang="en-ID" sz="2400" dirty="0" err="1"/>
              <a:t>tindakan</a:t>
            </a:r>
            <a:r>
              <a:rPr lang="en-ID" sz="2400" dirty="0"/>
              <a:t> yang </a:t>
            </a:r>
            <a:r>
              <a:rPr lang="en-ID" sz="2400" dirty="0" err="1"/>
              <a:t>diperlukan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memperbaiki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811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4B7D-FCB6-5CF1-A9F4-01FA354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80CA-197B-F298-5FD9-5066E05A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Dashboard</a:t>
            </a:r>
          </a:p>
          <a:p>
            <a:r>
              <a:rPr lang="en-US" dirty="0"/>
              <a:t>Communicated</a:t>
            </a:r>
          </a:p>
          <a:p>
            <a:r>
              <a:rPr lang="en-ID" dirty="0"/>
              <a:t>Notification</a:t>
            </a:r>
          </a:p>
          <a:p>
            <a:r>
              <a:rPr lang="en-ID" dirty="0"/>
              <a:t>Report</a:t>
            </a:r>
          </a:p>
          <a:p>
            <a:r>
              <a:rPr lang="en-ID" dirty="0" err="1"/>
              <a:t>Respon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5EE55-9B13-F417-ACA9-41FEBB67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17267-099D-9F5E-31C9-6034FE6A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8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759AE46-436E-FD46-91D5-A1602809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26289"/>
            <a:ext cx="13407390" cy="1264285"/>
          </a:xfrm>
        </p:spPr>
        <p:txBody>
          <a:bodyPr/>
          <a:lstStyle/>
          <a:p>
            <a:pPr algn="ctr"/>
            <a:r>
              <a:rPr lang="en-US" dirty="0"/>
              <a:t>ANDON IoT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DA58D-1EB7-5343-913D-C6CF1994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6D79-8A64-944F-A378-FD0655E6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800E7-B8A7-1C4F-8331-8D1972A9975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9569450"/>
            <a:ext cx="3497263" cy="442913"/>
          </a:xfrm>
        </p:spPr>
        <p:txBody>
          <a:bodyPr/>
          <a:lstStyle/>
          <a:p>
            <a:fld id="{409F6773-B81B-784A-B1AF-5DFDFD5EACE5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D8CB4-2483-353F-D82E-C7B4F4789763}"/>
              </a:ext>
            </a:extLst>
          </p:cNvPr>
          <p:cNvSpPr txBox="1"/>
          <p:nvPr/>
        </p:nvSpPr>
        <p:spPr>
          <a:xfrm>
            <a:off x="6167336" y="5107022"/>
            <a:ext cx="89166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Astra Visteon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telah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mengembangkan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Andon IoT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integrasi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website,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notifikasi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pelaporan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mampu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mengolah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data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secara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real-time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bantuan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Firebase, dan data reporting-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nya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diolah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Sql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Server.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Selain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itu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, Andon IoT juga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terkoneksi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jaringan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2.4Hz dan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menggunakan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teknologi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RFID 13.56MHz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meningkatkan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efisiensi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produksi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adanya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teknologi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diharapkan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akan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terjadi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peningkatan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kualitas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produksi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pengambilan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keputusan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lebih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cepat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sz="2400" b="0" i="0" dirty="0" err="1">
                <a:solidFill>
                  <a:srgbClr val="374151"/>
                </a:solidFill>
                <a:effectLst/>
                <a:latin typeface="Söhne"/>
              </a:rPr>
              <a:t>efektif</a:t>
            </a:r>
            <a:r>
              <a:rPr lang="en-ID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5D89B-82E5-2667-6AA4-1331EE3D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1703444"/>
            <a:ext cx="4601138" cy="6134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D5AA5-788A-F0A3-5121-D8984AE6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66" y="1703444"/>
            <a:ext cx="6906636" cy="33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9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4B7D-FCB6-5CF1-A9F4-01FA354D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1"/>
            <a:ext cx="13407390" cy="1556426"/>
          </a:xfrm>
        </p:spPr>
        <p:txBody>
          <a:bodyPr/>
          <a:lstStyle/>
          <a:p>
            <a:pPr algn="ctr"/>
            <a:r>
              <a:rPr lang="en-ID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80CA-197B-F298-5FD9-5066E05A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05" y="1556427"/>
            <a:ext cx="13407390" cy="625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System :</a:t>
            </a:r>
          </a:p>
          <a:p>
            <a:r>
              <a:rPr lang="en-US" sz="3200" dirty="0" err="1"/>
              <a:t>Komunikasi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departemen</a:t>
            </a:r>
            <a:r>
              <a:rPr lang="en-US" sz="3200" dirty="0"/>
              <a:t> yang </a:t>
            </a:r>
            <a:r>
              <a:rPr lang="en-US" sz="3200" dirty="0" err="1"/>
              <a:t>berbeda</a:t>
            </a:r>
            <a:endParaRPr lang="en-US" sz="3200" dirty="0"/>
          </a:p>
          <a:p>
            <a:r>
              <a:rPr lang="en-ID" sz="3200" dirty="0" err="1"/>
              <a:t>Notifikasi</a:t>
            </a:r>
            <a:r>
              <a:rPr lang="en-ID" sz="3200" dirty="0"/>
              <a:t> yang </a:t>
            </a:r>
            <a:r>
              <a:rPr lang="en-ID" sz="3200" dirty="0" err="1"/>
              <a:t>belum</a:t>
            </a:r>
            <a:r>
              <a:rPr lang="en-ID" sz="3200" dirty="0"/>
              <a:t> optimal </a:t>
            </a:r>
            <a:r>
              <a:rPr lang="en-ID" sz="3200" dirty="0" err="1"/>
              <a:t>terhadap</a:t>
            </a:r>
            <a:r>
              <a:rPr lang="en-ID" sz="3200" dirty="0"/>
              <a:t> </a:t>
            </a:r>
            <a:r>
              <a:rPr lang="en-ID" sz="3200" dirty="0" err="1"/>
              <a:t>seluruh</a:t>
            </a:r>
            <a:r>
              <a:rPr lang="en-ID" sz="3200" dirty="0"/>
              <a:t> </a:t>
            </a:r>
            <a:r>
              <a:rPr lang="en-ID" sz="3200" dirty="0" err="1"/>
              <a:t>departemen</a:t>
            </a:r>
            <a:endParaRPr lang="en-ID" sz="3200" dirty="0"/>
          </a:p>
          <a:p>
            <a:r>
              <a:rPr lang="en-ID" sz="3200" dirty="0" err="1"/>
              <a:t>Respons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setiap</a:t>
            </a:r>
            <a:r>
              <a:rPr lang="en-ID" sz="3200" dirty="0"/>
              <a:t> </a:t>
            </a:r>
            <a:r>
              <a:rPr lang="en-ID" sz="3200" dirty="0" err="1"/>
              <a:t>departemen</a:t>
            </a:r>
            <a:r>
              <a:rPr lang="en-ID" sz="3200" dirty="0"/>
              <a:t> yang </a:t>
            </a:r>
            <a:r>
              <a:rPr lang="en-ID" sz="3200" dirty="0" err="1"/>
              <a:t>berbeda</a:t>
            </a:r>
            <a:endParaRPr lang="en-ID" sz="3200" dirty="0"/>
          </a:p>
          <a:p>
            <a:pPr marL="0" indent="0">
              <a:buNone/>
            </a:pPr>
            <a:endParaRPr lang="en-ID" sz="3200" dirty="0"/>
          </a:p>
          <a:p>
            <a:pPr marL="0" indent="0">
              <a:buNone/>
            </a:pPr>
            <a:r>
              <a:rPr lang="en-ID" sz="3200" dirty="0"/>
              <a:t>Device/Hardware: </a:t>
            </a:r>
          </a:p>
          <a:p>
            <a:r>
              <a:rPr lang="en-ID" sz="3200" dirty="0" err="1"/>
              <a:t>Konektivitas</a:t>
            </a:r>
            <a:r>
              <a:rPr lang="en-ID" sz="3200" dirty="0"/>
              <a:t> yang </a:t>
            </a:r>
            <a:r>
              <a:rPr lang="en-ID" sz="3200" dirty="0" err="1"/>
              <a:t>buruk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jaringan</a:t>
            </a:r>
            <a:br>
              <a:rPr lang="en-ID" sz="3200" dirty="0"/>
            </a:br>
            <a:r>
              <a:rPr lang="en-ID" sz="3200" dirty="0"/>
              <a:t>(</a:t>
            </a:r>
            <a:r>
              <a:rPr lang="en-ID" sz="3200" dirty="0" err="1"/>
              <a:t>Kemungkinan</a:t>
            </a:r>
            <a:r>
              <a:rPr lang="en-ID" sz="3200" dirty="0"/>
              <a:t> </a:t>
            </a:r>
            <a:r>
              <a:rPr lang="en-ID" sz="3200" dirty="0" err="1"/>
              <a:t>WiFi</a:t>
            </a:r>
            <a:r>
              <a:rPr lang="en-ID" sz="3200" dirty="0"/>
              <a:t> disconnect </a:t>
            </a:r>
            <a:r>
              <a:rPr lang="en-ID" sz="3200" dirty="0" err="1"/>
              <a:t>lebih</a:t>
            </a:r>
            <a:r>
              <a:rPr lang="en-ID" sz="3200" dirty="0"/>
              <a:t> </a:t>
            </a:r>
            <a:r>
              <a:rPr lang="en-ID" sz="3200" dirty="0" err="1"/>
              <a:t>besar</a:t>
            </a:r>
            <a:r>
              <a:rPr lang="en-ID" sz="3200" dirty="0"/>
              <a:t>)</a:t>
            </a:r>
          </a:p>
          <a:p>
            <a:r>
              <a:rPr lang="en-US" sz="3200" dirty="0" err="1"/>
              <a:t>Ukuran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yang </a:t>
            </a:r>
            <a:r>
              <a:rPr lang="en-US" sz="3200" dirty="0" err="1"/>
              <a:t>terlalu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endParaRPr lang="en-US" sz="3200" dirty="0"/>
          </a:p>
          <a:p>
            <a:r>
              <a:rPr lang="en-ID" sz="3200" dirty="0"/>
              <a:t>Integrasi yang </a:t>
            </a:r>
            <a:r>
              <a:rPr lang="en-ID" sz="3200" dirty="0" err="1"/>
              <a:t>terbatas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menambahkan</a:t>
            </a:r>
            <a:r>
              <a:rPr lang="en-ID" sz="3200" dirty="0"/>
              <a:t> </a:t>
            </a:r>
            <a:r>
              <a:rPr lang="en-ID" sz="3200" dirty="0" err="1"/>
              <a:t>modul-modul</a:t>
            </a:r>
            <a:r>
              <a:rPr lang="en-ID" sz="3200" dirty="0"/>
              <a:t> lain</a:t>
            </a:r>
          </a:p>
          <a:p>
            <a:endParaRPr lang="en-ID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5EE55-9B13-F417-ACA9-41FEBB67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17267-099D-9F5E-31C9-6034FE6A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D1AEF-A458-60BE-7B85-0D8143D4A1A9}"/>
              </a:ext>
            </a:extLst>
          </p:cNvPr>
          <p:cNvSpPr txBox="1"/>
          <p:nvPr/>
        </p:nvSpPr>
        <p:spPr>
          <a:xfrm>
            <a:off x="1068705" y="8402032"/>
            <a:ext cx="11787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Note!!! :</a:t>
            </a:r>
            <a:b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</a:b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Diperlukan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perbaikan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pada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sistem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dan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perangkat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keras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untuk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meningkatkan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efisiensi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dan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efektivitas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2400" b="1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produksi</a:t>
            </a:r>
            <a:r>
              <a:rPr lang="en-ID" sz="24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.</a:t>
            </a:r>
            <a:endParaRPr lang="en-ID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2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34369_win32_fixed" id="{A57E3B7E-216B-4913-AD85-F9D9E881E159}" vid="{DD3C746E-3C49-4BD4-9D89-026E4AD7B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6E7B5-0617-4E55-837A-98CDF984EE7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3237EC-24EA-42A2-9BC7-58CDD10C2C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F28A9-CB1C-4556-AC80-7FEA315044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Magazine layout</Template>
  <TotalTime>0</TotalTime>
  <Words>236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Century Schoolbook</vt:lpstr>
      <vt:lpstr>Söhne</vt:lpstr>
      <vt:lpstr>Office Theme</vt:lpstr>
      <vt:lpstr>Front cover</vt:lpstr>
      <vt:lpstr>ANDON</vt:lpstr>
      <vt:lpstr>weakness</vt:lpstr>
      <vt:lpstr>ANDON IoT</vt:lpstr>
      <vt:lpstr>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2023-03-17T01:22:37Z</dcterms:created>
  <dcterms:modified xsi:type="dcterms:W3CDTF">2023-03-17T09:03:31Z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