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4" r:id="rId2"/>
    <p:sldMasterId id="2147483652" r:id="rId3"/>
  </p:sldMasterIdLst>
  <p:notesMasterIdLst>
    <p:notesMasterId r:id="rId36"/>
  </p:notesMasterIdLst>
  <p:handoutMasterIdLst>
    <p:handoutMasterId r:id="rId37"/>
  </p:handoutMasterIdLst>
  <p:sldIdLst>
    <p:sldId id="265" r:id="rId4"/>
    <p:sldId id="321" r:id="rId5"/>
    <p:sldId id="264" r:id="rId6"/>
    <p:sldId id="315" r:id="rId7"/>
    <p:sldId id="257" r:id="rId8"/>
    <p:sldId id="266" r:id="rId9"/>
    <p:sldId id="267" r:id="rId10"/>
    <p:sldId id="268" r:id="rId11"/>
    <p:sldId id="270" r:id="rId12"/>
    <p:sldId id="316" r:id="rId13"/>
    <p:sldId id="318" r:id="rId14"/>
    <p:sldId id="271" r:id="rId15"/>
    <p:sldId id="317" r:id="rId16"/>
    <p:sldId id="320" r:id="rId17"/>
    <p:sldId id="322" r:id="rId18"/>
    <p:sldId id="326" r:id="rId19"/>
    <p:sldId id="327" r:id="rId20"/>
    <p:sldId id="277" r:id="rId21"/>
    <p:sldId id="276" r:id="rId22"/>
    <p:sldId id="274" r:id="rId23"/>
    <p:sldId id="275" r:id="rId24"/>
    <p:sldId id="278" r:id="rId25"/>
    <p:sldId id="280" r:id="rId26"/>
    <p:sldId id="281" r:id="rId27"/>
    <p:sldId id="282" r:id="rId28"/>
    <p:sldId id="283" r:id="rId29"/>
    <p:sldId id="284" r:id="rId30"/>
    <p:sldId id="285" r:id="rId31"/>
    <p:sldId id="286" r:id="rId32"/>
    <p:sldId id="323" r:id="rId33"/>
    <p:sldId id="301" r:id="rId34"/>
    <p:sldId id="324" r:id="rId35"/>
  </p:sldIdLst>
  <p:sldSz cx="9144000" cy="6858000" type="screen4x3"/>
  <p:notesSz cx="6858000" cy="9144000"/>
  <p:defaultTextStyle>
    <a:defPPr>
      <a:defRPr lang="fr-FR"/>
    </a:defPPr>
    <a:lvl1pPr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AB26"/>
    <a:srgbClr val="449535"/>
    <a:srgbClr val="41A336"/>
    <a:srgbClr val="2E3135"/>
    <a:srgbClr val="0047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72209" autoAdjust="0"/>
  </p:normalViewPr>
  <p:slideViewPr>
    <p:cSldViewPr snapToGrid="0" snapToObjects="1">
      <p:cViewPr varScale="1">
        <p:scale>
          <a:sx n="83" d="100"/>
          <a:sy n="83" d="100"/>
        </p:scale>
        <p:origin x="217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fr-FR" dirty="0"/>
          </a:p>
        </p:txBody>
      </p:sp>
      <p:sp>
        <p:nvSpPr>
          <p:cNvPr id="3" name="Espace réservé de la date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DE2638D-C9D0-4AA9-AB04-BEA50A53D0F6}" type="datetime1">
              <a:rPr lang="fr-FR" altLang="fr-FR"/>
              <a:pPr/>
              <a:t>16/08/2017</a:t>
            </a:fld>
            <a:endParaRPr lang="fr-FR" altLang="fr-FR"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81E88D0-4EEE-4E2D-AF86-35A9C4877215}" type="slidenum">
              <a:rPr lang="fr-FR" altLang="fr-FR"/>
              <a:pPr/>
              <a:t>‹#›</a:t>
            </a:fld>
            <a:endParaRPr lang="fr-FR" altLang="fr-FR" dirty="0"/>
          </a:p>
        </p:txBody>
      </p:sp>
    </p:spTree>
    <p:extLst>
      <p:ext uri="{BB962C8B-B14F-4D97-AF65-F5344CB8AC3E}">
        <p14:creationId xmlns:p14="http://schemas.microsoft.com/office/powerpoint/2010/main" val="926493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0B7B33-7E53-4AC6-84D4-D44A934C45CF}" type="datetimeFigureOut">
              <a:rPr lang="en-US" smtClean="0"/>
              <a:pPr/>
              <a:t>8/16/2017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DCE32-E7E2-47F8-81CB-1CC5999B6624}" type="slidenum">
              <a:rPr lang="en-US" smtClean="0"/>
              <a:pPr/>
              <a:t>‹#›</a:t>
            </a:fld>
            <a:endParaRPr lang="en-US"/>
          </a:p>
        </p:txBody>
      </p:sp>
    </p:spTree>
    <p:extLst>
      <p:ext uri="{BB962C8B-B14F-4D97-AF65-F5344CB8AC3E}">
        <p14:creationId xmlns:p14="http://schemas.microsoft.com/office/powerpoint/2010/main" val="3458066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dnalc.org/Shockwave/cycseq.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BE"/>
          </a:p>
        </p:txBody>
      </p:sp>
      <p:sp>
        <p:nvSpPr>
          <p:cNvPr id="4" name="Espace réservé du numéro de diapositive 3"/>
          <p:cNvSpPr>
            <a:spLocks noGrp="1"/>
          </p:cNvSpPr>
          <p:nvPr>
            <p:ph type="sldNum" sz="quarter" idx="10"/>
          </p:nvPr>
        </p:nvSpPr>
        <p:spPr/>
        <p:txBody>
          <a:bodyPr/>
          <a:lstStyle/>
          <a:p>
            <a:fld id="{888DCE32-E7E2-47F8-81CB-1CC5999B6624}" type="slidenum">
              <a:rPr lang="en-US" smtClean="0"/>
              <a:pPr/>
              <a:t>1</a:t>
            </a:fld>
            <a:endParaRPr lang="en-US"/>
          </a:p>
        </p:txBody>
      </p:sp>
    </p:spTree>
    <p:extLst>
      <p:ext uri="{BB962C8B-B14F-4D97-AF65-F5344CB8AC3E}">
        <p14:creationId xmlns:p14="http://schemas.microsoft.com/office/powerpoint/2010/main" val="694908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8DCE32-E7E2-47F8-81CB-1CC5999B6624}" type="slidenum">
              <a:rPr lang="en-US" smtClean="0"/>
              <a:pPr/>
              <a:t>10</a:t>
            </a:fld>
            <a:endParaRPr lang="en-US"/>
          </a:p>
        </p:txBody>
      </p:sp>
    </p:spTree>
    <p:extLst>
      <p:ext uri="{BB962C8B-B14F-4D97-AF65-F5344CB8AC3E}">
        <p14:creationId xmlns:p14="http://schemas.microsoft.com/office/powerpoint/2010/main" val="2871078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8DCE32-E7E2-47F8-81CB-1CC5999B6624}" type="slidenum">
              <a:rPr lang="en-US" smtClean="0"/>
              <a:pPr/>
              <a:t>12</a:t>
            </a:fld>
            <a:endParaRPr lang="en-US"/>
          </a:p>
        </p:txBody>
      </p:sp>
    </p:spTree>
    <p:extLst>
      <p:ext uri="{BB962C8B-B14F-4D97-AF65-F5344CB8AC3E}">
        <p14:creationId xmlns:p14="http://schemas.microsoft.com/office/powerpoint/2010/main" val="2092836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8DCE32-E7E2-47F8-81CB-1CC5999B6624}" type="slidenum">
              <a:rPr lang="en-US" smtClean="0"/>
              <a:pPr/>
              <a:t>13</a:t>
            </a:fld>
            <a:endParaRPr lang="en-US"/>
          </a:p>
        </p:txBody>
      </p:sp>
    </p:spTree>
    <p:extLst>
      <p:ext uri="{BB962C8B-B14F-4D97-AF65-F5344CB8AC3E}">
        <p14:creationId xmlns:p14="http://schemas.microsoft.com/office/powerpoint/2010/main" val="1424162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8DCE32-E7E2-47F8-81CB-1CC5999B6624}" type="slidenum">
              <a:rPr lang="en-US" smtClean="0"/>
              <a:pPr/>
              <a:t>14</a:t>
            </a:fld>
            <a:endParaRPr lang="en-US"/>
          </a:p>
        </p:txBody>
      </p:sp>
    </p:spTree>
    <p:extLst>
      <p:ext uri="{BB962C8B-B14F-4D97-AF65-F5344CB8AC3E}">
        <p14:creationId xmlns:p14="http://schemas.microsoft.com/office/powerpoint/2010/main" val="644919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1200" kern="1200" dirty="0" smtClean="0">
                <a:solidFill>
                  <a:schemeClr val="tx1"/>
                </a:solidFill>
                <a:effectLst/>
                <a:latin typeface="+mn-lt"/>
                <a:ea typeface="+mn-ea"/>
                <a:cs typeface="+mn-cs"/>
              </a:rPr>
              <a:t>Le génome d'une espèce est, rappelons-le, composé d'un ensemble de molécules d'ADN, réparties en chromosomes (voire en plasmides pour certaines bactéries). Ces molécules sont des polymères formés à partir de seulement quatre molécules élémentaires, qui ne diffèrent que par la base aminée qu'elles portent --- </a:t>
            </a:r>
            <a:r>
              <a:rPr lang="fr-BE" sz="1200" kern="1200" dirty="0" err="1" smtClean="0">
                <a:solidFill>
                  <a:schemeClr val="tx1"/>
                </a:solidFill>
                <a:effectLst/>
                <a:latin typeface="+mn-lt"/>
                <a:ea typeface="+mn-ea"/>
                <a:cs typeface="+mn-cs"/>
              </a:rPr>
              <a:t>Adényne</a:t>
            </a:r>
            <a:r>
              <a:rPr lang="fr-BE" sz="1200" kern="1200" dirty="0" smtClean="0">
                <a:solidFill>
                  <a:schemeClr val="tx1"/>
                </a:solidFill>
                <a:effectLst/>
                <a:latin typeface="+mn-lt"/>
                <a:ea typeface="+mn-ea"/>
                <a:cs typeface="+mn-cs"/>
              </a:rPr>
              <a:t>, Cytosine, Guanine, ou Thymine, que l'on </a:t>
            </a:r>
            <a:r>
              <a:rPr lang="fr-BE" sz="1200" kern="1200" dirty="0" err="1" smtClean="0">
                <a:solidFill>
                  <a:schemeClr val="tx1"/>
                </a:solidFill>
                <a:effectLst/>
                <a:latin typeface="+mn-lt"/>
                <a:ea typeface="+mn-ea"/>
                <a:cs typeface="+mn-cs"/>
              </a:rPr>
              <a:t>abbrège</a:t>
            </a:r>
            <a:r>
              <a:rPr lang="fr-BE" sz="1200" kern="1200" dirty="0" smtClean="0">
                <a:solidFill>
                  <a:schemeClr val="tx1"/>
                </a:solidFill>
                <a:effectLst/>
                <a:latin typeface="+mn-lt"/>
                <a:ea typeface="+mn-ea"/>
                <a:cs typeface="+mn-cs"/>
              </a:rPr>
              <a:t> en </a:t>
            </a:r>
            <a:r>
              <a:rPr lang="fr-BE" sz="1200" i="1" kern="1200" dirty="0" smtClean="0">
                <a:solidFill>
                  <a:schemeClr val="tx1"/>
                </a:solidFill>
                <a:effectLst/>
                <a:latin typeface="+mn-lt"/>
                <a:ea typeface="+mn-ea"/>
                <a:cs typeface="+mn-cs"/>
              </a:rPr>
              <a:t>A</a:t>
            </a:r>
            <a:r>
              <a:rPr lang="fr-BE" sz="1200" kern="1200" dirty="0" smtClean="0">
                <a:solidFill>
                  <a:schemeClr val="tx1"/>
                </a:solidFill>
                <a:effectLst/>
                <a:latin typeface="+mn-lt"/>
                <a:ea typeface="+mn-ea"/>
                <a:cs typeface="+mn-cs"/>
              </a:rPr>
              <a:t>, </a:t>
            </a:r>
            <a:r>
              <a:rPr lang="fr-BE" sz="1200" i="1" kern="1200" dirty="0" smtClean="0">
                <a:solidFill>
                  <a:schemeClr val="tx1"/>
                </a:solidFill>
                <a:effectLst/>
                <a:latin typeface="+mn-lt"/>
                <a:ea typeface="+mn-ea"/>
                <a:cs typeface="+mn-cs"/>
              </a:rPr>
              <a:t>C</a:t>
            </a:r>
            <a:r>
              <a:rPr lang="fr-BE" sz="1200" kern="1200" dirty="0" smtClean="0">
                <a:solidFill>
                  <a:schemeClr val="tx1"/>
                </a:solidFill>
                <a:effectLst/>
                <a:latin typeface="+mn-lt"/>
                <a:ea typeface="+mn-ea"/>
                <a:cs typeface="+mn-cs"/>
              </a:rPr>
              <a:t>,</a:t>
            </a:r>
            <a:r>
              <a:rPr lang="fr-BE" sz="1200" i="1" kern="1200" dirty="0" smtClean="0">
                <a:solidFill>
                  <a:schemeClr val="tx1"/>
                </a:solidFill>
                <a:effectLst/>
                <a:latin typeface="+mn-lt"/>
                <a:ea typeface="+mn-ea"/>
                <a:cs typeface="+mn-cs"/>
              </a:rPr>
              <a:t>G</a:t>
            </a:r>
            <a:r>
              <a:rPr lang="fr-BE" sz="1200" kern="1200" dirty="0" smtClean="0">
                <a:solidFill>
                  <a:schemeClr val="tx1"/>
                </a:solidFill>
                <a:effectLst/>
                <a:latin typeface="+mn-lt"/>
                <a:ea typeface="+mn-ea"/>
                <a:cs typeface="+mn-cs"/>
              </a:rPr>
              <a:t>, </a:t>
            </a:r>
            <a:r>
              <a:rPr lang="fr-BE" sz="1200" i="1" kern="1200" dirty="0" smtClean="0">
                <a:solidFill>
                  <a:schemeClr val="tx1"/>
                </a:solidFill>
                <a:effectLst/>
                <a:latin typeface="+mn-lt"/>
                <a:ea typeface="+mn-ea"/>
                <a:cs typeface="+mn-cs"/>
              </a:rPr>
              <a:t>T</a:t>
            </a:r>
            <a:r>
              <a:rPr lang="fr-BE" sz="1200" kern="1200" dirty="0" smtClean="0">
                <a:solidFill>
                  <a:schemeClr val="tx1"/>
                </a:solidFill>
                <a:effectLst/>
                <a:latin typeface="+mn-lt"/>
                <a:ea typeface="+mn-ea"/>
                <a:cs typeface="+mn-cs"/>
              </a:rPr>
              <a:t>. Leur célèbre forme, la double hélice, est composée de deux longues chaînes (ou </a:t>
            </a:r>
            <a:r>
              <a:rPr lang="fr-BE" sz="1200" i="1" kern="1200" dirty="0" smtClean="0">
                <a:solidFill>
                  <a:schemeClr val="tx1"/>
                </a:solidFill>
                <a:effectLst/>
                <a:latin typeface="+mn-lt"/>
                <a:ea typeface="+mn-ea"/>
                <a:cs typeface="+mn-cs"/>
              </a:rPr>
              <a:t>brins</a:t>
            </a:r>
            <a:r>
              <a:rPr lang="fr-BE" sz="1200" kern="1200" dirty="0" smtClean="0">
                <a:solidFill>
                  <a:schemeClr val="tx1"/>
                </a:solidFill>
                <a:effectLst/>
                <a:latin typeface="+mn-lt"/>
                <a:ea typeface="+mn-ea"/>
                <a:cs typeface="+mn-cs"/>
              </a:rPr>
              <a:t>) jumelées et complémentaires: chaque </a:t>
            </a:r>
            <a:r>
              <a:rPr lang="fr-BE" sz="1200" i="1" kern="1200" dirty="0" smtClean="0">
                <a:solidFill>
                  <a:schemeClr val="tx1"/>
                </a:solidFill>
                <a:effectLst/>
                <a:latin typeface="+mn-lt"/>
                <a:ea typeface="+mn-ea"/>
                <a:cs typeface="+mn-cs"/>
              </a:rPr>
              <a:t>A</a:t>
            </a:r>
            <a:r>
              <a:rPr lang="fr-BE" sz="1200" kern="1200" dirty="0" smtClean="0">
                <a:solidFill>
                  <a:schemeClr val="tx1"/>
                </a:solidFill>
                <a:effectLst/>
                <a:latin typeface="+mn-lt"/>
                <a:ea typeface="+mn-ea"/>
                <a:cs typeface="+mn-cs"/>
              </a:rPr>
              <a:t> fait face à un </a:t>
            </a:r>
            <a:r>
              <a:rPr lang="fr-BE" sz="1200" i="1" kern="1200" dirty="0" smtClean="0">
                <a:solidFill>
                  <a:schemeClr val="tx1"/>
                </a:solidFill>
                <a:effectLst/>
                <a:latin typeface="+mn-lt"/>
                <a:ea typeface="+mn-ea"/>
                <a:cs typeface="+mn-cs"/>
              </a:rPr>
              <a:t>C</a:t>
            </a:r>
            <a:r>
              <a:rPr lang="fr-BE" sz="1200" kern="1200" dirty="0" smtClean="0">
                <a:solidFill>
                  <a:schemeClr val="tx1"/>
                </a:solidFill>
                <a:effectLst/>
                <a:latin typeface="+mn-lt"/>
                <a:ea typeface="+mn-ea"/>
                <a:cs typeface="+mn-cs"/>
              </a:rPr>
              <a:t>, chaque </a:t>
            </a:r>
            <a:r>
              <a:rPr lang="fr-BE" sz="1200" i="1" kern="1200" dirty="0" smtClean="0">
                <a:solidFill>
                  <a:schemeClr val="tx1"/>
                </a:solidFill>
                <a:effectLst/>
                <a:latin typeface="+mn-lt"/>
                <a:ea typeface="+mn-ea"/>
                <a:cs typeface="+mn-cs"/>
              </a:rPr>
              <a:t>G</a:t>
            </a:r>
            <a:r>
              <a:rPr lang="fr-BE" sz="1200" kern="1200" dirty="0" smtClean="0">
                <a:solidFill>
                  <a:schemeClr val="tx1"/>
                </a:solidFill>
                <a:effectLst/>
                <a:latin typeface="+mn-lt"/>
                <a:ea typeface="+mn-ea"/>
                <a:cs typeface="+mn-cs"/>
              </a:rPr>
              <a:t> à un </a:t>
            </a:r>
            <a:r>
              <a:rPr lang="fr-BE" sz="1200" i="1" kern="1200" dirty="0" smtClean="0">
                <a:solidFill>
                  <a:schemeClr val="tx1"/>
                </a:solidFill>
                <a:effectLst/>
                <a:latin typeface="+mn-lt"/>
                <a:ea typeface="+mn-ea"/>
                <a:cs typeface="+mn-cs"/>
              </a:rPr>
              <a:t>T</a:t>
            </a:r>
            <a:r>
              <a:rPr lang="fr-BE" sz="1200" kern="1200" dirty="0" smtClean="0">
                <a:solidFill>
                  <a:schemeClr val="tx1"/>
                </a:solidFill>
                <a:effectLst/>
                <a:latin typeface="+mn-lt"/>
                <a:ea typeface="+mn-ea"/>
                <a:cs typeface="+mn-cs"/>
              </a:rPr>
              <a:t>. c'est le </a:t>
            </a:r>
            <a:r>
              <a:rPr lang="fr-BE" sz="1200" i="1" kern="1200" dirty="0" smtClean="0">
                <a:solidFill>
                  <a:schemeClr val="tx1"/>
                </a:solidFill>
                <a:effectLst/>
                <a:latin typeface="+mn-lt"/>
                <a:ea typeface="+mn-ea"/>
                <a:cs typeface="+mn-cs"/>
              </a:rPr>
              <a:t>code génétique</a:t>
            </a:r>
            <a:r>
              <a:rPr lang="fr-BE" sz="1200" kern="1200" dirty="0" smtClean="0">
                <a:solidFill>
                  <a:schemeClr val="tx1"/>
                </a:solidFill>
                <a:effectLst/>
                <a:latin typeface="+mn-lt"/>
                <a:ea typeface="+mn-ea"/>
                <a:cs typeface="+mn-cs"/>
              </a:rPr>
              <a:t> de l'espèce. Ici nous allons détermination de ce code; mais l'interprétation du code est aussi un défi majeur pour la bio-informatique.</a:t>
            </a:r>
          </a:p>
          <a:p>
            <a:r>
              <a:rPr lang="fr-BE" sz="1200" kern="1200" dirty="0" smtClean="0">
                <a:solidFill>
                  <a:schemeClr val="tx1"/>
                </a:solidFill>
                <a:effectLst/>
                <a:latin typeface="+mn-lt"/>
                <a:ea typeface="+mn-ea"/>
                <a:cs typeface="+mn-cs"/>
              </a:rPr>
              <a:t>la </a:t>
            </a:r>
            <a:r>
              <a:rPr lang="fr-BE" sz="1200" kern="1200" dirty="0" smtClean="0">
                <a:solidFill>
                  <a:schemeClr val="tx1"/>
                </a:solidFill>
                <a:effectLst/>
                <a:latin typeface="+mn-lt"/>
                <a:ea typeface="+mn-ea"/>
                <a:cs typeface="+mn-cs"/>
                <a:hlinkClick r:id="rId3"/>
              </a:rPr>
              <a:t>méthode</a:t>
            </a:r>
            <a:r>
              <a:rPr lang="fr-BE" sz="1200" kern="1200" dirty="0" smtClean="0">
                <a:solidFill>
                  <a:schemeClr val="tx1"/>
                </a:solidFill>
                <a:effectLst/>
                <a:latin typeface="+mn-lt"/>
                <a:ea typeface="+mn-ea"/>
                <a:cs typeface="+mn-cs"/>
              </a:rPr>
              <a:t> consiste à créer par polymérisation des copies des préfixes du codes, colorés (littéralement!) en fonction de leur dernière lettre. On trie alors ces préfixes par poids moléculaire (par électrophorèse) pour lire le code. Malheureusement, la précision du tri et le rendement de la polymérisation diminuent avec la longueur des préfixes. La méthode de </a:t>
            </a:r>
            <a:r>
              <a:rPr lang="fr-BE" sz="1200" i="1" kern="1200" dirty="0" smtClean="0">
                <a:solidFill>
                  <a:schemeClr val="tx1"/>
                </a:solidFill>
                <a:effectLst/>
                <a:latin typeface="+mn-lt"/>
                <a:ea typeface="+mn-ea"/>
                <a:cs typeface="+mn-cs"/>
              </a:rPr>
              <a:t>séquençage aléatoire</a:t>
            </a:r>
            <a:r>
              <a:rPr lang="fr-BE" sz="1200" kern="1200" dirty="0" smtClean="0">
                <a:solidFill>
                  <a:schemeClr val="tx1"/>
                </a:solidFill>
                <a:effectLst/>
                <a:latin typeface="+mn-lt"/>
                <a:ea typeface="+mn-ea"/>
                <a:cs typeface="+mn-cs"/>
              </a:rPr>
              <a:t> consiste à effectuer une myriade de lectures sur des segments (appelés </a:t>
            </a:r>
            <a:r>
              <a:rPr lang="fr-BE" sz="1200" i="1" kern="1200" dirty="0" smtClean="0">
                <a:solidFill>
                  <a:schemeClr val="tx1"/>
                </a:solidFill>
                <a:effectLst/>
                <a:latin typeface="+mn-lt"/>
                <a:ea typeface="+mn-ea"/>
                <a:cs typeface="+mn-cs"/>
              </a:rPr>
              <a:t>inserts</a:t>
            </a:r>
            <a:r>
              <a:rPr lang="fr-BE" sz="1200" kern="1200" dirty="0" smtClean="0">
                <a:solidFill>
                  <a:schemeClr val="tx1"/>
                </a:solidFill>
                <a:effectLst/>
                <a:latin typeface="+mn-lt"/>
                <a:ea typeface="+mn-ea"/>
                <a:cs typeface="+mn-cs"/>
              </a:rPr>
              <a:t>) pris au hasard dans le génome. L'ensemble des </a:t>
            </a:r>
            <a:r>
              <a:rPr lang="fr-BE" sz="1200" i="1" kern="1200" dirty="0" smtClean="0">
                <a:solidFill>
                  <a:schemeClr val="tx1"/>
                </a:solidFill>
                <a:effectLst/>
                <a:latin typeface="+mn-lt"/>
                <a:ea typeface="+mn-ea"/>
                <a:cs typeface="+mn-cs"/>
              </a:rPr>
              <a:t>fragments</a:t>
            </a:r>
            <a:r>
              <a:rPr lang="fr-BE" sz="1200" kern="1200" dirty="0" smtClean="0">
                <a:solidFill>
                  <a:schemeClr val="tx1"/>
                </a:solidFill>
                <a:effectLst/>
                <a:latin typeface="+mn-lt"/>
                <a:ea typeface="+mn-ea"/>
                <a:cs typeface="+mn-cs"/>
              </a:rPr>
              <a:t> lus, mis bout à bout, couvriraient environ 10 fois la longueur du génome. On tente ensuite d'obtenir algorithmiquement un </a:t>
            </a:r>
            <a:r>
              <a:rPr lang="fr-BE" sz="1200" i="1" kern="1200" dirty="0" smtClean="0">
                <a:solidFill>
                  <a:schemeClr val="tx1"/>
                </a:solidFill>
                <a:effectLst/>
                <a:latin typeface="+mn-lt"/>
                <a:ea typeface="+mn-ea"/>
                <a:cs typeface="+mn-cs"/>
              </a:rPr>
              <a:t>assemblage</a:t>
            </a:r>
            <a:r>
              <a:rPr lang="fr-BE" sz="1200" kern="1200" dirty="0" smtClean="0">
                <a:solidFill>
                  <a:schemeClr val="tx1"/>
                </a:solidFill>
                <a:effectLst/>
                <a:latin typeface="+mn-lt"/>
                <a:ea typeface="+mn-ea"/>
                <a:cs typeface="+mn-cs"/>
              </a:rPr>
              <a:t> de ces fragments en utilisant leurs chevauchements</a:t>
            </a:r>
            <a:endParaRPr lang="en-US" dirty="0"/>
          </a:p>
        </p:txBody>
      </p:sp>
      <p:sp>
        <p:nvSpPr>
          <p:cNvPr id="4" name="Slide Number Placeholder 3"/>
          <p:cNvSpPr>
            <a:spLocks noGrp="1"/>
          </p:cNvSpPr>
          <p:nvPr>
            <p:ph type="sldNum" sz="quarter" idx="10"/>
          </p:nvPr>
        </p:nvSpPr>
        <p:spPr/>
        <p:txBody>
          <a:bodyPr/>
          <a:lstStyle/>
          <a:p>
            <a:fld id="{888DCE32-E7E2-47F8-81CB-1CC5999B6624}" type="slidenum">
              <a:rPr lang="en-US" smtClean="0"/>
              <a:pPr/>
              <a:t>15</a:t>
            </a:fld>
            <a:endParaRPr lang="en-US"/>
          </a:p>
        </p:txBody>
      </p:sp>
    </p:spTree>
    <p:extLst>
      <p:ext uri="{BB962C8B-B14F-4D97-AF65-F5344CB8AC3E}">
        <p14:creationId xmlns:p14="http://schemas.microsoft.com/office/powerpoint/2010/main" val="2817991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88DCE32-E7E2-47F8-81CB-1CC5999B6624}" type="slidenum">
              <a:rPr lang="en-US" smtClean="0"/>
              <a:pPr/>
              <a:t>16</a:t>
            </a:fld>
            <a:endParaRPr lang="en-US"/>
          </a:p>
        </p:txBody>
      </p:sp>
    </p:spTree>
    <p:extLst>
      <p:ext uri="{BB962C8B-B14F-4D97-AF65-F5344CB8AC3E}">
        <p14:creationId xmlns:p14="http://schemas.microsoft.com/office/powerpoint/2010/main" val="2006269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88DCE32-E7E2-47F8-81CB-1CC5999B6624}" type="slidenum">
              <a:rPr lang="en-US" smtClean="0"/>
              <a:pPr/>
              <a:t>17</a:t>
            </a:fld>
            <a:endParaRPr lang="en-US"/>
          </a:p>
        </p:txBody>
      </p:sp>
    </p:spTree>
    <p:extLst>
      <p:ext uri="{BB962C8B-B14F-4D97-AF65-F5344CB8AC3E}">
        <p14:creationId xmlns:p14="http://schemas.microsoft.com/office/powerpoint/2010/main" val="2874884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BE"/>
          </a:p>
        </p:txBody>
      </p:sp>
      <p:sp>
        <p:nvSpPr>
          <p:cNvPr id="4" name="Espace réservé du numéro de diapositive 3"/>
          <p:cNvSpPr>
            <a:spLocks noGrp="1"/>
          </p:cNvSpPr>
          <p:nvPr>
            <p:ph type="sldNum" sz="quarter" idx="10"/>
          </p:nvPr>
        </p:nvSpPr>
        <p:spPr/>
        <p:txBody>
          <a:bodyPr/>
          <a:lstStyle/>
          <a:p>
            <a:fld id="{888DCE32-E7E2-47F8-81CB-1CC5999B6624}" type="slidenum">
              <a:rPr lang="en-US" smtClean="0"/>
              <a:pPr/>
              <a:t>18</a:t>
            </a:fld>
            <a:endParaRPr lang="en-US"/>
          </a:p>
        </p:txBody>
      </p:sp>
    </p:spTree>
    <p:extLst>
      <p:ext uri="{BB962C8B-B14F-4D97-AF65-F5344CB8AC3E}">
        <p14:creationId xmlns:p14="http://schemas.microsoft.com/office/powerpoint/2010/main" val="918986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8DCE32-E7E2-47F8-81CB-1CC5999B6624}" type="slidenum">
              <a:rPr lang="en-US" smtClean="0"/>
              <a:pPr/>
              <a:t>19</a:t>
            </a:fld>
            <a:endParaRPr lang="en-US"/>
          </a:p>
        </p:txBody>
      </p:sp>
    </p:spTree>
    <p:extLst>
      <p:ext uri="{BB962C8B-B14F-4D97-AF65-F5344CB8AC3E}">
        <p14:creationId xmlns:p14="http://schemas.microsoft.com/office/powerpoint/2010/main" val="2076883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8DCE32-E7E2-47F8-81CB-1CC5999B6624}" type="slidenum">
              <a:rPr lang="en-US" smtClean="0"/>
              <a:pPr/>
              <a:t>20</a:t>
            </a:fld>
            <a:endParaRPr lang="en-US"/>
          </a:p>
        </p:txBody>
      </p:sp>
    </p:spTree>
    <p:extLst>
      <p:ext uri="{BB962C8B-B14F-4D97-AF65-F5344CB8AC3E}">
        <p14:creationId xmlns:p14="http://schemas.microsoft.com/office/powerpoint/2010/main" val="2934943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8DCE32-E7E2-47F8-81CB-1CC5999B6624}" type="slidenum">
              <a:rPr lang="en-US" smtClean="0"/>
              <a:pPr/>
              <a:t>2</a:t>
            </a:fld>
            <a:endParaRPr lang="en-US"/>
          </a:p>
        </p:txBody>
      </p:sp>
    </p:spTree>
    <p:extLst>
      <p:ext uri="{BB962C8B-B14F-4D97-AF65-F5344CB8AC3E}">
        <p14:creationId xmlns:p14="http://schemas.microsoft.com/office/powerpoint/2010/main" val="457524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8DCE32-E7E2-47F8-81CB-1CC5999B6624}" type="slidenum">
              <a:rPr lang="en-US" smtClean="0"/>
              <a:pPr/>
              <a:t>21</a:t>
            </a:fld>
            <a:endParaRPr lang="en-US"/>
          </a:p>
        </p:txBody>
      </p:sp>
    </p:spTree>
    <p:extLst>
      <p:ext uri="{BB962C8B-B14F-4D97-AF65-F5344CB8AC3E}">
        <p14:creationId xmlns:p14="http://schemas.microsoft.com/office/powerpoint/2010/main" val="3076065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8DCE32-E7E2-47F8-81CB-1CC5999B6624}" type="slidenum">
              <a:rPr lang="en-US" smtClean="0"/>
              <a:pPr/>
              <a:t>22</a:t>
            </a:fld>
            <a:endParaRPr lang="en-US"/>
          </a:p>
        </p:txBody>
      </p:sp>
    </p:spTree>
    <p:extLst>
      <p:ext uri="{BB962C8B-B14F-4D97-AF65-F5344CB8AC3E}">
        <p14:creationId xmlns:p14="http://schemas.microsoft.com/office/powerpoint/2010/main" val="3286541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8DCE32-E7E2-47F8-81CB-1CC5999B6624}" type="slidenum">
              <a:rPr lang="en-US" smtClean="0"/>
              <a:pPr/>
              <a:t>23</a:t>
            </a:fld>
            <a:endParaRPr lang="en-US"/>
          </a:p>
        </p:txBody>
      </p:sp>
    </p:spTree>
    <p:extLst>
      <p:ext uri="{BB962C8B-B14F-4D97-AF65-F5344CB8AC3E}">
        <p14:creationId xmlns:p14="http://schemas.microsoft.com/office/powerpoint/2010/main" val="1665825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8DCE32-E7E2-47F8-81CB-1CC5999B6624}" type="slidenum">
              <a:rPr lang="en-US" smtClean="0"/>
              <a:pPr/>
              <a:t>24</a:t>
            </a:fld>
            <a:endParaRPr lang="en-US"/>
          </a:p>
        </p:txBody>
      </p:sp>
    </p:spTree>
    <p:extLst>
      <p:ext uri="{BB962C8B-B14F-4D97-AF65-F5344CB8AC3E}">
        <p14:creationId xmlns:p14="http://schemas.microsoft.com/office/powerpoint/2010/main" val="979255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8DCE32-E7E2-47F8-81CB-1CC5999B6624}" type="slidenum">
              <a:rPr lang="en-US" smtClean="0"/>
              <a:pPr/>
              <a:t>25</a:t>
            </a:fld>
            <a:endParaRPr lang="en-US"/>
          </a:p>
        </p:txBody>
      </p:sp>
    </p:spTree>
    <p:extLst>
      <p:ext uri="{BB962C8B-B14F-4D97-AF65-F5344CB8AC3E}">
        <p14:creationId xmlns:p14="http://schemas.microsoft.com/office/powerpoint/2010/main" val="2343987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8DCE32-E7E2-47F8-81CB-1CC5999B6624}" type="slidenum">
              <a:rPr lang="en-US" smtClean="0"/>
              <a:pPr/>
              <a:t>26</a:t>
            </a:fld>
            <a:endParaRPr lang="en-US"/>
          </a:p>
        </p:txBody>
      </p:sp>
    </p:spTree>
    <p:extLst>
      <p:ext uri="{BB962C8B-B14F-4D97-AF65-F5344CB8AC3E}">
        <p14:creationId xmlns:p14="http://schemas.microsoft.com/office/powerpoint/2010/main" val="3018418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8DCE32-E7E2-47F8-81CB-1CC5999B6624}" type="slidenum">
              <a:rPr lang="en-US" smtClean="0"/>
              <a:pPr/>
              <a:t>27</a:t>
            </a:fld>
            <a:endParaRPr lang="en-US"/>
          </a:p>
        </p:txBody>
      </p:sp>
    </p:spTree>
    <p:extLst>
      <p:ext uri="{BB962C8B-B14F-4D97-AF65-F5344CB8AC3E}">
        <p14:creationId xmlns:p14="http://schemas.microsoft.com/office/powerpoint/2010/main" val="1479540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8DCE32-E7E2-47F8-81CB-1CC5999B6624}" type="slidenum">
              <a:rPr lang="en-US" smtClean="0"/>
              <a:pPr/>
              <a:t>28</a:t>
            </a:fld>
            <a:endParaRPr lang="en-US"/>
          </a:p>
        </p:txBody>
      </p:sp>
    </p:spTree>
    <p:extLst>
      <p:ext uri="{BB962C8B-B14F-4D97-AF65-F5344CB8AC3E}">
        <p14:creationId xmlns:p14="http://schemas.microsoft.com/office/powerpoint/2010/main" val="5796647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8DCE32-E7E2-47F8-81CB-1CC5999B6624}" type="slidenum">
              <a:rPr lang="en-US" smtClean="0"/>
              <a:pPr/>
              <a:t>29</a:t>
            </a:fld>
            <a:endParaRPr lang="en-US"/>
          </a:p>
        </p:txBody>
      </p:sp>
    </p:spTree>
    <p:extLst>
      <p:ext uri="{BB962C8B-B14F-4D97-AF65-F5344CB8AC3E}">
        <p14:creationId xmlns:p14="http://schemas.microsoft.com/office/powerpoint/2010/main" val="1533118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 that you</a:t>
            </a:r>
            <a:r>
              <a:rPr lang="en-US" baseline="0" dirty="0" smtClean="0"/>
              <a:t> must that result, how long it can take</a:t>
            </a:r>
            <a:endParaRPr lang="en-US" dirty="0"/>
          </a:p>
        </p:txBody>
      </p:sp>
      <p:sp>
        <p:nvSpPr>
          <p:cNvPr id="4" name="Slide Number Placeholder 3"/>
          <p:cNvSpPr>
            <a:spLocks noGrp="1"/>
          </p:cNvSpPr>
          <p:nvPr>
            <p:ph type="sldNum" sz="quarter" idx="10"/>
          </p:nvPr>
        </p:nvSpPr>
        <p:spPr/>
        <p:txBody>
          <a:bodyPr/>
          <a:lstStyle/>
          <a:p>
            <a:fld id="{888DCE32-E7E2-47F8-81CB-1CC5999B6624}" type="slidenum">
              <a:rPr lang="en-US" smtClean="0"/>
              <a:pPr/>
              <a:t>30</a:t>
            </a:fld>
            <a:endParaRPr lang="en-US"/>
          </a:p>
        </p:txBody>
      </p:sp>
    </p:spTree>
    <p:extLst>
      <p:ext uri="{BB962C8B-B14F-4D97-AF65-F5344CB8AC3E}">
        <p14:creationId xmlns:p14="http://schemas.microsoft.com/office/powerpoint/2010/main" val="1118042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8DCE32-E7E2-47F8-81CB-1CC5999B6624}" type="slidenum">
              <a:rPr lang="en-US" smtClean="0"/>
              <a:pPr/>
              <a:t>3</a:t>
            </a:fld>
            <a:endParaRPr lang="en-US"/>
          </a:p>
        </p:txBody>
      </p:sp>
    </p:spTree>
    <p:extLst>
      <p:ext uri="{BB962C8B-B14F-4D97-AF65-F5344CB8AC3E}">
        <p14:creationId xmlns:p14="http://schemas.microsoft.com/office/powerpoint/2010/main" val="27743901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8DCE32-E7E2-47F8-81CB-1CC5999B6624}" type="slidenum">
              <a:rPr lang="en-US" smtClean="0"/>
              <a:pPr/>
              <a:t>31</a:t>
            </a:fld>
            <a:endParaRPr lang="en-US"/>
          </a:p>
        </p:txBody>
      </p:sp>
    </p:spTree>
    <p:extLst>
      <p:ext uri="{BB962C8B-B14F-4D97-AF65-F5344CB8AC3E}">
        <p14:creationId xmlns:p14="http://schemas.microsoft.com/office/powerpoint/2010/main" val="1711428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8DCE32-E7E2-47F8-81CB-1CC5999B6624}" type="slidenum">
              <a:rPr lang="en-US" smtClean="0"/>
              <a:pPr/>
              <a:t>32</a:t>
            </a:fld>
            <a:endParaRPr lang="en-US"/>
          </a:p>
        </p:txBody>
      </p:sp>
    </p:spTree>
    <p:extLst>
      <p:ext uri="{BB962C8B-B14F-4D97-AF65-F5344CB8AC3E}">
        <p14:creationId xmlns:p14="http://schemas.microsoft.com/office/powerpoint/2010/main" val="405886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8DCE32-E7E2-47F8-81CB-1CC5999B6624}" type="slidenum">
              <a:rPr lang="en-US" smtClean="0"/>
              <a:pPr/>
              <a:t>4</a:t>
            </a:fld>
            <a:endParaRPr lang="en-US"/>
          </a:p>
        </p:txBody>
      </p:sp>
    </p:spTree>
    <p:extLst>
      <p:ext uri="{BB962C8B-B14F-4D97-AF65-F5344CB8AC3E}">
        <p14:creationId xmlns:p14="http://schemas.microsoft.com/office/powerpoint/2010/main" val="3753658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Skip</a:t>
            </a:r>
            <a:endParaRPr lang="fr-BE" dirty="0"/>
          </a:p>
        </p:txBody>
      </p:sp>
      <p:sp>
        <p:nvSpPr>
          <p:cNvPr id="4" name="Slide Number Placeholder 3"/>
          <p:cNvSpPr>
            <a:spLocks noGrp="1"/>
          </p:cNvSpPr>
          <p:nvPr>
            <p:ph type="sldNum" sz="quarter" idx="10"/>
          </p:nvPr>
        </p:nvSpPr>
        <p:spPr/>
        <p:txBody>
          <a:bodyPr/>
          <a:lstStyle/>
          <a:p>
            <a:fld id="{888DCE32-E7E2-47F8-81CB-1CC5999B6624}" type="slidenum">
              <a:rPr lang="en-US" smtClean="0"/>
              <a:pPr/>
              <a:t>5</a:t>
            </a:fld>
            <a:endParaRPr lang="en-US"/>
          </a:p>
        </p:txBody>
      </p:sp>
    </p:spTree>
    <p:extLst>
      <p:ext uri="{BB962C8B-B14F-4D97-AF65-F5344CB8AC3E}">
        <p14:creationId xmlns:p14="http://schemas.microsoft.com/office/powerpoint/2010/main" val="1301663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Skip</a:t>
            </a:r>
            <a:endParaRPr lang="en-US" dirty="0"/>
          </a:p>
        </p:txBody>
      </p:sp>
      <p:sp>
        <p:nvSpPr>
          <p:cNvPr id="4" name="Slide Number Placeholder 3"/>
          <p:cNvSpPr>
            <a:spLocks noGrp="1"/>
          </p:cNvSpPr>
          <p:nvPr>
            <p:ph type="sldNum" sz="quarter" idx="10"/>
          </p:nvPr>
        </p:nvSpPr>
        <p:spPr/>
        <p:txBody>
          <a:bodyPr/>
          <a:lstStyle/>
          <a:p>
            <a:fld id="{888DCE32-E7E2-47F8-81CB-1CC5999B6624}" type="slidenum">
              <a:rPr lang="en-US" smtClean="0"/>
              <a:pPr/>
              <a:t>6</a:t>
            </a:fld>
            <a:endParaRPr lang="en-US"/>
          </a:p>
        </p:txBody>
      </p:sp>
    </p:spTree>
    <p:extLst>
      <p:ext uri="{BB962C8B-B14F-4D97-AF65-F5344CB8AC3E}">
        <p14:creationId xmlns:p14="http://schemas.microsoft.com/office/powerpoint/2010/main" val="2177399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Skip</a:t>
            </a:r>
            <a:endParaRPr lang="en-US" dirty="0"/>
          </a:p>
        </p:txBody>
      </p:sp>
      <p:sp>
        <p:nvSpPr>
          <p:cNvPr id="4" name="Slide Number Placeholder 3"/>
          <p:cNvSpPr>
            <a:spLocks noGrp="1"/>
          </p:cNvSpPr>
          <p:nvPr>
            <p:ph type="sldNum" sz="quarter" idx="10"/>
          </p:nvPr>
        </p:nvSpPr>
        <p:spPr/>
        <p:txBody>
          <a:bodyPr/>
          <a:lstStyle/>
          <a:p>
            <a:fld id="{888DCE32-E7E2-47F8-81CB-1CC5999B6624}" type="slidenum">
              <a:rPr lang="en-US" smtClean="0"/>
              <a:pPr/>
              <a:t>7</a:t>
            </a:fld>
            <a:endParaRPr lang="en-US"/>
          </a:p>
        </p:txBody>
      </p:sp>
    </p:spTree>
    <p:extLst>
      <p:ext uri="{BB962C8B-B14F-4D97-AF65-F5344CB8AC3E}">
        <p14:creationId xmlns:p14="http://schemas.microsoft.com/office/powerpoint/2010/main" val="734107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BE"/>
          </a:p>
        </p:txBody>
      </p:sp>
      <p:sp>
        <p:nvSpPr>
          <p:cNvPr id="4" name="Espace réservé du numéro de diapositive 3"/>
          <p:cNvSpPr>
            <a:spLocks noGrp="1"/>
          </p:cNvSpPr>
          <p:nvPr>
            <p:ph type="sldNum" sz="quarter" idx="10"/>
          </p:nvPr>
        </p:nvSpPr>
        <p:spPr/>
        <p:txBody>
          <a:bodyPr/>
          <a:lstStyle/>
          <a:p>
            <a:fld id="{888DCE32-E7E2-47F8-81CB-1CC5999B6624}" type="slidenum">
              <a:rPr lang="en-US" smtClean="0"/>
              <a:pPr/>
              <a:t>8</a:t>
            </a:fld>
            <a:endParaRPr lang="en-US"/>
          </a:p>
        </p:txBody>
      </p:sp>
    </p:spTree>
    <p:extLst>
      <p:ext uri="{BB962C8B-B14F-4D97-AF65-F5344CB8AC3E}">
        <p14:creationId xmlns:p14="http://schemas.microsoft.com/office/powerpoint/2010/main" val="947533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8DCE32-E7E2-47F8-81CB-1CC5999B6624}" type="slidenum">
              <a:rPr lang="en-US" smtClean="0"/>
              <a:pPr/>
              <a:t>9</a:t>
            </a:fld>
            <a:endParaRPr lang="en-US"/>
          </a:p>
        </p:txBody>
      </p:sp>
    </p:spTree>
    <p:extLst>
      <p:ext uri="{BB962C8B-B14F-4D97-AF65-F5344CB8AC3E}">
        <p14:creationId xmlns:p14="http://schemas.microsoft.com/office/powerpoint/2010/main" val="1609278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Espace réservé du contenu 2"/>
          <p:cNvSpPr>
            <a:spLocks noGrp="1"/>
          </p:cNvSpPr>
          <p:nvPr>
            <p:ph idx="1"/>
          </p:nvPr>
        </p:nvSpPr>
        <p:spPr>
          <a:xfrm>
            <a:off x="414000" y="0"/>
            <a:ext cx="8280000" cy="4554000"/>
          </a:xfrm>
          <a:prstGeom prst="rect">
            <a:avLst/>
          </a:prstGeom>
          <a:noFill/>
        </p:spPr>
        <p:txBody>
          <a:bodyPr anchor="ctr" anchorCtr="0"/>
          <a:lstStyle>
            <a:lvl1pPr algn="ctr">
              <a:lnSpc>
                <a:spcPct val="80000"/>
              </a:lnSpc>
              <a:spcAft>
                <a:spcPts val="0"/>
              </a:spcAft>
              <a:buClr>
                <a:srgbClr val="FF6600"/>
              </a:buClr>
              <a:buNone/>
              <a:defRPr sz="3500" b="0" i="0">
                <a:solidFill>
                  <a:schemeClr val="bg1"/>
                </a:solidFill>
                <a:latin typeface="Verdana"/>
                <a:cs typeface="Verdana"/>
              </a:defRPr>
            </a:lvl1pPr>
            <a:lvl2pPr marL="457200" indent="0" algn="ctr">
              <a:buClr>
                <a:srgbClr val="FF6600"/>
              </a:buClr>
              <a:buFontTx/>
              <a:buNone/>
              <a:defRPr sz="2500" b="0" i="0">
                <a:solidFill>
                  <a:schemeClr val="bg1"/>
                </a:solidFill>
                <a:latin typeface="Verdana"/>
                <a:cs typeface="Verdana"/>
              </a:defRPr>
            </a:lvl2pPr>
            <a:lvl3pPr>
              <a:buClr>
                <a:srgbClr val="FF6600"/>
              </a:buClr>
              <a:defRPr b="0" i="0">
                <a:latin typeface="Frutiger LT Std 45 Light"/>
                <a:cs typeface="Frutiger LT Std 45 Light"/>
              </a:defRPr>
            </a:lvl3pPr>
            <a:lvl4pPr>
              <a:buClr>
                <a:srgbClr val="FF6600"/>
              </a:buClr>
              <a:defRPr b="0" i="0">
                <a:latin typeface="Frutiger LT Std 45 Light"/>
                <a:cs typeface="Frutiger LT Std 45 Light"/>
              </a:defRPr>
            </a:lvl4pPr>
            <a:lvl5pPr>
              <a:buClr>
                <a:srgbClr val="FF6600"/>
              </a:buClr>
              <a:defRPr b="0" i="0">
                <a:latin typeface="Frutiger LT Std 45 Light"/>
                <a:cs typeface="Frutiger LT Std 45 Light"/>
              </a:defRPr>
            </a:lvl5pPr>
          </a:lstStyle>
          <a:p>
            <a:pPr lvl="0"/>
            <a:r>
              <a:rPr lang="fr-FR" smtClean="0"/>
              <a:t>Modifiez les styles du texte du masque</a:t>
            </a:r>
          </a:p>
        </p:txBody>
      </p:sp>
    </p:spTree>
    <p:extLst>
      <p:ext uri="{BB962C8B-B14F-4D97-AF65-F5344CB8AC3E}">
        <p14:creationId xmlns:p14="http://schemas.microsoft.com/office/powerpoint/2010/main" val="2715410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799" y="2683279"/>
            <a:ext cx="6944783" cy="1470025"/>
          </a:xfrm>
          <a:prstGeom prst="rect">
            <a:avLst/>
          </a:prstGeom>
        </p:spPr>
        <p:txBody>
          <a:bodyPr anchor="ctr" anchorCtr="0"/>
          <a:lstStyle>
            <a:lvl1pPr algn="r">
              <a:defRPr sz="3000">
                <a:solidFill>
                  <a:schemeClr val="bg1"/>
                </a:solidFill>
                <a:latin typeface="Verdana"/>
                <a:cs typeface="Verdana"/>
              </a:defRPr>
            </a:lvl1pPr>
          </a:lstStyle>
          <a:p>
            <a:r>
              <a:rPr lang="nl-BE" dirty="0" smtClean="0"/>
              <a:t>Cliquez et modifiez le titre</a:t>
            </a:r>
            <a:endParaRPr lang="fr-FR" dirty="0"/>
          </a:p>
        </p:txBody>
      </p:sp>
    </p:spTree>
    <p:extLst>
      <p:ext uri="{BB962C8B-B14F-4D97-AF65-F5344CB8AC3E}">
        <p14:creationId xmlns:p14="http://schemas.microsoft.com/office/powerpoint/2010/main" val="202554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Diapositive de titre">
    <p:spTree>
      <p:nvGrpSpPr>
        <p:cNvPr id="1" name=""/>
        <p:cNvGrpSpPr/>
        <p:nvPr/>
      </p:nvGrpSpPr>
      <p:grpSpPr>
        <a:xfrm>
          <a:off x="0" y="0"/>
          <a:ext cx="0" cy="0"/>
          <a:chOff x="0" y="0"/>
          <a:chExt cx="0" cy="0"/>
        </a:xfrm>
      </p:grpSpPr>
      <p:sp>
        <p:nvSpPr>
          <p:cNvPr id="7" name="Titre 1"/>
          <p:cNvSpPr>
            <a:spLocks noGrp="1"/>
          </p:cNvSpPr>
          <p:nvPr>
            <p:ph type="title"/>
          </p:nvPr>
        </p:nvSpPr>
        <p:spPr>
          <a:xfrm>
            <a:off x="457200" y="274638"/>
            <a:ext cx="8229600" cy="1143000"/>
          </a:xfrm>
          <a:prstGeom prst="rect">
            <a:avLst/>
          </a:prstGeom>
        </p:spPr>
        <p:txBody>
          <a:bodyPr/>
          <a:lstStyle>
            <a:lvl1pPr algn="l">
              <a:defRPr sz="2000" b="0" i="0">
                <a:solidFill>
                  <a:srgbClr val="2E3135"/>
                </a:solidFill>
                <a:latin typeface="Verdana"/>
                <a:cs typeface="Verdana"/>
              </a:defRPr>
            </a:lvl1pPr>
          </a:lstStyle>
          <a:p>
            <a:r>
              <a:rPr lang="nl-BE" dirty="0" smtClean="0"/>
              <a:t>Cliquez et modifiez le titre</a:t>
            </a:r>
            <a:endParaRPr lang="fr-FR" dirty="0"/>
          </a:p>
        </p:txBody>
      </p:sp>
      <p:sp>
        <p:nvSpPr>
          <p:cNvPr id="8" name="Espace réservé du contenu 2"/>
          <p:cNvSpPr>
            <a:spLocks noGrp="1"/>
          </p:cNvSpPr>
          <p:nvPr>
            <p:ph idx="1"/>
          </p:nvPr>
        </p:nvSpPr>
        <p:spPr>
          <a:xfrm>
            <a:off x="457200" y="1600200"/>
            <a:ext cx="8229600" cy="4525963"/>
          </a:xfrm>
          <a:prstGeom prst="rect">
            <a:avLst/>
          </a:prstGeom>
        </p:spPr>
        <p:txBody>
          <a:bodyPr/>
          <a:lstStyle>
            <a:lvl1pPr marL="0" indent="0" algn="l">
              <a:buClr>
                <a:srgbClr val="305291"/>
              </a:buClr>
              <a:buFont typeface="Arial"/>
              <a:buNone/>
              <a:defRPr sz="2700">
                <a:solidFill>
                  <a:srgbClr val="474746"/>
                </a:solidFill>
                <a:latin typeface="+mj-lt"/>
              </a:defRPr>
            </a:lvl1pPr>
            <a:lvl2pPr marL="720000" indent="-285750" algn="l">
              <a:buClr>
                <a:srgbClr val="41A336"/>
              </a:buClr>
              <a:buFont typeface="Arial"/>
              <a:buChar char="•"/>
              <a:defRPr sz="1600" b="0" i="0">
                <a:solidFill>
                  <a:srgbClr val="2E3135"/>
                </a:solidFill>
                <a:latin typeface="Verdana"/>
                <a:cs typeface="Verdana"/>
              </a:defRPr>
            </a:lvl2pPr>
            <a:lvl3pPr marL="990000" indent="-228600" algn="l">
              <a:buClr>
                <a:srgbClr val="41A336"/>
              </a:buClr>
              <a:buFont typeface="Arial"/>
              <a:buChar char="•"/>
              <a:defRPr sz="1400" b="0" i="0">
                <a:solidFill>
                  <a:srgbClr val="2E3135"/>
                </a:solidFill>
                <a:latin typeface="Verdana"/>
                <a:cs typeface="Verdana"/>
              </a:defRPr>
            </a:lvl3pPr>
            <a:lvl4pPr marL="1260000" indent="-228600" algn="l">
              <a:buClr>
                <a:srgbClr val="41A336"/>
              </a:buClr>
              <a:buFont typeface="Arial"/>
              <a:buChar char="•"/>
              <a:defRPr sz="1200" b="0" i="0">
                <a:solidFill>
                  <a:srgbClr val="2E3135"/>
                </a:solidFill>
                <a:latin typeface="Verdana"/>
                <a:cs typeface="Verdana"/>
              </a:defRPr>
            </a:lvl4pPr>
            <a:lvl5pPr marL="1530000" indent="-228600" algn="l">
              <a:buClr>
                <a:srgbClr val="41A336"/>
              </a:buClr>
              <a:buFont typeface="Arial"/>
              <a:buChar char="•"/>
              <a:defRPr sz="1000" b="0" i="0">
                <a:solidFill>
                  <a:srgbClr val="2E3135"/>
                </a:solidFill>
                <a:latin typeface="Verdana"/>
                <a:cs typeface="Verdana"/>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p:txBody>
      </p:sp>
      <p:sp>
        <p:nvSpPr>
          <p:cNvPr id="4" name="Espace réservé du numéro de diapositive 5"/>
          <p:cNvSpPr>
            <a:spLocks noGrp="1"/>
          </p:cNvSpPr>
          <p:nvPr>
            <p:ph type="sldNum" sz="quarter" idx="10"/>
          </p:nvPr>
        </p:nvSpPr>
        <p:spPr>
          <a:xfrm>
            <a:off x="5164138" y="6286500"/>
            <a:ext cx="2133600" cy="365125"/>
          </a:xfrm>
          <a:prstGeom prst="rect">
            <a:avLst/>
          </a:prstGeom>
        </p:spPr>
        <p:txBody>
          <a:bodyPr anchor="ctr"/>
          <a:lstStyle>
            <a:lvl1pPr algn="r" fontAlgn="auto">
              <a:spcBef>
                <a:spcPts val="0"/>
              </a:spcBef>
              <a:spcAft>
                <a:spcPts val="0"/>
              </a:spcAft>
              <a:defRPr sz="1100">
                <a:solidFill>
                  <a:srgbClr val="305291"/>
                </a:solidFill>
                <a:latin typeface="+mj-lt"/>
                <a:ea typeface="+mn-ea"/>
                <a:cs typeface="+mn-cs"/>
              </a:defRPr>
            </a:lvl1pPr>
          </a:lstStyle>
          <a:p>
            <a:pPr>
              <a:defRPr/>
            </a:pPr>
            <a:endParaRPr lang="en-US" dirty="0"/>
          </a:p>
        </p:txBody>
      </p:sp>
    </p:spTree>
    <p:extLst>
      <p:ext uri="{BB962C8B-B14F-4D97-AF65-F5344CB8AC3E}">
        <p14:creationId xmlns:p14="http://schemas.microsoft.com/office/powerpoint/2010/main" val="332243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Diapositive de titre">
    <p:spTree>
      <p:nvGrpSpPr>
        <p:cNvPr id="1" name=""/>
        <p:cNvGrpSpPr/>
        <p:nvPr/>
      </p:nvGrpSpPr>
      <p:grpSpPr>
        <a:xfrm>
          <a:off x="0" y="0"/>
          <a:ext cx="0" cy="0"/>
          <a:chOff x="0" y="0"/>
          <a:chExt cx="0" cy="0"/>
        </a:xfrm>
      </p:grpSpPr>
      <p:sp>
        <p:nvSpPr>
          <p:cNvPr id="7" name="Titre 1"/>
          <p:cNvSpPr>
            <a:spLocks noGrp="1"/>
          </p:cNvSpPr>
          <p:nvPr>
            <p:ph type="title"/>
          </p:nvPr>
        </p:nvSpPr>
        <p:spPr>
          <a:xfrm>
            <a:off x="457200" y="274638"/>
            <a:ext cx="8229600" cy="1143000"/>
          </a:xfrm>
          <a:prstGeom prst="rect">
            <a:avLst/>
          </a:prstGeom>
        </p:spPr>
        <p:txBody>
          <a:bodyPr/>
          <a:lstStyle>
            <a:lvl1pPr algn="l">
              <a:defRPr sz="2000" b="0" i="0">
                <a:solidFill>
                  <a:srgbClr val="2E3135"/>
                </a:solidFill>
                <a:latin typeface="Verdana"/>
                <a:cs typeface="Verdana"/>
              </a:defRPr>
            </a:lvl1pPr>
          </a:lstStyle>
          <a:p>
            <a:r>
              <a:rPr lang="nl-BE" dirty="0" smtClean="0"/>
              <a:t>Cliquez et modifiez le titre</a:t>
            </a:r>
            <a:endParaRPr lang="fr-FR" dirty="0"/>
          </a:p>
        </p:txBody>
      </p:sp>
      <p:sp>
        <p:nvSpPr>
          <p:cNvPr id="8" name="Espace réservé du contenu 2"/>
          <p:cNvSpPr>
            <a:spLocks noGrp="1"/>
          </p:cNvSpPr>
          <p:nvPr>
            <p:ph idx="1"/>
          </p:nvPr>
        </p:nvSpPr>
        <p:spPr>
          <a:xfrm>
            <a:off x="457200" y="1600200"/>
            <a:ext cx="8229600" cy="4525963"/>
          </a:xfrm>
          <a:prstGeom prst="rect">
            <a:avLst/>
          </a:prstGeom>
        </p:spPr>
        <p:txBody>
          <a:bodyPr/>
          <a:lstStyle>
            <a:lvl1pPr marL="0" indent="0" algn="l">
              <a:buClr>
                <a:srgbClr val="305291"/>
              </a:buClr>
              <a:buFont typeface="Arial"/>
              <a:buNone/>
              <a:defRPr sz="2700">
                <a:solidFill>
                  <a:srgbClr val="474746"/>
                </a:solidFill>
                <a:latin typeface="+mj-lt"/>
              </a:defRPr>
            </a:lvl1pPr>
            <a:lvl2pPr marL="720000" indent="-285750" algn="l">
              <a:buClr>
                <a:srgbClr val="41A336"/>
              </a:buClr>
              <a:buFont typeface="Arial"/>
              <a:buChar char="•"/>
              <a:defRPr sz="1600" b="0" i="0">
                <a:solidFill>
                  <a:srgbClr val="2E3135"/>
                </a:solidFill>
                <a:latin typeface="Verdana"/>
                <a:cs typeface="Verdana"/>
              </a:defRPr>
            </a:lvl2pPr>
            <a:lvl3pPr marL="990000" indent="-228600" algn="l">
              <a:buClr>
                <a:srgbClr val="41A336"/>
              </a:buClr>
              <a:buFont typeface="Arial"/>
              <a:buChar char="•"/>
              <a:defRPr sz="1400" b="0" i="0">
                <a:solidFill>
                  <a:srgbClr val="2E3135"/>
                </a:solidFill>
                <a:latin typeface="Verdana"/>
                <a:cs typeface="Verdana"/>
              </a:defRPr>
            </a:lvl3pPr>
            <a:lvl4pPr marL="1260000" indent="-228600" algn="l">
              <a:buClr>
                <a:srgbClr val="41A336"/>
              </a:buClr>
              <a:buFont typeface="Arial"/>
              <a:buChar char="•"/>
              <a:defRPr sz="1200" b="0" i="0">
                <a:solidFill>
                  <a:srgbClr val="2E3135"/>
                </a:solidFill>
                <a:latin typeface="Verdana"/>
                <a:cs typeface="Verdana"/>
              </a:defRPr>
            </a:lvl4pPr>
            <a:lvl5pPr marL="1530000" indent="-228600" algn="l">
              <a:buClr>
                <a:srgbClr val="41A336"/>
              </a:buClr>
              <a:buFont typeface="Arial"/>
              <a:buChar char="•"/>
              <a:defRPr sz="1000" b="0" i="0">
                <a:solidFill>
                  <a:srgbClr val="2E3135"/>
                </a:solidFill>
                <a:latin typeface="Verdana"/>
                <a:cs typeface="Verdana"/>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p:txBody>
      </p:sp>
      <p:sp>
        <p:nvSpPr>
          <p:cNvPr id="4" name="Espace réservé du numéro de diapositive 5"/>
          <p:cNvSpPr>
            <a:spLocks noGrp="1"/>
          </p:cNvSpPr>
          <p:nvPr>
            <p:ph type="sldNum" sz="quarter" idx="10"/>
          </p:nvPr>
        </p:nvSpPr>
        <p:spPr>
          <a:xfrm>
            <a:off x="5164138" y="6286500"/>
            <a:ext cx="2133600" cy="365125"/>
          </a:xfrm>
          <a:prstGeom prst="rect">
            <a:avLst/>
          </a:prstGeom>
        </p:spPr>
        <p:txBody>
          <a:bodyPr anchor="ctr"/>
          <a:lstStyle>
            <a:lvl1pPr algn="r" fontAlgn="auto">
              <a:spcBef>
                <a:spcPts val="0"/>
              </a:spcBef>
              <a:spcAft>
                <a:spcPts val="0"/>
              </a:spcAft>
              <a:defRPr sz="1100">
                <a:solidFill>
                  <a:srgbClr val="305291"/>
                </a:solidFill>
                <a:latin typeface="+mj-lt"/>
                <a:ea typeface="+mn-ea"/>
                <a:cs typeface="+mn-cs"/>
              </a:defRPr>
            </a:lvl1pPr>
          </a:lstStyle>
          <a:p>
            <a:pPr>
              <a:defRPr/>
            </a:pPr>
            <a:endParaRPr lang="en-US" dirty="0"/>
          </a:p>
        </p:txBody>
      </p:sp>
    </p:spTree>
    <p:extLst>
      <p:ext uri="{BB962C8B-B14F-4D97-AF65-F5344CB8AC3E}">
        <p14:creationId xmlns:p14="http://schemas.microsoft.com/office/powerpoint/2010/main" val="1372212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Processus 8"/>
          <p:cNvSpPr/>
          <p:nvPr/>
        </p:nvSpPr>
        <p:spPr>
          <a:xfrm>
            <a:off x="0" y="0"/>
            <a:ext cx="9144000" cy="4554538"/>
          </a:xfrm>
          <a:prstGeom prst="flowChartProcess">
            <a:avLst/>
          </a:prstGeom>
          <a:solidFill>
            <a:srgbClr val="2E3135"/>
          </a:solidFill>
          <a:ln>
            <a:noFill/>
          </a:ln>
          <a:effectLst/>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r>
              <a:rPr lang="fr-FR" dirty="0"/>
              <a:t>              </a:t>
            </a:r>
          </a:p>
        </p:txBody>
      </p:sp>
      <p:grpSp>
        <p:nvGrpSpPr>
          <p:cNvPr id="1027" name="Grouper 13"/>
          <p:cNvGrpSpPr>
            <a:grpSpLocks/>
          </p:cNvGrpSpPr>
          <p:nvPr userDrawn="1"/>
        </p:nvGrpSpPr>
        <p:grpSpPr bwMode="auto">
          <a:xfrm>
            <a:off x="6948488" y="4391025"/>
            <a:ext cx="1384300" cy="831850"/>
            <a:chOff x="6948948" y="4391742"/>
            <a:chExt cx="1384302" cy="830915"/>
          </a:xfrm>
        </p:grpSpPr>
        <p:sp>
          <p:nvSpPr>
            <p:cNvPr id="10" name="Processus 9"/>
            <p:cNvSpPr/>
            <p:nvPr userDrawn="1"/>
          </p:nvSpPr>
          <p:spPr>
            <a:xfrm>
              <a:off x="7298199" y="4391742"/>
              <a:ext cx="682626" cy="507429"/>
            </a:xfrm>
            <a:prstGeom prst="flowChartProcess">
              <a:avLst/>
            </a:prstGeom>
            <a:solidFill>
              <a:srgbClr val="2E3135"/>
            </a:solidFill>
            <a:ln>
              <a:noFill/>
            </a:ln>
            <a:effectLst/>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r>
                <a:rPr lang="fr-FR" dirty="0"/>
                <a:t>     </a:t>
              </a:r>
            </a:p>
          </p:txBody>
        </p:sp>
        <p:sp>
          <p:nvSpPr>
            <p:cNvPr id="11" name="Connecteur 10"/>
            <p:cNvSpPr/>
            <p:nvPr userDrawn="1"/>
          </p:nvSpPr>
          <p:spPr>
            <a:xfrm>
              <a:off x="6948948" y="4553485"/>
              <a:ext cx="1384302" cy="669172"/>
            </a:xfrm>
            <a:custGeom>
              <a:avLst/>
              <a:gdLst/>
              <a:ahLst/>
              <a:cxnLst/>
              <a:rect l="l" t="t" r="r" b="b"/>
              <a:pathLst>
                <a:path w="1384302" h="668657">
                  <a:moveTo>
                    <a:pt x="350838" y="0"/>
                  </a:moveTo>
                  <a:cubicBezTo>
                    <a:pt x="496159" y="0"/>
                    <a:pt x="620845" y="84197"/>
                    <a:pt x="674105" y="204193"/>
                  </a:cubicBezTo>
                  <a:lnTo>
                    <a:pt x="692151" y="259591"/>
                  </a:lnTo>
                  <a:lnTo>
                    <a:pt x="710197" y="204194"/>
                  </a:lnTo>
                  <a:cubicBezTo>
                    <a:pt x="763457" y="84198"/>
                    <a:pt x="888143" y="1"/>
                    <a:pt x="1033464" y="1"/>
                  </a:cubicBezTo>
                  <a:cubicBezTo>
                    <a:pt x="1227226" y="1"/>
                    <a:pt x="1384302" y="149685"/>
                    <a:pt x="1384302" y="334329"/>
                  </a:cubicBezTo>
                  <a:cubicBezTo>
                    <a:pt x="1384302" y="518973"/>
                    <a:pt x="1227226" y="668657"/>
                    <a:pt x="1033464" y="668657"/>
                  </a:cubicBezTo>
                  <a:cubicBezTo>
                    <a:pt x="888143" y="668657"/>
                    <a:pt x="763457" y="584460"/>
                    <a:pt x="710197" y="464465"/>
                  </a:cubicBezTo>
                  <a:lnTo>
                    <a:pt x="692151" y="409067"/>
                  </a:lnTo>
                  <a:lnTo>
                    <a:pt x="674105" y="464464"/>
                  </a:lnTo>
                  <a:cubicBezTo>
                    <a:pt x="620845" y="584459"/>
                    <a:pt x="496159" y="668656"/>
                    <a:pt x="350838" y="668656"/>
                  </a:cubicBezTo>
                  <a:cubicBezTo>
                    <a:pt x="157076" y="668656"/>
                    <a:pt x="0" y="518972"/>
                    <a:pt x="0" y="334328"/>
                  </a:cubicBezTo>
                  <a:cubicBezTo>
                    <a:pt x="0" y="149684"/>
                    <a:pt x="157076" y="0"/>
                    <a:pt x="350838"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endParaRPr lang="fr-FR" dirty="0"/>
            </a:p>
          </p:txBody>
        </p:sp>
      </p:grpSp>
      <p:pic>
        <p:nvPicPr>
          <p:cNvPr id="1028" name="Image 15" descr="UNamu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81800" y="4800600"/>
            <a:ext cx="1709738" cy="189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pitchFamily="-109"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pitchFamily="-109"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pitchFamily="-109"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pitchFamily="-109"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pitchFamily="-109" charset="-128"/>
        </a:defRPr>
      </a:lvl5pPr>
      <a:lvl6pPr marL="457200" algn="ctr" defTabSz="457200" rtl="0" fontAlgn="base">
        <a:spcBef>
          <a:spcPct val="0"/>
        </a:spcBef>
        <a:spcAft>
          <a:spcPct val="0"/>
        </a:spcAft>
        <a:defRPr sz="4400">
          <a:solidFill>
            <a:schemeClr val="tx1"/>
          </a:solidFill>
          <a:latin typeface="Calibri" charset="0"/>
          <a:ea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pitchFamily="-109"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Processus 6"/>
          <p:cNvSpPr/>
          <p:nvPr userDrawn="1"/>
        </p:nvSpPr>
        <p:spPr>
          <a:xfrm>
            <a:off x="0" y="0"/>
            <a:ext cx="9144000" cy="5497513"/>
          </a:xfrm>
          <a:prstGeom prst="flowChartProcess">
            <a:avLst/>
          </a:prstGeom>
          <a:solidFill>
            <a:srgbClr val="55AB26"/>
          </a:solidFill>
          <a:ln>
            <a:noFill/>
          </a:ln>
          <a:effectLst/>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r>
              <a:rPr lang="fr-FR" dirty="0">
                <a:latin typeface="Verdana"/>
                <a:cs typeface="Verdana"/>
              </a:rPr>
              <a:t>               </a:t>
            </a:r>
          </a:p>
        </p:txBody>
      </p:sp>
      <p:pic>
        <p:nvPicPr>
          <p:cNvPr id="3075" name="Image 4" descr="PICTOS_blanc.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49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6" name="Grouper 12"/>
          <p:cNvGrpSpPr>
            <a:grpSpLocks/>
          </p:cNvGrpSpPr>
          <p:nvPr userDrawn="1"/>
        </p:nvGrpSpPr>
        <p:grpSpPr bwMode="auto">
          <a:xfrm>
            <a:off x="6948488" y="5353050"/>
            <a:ext cx="1384300" cy="814388"/>
            <a:chOff x="6948948" y="5525435"/>
            <a:chExt cx="1384302" cy="813222"/>
          </a:xfrm>
        </p:grpSpPr>
        <p:sp>
          <p:nvSpPr>
            <p:cNvPr id="9" name="Processus 8"/>
            <p:cNvSpPr/>
            <p:nvPr userDrawn="1"/>
          </p:nvSpPr>
          <p:spPr>
            <a:xfrm>
              <a:off x="7298199" y="5525435"/>
              <a:ext cx="682626" cy="507273"/>
            </a:xfrm>
            <a:prstGeom prst="flowChartProcess">
              <a:avLst/>
            </a:prstGeom>
            <a:solidFill>
              <a:srgbClr val="55AB26"/>
            </a:solidFill>
            <a:ln>
              <a:noFill/>
            </a:ln>
            <a:effectLst/>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r>
                <a:rPr lang="fr-FR" dirty="0">
                  <a:latin typeface="Verdana"/>
                  <a:cs typeface="Verdana"/>
                </a:rPr>
                <a:t>     </a:t>
              </a:r>
            </a:p>
          </p:txBody>
        </p:sp>
        <p:sp>
          <p:nvSpPr>
            <p:cNvPr id="10" name="Connecteur 10"/>
            <p:cNvSpPr/>
            <p:nvPr userDrawn="1"/>
          </p:nvSpPr>
          <p:spPr>
            <a:xfrm>
              <a:off x="6948948" y="5669691"/>
              <a:ext cx="1384302" cy="668966"/>
            </a:xfrm>
            <a:custGeom>
              <a:avLst/>
              <a:gdLst/>
              <a:ahLst/>
              <a:cxnLst/>
              <a:rect l="l" t="t" r="r" b="b"/>
              <a:pathLst>
                <a:path w="1384302" h="668657">
                  <a:moveTo>
                    <a:pt x="350838" y="0"/>
                  </a:moveTo>
                  <a:cubicBezTo>
                    <a:pt x="496159" y="0"/>
                    <a:pt x="620845" y="84197"/>
                    <a:pt x="674105" y="204193"/>
                  </a:cubicBezTo>
                  <a:lnTo>
                    <a:pt x="692151" y="259591"/>
                  </a:lnTo>
                  <a:lnTo>
                    <a:pt x="710197" y="204194"/>
                  </a:lnTo>
                  <a:cubicBezTo>
                    <a:pt x="763457" y="84198"/>
                    <a:pt x="888143" y="1"/>
                    <a:pt x="1033464" y="1"/>
                  </a:cubicBezTo>
                  <a:cubicBezTo>
                    <a:pt x="1227226" y="1"/>
                    <a:pt x="1384302" y="149685"/>
                    <a:pt x="1384302" y="334329"/>
                  </a:cubicBezTo>
                  <a:cubicBezTo>
                    <a:pt x="1384302" y="518973"/>
                    <a:pt x="1227226" y="668657"/>
                    <a:pt x="1033464" y="668657"/>
                  </a:cubicBezTo>
                  <a:cubicBezTo>
                    <a:pt x="888143" y="668657"/>
                    <a:pt x="763457" y="584460"/>
                    <a:pt x="710197" y="464465"/>
                  </a:cubicBezTo>
                  <a:lnTo>
                    <a:pt x="692151" y="409067"/>
                  </a:lnTo>
                  <a:lnTo>
                    <a:pt x="674105" y="464464"/>
                  </a:lnTo>
                  <a:cubicBezTo>
                    <a:pt x="620845" y="584459"/>
                    <a:pt x="496159" y="668656"/>
                    <a:pt x="350838" y="668656"/>
                  </a:cubicBezTo>
                  <a:cubicBezTo>
                    <a:pt x="157076" y="668656"/>
                    <a:pt x="0" y="518972"/>
                    <a:pt x="0" y="334328"/>
                  </a:cubicBezTo>
                  <a:cubicBezTo>
                    <a:pt x="0" y="149684"/>
                    <a:pt x="157076" y="0"/>
                    <a:pt x="350838"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endParaRPr lang="fr-FR" dirty="0">
                <a:latin typeface="Verdana"/>
                <a:cs typeface="Verdana"/>
              </a:endParaRPr>
            </a:p>
          </p:txBody>
        </p:sp>
      </p:grpSp>
      <p:pic>
        <p:nvPicPr>
          <p:cNvPr id="3077" name="Image 11" descr="UNamur.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162800" y="5761038"/>
            <a:ext cx="954088"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Espace réservé du contenu 2"/>
          <p:cNvSpPr txBox="1">
            <a:spLocks/>
          </p:cNvSpPr>
          <p:nvPr userDrawn="1"/>
        </p:nvSpPr>
        <p:spPr>
          <a:xfrm>
            <a:off x="457200" y="6516688"/>
            <a:ext cx="8229600" cy="233362"/>
          </a:xfrm>
          <a:prstGeom prst="rect">
            <a:avLst/>
          </a:prstGeom>
          <a:noFill/>
        </p:spPr>
        <p:txBody>
          <a:bodyPr lIns="0" tIns="0" rIns="0" bIns="0" anchor="b"/>
          <a:lstStyle>
            <a:lvl1pPr marL="342900" indent="-342900" eaLnBrk="0" hangingPunct="0">
              <a:defRPr sz="24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defRPr sz="2400">
                <a:solidFill>
                  <a:schemeClr val="tx1"/>
                </a:solidFill>
                <a:latin typeface="Calibri" panose="020F0502020204030204" pitchFamily="34" charset="0"/>
                <a:ea typeface="ＭＳ Ｐゴシック" panose="020B0600070205080204" pitchFamily="34" charset="-128"/>
              </a:defRPr>
            </a:lvl2pPr>
            <a:lvl3pPr eaLnBrk="0" hangingPunct="0">
              <a:defRPr sz="2400">
                <a:solidFill>
                  <a:schemeClr val="tx1"/>
                </a:solidFill>
                <a:latin typeface="Calibri" panose="020F0502020204030204" pitchFamily="34" charset="0"/>
                <a:ea typeface="ＭＳ Ｐゴシック" panose="020B0600070205080204" pitchFamily="34" charset="-128"/>
              </a:defRPr>
            </a:lvl3pPr>
            <a:lvl4pPr eaLnBrk="0" hangingPunct="0">
              <a:defRPr sz="2400">
                <a:solidFill>
                  <a:schemeClr val="tx1"/>
                </a:solidFill>
                <a:latin typeface="Calibri" panose="020F0502020204030204" pitchFamily="34" charset="0"/>
                <a:ea typeface="ＭＳ Ｐゴシック" panose="020B0600070205080204" pitchFamily="34" charset="-128"/>
              </a:defRPr>
            </a:lvl4pPr>
            <a:lvl5pPr eaLnBrk="0" hangingPunct="0">
              <a:defRPr sz="2400">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20000"/>
              </a:spcBef>
              <a:buClr>
                <a:srgbClr val="FF6600"/>
              </a:buClr>
              <a:buFont typeface="Arial" panose="020B0604020202020204" pitchFamily="34" charset="0"/>
              <a:buNone/>
            </a:pPr>
            <a:r>
              <a:rPr lang="nl-BE" altLang="fr-FR" sz="800">
                <a:solidFill>
                  <a:srgbClr val="2E3135"/>
                </a:solidFill>
                <a:latin typeface="Verdana" panose="020B0604030504040204" pitchFamily="34" charset="0"/>
              </a:rPr>
              <a:t>www.unamur.be</a:t>
            </a:r>
            <a:endParaRPr lang="fr-FR" altLang="fr-FR" sz="800" dirty="0">
              <a:solidFill>
                <a:srgbClr val="2E3135"/>
              </a:solidFill>
              <a:latin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74" r:id="rId1"/>
    <p:sldLayoutId id="2147483676" r:id="rId2"/>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pitchFamily="-109"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pitchFamily="-109"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pitchFamily="-109"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pitchFamily="-109"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pitchFamily="-109" charset="-128"/>
        </a:defRPr>
      </a:lvl5pPr>
      <a:lvl6pPr marL="457200" algn="ctr" defTabSz="457200" rtl="0" fontAlgn="base">
        <a:spcBef>
          <a:spcPct val="0"/>
        </a:spcBef>
        <a:spcAft>
          <a:spcPct val="0"/>
        </a:spcAft>
        <a:defRPr sz="4400">
          <a:solidFill>
            <a:schemeClr val="tx1"/>
          </a:solidFill>
          <a:latin typeface="Calibri" charset="0"/>
          <a:ea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pitchFamily="-109"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Imag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591300"/>
            <a:ext cx="9144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Espace réservé du contenu 2"/>
          <p:cNvSpPr txBox="1">
            <a:spLocks/>
          </p:cNvSpPr>
          <p:nvPr userDrawn="1"/>
        </p:nvSpPr>
        <p:spPr>
          <a:xfrm>
            <a:off x="457200" y="6516688"/>
            <a:ext cx="8229600" cy="233362"/>
          </a:xfrm>
          <a:prstGeom prst="rect">
            <a:avLst/>
          </a:prstGeom>
          <a:noFill/>
        </p:spPr>
        <p:txBody>
          <a:bodyPr lIns="0" tIns="0" rIns="0" bIns="0" anchor="b"/>
          <a:lstStyle>
            <a:lvl1pPr marL="342900" indent="-342900" eaLnBrk="0" hangingPunct="0">
              <a:defRPr sz="24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defRPr sz="2400">
                <a:solidFill>
                  <a:schemeClr val="tx1"/>
                </a:solidFill>
                <a:latin typeface="Calibri" panose="020F0502020204030204" pitchFamily="34" charset="0"/>
                <a:ea typeface="ＭＳ Ｐゴシック" panose="020B0600070205080204" pitchFamily="34" charset="-128"/>
              </a:defRPr>
            </a:lvl2pPr>
            <a:lvl3pPr eaLnBrk="0" hangingPunct="0">
              <a:defRPr sz="2400">
                <a:solidFill>
                  <a:schemeClr val="tx1"/>
                </a:solidFill>
                <a:latin typeface="Calibri" panose="020F0502020204030204" pitchFamily="34" charset="0"/>
                <a:ea typeface="ＭＳ Ｐゴシック" panose="020B0600070205080204" pitchFamily="34" charset="-128"/>
              </a:defRPr>
            </a:lvl3pPr>
            <a:lvl4pPr eaLnBrk="0" hangingPunct="0">
              <a:defRPr sz="2400">
                <a:solidFill>
                  <a:schemeClr val="tx1"/>
                </a:solidFill>
                <a:latin typeface="Calibri" panose="020F0502020204030204" pitchFamily="34" charset="0"/>
                <a:ea typeface="ＭＳ Ｐゴシック" panose="020B0600070205080204" pitchFamily="34" charset="-128"/>
              </a:defRPr>
            </a:lvl4pPr>
            <a:lvl5pPr eaLnBrk="0" hangingPunct="0">
              <a:defRPr sz="2400">
                <a:solidFill>
                  <a:schemeClr val="tx1"/>
                </a:solidFill>
                <a:latin typeface="Calibri" panose="020F050202020403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20000"/>
              </a:spcBef>
              <a:buClr>
                <a:srgbClr val="FF6600"/>
              </a:buClr>
              <a:buFont typeface="Arial" panose="020B0604020202020204" pitchFamily="34" charset="0"/>
              <a:buNone/>
            </a:pPr>
            <a:r>
              <a:rPr lang="nl-BE" altLang="fr-FR" sz="800">
                <a:solidFill>
                  <a:schemeClr val="bg1"/>
                </a:solidFill>
                <a:latin typeface="Verdana" panose="020B0604030504040204" pitchFamily="34" charset="0"/>
              </a:rPr>
              <a:t>www.unamur.be</a:t>
            </a:r>
            <a:endParaRPr lang="fr-FR" altLang="fr-FR" sz="800" dirty="0">
              <a:solidFill>
                <a:schemeClr val="bg1"/>
              </a:solidFill>
              <a:latin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75" r:id="rId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pitchFamily="-109"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pitchFamily="-109"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pitchFamily="-109"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pitchFamily="-109"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pitchFamily="-109" charset="-128"/>
        </a:defRPr>
      </a:lvl5pPr>
      <a:lvl6pPr marL="457200" algn="ctr" defTabSz="457200" rtl="0" fontAlgn="base">
        <a:spcBef>
          <a:spcPct val="0"/>
        </a:spcBef>
        <a:spcAft>
          <a:spcPct val="0"/>
        </a:spcAft>
        <a:defRPr sz="4400">
          <a:solidFill>
            <a:schemeClr val="tx1"/>
          </a:solidFill>
          <a:latin typeface="Calibri" charset="0"/>
          <a:ea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pitchFamily="-109"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coursera.org/"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hyperlink" Target="http://www.pythontutor.com/" TargetMode="External"/><Relationship Id="rId5" Type="http://schemas.openxmlformats.org/officeDocument/2006/relationships/hyperlink" Target="https://www.python.org/doc/" TargetMode="External"/><Relationship Id="rId4" Type="http://schemas.openxmlformats.org/officeDocument/2006/relationships/hyperlink" Target="http://bioinformaticsalgorithms.com/"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INFOB240 – Initiation à </a:t>
            </a:r>
            <a:r>
              <a:rPr lang="fr-BE" dirty="0" smtClean="0"/>
              <a:t>l’autoapprentissage</a:t>
            </a:r>
            <a:r>
              <a:rPr lang="en-US" dirty="0" smtClean="0"/>
              <a:t> par les MOOC</a:t>
            </a:r>
            <a:br>
              <a:rPr lang="en-US" dirty="0" smtClean="0"/>
            </a:br>
            <a:r>
              <a:rPr lang="en-US" i="1" dirty="0" smtClean="0"/>
              <a:t>Bioinformatics Algorithms</a:t>
            </a:r>
            <a:endParaRPr lang="en-US" dirty="0"/>
          </a:p>
        </p:txBody>
      </p:sp>
      <p:sp>
        <p:nvSpPr>
          <p:cNvPr id="3" name="TextBox 2"/>
          <p:cNvSpPr txBox="1"/>
          <p:nvPr/>
        </p:nvSpPr>
        <p:spPr>
          <a:xfrm>
            <a:off x="685799" y="6035040"/>
            <a:ext cx="3054097" cy="369332"/>
          </a:xfrm>
          <a:prstGeom prst="rect">
            <a:avLst/>
          </a:prstGeom>
          <a:noFill/>
        </p:spPr>
        <p:txBody>
          <a:bodyPr wrap="square" rtlCol="0">
            <a:spAutoFit/>
          </a:bodyPr>
          <a:lstStyle/>
          <a:p>
            <a:r>
              <a:rPr lang="en-US" dirty="0" smtClean="0"/>
              <a:t>Student : Christian Nazili W.</a:t>
            </a:r>
            <a:endParaRPr lang="en-US" dirty="0"/>
          </a:p>
        </p:txBody>
      </p:sp>
      <p:sp>
        <p:nvSpPr>
          <p:cNvPr id="4" name="TextBox 3"/>
          <p:cNvSpPr txBox="1"/>
          <p:nvPr/>
        </p:nvSpPr>
        <p:spPr>
          <a:xfrm>
            <a:off x="685798" y="5665708"/>
            <a:ext cx="6268793" cy="369332"/>
          </a:xfrm>
          <a:prstGeom prst="rect">
            <a:avLst/>
          </a:prstGeom>
          <a:noFill/>
        </p:spPr>
        <p:txBody>
          <a:bodyPr wrap="square" rtlCol="0">
            <a:spAutoFit/>
          </a:bodyPr>
          <a:lstStyle/>
          <a:p>
            <a:r>
              <a:rPr lang="en-US" dirty="0" smtClean="0"/>
              <a:t>Professors: Prof. Jean-Marie Jacquet – Prof. Laurent Schumacher</a:t>
            </a:r>
            <a:endParaRPr lang="en-US" dirty="0"/>
          </a:p>
        </p:txBody>
      </p:sp>
    </p:spTree>
    <p:extLst>
      <p:ext uri="{BB962C8B-B14F-4D97-AF65-F5344CB8AC3E}">
        <p14:creationId xmlns:p14="http://schemas.microsoft.com/office/powerpoint/2010/main" val="3303361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fr-FR" sz="3600" dirty="0" smtClean="0">
                <a:latin typeface="Verdana" panose="020B0604030504040204" pitchFamily="34" charset="0"/>
                <a:ea typeface="ＭＳ Ｐゴシック" panose="020B0600070205080204" pitchFamily="34" charset="-128"/>
              </a:rPr>
              <a:t>Prerequisites (2-2)</a:t>
            </a:r>
          </a:p>
        </p:txBody>
      </p:sp>
      <p:sp>
        <p:nvSpPr>
          <p:cNvPr id="3" name="Espace réservé du contenu 2"/>
          <p:cNvSpPr>
            <a:spLocks noGrp="1"/>
          </p:cNvSpPr>
          <p:nvPr>
            <p:ph idx="1"/>
          </p:nvPr>
        </p:nvSpPr>
        <p:spPr>
          <a:xfrm>
            <a:off x="457200" y="1438420"/>
            <a:ext cx="8229600" cy="4525963"/>
          </a:xfrm>
        </p:spPr>
        <p:txBody>
          <a:bodyPr vert="horz" wrap="square" lIns="91440" tIns="45720" rIns="91440" bIns="45720" numCol="1" anchor="t" anchorCtr="0" compatLnSpc="1">
            <a:prstTxWarp prst="textNoShape">
              <a:avLst/>
            </a:prstTxWarp>
          </a:bodyPr>
          <a:lstStyle/>
          <a:p>
            <a:pPr algn="just" eaLnBrk="1" hangingPunct="1"/>
            <a:r>
              <a:rPr lang="en-US" dirty="0"/>
              <a:t>The Changing Faces of Sequence </a:t>
            </a:r>
            <a:r>
              <a:rPr lang="en-US" dirty="0" smtClean="0"/>
              <a:t>Alignment is </a:t>
            </a:r>
            <a:r>
              <a:rPr lang="en-US" dirty="0"/>
              <a:t>found in </a:t>
            </a:r>
            <a:r>
              <a:rPr lang="en-US" dirty="0" smtClean="0"/>
              <a:t>the bioinformatics III (</a:t>
            </a:r>
            <a:r>
              <a:rPr lang="en-US" altLang="fr-FR" i="1" dirty="0">
                <a:ea typeface="ＭＳ Ｐゴシック" panose="020B0600070205080204" pitchFamily="34" charset="-128"/>
              </a:rPr>
              <a:t>Algorithms for DNA Sequencing and Comparing Genes, Proteins, and Genomes</a:t>
            </a:r>
            <a:r>
              <a:rPr lang="en-US" altLang="fr-FR" i="1" dirty="0" smtClean="0">
                <a:ea typeface="ＭＳ Ｐゴシック" panose="020B0600070205080204" pitchFamily="34" charset="-128"/>
              </a:rPr>
              <a:t>).</a:t>
            </a:r>
          </a:p>
          <a:p>
            <a:pPr algn="just" eaLnBrk="1" hangingPunct="1"/>
            <a:endParaRPr lang="fr-BE" altLang="fr-FR" i="1" dirty="0">
              <a:ea typeface="ＭＳ Ｐゴシック" panose="020B0600070205080204" pitchFamily="34" charset="-128"/>
            </a:endParaRPr>
          </a:p>
          <a:p>
            <a:pPr algn="just" eaLnBrk="1" hangingPunct="1"/>
            <a:r>
              <a:rPr lang="fr-BE" altLang="fr-FR" dirty="0" smtClean="0">
                <a:ea typeface="ＭＳ Ｐゴシック" panose="020B0600070205080204" pitchFamily="34" charset="-128"/>
              </a:rPr>
              <a:t>The </a:t>
            </a:r>
            <a:r>
              <a:rPr lang="fr-BE" altLang="fr-FR" dirty="0" err="1" smtClean="0">
                <a:ea typeface="ＭＳ Ｐゴシック" panose="020B0600070205080204" pitchFamily="34" charset="-128"/>
              </a:rPr>
              <a:t>changing</a:t>
            </a:r>
            <a:r>
              <a:rPr lang="fr-BE" altLang="fr-FR" dirty="0" smtClean="0">
                <a:ea typeface="ＭＳ Ｐゴシック" panose="020B0600070205080204" pitchFamily="34" charset="-128"/>
              </a:rPr>
              <a:t> Faces of </a:t>
            </a:r>
            <a:r>
              <a:rPr lang="fr-BE" altLang="fr-FR" dirty="0" err="1" smtClean="0">
                <a:ea typeface="ＭＳ Ｐゴシック" panose="020B0600070205080204" pitchFamily="34" charset="-128"/>
              </a:rPr>
              <a:t>Sequence</a:t>
            </a:r>
            <a:r>
              <a:rPr lang="fr-BE" altLang="fr-FR" dirty="0" smtClean="0">
                <a:ea typeface="ＭＳ Ｐゴシック" panose="020B0600070205080204" pitchFamily="34" charset="-128"/>
              </a:rPr>
              <a:t> Alignement </a:t>
            </a:r>
            <a:r>
              <a:rPr lang="en-US" altLang="fr-FR" dirty="0" smtClean="0">
                <a:ea typeface="ＭＳ Ｐゴシック" panose="020B0600070205080204" pitchFamily="34" charset="-128"/>
              </a:rPr>
              <a:t>was </a:t>
            </a:r>
            <a:r>
              <a:rPr lang="en-US" altLang="fr-FR" dirty="0">
                <a:ea typeface="ＭＳ Ｐゴシック" panose="020B0600070205080204" pitchFamily="34" charset="-128"/>
              </a:rPr>
              <a:t>taught </a:t>
            </a:r>
            <a:r>
              <a:rPr lang="en-US" altLang="fr-FR" dirty="0" smtClean="0">
                <a:ea typeface="ＭＳ Ｐゴシック" panose="020B0600070205080204" pitchFamily="34" charset="-128"/>
              </a:rPr>
              <a:t>by :</a:t>
            </a:r>
          </a:p>
          <a:p>
            <a:pPr marL="514350" indent="-514350" algn="just" eaLnBrk="1" hangingPunct="1">
              <a:buFont typeface="+mj-lt"/>
              <a:buAutoNum type="arabicPeriod"/>
            </a:pPr>
            <a:r>
              <a:rPr lang="fr-BE" altLang="fr-FR" dirty="0" smtClean="0">
                <a:ea typeface="ＭＳ Ｐゴシック" panose="020B0600070205080204" pitchFamily="34" charset="-128"/>
              </a:rPr>
              <a:t>Pavel </a:t>
            </a:r>
            <a:r>
              <a:rPr lang="fr-BE" altLang="fr-FR" dirty="0" err="1" smtClean="0">
                <a:ea typeface="ＭＳ Ｐゴシック" panose="020B0600070205080204" pitchFamily="34" charset="-128"/>
              </a:rPr>
              <a:t>Pevzner</a:t>
            </a:r>
            <a:r>
              <a:rPr lang="fr-BE" altLang="fr-FR" dirty="0" smtClean="0">
                <a:ea typeface="ＭＳ Ｐゴシック" panose="020B0600070205080204" pitchFamily="34" charset="-128"/>
              </a:rPr>
              <a:t>, Professor, </a:t>
            </a:r>
            <a:r>
              <a:rPr lang="fr-BE" altLang="fr-FR" dirty="0" err="1" smtClean="0">
                <a:ea typeface="ＭＳ Ｐゴシック" panose="020B0600070205080204" pitchFamily="34" charset="-128"/>
              </a:rPr>
              <a:t>University</a:t>
            </a:r>
            <a:r>
              <a:rPr lang="fr-BE" altLang="fr-FR" dirty="0" smtClean="0">
                <a:ea typeface="ＭＳ Ｐゴシック" panose="020B0600070205080204" pitchFamily="34" charset="-128"/>
              </a:rPr>
              <a:t> of </a:t>
            </a:r>
            <a:r>
              <a:rPr lang="fr-BE" altLang="fr-FR" dirty="0" err="1" smtClean="0">
                <a:ea typeface="ＭＳ Ｐゴシック" panose="020B0600070205080204" pitchFamily="34" charset="-128"/>
              </a:rPr>
              <a:t>California</a:t>
            </a:r>
            <a:r>
              <a:rPr lang="fr-BE" altLang="fr-FR" dirty="0" smtClean="0">
                <a:ea typeface="ＭＳ Ｐゴシック" panose="020B0600070205080204" pitchFamily="34" charset="-128"/>
              </a:rPr>
              <a:t>, San Diego</a:t>
            </a:r>
          </a:p>
          <a:p>
            <a:pPr marL="514350" indent="-514350" algn="just" eaLnBrk="1" hangingPunct="1">
              <a:buFont typeface="+mj-lt"/>
              <a:buAutoNum type="arabicPeriod"/>
            </a:pPr>
            <a:r>
              <a:rPr lang="fr-BE" altLang="fr-FR" dirty="0" smtClean="0">
                <a:ea typeface="ＭＳ Ｐゴシック" panose="020B0600070205080204" pitchFamily="34" charset="-128"/>
              </a:rPr>
              <a:t>Phillip E. C. </a:t>
            </a:r>
            <a:r>
              <a:rPr lang="fr-BE" altLang="fr-FR" dirty="0" err="1" smtClean="0">
                <a:ea typeface="ＭＳ Ｐゴシック" panose="020B0600070205080204" pitchFamily="34" charset="-128"/>
              </a:rPr>
              <a:t>Compeau</a:t>
            </a:r>
            <a:r>
              <a:rPr lang="fr-BE" altLang="fr-FR" dirty="0" smtClean="0">
                <a:ea typeface="ＭＳ Ｐゴシック" panose="020B0600070205080204" pitchFamily="34" charset="-128"/>
              </a:rPr>
              <a:t>, Assit </a:t>
            </a:r>
            <a:r>
              <a:rPr lang="fr-BE" altLang="fr-FR" dirty="0" err="1" smtClean="0">
                <a:ea typeface="ＭＳ Ｐゴシック" panose="020B0600070205080204" pitchFamily="34" charset="-128"/>
              </a:rPr>
              <a:t>Teaching</a:t>
            </a:r>
            <a:r>
              <a:rPr lang="fr-BE" altLang="fr-FR" dirty="0" smtClean="0">
                <a:ea typeface="ＭＳ Ｐゴシック" panose="020B0600070205080204" pitchFamily="34" charset="-128"/>
              </a:rPr>
              <a:t> Professor (Carnegie Mellon </a:t>
            </a:r>
            <a:r>
              <a:rPr lang="fr-BE" altLang="fr-FR" dirty="0" err="1" smtClean="0">
                <a:ea typeface="ＭＳ Ｐゴシック" panose="020B0600070205080204" pitchFamily="34" charset="-128"/>
              </a:rPr>
              <a:t>University</a:t>
            </a:r>
            <a:r>
              <a:rPr lang="fr-BE" altLang="fr-FR" dirty="0" smtClean="0">
                <a:ea typeface="ＭＳ Ｐゴシック" panose="020B0600070205080204" pitchFamily="34" charset="-128"/>
              </a:rPr>
              <a:t>)</a:t>
            </a:r>
          </a:p>
          <a:p>
            <a:pPr marL="514350" indent="-514350" algn="just" eaLnBrk="1" hangingPunct="1">
              <a:buFont typeface="+mj-lt"/>
              <a:buAutoNum type="arabicPeriod"/>
            </a:pPr>
            <a:r>
              <a:rPr lang="fr-BE" altLang="fr-FR" dirty="0" err="1" smtClean="0">
                <a:ea typeface="ＭＳ Ｐゴシック" panose="020B0600070205080204" pitchFamily="34" charset="-128"/>
              </a:rPr>
              <a:t>Nikolay</a:t>
            </a:r>
            <a:r>
              <a:rPr lang="fr-BE" altLang="fr-FR" dirty="0" smtClean="0">
                <a:ea typeface="ＭＳ Ｐゴシック" panose="020B0600070205080204" pitchFamily="34" charset="-128"/>
              </a:rPr>
              <a:t> </a:t>
            </a:r>
            <a:r>
              <a:rPr lang="fr-BE" altLang="fr-FR" dirty="0" err="1" smtClean="0">
                <a:ea typeface="ＭＳ Ｐゴシック" panose="020B0600070205080204" pitchFamily="34" charset="-128"/>
              </a:rPr>
              <a:t>Vyahhi</a:t>
            </a:r>
            <a:r>
              <a:rPr lang="fr-BE" altLang="fr-FR" dirty="0" smtClean="0">
                <a:ea typeface="ＭＳ Ｐゴシック" panose="020B0600070205080204" pitchFamily="34" charset="-128"/>
              </a:rPr>
              <a:t>, </a:t>
            </a:r>
            <a:r>
              <a:rPr lang="fr-BE" altLang="fr-FR" dirty="0" err="1" smtClean="0">
                <a:ea typeface="ＭＳ Ｐゴシック" panose="020B0600070205080204" pitchFamily="34" charset="-128"/>
              </a:rPr>
              <a:t>Visiting</a:t>
            </a:r>
            <a:r>
              <a:rPr lang="fr-BE" altLang="fr-FR" dirty="0" smtClean="0">
                <a:ea typeface="ＭＳ Ｐゴシック" panose="020B0600070205080204" pitchFamily="34" charset="-128"/>
              </a:rPr>
              <a:t> </a:t>
            </a:r>
            <a:r>
              <a:rPr lang="fr-BE" altLang="fr-FR" dirty="0" err="1" smtClean="0">
                <a:ea typeface="ＭＳ Ｐゴシック" panose="020B0600070205080204" pitchFamily="34" charset="-128"/>
              </a:rPr>
              <a:t>Scholar</a:t>
            </a:r>
            <a:endParaRPr lang="fr-BE" altLang="fr-FR" dirty="0" smtClean="0">
              <a:ea typeface="ＭＳ Ｐゴシック" panose="020B0600070205080204" pitchFamily="34" charset="-128"/>
            </a:endParaRPr>
          </a:p>
          <a:p>
            <a:pPr marL="514350" indent="-514350" algn="just" eaLnBrk="1" hangingPunct="1">
              <a:buFont typeface="+mj-lt"/>
              <a:buAutoNum type="arabicPeriod"/>
            </a:pPr>
            <a:endParaRPr lang="en-US" altLang="fr-FR" dirty="0" smtClean="0">
              <a:ea typeface="ＭＳ Ｐゴシック" panose="020B0600070205080204" pitchFamily="34" charset="-128"/>
            </a:endParaRPr>
          </a:p>
        </p:txBody>
      </p:sp>
      <p:sp>
        <p:nvSpPr>
          <p:cNvPr id="4" name="Slide Number Placeholder 3"/>
          <p:cNvSpPr>
            <a:spLocks noGrp="1"/>
          </p:cNvSpPr>
          <p:nvPr>
            <p:ph type="sldNum" sz="quarter" idx="10"/>
          </p:nvPr>
        </p:nvSpPr>
        <p:spPr>
          <a:xfrm>
            <a:off x="7010400" y="6530086"/>
            <a:ext cx="2133600" cy="365125"/>
          </a:xfrm>
        </p:spPr>
        <p:txBody>
          <a:bodyPr/>
          <a:lstStyle/>
          <a:p>
            <a:pPr>
              <a:defRPr/>
            </a:pPr>
            <a:fld id="{89461CA2-13CF-4753-8695-F9D20087CF81}"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456958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a:xfrm>
            <a:off x="6862295" y="6528918"/>
            <a:ext cx="2133600" cy="365125"/>
          </a:xfrm>
        </p:spPr>
        <p:txBody>
          <a:bodyPr/>
          <a:lstStyle/>
          <a:p>
            <a:pPr>
              <a:defRPr/>
            </a:pPr>
            <a:r>
              <a:rPr lang="fr-BE" dirty="0" smtClean="0">
                <a:solidFill>
                  <a:schemeClr val="bg1"/>
                </a:solidFill>
              </a:rPr>
              <a:t>10</a:t>
            </a:r>
            <a:endParaRPr lang="en-US" dirty="0">
              <a:solidFill>
                <a:schemeClr val="bg1"/>
              </a:solidFill>
            </a:endParaRPr>
          </a:p>
        </p:txBody>
      </p:sp>
      <p:sp>
        <p:nvSpPr>
          <p:cNvPr id="5" name="Titre 1"/>
          <p:cNvSpPr>
            <a:spLocks noGrp="1"/>
          </p:cNvSpPr>
          <p:nvPr>
            <p:ph type="title"/>
          </p:nvPr>
        </p:nvSpPr>
        <p:spPr bwMode="auto">
          <a:xfrm>
            <a:off x="457200" y="27463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3600" dirty="0" smtClean="0"/>
              <a:t>Some </a:t>
            </a:r>
            <a:r>
              <a:rPr lang="en-US" sz="3600" dirty="0"/>
              <a:t>definitions</a:t>
            </a:r>
          </a:p>
        </p:txBody>
      </p:sp>
      <p:sp>
        <p:nvSpPr>
          <p:cNvPr id="6" name="ZoneTexte 5"/>
          <p:cNvSpPr txBox="1"/>
          <p:nvPr/>
        </p:nvSpPr>
        <p:spPr>
          <a:xfrm>
            <a:off x="620822" y="1579418"/>
            <a:ext cx="8375073" cy="1615827"/>
          </a:xfrm>
          <a:prstGeom prst="rect">
            <a:avLst/>
          </a:prstGeom>
          <a:noFill/>
        </p:spPr>
        <p:txBody>
          <a:bodyPr wrap="square" rtlCol="0">
            <a:spAutoFit/>
          </a:bodyPr>
          <a:lstStyle/>
          <a:p>
            <a:r>
              <a:rPr lang="fr-BE" sz="2700" dirty="0">
                <a:solidFill>
                  <a:srgbClr val="474746"/>
                </a:solidFill>
                <a:latin typeface="+mj-lt"/>
                <a:cs typeface="ＭＳ Ｐゴシック" pitchFamily="-109" charset="-128"/>
              </a:rPr>
              <a:t>A graph </a:t>
            </a:r>
            <a:r>
              <a:rPr lang="fr-BE" sz="2700" dirty="0" err="1">
                <a:solidFill>
                  <a:srgbClr val="474746"/>
                </a:solidFill>
                <a:latin typeface="+mj-lt"/>
                <a:cs typeface="ＭＳ Ｐゴシック" pitchFamily="-109" charset="-128"/>
              </a:rPr>
              <a:t>is</a:t>
            </a:r>
            <a:r>
              <a:rPr lang="fr-BE" sz="2700" dirty="0">
                <a:solidFill>
                  <a:srgbClr val="474746"/>
                </a:solidFill>
                <a:latin typeface="+mj-lt"/>
                <a:cs typeface="ＭＳ Ｐゴシック" pitchFamily="-109" charset="-128"/>
              </a:rPr>
              <a:t> a triple (V, E, </a:t>
            </a:r>
            <a:r>
              <a:rPr lang="en-US" sz="2700" dirty="0">
                <a:solidFill>
                  <a:srgbClr val="474746"/>
                </a:solidFill>
                <a:latin typeface="+mj-lt"/>
                <a:cs typeface="ＭＳ Ｐゴシック" pitchFamily="-109" charset="-128"/>
              </a:rPr>
              <a:t>ψ) : </a:t>
            </a:r>
          </a:p>
          <a:p>
            <a:pPr marL="285750" indent="-285750">
              <a:buFont typeface="Wingdings" panose="05000000000000000000" pitchFamily="2" charset="2"/>
              <a:buChar char="§"/>
            </a:pPr>
            <a:r>
              <a:rPr lang="fr-BE" sz="2700" dirty="0">
                <a:solidFill>
                  <a:srgbClr val="474746"/>
                </a:solidFill>
                <a:latin typeface="+mj-lt"/>
                <a:cs typeface="ＭＳ Ｐゴシック" pitchFamily="-109" charset="-128"/>
              </a:rPr>
              <a:t>V </a:t>
            </a:r>
            <a:r>
              <a:rPr lang="fr-BE" sz="2700" dirty="0" err="1">
                <a:solidFill>
                  <a:srgbClr val="474746"/>
                </a:solidFill>
                <a:latin typeface="+mj-lt"/>
                <a:cs typeface="ＭＳ Ｐゴシック" pitchFamily="-109" charset="-128"/>
              </a:rPr>
              <a:t>is</a:t>
            </a:r>
            <a:r>
              <a:rPr lang="fr-BE" sz="2700" dirty="0">
                <a:solidFill>
                  <a:srgbClr val="474746"/>
                </a:solidFill>
                <a:latin typeface="+mj-lt"/>
                <a:cs typeface="ＭＳ Ｐゴシック" pitchFamily="-109" charset="-128"/>
              </a:rPr>
              <a:t> a set </a:t>
            </a:r>
            <a:r>
              <a:rPr lang="en-US" sz="2700" dirty="0" smtClean="0">
                <a:solidFill>
                  <a:srgbClr val="474746"/>
                </a:solidFill>
                <a:latin typeface="+mj-lt"/>
                <a:cs typeface="ＭＳ Ｐゴシック" pitchFamily="-109" charset="-128"/>
              </a:rPr>
              <a:t>whose</a:t>
            </a:r>
            <a:r>
              <a:rPr lang="fr-BE" sz="2700" dirty="0" smtClean="0">
                <a:solidFill>
                  <a:srgbClr val="474746"/>
                </a:solidFill>
                <a:latin typeface="+mj-lt"/>
                <a:cs typeface="ＭＳ Ｐゴシック" pitchFamily="-109" charset="-128"/>
              </a:rPr>
              <a:t> </a:t>
            </a:r>
            <a:r>
              <a:rPr lang="fr-BE" sz="2700" dirty="0" err="1">
                <a:solidFill>
                  <a:srgbClr val="474746"/>
                </a:solidFill>
                <a:latin typeface="+mj-lt"/>
                <a:cs typeface="ＭＳ Ｐゴシック" pitchFamily="-109" charset="-128"/>
              </a:rPr>
              <a:t>elements</a:t>
            </a:r>
            <a:r>
              <a:rPr lang="fr-BE" sz="2700" dirty="0">
                <a:solidFill>
                  <a:srgbClr val="474746"/>
                </a:solidFill>
                <a:latin typeface="+mj-lt"/>
                <a:cs typeface="ＭＳ Ｐゴシック" pitchFamily="-109" charset="-128"/>
              </a:rPr>
              <a:t> are </a:t>
            </a:r>
            <a:r>
              <a:rPr lang="fr-BE" sz="2700" dirty="0" err="1">
                <a:solidFill>
                  <a:srgbClr val="474746"/>
                </a:solidFill>
                <a:latin typeface="+mj-lt"/>
                <a:cs typeface="ＭＳ Ｐゴシック" pitchFamily="-109" charset="-128"/>
              </a:rPr>
              <a:t>called</a:t>
            </a:r>
            <a:r>
              <a:rPr lang="fr-BE" sz="2700" dirty="0">
                <a:solidFill>
                  <a:srgbClr val="474746"/>
                </a:solidFill>
                <a:latin typeface="+mj-lt"/>
                <a:cs typeface="ＭＳ Ｐゴシック" pitchFamily="-109" charset="-128"/>
              </a:rPr>
              <a:t> </a:t>
            </a:r>
            <a:r>
              <a:rPr lang="fr-BE" sz="2700" dirty="0" err="1" smtClean="0">
                <a:solidFill>
                  <a:srgbClr val="474746"/>
                </a:solidFill>
                <a:latin typeface="+mj-lt"/>
                <a:cs typeface="ＭＳ Ｐゴシック" pitchFamily="-109" charset="-128"/>
              </a:rPr>
              <a:t>nodes</a:t>
            </a:r>
            <a:endParaRPr lang="fr-BE" sz="2700" dirty="0">
              <a:solidFill>
                <a:srgbClr val="474746"/>
              </a:solidFill>
              <a:latin typeface="+mj-lt"/>
              <a:cs typeface="ＭＳ Ｐゴシック" pitchFamily="-109" charset="-128"/>
            </a:endParaRPr>
          </a:p>
          <a:p>
            <a:pPr marL="285750" indent="-285750">
              <a:buFont typeface="Wingdings" panose="05000000000000000000" pitchFamily="2" charset="2"/>
              <a:buChar char="§"/>
            </a:pPr>
            <a:r>
              <a:rPr lang="fr-BE" sz="2700" dirty="0">
                <a:solidFill>
                  <a:srgbClr val="474746"/>
                </a:solidFill>
                <a:latin typeface="+mj-lt"/>
                <a:cs typeface="ＭＳ Ｐゴシック" pitchFamily="-109" charset="-128"/>
              </a:rPr>
              <a:t>E </a:t>
            </a:r>
            <a:r>
              <a:rPr lang="fr-BE" sz="2700" dirty="0" err="1">
                <a:solidFill>
                  <a:srgbClr val="474746"/>
                </a:solidFill>
                <a:latin typeface="+mj-lt"/>
                <a:cs typeface="ＭＳ Ｐゴシック" pitchFamily="-109" charset="-128"/>
              </a:rPr>
              <a:t>is</a:t>
            </a:r>
            <a:r>
              <a:rPr lang="fr-BE" sz="2700" dirty="0">
                <a:solidFill>
                  <a:srgbClr val="474746"/>
                </a:solidFill>
                <a:latin typeface="+mj-lt"/>
                <a:cs typeface="ＭＳ Ｐゴシック" pitchFamily="-109" charset="-128"/>
              </a:rPr>
              <a:t> a set </a:t>
            </a:r>
            <a:r>
              <a:rPr lang="en-US" sz="2700" dirty="0" smtClean="0">
                <a:solidFill>
                  <a:srgbClr val="474746"/>
                </a:solidFill>
                <a:latin typeface="+mj-lt"/>
                <a:cs typeface="ＭＳ Ｐゴシック" pitchFamily="-109" charset="-128"/>
              </a:rPr>
              <a:t>whose</a:t>
            </a:r>
            <a:r>
              <a:rPr lang="fr-BE" sz="2700" dirty="0" smtClean="0">
                <a:solidFill>
                  <a:srgbClr val="474746"/>
                </a:solidFill>
                <a:latin typeface="+mj-lt"/>
                <a:cs typeface="ＭＳ Ｐゴシック" pitchFamily="-109" charset="-128"/>
              </a:rPr>
              <a:t> </a:t>
            </a:r>
            <a:r>
              <a:rPr lang="fr-BE" sz="2700" dirty="0" err="1">
                <a:solidFill>
                  <a:srgbClr val="474746"/>
                </a:solidFill>
                <a:latin typeface="+mj-lt"/>
                <a:cs typeface="ＭＳ Ｐゴシック" pitchFamily="-109" charset="-128"/>
              </a:rPr>
              <a:t>elements</a:t>
            </a:r>
            <a:r>
              <a:rPr lang="fr-BE" sz="2700" dirty="0">
                <a:solidFill>
                  <a:srgbClr val="474746"/>
                </a:solidFill>
                <a:latin typeface="+mj-lt"/>
                <a:cs typeface="ＭＳ Ｐゴシック" pitchFamily="-109" charset="-128"/>
              </a:rPr>
              <a:t> are </a:t>
            </a:r>
            <a:r>
              <a:rPr lang="fr-BE" sz="2700" dirty="0" err="1">
                <a:solidFill>
                  <a:srgbClr val="474746"/>
                </a:solidFill>
                <a:latin typeface="+mj-lt"/>
                <a:cs typeface="ＭＳ Ｐゴシック" pitchFamily="-109" charset="-128"/>
              </a:rPr>
              <a:t>called</a:t>
            </a:r>
            <a:r>
              <a:rPr lang="fr-BE" sz="2700" dirty="0">
                <a:solidFill>
                  <a:srgbClr val="474746"/>
                </a:solidFill>
                <a:latin typeface="+mj-lt"/>
                <a:cs typeface="ＭＳ Ｐゴシック" pitchFamily="-109" charset="-128"/>
              </a:rPr>
              <a:t> </a:t>
            </a:r>
            <a:r>
              <a:rPr lang="fr-BE" sz="2700" dirty="0" err="1">
                <a:solidFill>
                  <a:srgbClr val="474746"/>
                </a:solidFill>
                <a:latin typeface="+mj-lt"/>
                <a:cs typeface="ＭＳ Ｐゴシック" pitchFamily="-109" charset="-128"/>
              </a:rPr>
              <a:t>edges</a:t>
            </a:r>
            <a:endParaRPr lang="fr-BE" sz="2700" dirty="0">
              <a:solidFill>
                <a:srgbClr val="474746"/>
              </a:solidFill>
              <a:latin typeface="+mj-lt"/>
              <a:cs typeface="ＭＳ Ｐゴシック" pitchFamily="-109" charset="-128"/>
            </a:endParaRPr>
          </a:p>
          <a:p>
            <a:endParaRPr lang="fr-BE" dirty="0"/>
          </a:p>
        </p:txBody>
      </p:sp>
      <p:grpSp>
        <p:nvGrpSpPr>
          <p:cNvPr id="20" name="Groupe 19"/>
          <p:cNvGrpSpPr/>
          <p:nvPr/>
        </p:nvGrpSpPr>
        <p:grpSpPr>
          <a:xfrm>
            <a:off x="2459865" y="3067235"/>
            <a:ext cx="3788535" cy="2964419"/>
            <a:chOff x="2459865" y="2899808"/>
            <a:chExt cx="3788535" cy="2964419"/>
          </a:xfrm>
        </p:grpSpPr>
        <p:pic>
          <p:nvPicPr>
            <p:cNvPr id="8"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853" y="3103326"/>
              <a:ext cx="3226091" cy="2580873"/>
            </a:xfrm>
            <a:prstGeom prst="rect">
              <a:avLst/>
            </a:prstGeom>
          </p:spPr>
        </p:pic>
        <p:sp>
          <p:nvSpPr>
            <p:cNvPr id="9" name="ZoneTexte 8"/>
            <p:cNvSpPr txBox="1"/>
            <p:nvPr/>
          </p:nvSpPr>
          <p:spPr>
            <a:xfrm>
              <a:off x="2459865" y="4224270"/>
              <a:ext cx="540912" cy="369332"/>
            </a:xfrm>
            <a:prstGeom prst="rect">
              <a:avLst/>
            </a:prstGeom>
            <a:noFill/>
          </p:spPr>
          <p:txBody>
            <a:bodyPr wrap="square" rtlCol="0">
              <a:spAutoFit/>
            </a:bodyPr>
            <a:lstStyle/>
            <a:p>
              <a:pPr algn="ctr"/>
              <a:r>
                <a:rPr lang="fr-BE" dirty="0" smtClean="0"/>
                <a:t>A</a:t>
              </a:r>
              <a:endParaRPr lang="en-US" dirty="0"/>
            </a:p>
          </p:txBody>
        </p:sp>
        <p:sp>
          <p:nvSpPr>
            <p:cNvPr id="10" name="ZoneTexte 9"/>
            <p:cNvSpPr txBox="1"/>
            <p:nvPr/>
          </p:nvSpPr>
          <p:spPr>
            <a:xfrm>
              <a:off x="4301544" y="2899808"/>
              <a:ext cx="540912" cy="369332"/>
            </a:xfrm>
            <a:prstGeom prst="rect">
              <a:avLst/>
            </a:prstGeom>
            <a:noFill/>
          </p:spPr>
          <p:txBody>
            <a:bodyPr wrap="square" rtlCol="0">
              <a:spAutoFit/>
            </a:bodyPr>
            <a:lstStyle/>
            <a:p>
              <a:pPr algn="ctr"/>
              <a:r>
                <a:rPr lang="fr-BE" dirty="0" smtClean="0"/>
                <a:t>B</a:t>
              </a:r>
              <a:endParaRPr lang="en-US" dirty="0"/>
            </a:p>
          </p:txBody>
        </p:sp>
        <p:sp>
          <p:nvSpPr>
            <p:cNvPr id="11" name="ZoneTexte 10"/>
            <p:cNvSpPr txBox="1"/>
            <p:nvPr/>
          </p:nvSpPr>
          <p:spPr>
            <a:xfrm>
              <a:off x="5707488" y="4037510"/>
              <a:ext cx="540912" cy="369332"/>
            </a:xfrm>
            <a:prstGeom prst="rect">
              <a:avLst/>
            </a:prstGeom>
            <a:noFill/>
          </p:spPr>
          <p:txBody>
            <a:bodyPr wrap="square" rtlCol="0">
              <a:spAutoFit/>
            </a:bodyPr>
            <a:lstStyle/>
            <a:p>
              <a:pPr algn="ctr"/>
              <a:r>
                <a:rPr lang="fr-BE" dirty="0" smtClean="0"/>
                <a:t>C</a:t>
              </a:r>
              <a:endParaRPr lang="en-US" dirty="0"/>
            </a:p>
          </p:txBody>
        </p:sp>
        <p:sp>
          <p:nvSpPr>
            <p:cNvPr id="12" name="ZoneTexte 11"/>
            <p:cNvSpPr txBox="1"/>
            <p:nvPr/>
          </p:nvSpPr>
          <p:spPr>
            <a:xfrm>
              <a:off x="4345580" y="5494895"/>
              <a:ext cx="540912" cy="369332"/>
            </a:xfrm>
            <a:prstGeom prst="rect">
              <a:avLst/>
            </a:prstGeom>
            <a:noFill/>
          </p:spPr>
          <p:txBody>
            <a:bodyPr wrap="square" rtlCol="0">
              <a:spAutoFit/>
            </a:bodyPr>
            <a:lstStyle/>
            <a:p>
              <a:pPr algn="ctr"/>
              <a:r>
                <a:rPr lang="fr-BE" dirty="0" smtClean="0"/>
                <a:t>D</a:t>
              </a:r>
              <a:endParaRPr lang="en-US" dirty="0"/>
            </a:p>
          </p:txBody>
        </p:sp>
        <p:sp>
          <p:nvSpPr>
            <p:cNvPr id="13" name="ZoneTexte 12"/>
            <p:cNvSpPr txBox="1"/>
            <p:nvPr/>
          </p:nvSpPr>
          <p:spPr>
            <a:xfrm>
              <a:off x="3418303" y="3668178"/>
              <a:ext cx="540912" cy="369332"/>
            </a:xfrm>
            <a:prstGeom prst="rect">
              <a:avLst/>
            </a:prstGeom>
            <a:noFill/>
          </p:spPr>
          <p:txBody>
            <a:bodyPr wrap="square" rtlCol="0">
              <a:spAutoFit/>
            </a:bodyPr>
            <a:lstStyle/>
            <a:p>
              <a:pPr algn="ctr"/>
              <a:r>
                <a:rPr lang="fr-BE" dirty="0" smtClean="0"/>
                <a:t>2</a:t>
              </a:r>
              <a:endParaRPr lang="en-US" dirty="0"/>
            </a:p>
          </p:txBody>
        </p:sp>
        <p:sp>
          <p:nvSpPr>
            <p:cNvPr id="14" name="ZoneTexte 13"/>
            <p:cNvSpPr txBox="1"/>
            <p:nvPr/>
          </p:nvSpPr>
          <p:spPr>
            <a:xfrm>
              <a:off x="2877391" y="3140096"/>
              <a:ext cx="540912" cy="369332"/>
            </a:xfrm>
            <a:prstGeom prst="rect">
              <a:avLst/>
            </a:prstGeom>
            <a:noFill/>
          </p:spPr>
          <p:txBody>
            <a:bodyPr wrap="square" rtlCol="0">
              <a:spAutoFit/>
            </a:bodyPr>
            <a:lstStyle/>
            <a:p>
              <a:pPr algn="ctr"/>
              <a:r>
                <a:rPr lang="fr-BE" dirty="0" smtClean="0"/>
                <a:t>1</a:t>
              </a:r>
              <a:endParaRPr lang="en-US" dirty="0"/>
            </a:p>
          </p:txBody>
        </p:sp>
        <p:sp>
          <p:nvSpPr>
            <p:cNvPr id="15" name="ZoneTexte 14"/>
            <p:cNvSpPr txBox="1"/>
            <p:nvPr/>
          </p:nvSpPr>
          <p:spPr>
            <a:xfrm>
              <a:off x="4886492" y="3481487"/>
              <a:ext cx="540912" cy="369332"/>
            </a:xfrm>
            <a:prstGeom prst="rect">
              <a:avLst/>
            </a:prstGeom>
            <a:noFill/>
          </p:spPr>
          <p:txBody>
            <a:bodyPr wrap="square" rtlCol="0">
              <a:spAutoFit/>
            </a:bodyPr>
            <a:lstStyle/>
            <a:p>
              <a:pPr algn="ctr"/>
              <a:r>
                <a:rPr lang="fr-BE" dirty="0" smtClean="0"/>
                <a:t>3</a:t>
              </a:r>
              <a:endParaRPr lang="en-US" dirty="0"/>
            </a:p>
          </p:txBody>
        </p:sp>
        <p:sp>
          <p:nvSpPr>
            <p:cNvPr id="16" name="ZoneTexte 15"/>
            <p:cNvSpPr txBox="1"/>
            <p:nvPr/>
          </p:nvSpPr>
          <p:spPr>
            <a:xfrm>
              <a:off x="4903145" y="4915243"/>
              <a:ext cx="540912" cy="369332"/>
            </a:xfrm>
            <a:prstGeom prst="rect">
              <a:avLst/>
            </a:prstGeom>
            <a:noFill/>
          </p:spPr>
          <p:txBody>
            <a:bodyPr wrap="square" rtlCol="0">
              <a:spAutoFit/>
            </a:bodyPr>
            <a:lstStyle/>
            <a:p>
              <a:pPr algn="ctr"/>
              <a:r>
                <a:rPr lang="fr-BE" dirty="0" smtClean="0"/>
                <a:t>5</a:t>
              </a:r>
              <a:endParaRPr lang="en-US" dirty="0"/>
            </a:p>
          </p:txBody>
        </p:sp>
        <p:sp>
          <p:nvSpPr>
            <p:cNvPr id="17" name="ZoneTexte 16"/>
            <p:cNvSpPr txBox="1"/>
            <p:nvPr/>
          </p:nvSpPr>
          <p:spPr>
            <a:xfrm>
              <a:off x="3677992" y="4597839"/>
              <a:ext cx="540912" cy="369332"/>
            </a:xfrm>
            <a:prstGeom prst="rect">
              <a:avLst/>
            </a:prstGeom>
            <a:noFill/>
          </p:spPr>
          <p:txBody>
            <a:bodyPr wrap="square" rtlCol="0">
              <a:spAutoFit/>
            </a:bodyPr>
            <a:lstStyle/>
            <a:p>
              <a:pPr algn="ctr"/>
              <a:r>
                <a:rPr lang="fr-BE" dirty="0" smtClean="0"/>
                <a:t>6</a:t>
              </a:r>
              <a:endParaRPr lang="en-US" dirty="0"/>
            </a:p>
          </p:txBody>
        </p:sp>
        <p:sp>
          <p:nvSpPr>
            <p:cNvPr id="18" name="ZoneTexte 17"/>
            <p:cNvSpPr txBox="1"/>
            <p:nvPr/>
          </p:nvSpPr>
          <p:spPr>
            <a:xfrm>
              <a:off x="2751853" y="5209576"/>
              <a:ext cx="540912" cy="369332"/>
            </a:xfrm>
            <a:prstGeom prst="rect">
              <a:avLst/>
            </a:prstGeom>
            <a:noFill/>
          </p:spPr>
          <p:txBody>
            <a:bodyPr wrap="square" rtlCol="0">
              <a:spAutoFit/>
            </a:bodyPr>
            <a:lstStyle/>
            <a:p>
              <a:pPr algn="ctr"/>
              <a:r>
                <a:rPr lang="fr-BE" dirty="0" smtClean="0"/>
                <a:t>7</a:t>
              </a:r>
              <a:endParaRPr lang="en-US" dirty="0"/>
            </a:p>
          </p:txBody>
        </p:sp>
      </p:grpSp>
    </p:spTree>
    <p:extLst>
      <p:ext uri="{BB962C8B-B14F-4D97-AF65-F5344CB8AC3E}">
        <p14:creationId xmlns:p14="http://schemas.microsoft.com/office/powerpoint/2010/main" val="1970207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fr-FR" sz="3600" dirty="0" smtClean="0">
                <a:latin typeface="Verdana" panose="020B0604030504040204" pitchFamily="34" charset="0"/>
                <a:ea typeface="ＭＳ Ｐゴシック" panose="020B0600070205080204" pitchFamily="34" charset="-128"/>
              </a:rPr>
              <a:t>Eulerian Path</a:t>
            </a:r>
          </a:p>
        </p:txBody>
      </p:sp>
      <p:sp>
        <p:nvSpPr>
          <p:cNvPr id="3" name="Espace réservé du contenu 2"/>
          <p:cNvSpPr>
            <a:spLocks noGrp="1"/>
          </p:cNvSpPr>
          <p:nvPr>
            <p:ph idx="1"/>
          </p:nvPr>
        </p:nvSpPr>
        <p:spPr/>
        <p:txBody>
          <a:bodyPr vert="horz" wrap="square" lIns="91440" tIns="45720" rIns="91440" bIns="45720" numCol="1" anchor="t" anchorCtr="0" compatLnSpc="1">
            <a:prstTxWarp prst="textNoShape">
              <a:avLst/>
            </a:prstTxWarp>
          </a:bodyPr>
          <a:lstStyle/>
          <a:p>
            <a:pPr algn="just" eaLnBrk="1" hangingPunct="1"/>
            <a:r>
              <a:rPr lang="en-US" altLang="fr-FR" dirty="0" smtClean="0">
                <a:ea typeface="ＭＳ Ｐゴシック" panose="020B0600070205080204" pitchFamily="34" charset="-128"/>
              </a:rPr>
              <a:t>In graph theory, </a:t>
            </a:r>
            <a:r>
              <a:rPr lang="en-US" altLang="fr-FR" dirty="0">
                <a:ea typeface="ＭＳ Ｐゴシック" panose="020B0600070205080204" pitchFamily="34" charset="-128"/>
              </a:rPr>
              <a:t>Eulerian path is the path in a graph that traverses each node exactly once. </a:t>
            </a:r>
            <a:endParaRPr lang="en-US" altLang="fr-FR" dirty="0" smtClean="0">
              <a:ea typeface="ＭＳ Ｐゴシック" panose="020B0600070205080204" pitchFamily="34" charset="-128"/>
            </a:endParaRPr>
          </a:p>
          <a:p>
            <a:pPr algn="just" eaLnBrk="1" hangingPunct="1"/>
            <a:endParaRPr lang="en-US" altLang="fr-FR" dirty="0" smtClean="0">
              <a:ea typeface="ＭＳ Ｐゴシック" panose="020B0600070205080204" pitchFamily="34" charset="-128"/>
            </a:endParaRPr>
          </a:p>
          <a:p>
            <a:pPr algn="just" eaLnBrk="1" hangingPunct="1"/>
            <a:r>
              <a:rPr lang="en-US" altLang="fr-FR" dirty="0">
                <a:ea typeface="ＭＳ Ｐゴシック" panose="020B0600070205080204" pitchFamily="34" charset="-128"/>
              </a:rPr>
              <a:t>The </a:t>
            </a:r>
            <a:r>
              <a:rPr lang="en-US" altLang="fr-FR" dirty="0" smtClean="0">
                <a:ea typeface="ＭＳ Ｐゴシック" panose="020B0600070205080204" pitchFamily="34" charset="-128"/>
              </a:rPr>
              <a:t>Eulerian </a:t>
            </a:r>
            <a:r>
              <a:rPr lang="en-US" altLang="fr-FR" dirty="0">
                <a:ea typeface="ＭＳ Ｐゴシック" panose="020B0600070205080204" pitchFamily="34" charset="-128"/>
              </a:rPr>
              <a:t>circuit is a path which forms a loop, that is to say the beginning and the end on the same </a:t>
            </a:r>
            <a:r>
              <a:rPr lang="en-US" altLang="fr-FR" dirty="0" smtClean="0">
                <a:ea typeface="ＭＳ Ｐゴシック" panose="020B0600070205080204" pitchFamily="34" charset="-128"/>
              </a:rPr>
              <a:t>node.</a:t>
            </a:r>
          </a:p>
          <a:p>
            <a:pPr algn="just" eaLnBrk="1" hangingPunct="1"/>
            <a:endParaRPr lang="fr-BE" altLang="fr-FR" dirty="0">
              <a:ea typeface="ＭＳ Ｐゴシック" panose="020B0600070205080204" pitchFamily="34" charset="-128"/>
            </a:endParaRPr>
          </a:p>
          <a:p>
            <a:pPr marL="457200" indent="-457200" algn="just" eaLnBrk="1" hangingPunct="1">
              <a:buFont typeface="Wingdings" panose="05000000000000000000" pitchFamily="2" charset="2"/>
              <a:buChar char="§"/>
            </a:pPr>
            <a:r>
              <a:rPr lang="en-US" altLang="fr-FR" dirty="0">
                <a:ea typeface="ＭＳ Ｐゴシック" panose="020B0600070205080204" pitchFamily="34" charset="-128"/>
              </a:rPr>
              <a:t>An Euler path starts and ends at different </a:t>
            </a:r>
            <a:r>
              <a:rPr lang="en-US" altLang="fr-FR" dirty="0" smtClean="0">
                <a:ea typeface="ＭＳ Ｐゴシック" panose="020B0600070205080204" pitchFamily="34" charset="-128"/>
              </a:rPr>
              <a:t>node.</a:t>
            </a:r>
            <a:endParaRPr lang="en-US" altLang="fr-FR" dirty="0">
              <a:ea typeface="ＭＳ Ｐゴシック" panose="020B0600070205080204" pitchFamily="34" charset="-128"/>
            </a:endParaRPr>
          </a:p>
          <a:p>
            <a:pPr marL="457200" indent="-457200" algn="just" eaLnBrk="1" hangingPunct="1">
              <a:buFont typeface="Wingdings" panose="05000000000000000000" pitchFamily="2" charset="2"/>
              <a:buChar char="§"/>
            </a:pPr>
            <a:r>
              <a:rPr lang="en-US" altLang="fr-FR" dirty="0">
                <a:ea typeface="ＭＳ Ｐゴシック" panose="020B0600070205080204" pitchFamily="34" charset="-128"/>
              </a:rPr>
              <a:t>An Euler circuit starts and ends at the same </a:t>
            </a:r>
            <a:r>
              <a:rPr lang="en-US" altLang="fr-FR" dirty="0" smtClean="0">
                <a:ea typeface="ＭＳ Ｐゴシック" panose="020B0600070205080204" pitchFamily="34" charset="-128"/>
              </a:rPr>
              <a:t>node.</a:t>
            </a:r>
          </a:p>
        </p:txBody>
      </p:sp>
      <p:sp>
        <p:nvSpPr>
          <p:cNvPr id="4" name="Slide Number Placeholder 3"/>
          <p:cNvSpPr>
            <a:spLocks noGrp="1"/>
          </p:cNvSpPr>
          <p:nvPr>
            <p:ph type="sldNum" sz="quarter" idx="10"/>
          </p:nvPr>
        </p:nvSpPr>
        <p:spPr>
          <a:xfrm>
            <a:off x="7010400" y="6530086"/>
            <a:ext cx="2133600" cy="365125"/>
          </a:xfrm>
        </p:spPr>
        <p:txBody>
          <a:bodyPr/>
          <a:lstStyle/>
          <a:p>
            <a:pPr>
              <a:defRPr/>
            </a:pPr>
            <a:fld id="{89461CA2-13CF-4753-8695-F9D20087CF81}"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1238205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sz="3600" dirty="0"/>
              <a:t>Euler Paths and Euler Circuits</a:t>
            </a:r>
            <a:endParaRPr lang="en-US" altLang="fr-FR" sz="3600" dirty="0" smtClean="0">
              <a:latin typeface="Verdana" panose="020B0604030504040204" pitchFamily="34" charset="0"/>
              <a:ea typeface="ＭＳ Ｐゴシック" panose="020B0600070205080204" pitchFamily="34" charset="-128"/>
            </a:endParaRPr>
          </a:p>
        </p:txBody>
      </p:sp>
      <p:sp>
        <p:nvSpPr>
          <p:cNvPr id="3" name="Espace réservé du contenu 2"/>
          <p:cNvSpPr>
            <a:spLocks noGrp="1"/>
          </p:cNvSpPr>
          <p:nvPr>
            <p:ph idx="1"/>
          </p:nvPr>
        </p:nvSpPr>
        <p:spPr/>
        <p:txBody>
          <a:bodyPr vert="horz" wrap="square" lIns="91440" tIns="45720" rIns="91440" bIns="45720" numCol="1" anchor="t" anchorCtr="0" compatLnSpc="1">
            <a:prstTxWarp prst="textNoShape">
              <a:avLst/>
            </a:prstTxWarp>
          </a:bodyPr>
          <a:lstStyle/>
          <a:p>
            <a:pPr algn="just" eaLnBrk="1" hangingPunct="1"/>
            <a:endParaRPr lang="fr-BE" altLang="fr-FR" dirty="0">
              <a:ea typeface="ＭＳ Ｐゴシック" panose="020B0600070205080204" pitchFamily="34" charset="-128"/>
            </a:endParaRPr>
          </a:p>
          <a:p>
            <a:pPr algn="just" eaLnBrk="1" hangingPunct="1"/>
            <a:endParaRPr lang="en-US" altLang="fr-FR" dirty="0" smtClean="0">
              <a:ea typeface="ＭＳ Ｐゴシック" panose="020B0600070205080204" pitchFamily="34" charset="-128"/>
            </a:endParaRPr>
          </a:p>
        </p:txBody>
      </p:sp>
      <p:sp>
        <p:nvSpPr>
          <p:cNvPr id="4" name="Slide Number Placeholder 3"/>
          <p:cNvSpPr>
            <a:spLocks noGrp="1"/>
          </p:cNvSpPr>
          <p:nvPr>
            <p:ph type="sldNum" sz="quarter" idx="10"/>
          </p:nvPr>
        </p:nvSpPr>
        <p:spPr>
          <a:xfrm>
            <a:off x="7010400" y="6530086"/>
            <a:ext cx="2133600" cy="365125"/>
          </a:xfrm>
        </p:spPr>
        <p:txBody>
          <a:bodyPr/>
          <a:lstStyle/>
          <a:p>
            <a:pPr>
              <a:defRPr/>
            </a:pPr>
            <a:fld id="{89461CA2-13CF-4753-8695-F9D20087CF81}" type="slidenum">
              <a:rPr lang="en-US" smtClean="0">
                <a:solidFill>
                  <a:schemeClr val="bg1"/>
                </a:solidFill>
              </a:rPr>
              <a:pPr>
                <a:defRPr/>
              </a:pPr>
              <a:t>13</a:t>
            </a:fld>
            <a:endParaRPr lang="en-US" dirty="0">
              <a:solidFill>
                <a:schemeClr val="bg1"/>
              </a:solidFill>
            </a:endParaRPr>
          </a:p>
        </p:txBody>
      </p:sp>
      <p:grpSp>
        <p:nvGrpSpPr>
          <p:cNvPr id="32" name="Groupe 31"/>
          <p:cNvGrpSpPr/>
          <p:nvPr/>
        </p:nvGrpSpPr>
        <p:grpSpPr>
          <a:xfrm>
            <a:off x="2701637" y="1175495"/>
            <a:ext cx="4157003" cy="3610659"/>
            <a:chOff x="228600" y="1196276"/>
            <a:chExt cx="4157003" cy="3610659"/>
          </a:xfrm>
        </p:grpSpPr>
        <p:sp>
          <p:nvSpPr>
            <p:cNvPr id="24" name="Arc 23"/>
            <p:cNvSpPr/>
            <p:nvPr/>
          </p:nvSpPr>
          <p:spPr>
            <a:xfrm rot="15540857">
              <a:off x="2120386" y="2541718"/>
              <a:ext cx="2182089" cy="2348345"/>
            </a:xfrm>
            <a:prstGeom prst="arc">
              <a:avLst>
                <a:gd name="adj1" fmla="val 16200000"/>
                <a:gd name="adj2" fmla="val 26041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27" name="Groupe 26"/>
            <p:cNvGrpSpPr/>
            <p:nvPr/>
          </p:nvGrpSpPr>
          <p:grpSpPr>
            <a:xfrm>
              <a:off x="228600" y="1196276"/>
              <a:ext cx="3233355" cy="3066101"/>
              <a:chOff x="228600" y="1196276"/>
              <a:chExt cx="3233355" cy="3066101"/>
            </a:xfrm>
          </p:grpSpPr>
          <p:cxnSp>
            <p:nvCxnSpPr>
              <p:cNvPr id="5" name="Connecteur droit 4"/>
              <p:cNvCxnSpPr/>
              <p:nvPr/>
            </p:nvCxnSpPr>
            <p:spPr>
              <a:xfrm flipV="1">
                <a:off x="831273" y="1828802"/>
                <a:ext cx="1205345" cy="2075944"/>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Connecteur droit 8"/>
              <p:cNvCxnSpPr/>
              <p:nvPr/>
            </p:nvCxnSpPr>
            <p:spPr>
              <a:xfrm flipH="1" flipV="1">
                <a:off x="623456" y="2140527"/>
                <a:ext cx="1413162" cy="1764219"/>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p:nvCxnSpPr>
            <p:spPr>
              <a:xfrm flipV="1">
                <a:off x="623456" y="1828802"/>
                <a:ext cx="1413162" cy="311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Connecteur droit 18"/>
              <p:cNvCxnSpPr/>
              <p:nvPr/>
            </p:nvCxnSpPr>
            <p:spPr>
              <a:xfrm>
                <a:off x="831273" y="3904746"/>
                <a:ext cx="1205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Connecteur droit 20"/>
              <p:cNvCxnSpPr>
                <a:endCxn id="22" idx="0"/>
              </p:cNvCxnSpPr>
              <p:nvPr/>
            </p:nvCxnSpPr>
            <p:spPr>
              <a:xfrm>
                <a:off x="2036618" y="1828802"/>
                <a:ext cx="1070932" cy="768099"/>
              </a:xfrm>
              <a:prstGeom prst="line">
                <a:avLst/>
              </a:prstGeom>
            </p:spPr>
            <p:style>
              <a:lnRef idx="2">
                <a:schemeClr val="accent1"/>
              </a:lnRef>
              <a:fillRef idx="0">
                <a:schemeClr val="accent1"/>
              </a:fillRef>
              <a:effectRef idx="1">
                <a:schemeClr val="accent1"/>
              </a:effectRef>
              <a:fontRef idx="minor">
                <a:schemeClr val="tx1"/>
              </a:fontRef>
            </p:style>
          </p:cxnSp>
          <p:sp>
            <p:nvSpPr>
              <p:cNvPr id="22" name="Arc 21"/>
              <p:cNvSpPr/>
              <p:nvPr/>
            </p:nvSpPr>
            <p:spPr>
              <a:xfrm rot="5115502">
                <a:off x="875881" y="1692601"/>
                <a:ext cx="2182089" cy="2348345"/>
              </a:xfrm>
              <a:prstGeom prst="arc">
                <a:avLst>
                  <a:gd name="adj1" fmla="val 15685812"/>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Organigramme : Connecteur 24"/>
              <p:cNvSpPr/>
              <p:nvPr/>
            </p:nvSpPr>
            <p:spPr>
              <a:xfrm>
                <a:off x="1676006" y="1196276"/>
                <a:ext cx="721224" cy="621721"/>
              </a:xfrm>
              <a:prstGeom prst="flowChartConnector">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ZoneTexte 25"/>
              <p:cNvSpPr txBox="1"/>
              <p:nvPr/>
            </p:nvSpPr>
            <p:spPr>
              <a:xfrm>
                <a:off x="228600" y="1828802"/>
                <a:ext cx="602673" cy="369332"/>
              </a:xfrm>
              <a:prstGeom prst="rect">
                <a:avLst/>
              </a:prstGeom>
              <a:noFill/>
            </p:spPr>
            <p:txBody>
              <a:bodyPr wrap="square" rtlCol="0">
                <a:spAutoFit/>
              </a:bodyPr>
              <a:lstStyle/>
              <a:p>
                <a:pPr algn="ctr"/>
                <a:r>
                  <a:rPr lang="fr-BE" dirty="0" smtClean="0"/>
                  <a:t>A</a:t>
                </a:r>
                <a:endParaRPr lang="en-US" dirty="0"/>
              </a:p>
            </p:txBody>
          </p:sp>
          <p:sp>
            <p:nvSpPr>
              <p:cNvPr id="28" name="ZoneTexte 27"/>
              <p:cNvSpPr txBox="1"/>
              <p:nvPr/>
            </p:nvSpPr>
            <p:spPr>
              <a:xfrm>
                <a:off x="1735281" y="1434933"/>
                <a:ext cx="602673" cy="369332"/>
              </a:xfrm>
              <a:prstGeom prst="rect">
                <a:avLst/>
              </a:prstGeom>
              <a:noFill/>
            </p:spPr>
            <p:txBody>
              <a:bodyPr wrap="square" rtlCol="0">
                <a:spAutoFit/>
              </a:bodyPr>
              <a:lstStyle/>
              <a:p>
                <a:pPr algn="ctr"/>
                <a:r>
                  <a:rPr lang="fr-BE" dirty="0" smtClean="0"/>
                  <a:t>B</a:t>
                </a:r>
                <a:endParaRPr lang="en-US" dirty="0"/>
              </a:p>
            </p:txBody>
          </p:sp>
          <p:sp>
            <p:nvSpPr>
              <p:cNvPr id="29" name="ZoneTexte 28"/>
              <p:cNvSpPr txBox="1"/>
              <p:nvPr/>
            </p:nvSpPr>
            <p:spPr>
              <a:xfrm>
                <a:off x="2859282" y="2309771"/>
                <a:ext cx="602673" cy="369332"/>
              </a:xfrm>
              <a:prstGeom prst="rect">
                <a:avLst/>
              </a:prstGeom>
              <a:noFill/>
            </p:spPr>
            <p:txBody>
              <a:bodyPr wrap="square" rtlCol="0">
                <a:spAutoFit/>
              </a:bodyPr>
              <a:lstStyle/>
              <a:p>
                <a:pPr algn="ctr"/>
                <a:r>
                  <a:rPr lang="fr-BE" dirty="0" smtClean="0"/>
                  <a:t>C</a:t>
                </a:r>
                <a:endParaRPr lang="en-US" dirty="0"/>
              </a:p>
            </p:txBody>
          </p:sp>
          <p:sp>
            <p:nvSpPr>
              <p:cNvPr id="30" name="ZoneTexte 29"/>
              <p:cNvSpPr txBox="1"/>
              <p:nvPr/>
            </p:nvSpPr>
            <p:spPr>
              <a:xfrm>
                <a:off x="1683327" y="3893045"/>
                <a:ext cx="602673" cy="369332"/>
              </a:xfrm>
              <a:prstGeom prst="rect">
                <a:avLst/>
              </a:prstGeom>
              <a:noFill/>
            </p:spPr>
            <p:txBody>
              <a:bodyPr wrap="square" rtlCol="0">
                <a:spAutoFit/>
              </a:bodyPr>
              <a:lstStyle/>
              <a:p>
                <a:pPr algn="ctr"/>
                <a:r>
                  <a:rPr lang="fr-BE" dirty="0" smtClean="0"/>
                  <a:t>D</a:t>
                </a:r>
                <a:endParaRPr lang="en-US" dirty="0"/>
              </a:p>
            </p:txBody>
          </p:sp>
          <p:sp>
            <p:nvSpPr>
              <p:cNvPr id="31" name="ZoneTexte 30"/>
              <p:cNvSpPr txBox="1"/>
              <p:nvPr/>
            </p:nvSpPr>
            <p:spPr>
              <a:xfrm>
                <a:off x="425523" y="3858124"/>
                <a:ext cx="602673" cy="369332"/>
              </a:xfrm>
              <a:prstGeom prst="rect">
                <a:avLst/>
              </a:prstGeom>
              <a:noFill/>
            </p:spPr>
            <p:txBody>
              <a:bodyPr wrap="square" rtlCol="0">
                <a:spAutoFit/>
              </a:bodyPr>
              <a:lstStyle/>
              <a:p>
                <a:pPr algn="ctr"/>
                <a:r>
                  <a:rPr lang="fr-BE" dirty="0" smtClean="0"/>
                  <a:t>E</a:t>
                </a:r>
                <a:endParaRPr lang="en-US" dirty="0"/>
              </a:p>
            </p:txBody>
          </p:sp>
        </p:grpSp>
      </p:grpSp>
      <p:sp>
        <p:nvSpPr>
          <p:cNvPr id="33" name="ZoneTexte 32"/>
          <p:cNvSpPr txBox="1"/>
          <p:nvPr/>
        </p:nvSpPr>
        <p:spPr>
          <a:xfrm>
            <a:off x="1003057" y="4902523"/>
            <a:ext cx="8084127" cy="923330"/>
          </a:xfrm>
          <a:prstGeom prst="rect">
            <a:avLst/>
          </a:prstGeom>
          <a:noFill/>
        </p:spPr>
        <p:txBody>
          <a:bodyPr wrap="square" rtlCol="0">
            <a:spAutoFit/>
          </a:bodyPr>
          <a:lstStyle/>
          <a:p>
            <a:r>
              <a:rPr lang="fr-BE" sz="2700" dirty="0">
                <a:solidFill>
                  <a:srgbClr val="474746"/>
                </a:solidFill>
                <a:latin typeface="+mj-lt"/>
                <a:cs typeface="ＭＳ Ｐゴシック" pitchFamily="-109" charset="-128"/>
              </a:rPr>
              <a:t>An Euler </a:t>
            </a:r>
            <a:r>
              <a:rPr lang="fr-BE" sz="2700" dirty="0" smtClean="0">
                <a:solidFill>
                  <a:srgbClr val="474746"/>
                </a:solidFill>
                <a:latin typeface="+mj-lt"/>
                <a:cs typeface="ＭＳ Ｐゴシック" pitchFamily="-109" charset="-128"/>
              </a:rPr>
              <a:t>circuit </a:t>
            </a:r>
            <a:r>
              <a:rPr lang="fr-BE" sz="2700">
                <a:solidFill>
                  <a:srgbClr val="474746"/>
                </a:solidFill>
                <a:latin typeface="+mj-lt"/>
                <a:cs typeface="ＭＳ Ｐゴシック" pitchFamily="-109" charset="-128"/>
              </a:rPr>
              <a:t>: </a:t>
            </a:r>
            <a:r>
              <a:rPr lang="fr-BE" sz="2700" smtClean="0">
                <a:solidFill>
                  <a:srgbClr val="474746"/>
                </a:solidFill>
                <a:latin typeface="+mj-lt"/>
                <a:cs typeface="ＭＳ Ｐゴシック" pitchFamily="-109" charset="-128"/>
              </a:rPr>
              <a:t>BBADCDEB</a:t>
            </a:r>
            <a:endParaRPr lang="fr-BE" sz="2700" dirty="0" smtClean="0">
              <a:solidFill>
                <a:srgbClr val="474746"/>
              </a:solidFill>
              <a:latin typeface="+mj-lt"/>
              <a:cs typeface="ＭＳ Ｐゴシック" pitchFamily="-109" charset="-128"/>
            </a:endParaRPr>
          </a:p>
          <a:p>
            <a:r>
              <a:rPr lang="fr-BE" sz="2700" dirty="0" smtClean="0">
                <a:solidFill>
                  <a:srgbClr val="474746"/>
                </a:solidFill>
                <a:latin typeface="+mj-lt"/>
                <a:cs typeface="ＭＳ Ｐゴシック" pitchFamily="-109" charset="-128"/>
              </a:rPr>
              <a:t>An Euler </a:t>
            </a:r>
            <a:r>
              <a:rPr lang="fr-BE" sz="2700" dirty="0" err="1" smtClean="0">
                <a:solidFill>
                  <a:srgbClr val="474746"/>
                </a:solidFill>
                <a:latin typeface="+mj-lt"/>
                <a:cs typeface="ＭＳ Ｐゴシック" pitchFamily="-109" charset="-128"/>
              </a:rPr>
              <a:t>path</a:t>
            </a:r>
            <a:r>
              <a:rPr lang="fr-BE" sz="2700" dirty="0" smtClean="0">
                <a:solidFill>
                  <a:srgbClr val="474746"/>
                </a:solidFill>
                <a:latin typeface="+mj-lt"/>
                <a:cs typeface="ＭＳ Ｐゴシック" pitchFamily="-109" charset="-128"/>
              </a:rPr>
              <a:t> : CDCBBADE</a:t>
            </a:r>
            <a:endParaRPr lang="fr-BE" sz="2700" dirty="0">
              <a:solidFill>
                <a:srgbClr val="474746"/>
              </a:solidFill>
              <a:latin typeface="+mj-lt"/>
              <a:cs typeface="ＭＳ Ｐゴシック" pitchFamily="-109" charset="-128"/>
            </a:endParaRPr>
          </a:p>
        </p:txBody>
      </p:sp>
    </p:spTree>
    <p:extLst>
      <p:ext uri="{BB962C8B-B14F-4D97-AF65-F5344CB8AC3E}">
        <p14:creationId xmlns:p14="http://schemas.microsoft.com/office/powerpoint/2010/main" val="1997889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vert="horz" wrap="square" lIns="91440" tIns="45720" rIns="91440" bIns="45720" numCol="1" anchor="t" anchorCtr="0" compatLnSpc="1">
            <a:prstTxWarp prst="textNoShape">
              <a:avLst/>
            </a:prstTxWarp>
          </a:bodyPr>
          <a:lstStyle/>
          <a:p>
            <a:pPr algn="just" eaLnBrk="1" hangingPunct="1"/>
            <a:endParaRPr lang="fr-BE" altLang="fr-FR" dirty="0">
              <a:ea typeface="ＭＳ Ｐゴシック" panose="020B0600070205080204" pitchFamily="34" charset="-128"/>
            </a:endParaRPr>
          </a:p>
          <a:p>
            <a:pPr algn="just" eaLnBrk="1" hangingPunct="1"/>
            <a:endParaRPr lang="en-US" altLang="fr-FR" dirty="0" smtClean="0">
              <a:ea typeface="ＭＳ Ｐゴシック" panose="020B0600070205080204" pitchFamily="34" charset="-128"/>
            </a:endParaRPr>
          </a:p>
        </p:txBody>
      </p:sp>
      <p:sp>
        <p:nvSpPr>
          <p:cNvPr id="4" name="Slide Number Placeholder 3"/>
          <p:cNvSpPr>
            <a:spLocks noGrp="1"/>
          </p:cNvSpPr>
          <p:nvPr>
            <p:ph type="sldNum" sz="quarter" idx="10"/>
          </p:nvPr>
        </p:nvSpPr>
        <p:spPr>
          <a:xfrm>
            <a:off x="7010400" y="6530086"/>
            <a:ext cx="2133600" cy="365125"/>
          </a:xfrm>
        </p:spPr>
        <p:txBody>
          <a:bodyPr/>
          <a:lstStyle/>
          <a:p>
            <a:pPr>
              <a:defRPr/>
            </a:pPr>
            <a:fld id="{89461CA2-13CF-4753-8695-F9D20087CF81}" type="slidenum">
              <a:rPr lang="en-US" smtClean="0">
                <a:solidFill>
                  <a:schemeClr val="bg1"/>
                </a:solidFill>
              </a:rPr>
              <a:pPr>
                <a:defRPr/>
              </a:pPr>
              <a:t>14</a:t>
            </a:fld>
            <a:endParaRPr lang="en-US" dirty="0">
              <a:solidFill>
                <a:schemeClr val="bg1"/>
              </a:solidFill>
            </a:endParaRPr>
          </a:p>
        </p:txBody>
      </p:sp>
      <p:sp>
        <p:nvSpPr>
          <p:cNvPr id="34" name="Titre 1"/>
          <p:cNvSpPr txBox="1">
            <a:spLocks/>
          </p:cNvSpPr>
          <p:nvPr/>
        </p:nvSpPr>
        <p:spPr bwMode="auto">
          <a:xfrm>
            <a:off x="609600" y="427038"/>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0" fontAlgn="base" hangingPunct="0">
              <a:spcBef>
                <a:spcPct val="0"/>
              </a:spcBef>
              <a:spcAft>
                <a:spcPct val="0"/>
              </a:spcAft>
              <a:defRPr sz="2000" b="0" i="0" kern="1200">
                <a:solidFill>
                  <a:srgbClr val="2E3135"/>
                </a:solidFill>
                <a:latin typeface="Verdana"/>
                <a:ea typeface="ＭＳ Ｐゴシック" charset="0"/>
                <a:cs typeface="Verdana"/>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pitchFamily="-109"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pitchFamily="-109"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pitchFamily="-109"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pitchFamily="-109" charset="-128"/>
              </a:defRPr>
            </a:lvl5pPr>
            <a:lvl6pPr marL="457200" algn="ctr" defTabSz="457200" rtl="0" fontAlgn="base">
              <a:spcBef>
                <a:spcPct val="0"/>
              </a:spcBef>
              <a:spcAft>
                <a:spcPct val="0"/>
              </a:spcAft>
              <a:defRPr sz="4400">
                <a:solidFill>
                  <a:schemeClr val="tx1"/>
                </a:solidFill>
                <a:latin typeface="Calibri" charset="0"/>
                <a:ea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defRPr>
            </a:lvl9pPr>
          </a:lstStyle>
          <a:p>
            <a:pPr algn="ctr" eaLnBrk="1" hangingPunct="1"/>
            <a:r>
              <a:rPr lang="en-US" altLang="fr-FR" sz="3600" smtClean="0">
                <a:latin typeface="Verdana" panose="020B0604030504040204" pitchFamily="34" charset="0"/>
                <a:ea typeface="ＭＳ Ｐゴシック" panose="020B0600070205080204" pitchFamily="34" charset="-128"/>
              </a:rPr>
              <a:t>Euler’s Theorem</a:t>
            </a:r>
            <a:endParaRPr lang="en-US" altLang="fr-FR" sz="3600" dirty="0" smtClean="0">
              <a:latin typeface="Verdana" panose="020B0604030504040204" pitchFamily="34" charset="0"/>
              <a:ea typeface="ＭＳ Ｐゴシック" panose="020B0600070205080204" pitchFamily="34" charset="-128"/>
            </a:endParaRPr>
          </a:p>
        </p:txBody>
      </p:sp>
      <p:sp>
        <p:nvSpPr>
          <p:cNvPr id="6" name="ZoneTexte 5"/>
          <p:cNvSpPr txBox="1"/>
          <p:nvPr/>
        </p:nvSpPr>
        <p:spPr>
          <a:xfrm>
            <a:off x="602673" y="1973961"/>
            <a:ext cx="8084127" cy="2169825"/>
          </a:xfrm>
          <a:prstGeom prst="rect">
            <a:avLst/>
          </a:prstGeom>
          <a:noFill/>
        </p:spPr>
        <p:txBody>
          <a:bodyPr wrap="square" rtlCol="0">
            <a:spAutoFit/>
          </a:bodyPr>
          <a:lstStyle/>
          <a:p>
            <a:r>
              <a:rPr lang="fr-BE" sz="2700" dirty="0">
                <a:solidFill>
                  <a:srgbClr val="474746"/>
                </a:solidFill>
                <a:latin typeface="+mj-lt"/>
                <a:cs typeface="ＭＳ Ｐゴシック" pitchFamily="-109" charset="-128"/>
              </a:rPr>
              <a:t>A </a:t>
            </a:r>
            <a:r>
              <a:rPr lang="en-US" sz="2700" dirty="0" smtClean="0">
                <a:solidFill>
                  <a:srgbClr val="474746"/>
                </a:solidFill>
                <a:latin typeface="+mj-lt"/>
                <a:cs typeface="ＭＳ Ｐゴシック" pitchFamily="-109" charset="-128"/>
              </a:rPr>
              <a:t>connected</a:t>
            </a:r>
            <a:r>
              <a:rPr lang="fr-BE" sz="2700" dirty="0" smtClean="0">
                <a:solidFill>
                  <a:srgbClr val="474746"/>
                </a:solidFill>
                <a:latin typeface="+mj-lt"/>
                <a:cs typeface="ＭＳ Ｐゴシック" pitchFamily="-109" charset="-128"/>
              </a:rPr>
              <a:t> </a:t>
            </a:r>
            <a:r>
              <a:rPr lang="fr-BE" sz="2700" dirty="0">
                <a:solidFill>
                  <a:srgbClr val="474746"/>
                </a:solidFill>
                <a:latin typeface="+mj-lt"/>
                <a:cs typeface="ＭＳ Ｐゴシック" pitchFamily="-109" charset="-128"/>
              </a:rPr>
              <a:t>graph </a:t>
            </a:r>
            <a:r>
              <a:rPr lang="en-US" sz="2700" dirty="0" smtClean="0">
                <a:solidFill>
                  <a:srgbClr val="474746"/>
                </a:solidFill>
                <a:latin typeface="+mj-lt"/>
                <a:cs typeface="ＭＳ Ｐゴシック" pitchFamily="-109" charset="-128"/>
              </a:rPr>
              <a:t>is</a:t>
            </a:r>
            <a:r>
              <a:rPr lang="fr-BE" sz="2700" dirty="0" smtClean="0">
                <a:solidFill>
                  <a:srgbClr val="474746"/>
                </a:solidFill>
                <a:latin typeface="+mj-lt"/>
                <a:cs typeface="ＭＳ Ｐゴシック" pitchFamily="-109" charset="-128"/>
              </a:rPr>
              <a:t> </a:t>
            </a:r>
            <a:r>
              <a:rPr lang="en-US" sz="2700" dirty="0" smtClean="0">
                <a:solidFill>
                  <a:srgbClr val="474746"/>
                </a:solidFill>
                <a:latin typeface="+mj-lt"/>
                <a:cs typeface="ＭＳ Ｐゴシック" pitchFamily="-109" charset="-128"/>
              </a:rPr>
              <a:t>Eulerian</a:t>
            </a:r>
            <a:r>
              <a:rPr lang="fr-BE" sz="2700" dirty="0" smtClean="0">
                <a:solidFill>
                  <a:srgbClr val="474746"/>
                </a:solidFill>
                <a:latin typeface="+mj-lt"/>
                <a:cs typeface="ＭＳ Ｐゴシック" pitchFamily="-109" charset="-128"/>
              </a:rPr>
              <a:t> </a:t>
            </a:r>
            <a:r>
              <a:rPr lang="fr-BE" sz="2700" dirty="0">
                <a:solidFill>
                  <a:srgbClr val="474746"/>
                </a:solidFill>
                <a:latin typeface="+mj-lt"/>
                <a:cs typeface="ＭＳ Ｐゴシック" pitchFamily="-109" charset="-128"/>
              </a:rPr>
              <a:t>if and </a:t>
            </a:r>
            <a:r>
              <a:rPr lang="en-US" sz="2700" dirty="0" smtClean="0">
                <a:solidFill>
                  <a:srgbClr val="474746"/>
                </a:solidFill>
                <a:latin typeface="+mj-lt"/>
                <a:cs typeface="ＭＳ Ｐゴシック" pitchFamily="-109" charset="-128"/>
              </a:rPr>
              <a:t>only</a:t>
            </a:r>
            <a:r>
              <a:rPr lang="fr-BE" sz="2700" dirty="0" smtClean="0">
                <a:solidFill>
                  <a:srgbClr val="474746"/>
                </a:solidFill>
                <a:latin typeface="+mj-lt"/>
                <a:cs typeface="ＭＳ Ｐゴシック" pitchFamily="-109" charset="-128"/>
              </a:rPr>
              <a:t> </a:t>
            </a:r>
            <a:r>
              <a:rPr lang="fr-BE" sz="2700" dirty="0">
                <a:solidFill>
                  <a:srgbClr val="474746"/>
                </a:solidFill>
                <a:latin typeface="+mj-lt"/>
                <a:cs typeface="ＭＳ Ｐゴシック" pitchFamily="-109" charset="-128"/>
              </a:rPr>
              <a:t>if all </a:t>
            </a:r>
            <a:r>
              <a:rPr lang="en-US" sz="2700" dirty="0" smtClean="0">
                <a:solidFill>
                  <a:srgbClr val="474746"/>
                </a:solidFill>
                <a:latin typeface="+mj-lt"/>
                <a:cs typeface="ＭＳ Ｐゴシック" pitchFamily="-109" charset="-128"/>
              </a:rPr>
              <a:t>its</a:t>
            </a:r>
            <a:r>
              <a:rPr lang="fr-BE" sz="2700" dirty="0" smtClean="0">
                <a:solidFill>
                  <a:srgbClr val="474746"/>
                </a:solidFill>
                <a:latin typeface="+mj-lt"/>
                <a:cs typeface="ＭＳ Ｐゴシック" pitchFamily="-109" charset="-128"/>
              </a:rPr>
              <a:t> </a:t>
            </a:r>
            <a:r>
              <a:rPr lang="en-US" sz="2700" dirty="0" smtClean="0">
                <a:solidFill>
                  <a:srgbClr val="474746"/>
                </a:solidFill>
                <a:latin typeface="+mj-lt"/>
                <a:cs typeface="ＭＳ Ｐゴシック" pitchFamily="-109" charset="-128"/>
              </a:rPr>
              <a:t>nodes</a:t>
            </a:r>
            <a:r>
              <a:rPr lang="fr-BE" sz="2700" dirty="0" smtClean="0">
                <a:solidFill>
                  <a:srgbClr val="474746"/>
                </a:solidFill>
                <a:latin typeface="+mj-lt"/>
                <a:cs typeface="ＭＳ Ｐゴシック" pitchFamily="-109" charset="-128"/>
              </a:rPr>
              <a:t> </a:t>
            </a:r>
            <a:r>
              <a:rPr lang="fr-BE" sz="2700" dirty="0">
                <a:solidFill>
                  <a:srgbClr val="474746"/>
                </a:solidFill>
                <a:latin typeface="+mj-lt"/>
                <a:cs typeface="ＭＳ Ｐゴシック" pitchFamily="-109" charset="-128"/>
              </a:rPr>
              <a:t>are of </a:t>
            </a:r>
            <a:r>
              <a:rPr lang="en-US" sz="2700" dirty="0" smtClean="0">
                <a:solidFill>
                  <a:srgbClr val="474746"/>
                </a:solidFill>
                <a:latin typeface="+mj-lt"/>
                <a:cs typeface="ＭＳ Ｐゴシック" pitchFamily="-109" charset="-128"/>
              </a:rPr>
              <a:t>even</a:t>
            </a:r>
            <a:r>
              <a:rPr lang="fr-BE" sz="2700" dirty="0" smtClean="0">
                <a:solidFill>
                  <a:srgbClr val="474746"/>
                </a:solidFill>
                <a:latin typeface="+mj-lt"/>
                <a:cs typeface="ＭＳ Ｐゴシック" pitchFamily="-109" charset="-128"/>
              </a:rPr>
              <a:t> </a:t>
            </a:r>
            <a:r>
              <a:rPr lang="en-US" sz="2700" dirty="0" smtClean="0">
                <a:solidFill>
                  <a:srgbClr val="474746"/>
                </a:solidFill>
                <a:latin typeface="+mj-lt"/>
                <a:cs typeface="ＭＳ Ｐゴシック" pitchFamily="-109" charset="-128"/>
              </a:rPr>
              <a:t>degree</a:t>
            </a:r>
          </a:p>
          <a:p>
            <a:endParaRPr lang="fr-BE" sz="2700" dirty="0">
              <a:solidFill>
                <a:srgbClr val="474746"/>
              </a:solidFill>
              <a:latin typeface="+mj-lt"/>
              <a:cs typeface="ＭＳ Ｐゴシック" pitchFamily="-109" charset="-128"/>
            </a:endParaRPr>
          </a:p>
          <a:p>
            <a:r>
              <a:rPr lang="en-US" sz="2700" dirty="0">
                <a:solidFill>
                  <a:srgbClr val="474746"/>
                </a:solidFill>
                <a:latin typeface="+mj-lt"/>
                <a:cs typeface="ＭＳ Ｐゴシック" pitchFamily="-109" charset="-128"/>
              </a:rPr>
              <a:t>If a graph G has an Euler path, then it must have exactly two odd vertices</a:t>
            </a:r>
          </a:p>
        </p:txBody>
      </p:sp>
    </p:spTree>
    <p:extLst>
      <p:ext uri="{BB962C8B-B14F-4D97-AF65-F5344CB8AC3E}">
        <p14:creationId xmlns:p14="http://schemas.microsoft.com/office/powerpoint/2010/main" val="190132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bwMode="auto">
          <a:xfrm>
            <a:off x="457200" y="37767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fr-FR" sz="3600" dirty="0" smtClean="0">
                <a:latin typeface="Verdana" panose="020B0604030504040204" pitchFamily="34" charset="0"/>
                <a:ea typeface="ＭＳ Ｐゴシック" panose="020B0600070205080204" pitchFamily="34" charset="-128"/>
              </a:rPr>
              <a:t>In Bioinformatics</a:t>
            </a:r>
          </a:p>
        </p:txBody>
      </p:sp>
      <p:sp>
        <p:nvSpPr>
          <p:cNvPr id="4" name="Slide Number Placeholder 3"/>
          <p:cNvSpPr>
            <a:spLocks noGrp="1"/>
          </p:cNvSpPr>
          <p:nvPr>
            <p:ph type="sldNum" sz="quarter" idx="10"/>
          </p:nvPr>
        </p:nvSpPr>
        <p:spPr>
          <a:xfrm>
            <a:off x="7010400" y="6530086"/>
            <a:ext cx="2133600" cy="365125"/>
          </a:xfrm>
        </p:spPr>
        <p:txBody>
          <a:bodyPr/>
          <a:lstStyle/>
          <a:p>
            <a:pPr>
              <a:defRPr/>
            </a:pPr>
            <a:fld id="{89461CA2-13CF-4753-8695-F9D20087CF81}" type="slidenum">
              <a:rPr lang="en-US" smtClean="0">
                <a:solidFill>
                  <a:schemeClr val="bg1"/>
                </a:solidFill>
              </a:rPr>
              <a:pPr>
                <a:defRPr/>
              </a:pPr>
              <a:t>15</a:t>
            </a:fld>
            <a:endParaRPr lang="en-US" dirty="0">
              <a:solidFill>
                <a:schemeClr val="bg1"/>
              </a:solidFill>
            </a:endParaRPr>
          </a:p>
        </p:txBody>
      </p:sp>
      <p:sp>
        <p:nvSpPr>
          <p:cNvPr id="6" name="Content Placeholder 5"/>
          <p:cNvSpPr>
            <a:spLocks noGrp="1"/>
          </p:cNvSpPr>
          <p:nvPr>
            <p:ph idx="1"/>
          </p:nvPr>
        </p:nvSpPr>
        <p:spPr/>
        <p:txBody>
          <a:bodyPr/>
          <a:lstStyle/>
          <a:p>
            <a:pPr algn="just"/>
            <a:r>
              <a:rPr lang="en-GB" dirty="0"/>
              <a:t>Adenine, Cytosine, Guanine, or Thymine, which are abbreviated to A, C, G, and T. </a:t>
            </a:r>
          </a:p>
          <a:p>
            <a:pPr algn="just"/>
            <a:endParaRPr lang="en-GB" sz="2000" dirty="0"/>
          </a:p>
          <a:p>
            <a:pPr algn="just"/>
            <a:r>
              <a:rPr lang="en-GB" dirty="0"/>
              <a:t>Their famous form, the double helix, is composed of two long chains (or strands) twinned and complementary: each A faces a C, each G a T. </a:t>
            </a:r>
            <a:endParaRPr lang="en-GB" dirty="0" smtClean="0"/>
          </a:p>
          <a:p>
            <a:pPr algn="just"/>
            <a:endParaRPr lang="en-GB" dirty="0"/>
          </a:p>
          <a:p>
            <a:pPr algn="just"/>
            <a:r>
              <a:rPr lang="en-GB" dirty="0"/>
              <a:t>The method known as shotgun sequencing consists in performing a myriad of readings on segments (called inserts) taken at random in the genome</a:t>
            </a:r>
            <a:endParaRPr lang="en-US" dirty="0"/>
          </a:p>
        </p:txBody>
      </p:sp>
    </p:spTree>
    <p:extLst>
      <p:ext uri="{BB962C8B-B14F-4D97-AF65-F5344CB8AC3E}">
        <p14:creationId xmlns:p14="http://schemas.microsoft.com/office/powerpoint/2010/main" val="40704908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bwMode="auto">
          <a:xfrm>
            <a:off x="457200" y="37767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fr-FR" sz="3600" dirty="0" smtClean="0">
                <a:latin typeface="Verdana" panose="020B0604030504040204" pitchFamily="34" charset="0"/>
                <a:ea typeface="ＭＳ Ｐゴシック" panose="020B0600070205080204" pitchFamily="34" charset="-128"/>
              </a:rPr>
              <a:t>In Bioinformatics</a:t>
            </a:r>
          </a:p>
        </p:txBody>
      </p:sp>
      <p:sp>
        <p:nvSpPr>
          <p:cNvPr id="4" name="Slide Number Placeholder 3"/>
          <p:cNvSpPr>
            <a:spLocks noGrp="1"/>
          </p:cNvSpPr>
          <p:nvPr>
            <p:ph type="sldNum" sz="quarter" idx="10"/>
          </p:nvPr>
        </p:nvSpPr>
        <p:spPr>
          <a:xfrm>
            <a:off x="7010400" y="6530086"/>
            <a:ext cx="2133600" cy="365125"/>
          </a:xfrm>
        </p:spPr>
        <p:txBody>
          <a:bodyPr/>
          <a:lstStyle/>
          <a:p>
            <a:pPr>
              <a:defRPr/>
            </a:pPr>
            <a:fld id="{89461CA2-13CF-4753-8695-F9D20087CF81}" type="slidenum">
              <a:rPr lang="en-US" smtClean="0">
                <a:solidFill>
                  <a:schemeClr val="bg1"/>
                </a:solidFill>
              </a:rPr>
              <a:pPr>
                <a:defRPr/>
              </a:pPr>
              <a:t>16</a:t>
            </a:fld>
            <a:endParaRPr lang="en-US" dirty="0">
              <a:solidFill>
                <a:schemeClr val="bg1"/>
              </a:solidFill>
            </a:endParaRPr>
          </a:p>
        </p:txBody>
      </p:sp>
      <p:sp>
        <p:nvSpPr>
          <p:cNvPr id="6" name="Content Placeholder 5"/>
          <p:cNvSpPr>
            <a:spLocks noGrp="1"/>
          </p:cNvSpPr>
          <p:nvPr>
            <p:ph idx="1"/>
          </p:nvPr>
        </p:nvSpPr>
        <p:spPr>
          <a:xfrm>
            <a:off x="711200" y="2141593"/>
            <a:ext cx="8229600" cy="2299745"/>
          </a:xfrm>
        </p:spPr>
        <p:txBody>
          <a:bodyPr/>
          <a:lstStyle/>
          <a:p>
            <a:pPr marL="457200" indent="-457200" algn="just">
              <a:buFont typeface="Arial" panose="020B0604020202020204" pitchFamily="34" charset="0"/>
              <a:buChar char="•"/>
            </a:pPr>
            <a:r>
              <a:rPr lang="en-US" dirty="0"/>
              <a:t>A vertex for each </a:t>
            </a:r>
            <a:r>
              <a:rPr lang="en-US" dirty="0" smtClean="0"/>
              <a:t>(l− </a:t>
            </a:r>
            <a:r>
              <a:rPr lang="en-US" dirty="0"/>
              <a:t>1)-</a:t>
            </a:r>
            <a:r>
              <a:rPr lang="en-US" dirty="0" err="1"/>
              <a:t>mer</a:t>
            </a:r>
            <a:r>
              <a:rPr lang="en-US" dirty="0"/>
              <a:t> </a:t>
            </a:r>
            <a:endParaRPr lang="en-US" dirty="0" smtClean="0"/>
          </a:p>
          <a:p>
            <a:pPr marL="457200" indent="-457200" algn="just">
              <a:buFont typeface="Arial" panose="020B0604020202020204" pitchFamily="34" charset="0"/>
              <a:buChar char="•"/>
            </a:pPr>
            <a:r>
              <a:rPr lang="en-US" dirty="0" smtClean="0"/>
              <a:t>An </a:t>
            </a:r>
            <a:r>
              <a:rPr lang="en-US" dirty="0"/>
              <a:t>edge between two vertices corresponds to an </a:t>
            </a:r>
            <a:r>
              <a:rPr lang="en-US" dirty="0" smtClean="0"/>
              <a:t>l-</a:t>
            </a:r>
            <a:r>
              <a:rPr lang="en-US" dirty="0" err="1" smtClean="0"/>
              <a:t>mer</a:t>
            </a:r>
            <a:r>
              <a:rPr lang="en-US" dirty="0" smtClean="0"/>
              <a:t> </a:t>
            </a:r>
            <a:r>
              <a:rPr lang="en-US" dirty="0"/>
              <a:t>from S </a:t>
            </a:r>
            <a:endParaRPr lang="en-US" dirty="0" smtClean="0"/>
          </a:p>
          <a:p>
            <a:pPr marL="457200" indent="-457200" algn="just">
              <a:buFont typeface="Arial" panose="020B0604020202020204" pitchFamily="34" charset="0"/>
              <a:buChar char="•"/>
            </a:pPr>
            <a:r>
              <a:rPr lang="en-US" dirty="0" smtClean="0"/>
              <a:t>Find </a:t>
            </a:r>
            <a:r>
              <a:rPr lang="en-US" dirty="0"/>
              <a:t>a path that visits each edge once. </a:t>
            </a:r>
            <a:endParaRPr lang="en-US" dirty="0" smtClean="0"/>
          </a:p>
        </p:txBody>
      </p:sp>
      <p:sp>
        <p:nvSpPr>
          <p:cNvPr id="2" name="Rectangle 1"/>
          <p:cNvSpPr/>
          <p:nvPr/>
        </p:nvSpPr>
        <p:spPr>
          <a:xfrm>
            <a:off x="165100" y="1492835"/>
            <a:ext cx="2667910" cy="507831"/>
          </a:xfrm>
          <a:prstGeom prst="rect">
            <a:avLst/>
          </a:prstGeom>
        </p:spPr>
        <p:txBody>
          <a:bodyPr wrap="none">
            <a:spAutoFit/>
          </a:bodyPr>
          <a:lstStyle/>
          <a:p>
            <a:pPr algn="just"/>
            <a:r>
              <a:rPr lang="en-US" sz="2700" dirty="0">
                <a:solidFill>
                  <a:srgbClr val="474746"/>
                </a:solidFill>
                <a:latin typeface="+mj-lt"/>
                <a:ea typeface="ＭＳ Ｐゴシック" charset="0"/>
                <a:cs typeface="ＭＳ Ｐゴシック" pitchFamily="-109" charset="-128"/>
              </a:rPr>
              <a:t>Construct a </a:t>
            </a:r>
            <a:r>
              <a:rPr lang="en-US" sz="2700" dirty="0" smtClean="0">
                <a:solidFill>
                  <a:srgbClr val="474746"/>
                </a:solidFill>
                <a:latin typeface="+mj-lt"/>
                <a:ea typeface="ＭＳ Ｐゴシック" charset="0"/>
                <a:cs typeface="ＭＳ Ｐゴシック" pitchFamily="-109" charset="-128"/>
              </a:rPr>
              <a:t>graph</a:t>
            </a:r>
            <a:endParaRPr lang="en-US" sz="2700" dirty="0">
              <a:solidFill>
                <a:srgbClr val="474746"/>
              </a:solidFill>
              <a:latin typeface="+mj-lt"/>
              <a:ea typeface="ＭＳ Ｐゴシック" charset="0"/>
              <a:cs typeface="ＭＳ Ｐゴシック" pitchFamily="-109" charset="-128"/>
            </a:endParaRPr>
          </a:p>
        </p:txBody>
      </p:sp>
      <p:sp>
        <p:nvSpPr>
          <p:cNvPr id="3" name="Rectangle 2"/>
          <p:cNvSpPr/>
          <p:nvPr/>
        </p:nvSpPr>
        <p:spPr>
          <a:xfrm>
            <a:off x="457200" y="4138558"/>
            <a:ext cx="9144000" cy="954107"/>
          </a:xfrm>
          <a:prstGeom prst="rect">
            <a:avLst/>
          </a:prstGeom>
        </p:spPr>
        <p:txBody>
          <a:bodyPr wrap="square">
            <a:spAutoFit/>
          </a:bodyPr>
          <a:lstStyle/>
          <a:p>
            <a:pPr lvl="0" defTabSz="914400" fontAlgn="auto">
              <a:spcBef>
                <a:spcPts val="0"/>
              </a:spcBef>
              <a:spcAft>
                <a:spcPts val="0"/>
              </a:spcAft>
              <a:defRPr/>
            </a:pPr>
            <a:r>
              <a:rPr lang="en-US" sz="2700" dirty="0">
                <a:solidFill>
                  <a:srgbClr val="474746"/>
                </a:solidFill>
                <a:latin typeface="+mj-lt"/>
                <a:ea typeface="ＭＳ Ｐゴシック" charset="0"/>
                <a:cs typeface="ＭＳ Ｐゴシック" pitchFamily="-109" charset="-128"/>
              </a:rPr>
              <a:t>s = TATGGTGC, Spectrum(s, 3): </a:t>
            </a:r>
            <a:endParaRPr lang="en-US" sz="2700" dirty="0" smtClean="0">
              <a:solidFill>
                <a:srgbClr val="474746"/>
              </a:solidFill>
              <a:latin typeface="+mj-lt"/>
              <a:ea typeface="ＭＳ Ｐゴシック" charset="0"/>
              <a:cs typeface="ＭＳ Ｐゴシック" pitchFamily="-109" charset="-128"/>
            </a:endParaRPr>
          </a:p>
          <a:p>
            <a:pPr lvl="0" defTabSz="914400" fontAlgn="auto">
              <a:spcBef>
                <a:spcPts val="0"/>
              </a:spcBef>
              <a:spcAft>
                <a:spcPts val="0"/>
              </a:spcAft>
              <a:defRPr/>
            </a:pPr>
            <a:r>
              <a:rPr lang="fr-BE" sz="2700" dirty="0" smtClean="0">
                <a:solidFill>
                  <a:srgbClr val="474746"/>
                </a:solidFill>
                <a:latin typeface="+mj-lt"/>
                <a:ea typeface="ＭＳ Ｐゴシック" charset="0"/>
                <a:cs typeface="ＭＳ Ｐゴシック" pitchFamily="-109" charset="-128"/>
              </a:rPr>
              <a:t>S </a:t>
            </a:r>
            <a:r>
              <a:rPr lang="fr-BE" sz="2700" dirty="0">
                <a:solidFill>
                  <a:srgbClr val="474746"/>
                </a:solidFill>
                <a:latin typeface="+mj-lt"/>
                <a:ea typeface="ＭＳ Ｐゴシック" charset="0"/>
                <a:cs typeface="ＭＳ Ｐゴシック" pitchFamily="-109" charset="-128"/>
              </a:rPr>
              <a:t>= {ATG, TGG, TGC, GTG, GGC, GCA, GCG, CGT}</a:t>
            </a:r>
            <a:endParaRPr lang="en-US" sz="2700" dirty="0">
              <a:solidFill>
                <a:srgbClr val="474746"/>
              </a:solidFill>
              <a:latin typeface="+mj-lt"/>
              <a:ea typeface="ＭＳ Ｐゴシック" charset="0"/>
              <a:cs typeface="ＭＳ Ｐゴシック" pitchFamily="-109" charset="-128"/>
            </a:endParaRPr>
          </a:p>
        </p:txBody>
      </p:sp>
      <p:sp>
        <p:nvSpPr>
          <p:cNvPr id="5" name="Rectangle 4"/>
          <p:cNvSpPr/>
          <p:nvPr/>
        </p:nvSpPr>
        <p:spPr>
          <a:xfrm>
            <a:off x="457200" y="5303544"/>
            <a:ext cx="4742452" cy="507831"/>
          </a:xfrm>
          <a:prstGeom prst="rect">
            <a:avLst/>
          </a:prstGeom>
        </p:spPr>
        <p:txBody>
          <a:bodyPr wrap="none">
            <a:spAutoFit/>
          </a:bodyPr>
          <a:lstStyle/>
          <a:p>
            <a:r>
              <a:rPr lang="fr-BE" sz="2700" dirty="0">
                <a:solidFill>
                  <a:srgbClr val="474746"/>
                </a:solidFill>
                <a:latin typeface="+mj-lt"/>
                <a:ea typeface="ＭＳ Ｐゴシック" charset="0"/>
                <a:cs typeface="ＭＳ Ｐゴシック" pitchFamily="-109" charset="-128"/>
              </a:rPr>
              <a:t>V = {AT, TG, GG, GC, GT, CA, CG</a:t>
            </a:r>
            <a:r>
              <a:rPr lang="fr-BE" sz="2700" dirty="0" smtClean="0">
                <a:solidFill>
                  <a:srgbClr val="474746"/>
                </a:solidFill>
                <a:latin typeface="+mj-lt"/>
                <a:ea typeface="ＭＳ Ｐゴシック" charset="0"/>
                <a:cs typeface="ＭＳ Ｐゴシック" pitchFamily="-109" charset="-128"/>
              </a:rPr>
              <a:t>} </a:t>
            </a:r>
            <a:endParaRPr lang="fr-BE" sz="2700" dirty="0">
              <a:solidFill>
                <a:srgbClr val="474746"/>
              </a:solidFill>
              <a:latin typeface="+mj-lt"/>
              <a:ea typeface="ＭＳ Ｐゴシック" charset="0"/>
              <a:cs typeface="ＭＳ Ｐゴシック" pitchFamily="-109" charset="-128"/>
            </a:endParaRPr>
          </a:p>
        </p:txBody>
      </p:sp>
    </p:spTree>
    <p:extLst>
      <p:ext uri="{BB962C8B-B14F-4D97-AF65-F5344CB8AC3E}">
        <p14:creationId xmlns:p14="http://schemas.microsoft.com/office/powerpoint/2010/main" val="9958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bwMode="auto">
          <a:xfrm>
            <a:off x="457200" y="37767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fr-FR" sz="3600" dirty="0" smtClean="0">
                <a:latin typeface="Verdana" panose="020B0604030504040204" pitchFamily="34" charset="0"/>
                <a:ea typeface="ＭＳ Ｐゴシック" panose="020B0600070205080204" pitchFamily="34" charset="-128"/>
              </a:rPr>
              <a:t>In Bioinformatics</a:t>
            </a:r>
          </a:p>
        </p:txBody>
      </p:sp>
      <p:sp>
        <p:nvSpPr>
          <p:cNvPr id="4" name="Slide Number Placeholder 3"/>
          <p:cNvSpPr>
            <a:spLocks noGrp="1"/>
          </p:cNvSpPr>
          <p:nvPr>
            <p:ph type="sldNum" sz="quarter" idx="10"/>
          </p:nvPr>
        </p:nvSpPr>
        <p:spPr>
          <a:xfrm>
            <a:off x="7010400" y="6530086"/>
            <a:ext cx="2133600" cy="365125"/>
          </a:xfrm>
        </p:spPr>
        <p:txBody>
          <a:bodyPr/>
          <a:lstStyle/>
          <a:p>
            <a:pPr>
              <a:defRPr/>
            </a:pPr>
            <a:fld id="{89461CA2-13CF-4753-8695-F9D20087CF81}" type="slidenum">
              <a:rPr lang="en-US" smtClean="0">
                <a:solidFill>
                  <a:schemeClr val="bg1"/>
                </a:solidFill>
              </a:rPr>
              <a:pPr>
                <a:defRPr/>
              </a:pPr>
              <a:t>17</a:t>
            </a:fld>
            <a:endParaRPr lang="en-US" dirty="0">
              <a:solidFill>
                <a:schemeClr val="bg1"/>
              </a:solidFill>
            </a:endParaRPr>
          </a:p>
        </p:txBody>
      </p:sp>
      <p:grpSp>
        <p:nvGrpSpPr>
          <p:cNvPr id="9216" name="Group 9215"/>
          <p:cNvGrpSpPr/>
          <p:nvPr/>
        </p:nvGrpSpPr>
        <p:grpSpPr>
          <a:xfrm>
            <a:off x="2393950" y="1444471"/>
            <a:ext cx="4235450" cy="2378230"/>
            <a:chOff x="266700" y="1446135"/>
            <a:chExt cx="4254500" cy="2478164"/>
          </a:xfrm>
        </p:grpSpPr>
        <p:sp>
          <p:nvSpPr>
            <p:cNvPr id="3" name="Oval 2"/>
            <p:cNvSpPr/>
            <p:nvPr/>
          </p:nvSpPr>
          <p:spPr>
            <a:xfrm>
              <a:off x="1473200" y="1446135"/>
              <a:ext cx="660400" cy="482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BE" dirty="0" smtClean="0"/>
                <a:t>GT</a:t>
              </a:r>
              <a:endParaRPr lang="fr-BE" dirty="0"/>
            </a:p>
          </p:txBody>
        </p:sp>
        <p:sp>
          <p:nvSpPr>
            <p:cNvPr id="7" name="Oval 6"/>
            <p:cNvSpPr/>
            <p:nvPr/>
          </p:nvSpPr>
          <p:spPr>
            <a:xfrm>
              <a:off x="2667000" y="1483403"/>
              <a:ext cx="660400" cy="482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BE" dirty="0" smtClean="0"/>
                <a:t>CG</a:t>
              </a:r>
              <a:endParaRPr lang="fr-BE" dirty="0"/>
            </a:p>
          </p:txBody>
        </p:sp>
        <p:sp>
          <p:nvSpPr>
            <p:cNvPr id="8" name="Oval 7"/>
            <p:cNvSpPr/>
            <p:nvPr/>
          </p:nvSpPr>
          <p:spPr>
            <a:xfrm>
              <a:off x="266700" y="2590800"/>
              <a:ext cx="660400" cy="482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BE" dirty="0" smtClean="0"/>
                <a:t>AT</a:t>
              </a:r>
              <a:endParaRPr lang="fr-BE" dirty="0"/>
            </a:p>
          </p:txBody>
        </p:sp>
        <p:sp>
          <p:nvSpPr>
            <p:cNvPr id="9" name="Oval 8"/>
            <p:cNvSpPr/>
            <p:nvPr/>
          </p:nvSpPr>
          <p:spPr>
            <a:xfrm>
              <a:off x="1473200" y="2590800"/>
              <a:ext cx="660400" cy="482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BE" dirty="0" smtClean="0"/>
                <a:t>TG</a:t>
              </a:r>
              <a:endParaRPr lang="fr-BE" dirty="0"/>
            </a:p>
          </p:txBody>
        </p:sp>
        <p:sp>
          <p:nvSpPr>
            <p:cNvPr id="10" name="Oval 9"/>
            <p:cNvSpPr/>
            <p:nvPr/>
          </p:nvSpPr>
          <p:spPr>
            <a:xfrm>
              <a:off x="2667000" y="2603500"/>
              <a:ext cx="660400" cy="482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BE" dirty="0" smtClean="0"/>
                <a:t>GC</a:t>
              </a:r>
              <a:endParaRPr lang="fr-BE" dirty="0"/>
            </a:p>
          </p:txBody>
        </p:sp>
        <p:sp>
          <p:nvSpPr>
            <p:cNvPr id="11" name="Oval 10"/>
            <p:cNvSpPr/>
            <p:nvPr/>
          </p:nvSpPr>
          <p:spPr>
            <a:xfrm>
              <a:off x="3860800" y="2603500"/>
              <a:ext cx="660400" cy="482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BE" dirty="0" smtClean="0"/>
                <a:t>CA</a:t>
              </a:r>
              <a:endParaRPr lang="fr-BE" dirty="0"/>
            </a:p>
          </p:txBody>
        </p:sp>
        <p:sp>
          <p:nvSpPr>
            <p:cNvPr id="12" name="Oval 11"/>
            <p:cNvSpPr/>
            <p:nvPr/>
          </p:nvSpPr>
          <p:spPr>
            <a:xfrm>
              <a:off x="1968500" y="3441699"/>
              <a:ext cx="812800" cy="482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BE" dirty="0" smtClean="0"/>
                <a:t>GG</a:t>
              </a:r>
              <a:endParaRPr lang="fr-BE" dirty="0"/>
            </a:p>
          </p:txBody>
        </p:sp>
        <p:cxnSp>
          <p:nvCxnSpPr>
            <p:cNvPr id="17" name="Straight Arrow Connector 16"/>
            <p:cNvCxnSpPr>
              <a:stCxn id="3" idx="4"/>
              <a:endCxn id="9" idx="0"/>
            </p:cNvCxnSpPr>
            <p:nvPr/>
          </p:nvCxnSpPr>
          <p:spPr>
            <a:xfrm>
              <a:off x="1803400" y="1928735"/>
              <a:ext cx="0" cy="66206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7" idx="2"/>
            </p:cNvCxnSpPr>
            <p:nvPr/>
          </p:nvCxnSpPr>
          <p:spPr>
            <a:xfrm flipH="1">
              <a:off x="2133600" y="1724703"/>
              <a:ext cx="53340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8" idx="6"/>
              <a:endCxn id="9" idx="2"/>
            </p:cNvCxnSpPr>
            <p:nvPr/>
          </p:nvCxnSpPr>
          <p:spPr>
            <a:xfrm>
              <a:off x="927100" y="2832100"/>
              <a:ext cx="54610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2146300" y="2844800"/>
              <a:ext cx="54610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3327400" y="2844800"/>
              <a:ext cx="54610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0" idx="0"/>
              <a:endCxn id="7" idx="4"/>
            </p:cNvCxnSpPr>
            <p:nvPr/>
          </p:nvCxnSpPr>
          <p:spPr>
            <a:xfrm flipV="1">
              <a:off x="2997200" y="1966003"/>
              <a:ext cx="0" cy="6374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9" idx="4"/>
            </p:cNvCxnSpPr>
            <p:nvPr/>
          </p:nvCxnSpPr>
          <p:spPr>
            <a:xfrm>
              <a:off x="1803400" y="3073400"/>
              <a:ext cx="342900" cy="3810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2" idx="7"/>
            </p:cNvCxnSpPr>
            <p:nvPr/>
          </p:nvCxnSpPr>
          <p:spPr>
            <a:xfrm flipV="1">
              <a:off x="2662268" y="3086100"/>
              <a:ext cx="207932" cy="42627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
        <p:nvSpPr>
          <p:cNvPr id="9217" name="Rectangle 9216"/>
          <p:cNvSpPr/>
          <p:nvPr/>
        </p:nvSpPr>
        <p:spPr>
          <a:xfrm>
            <a:off x="170880" y="984221"/>
            <a:ext cx="9251950" cy="507831"/>
          </a:xfrm>
          <a:prstGeom prst="rect">
            <a:avLst/>
          </a:prstGeom>
        </p:spPr>
        <p:txBody>
          <a:bodyPr wrap="square">
            <a:spAutoFit/>
          </a:bodyPr>
          <a:lstStyle/>
          <a:p>
            <a:pPr algn="just"/>
            <a:r>
              <a:rPr lang="en-US" sz="2700" dirty="0" smtClean="0">
                <a:solidFill>
                  <a:srgbClr val="474746"/>
                </a:solidFill>
                <a:latin typeface="+mj-lt"/>
                <a:ea typeface="ＭＳ Ｐゴシック" charset="0"/>
                <a:cs typeface="ＭＳ Ｐゴシック" pitchFamily="-109" charset="-128"/>
              </a:rPr>
              <a:t>S </a:t>
            </a:r>
            <a:r>
              <a:rPr lang="en-US" sz="2700" dirty="0">
                <a:solidFill>
                  <a:srgbClr val="474746"/>
                </a:solidFill>
                <a:latin typeface="+mj-lt"/>
                <a:ea typeface="ＭＳ Ｐゴシック" charset="0"/>
                <a:cs typeface="ＭＳ Ｐゴシック" pitchFamily="-109" charset="-128"/>
              </a:rPr>
              <a:t>= {ATG, TGC, GTG, TGG, GGC, GCA, GCG, CGT} </a:t>
            </a:r>
          </a:p>
        </p:txBody>
      </p:sp>
      <p:grpSp>
        <p:nvGrpSpPr>
          <p:cNvPr id="68" name="Group 67"/>
          <p:cNvGrpSpPr/>
          <p:nvPr/>
        </p:nvGrpSpPr>
        <p:grpSpPr>
          <a:xfrm>
            <a:off x="4783503" y="4176148"/>
            <a:ext cx="4235450" cy="2378230"/>
            <a:chOff x="266700" y="1446135"/>
            <a:chExt cx="4254500" cy="2478164"/>
          </a:xfrm>
        </p:grpSpPr>
        <p:sp>
          <p:nvSpPr>
            <p:cNvPr id="69" name="Oval 68"/>
            <p:cNvSpPr/>
            <p:nvPr/>
          </p:nvSpPr>
          <p:spPr>
            <a:xfrm>
              <a:off x="1473200" y="1446135"/>
              <a:ext cx="660400" cy="482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BE" dirty="0" smtClean="0"/>
                <a:t>GT</a:t>
              </a:r>
              <a:endParaRPr lang="fr-BE" dirty="0"/>
            </a:p>
          </p:txBody>
        </p:sp>
        <p:sp>
          <p:nvSpPr>
            <p:cNvPr id="70" name="Oval 69"/>
            <p:cNvSpPr/>
            <p:nvPr/>
          </p:nvSpPr>
          <p:spPr>
            <a:xfrm>
              <a:off x="2667000" y="1483403"/>
              <a:ext cx="660400" cy="482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BE" dirty="0" smtClean="0"/>
                <a:t>CG</a:t>
              </a:r>
              <a:endParaRPr lang="fr-BE" dirty="0"/>
            </a:p>
          </p:txBody>
        </p:sp>
        <p:sp>
          <p:nvSpPr>
            <p:cNvPr id="71" name="Oval 70"/>
            <p:cNvSpPr/>
            <p:nvPr/>
          </p:nvSpPr>
          <p:spPr>
            <a:xfrm>
              <a:off x="266700" y="2590800"/>
              <a:ext cx="660400" cy="482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BE" dirty="0" smtClean="0"/>
                <a:t>AT</a:t>
              </a:r>
              <a:endParaRPr lang="fr-BE" dirty="0"/>
            </a:p>
          </p:txBody>
        </p:sp>
        <p:sp>
          <p:nvSpPr>
            <p:cNvPr id="72" name="Oval 71"/>
            <p:cNvSpPr/>
            <p:nvPr/>
          </p:nvSpPr>
          <p:spPr>
            <a:xfrm>
              <a:off x="1473200" y="2590800"/>
              <a:ext cx="660400" cy="482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BE" dirty="0" smtClean="0"/>
                <a:t>TG</a:t>
              </a:r>
              <a:endParaRPr lang="fr-BE" dirty="0"/>
            </a:p>
          </p:txBody>
        </p:sp>
        <p:sp>
          <p:nvSpPr>
            <p:cNvPr id="73" name="Oval 72"/>
            <p:cNvSpPr/>
            <p:nvPr/>
          </p:nvSpPr>
          <p:spPr>
            <a:xfrm>
              <a:off x="2667000" y="2603500"/>
              <a:ext cx="660400" cy="482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BE" dirty="0" smtClean="0"/>
                <a:t>GC</a:t>
              </a:r>
              <a:endParaRPr lang="fr-BE" dirty="0"/>
            </a:p>
          </p:txBody>
        </p:sp>
        <p:sp>
          <p:nvSpPr>
            <p:cNvPr id="74" name="Oval 73"/>
            <p:cNvSpPr/>
            <p:nvPr/>
          </p:nvSpPr>
          <p:spPr>
            <a:xfrm>
              <a:off x="3860800" y="2603500"/>
              <a:ext cx="660400" cy="482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BE" dirty="0" smtClean="0"/>
                <a:t>CA</a:t>
              </a:r>
              <a:endParaRPr lang="fr-BE" dirty="0"/>
            </a:p>
          </p:txBody>
        </p:sp>
        <p:sp>
          <p:nvSpPr>
            <p:cNvPr id="75" name="Oval 74"/>
            <p:cNvSpPr/>
            <p:nvPr/>
          </p:nvSpPr>
          <p:spPr>
            <a:xfrm>
              <a:off x="1968500" y="3441699"/>
              <a:ext cx="812800" cy="482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BE" dirty="0" smtClean="0"/>
                <a:t>GG</a:t>
              </a:r>
              <a:endParaRPr lang="fr-BE" dirty="0"/>
            </a:p>
          </p:txBody>
        </p:sp>
        <p:cxnSp>
          <p:nvCxnSpPr>
            <p:cNvPr id="76" name="Straight Arrow Connector 75"/>
            <p:cNvCxnSpPr>
              <a:stCxn id="69" idx="4"/>
              <a:endCxn id="72" idx="0"/>
            </p:cNvCxnSpPr>
            <p:nvPr/>
          </p:nvCxnSpPr>
          <p:spPr>
            <a:xfrm>
              <a:off x="1803400" y="1928735"/>
              <a:ext cx="0" cy="66206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a:stCxn id="70" idx="2"/>
            </p:cNvCxnSpPr>
            <p:nvPr/>
          </p:nvCxnSpPr>
          <p:spPr>
            <a:xfrm flipH="1">
              <a:off x="2133600" y="1724703"/>
              <a:ext cx="53340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71" idx="6"/>
              <a:endCxn id="72" idx="4"/>
            </p:cNvCxnSpPr>
            <p:nvPr/>
          </p:nvCxnSpPr>
          <p:spPr>
            <a:xfrm>
              <a:off x="927100" y="2832100"/>
              <a:ext cx="876301" cy="2413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endCxn id="73" idx="7"/>
            </p:cNvCxnSpPr>
            <p:nvPr/>
          </p:nvCxnSpPr>
          <p:spPr>
            <a:xfrm>
              <a:off x="1789787" y="2557454"/>
              <a:ext cx="1440900" cy="11672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a:stCxn id="73" idx="7"/>
            </p:cNvCxnSpPr>
            <p:nvPr/>
          </p:nvCxnSpPr>
          <p:spPr>
            <a:xfrm>
              <a:off x="3230687" y="2674175"/>
              <a:ext cx="642813" cy="17062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a:stCxn id="73" idx="2"/>
              <a:endCxn id="70" idx="4"/>
            </p:cNvCxnSpPr>
            <p:nvPr/>
          </p:nvCxnSpPr>
          <p:spPr>
            <a:xfrm flipV="1">
              <a:off x="2667000" y="1966003"/>
              <a:ext cx="330201" cy="8787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72" idx="4"/>
            </p:cNvCxnSpPr>
            <p:nvPr/>
          </p:nvCxnSpPr>
          <p:spPr>
            <a:xfrm>
              <a:off x="1803400" y="3073400"/>
              <a:ext cx="342900" cy="3810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a:stCxn id="75" idx="7"/>
              <a:endCxn id="73" idx="2"/>
            </p:cNvCxnSpPr>
            <p:nvPr/>
          </p:nvCxnSpPr>
          <p:spPr>
            <a:xfrm flipV="1">
              <a:off x="2662268" y="2844800"/>
              <a:ext cx="4731" cy="66757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97" name="Group 96"/>
          <p:cNvGrpSpPr/>
          <p:nvPr/>
        </p:nvGrpSpPr>
        <p:grpSpPr>
          <a:xfrm>
            <a:off x="240730" y="4151856"/>
            <a:ext cx="4235450" cy="2378230"/>
            <a:chOff x="266700" y="1446135"/>
            <a:chExt cx="4254500" cy="2478164"/>
          </a:xfrm>
        </p:grpSpPr>
        <p:sp>
          <p:nvSpPr>
            <p:cNvPr id="98" name="Oval 97"/>
            <p:cNvSpPr/>
            <p:nvPr/>
          </p:nvSpPr>
          <p:spPr>
            <a:xfrm>
              <a:off x="1473200" y="1446135"/>
              <a:ext cx="660400" cy="482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BE" dirty="0" smtClean="0"/>
                <a:t>GT</a:t>
              </a:r>
              <a:endParaRPr lang="fr-BE" dirty="0"/>
            </a:p>
          </p:txBody>
        </p:sp>
        <p:sp>
          <p:nvSpPr>
            <p:cNvPr id="99" name="Oval 98"/>
            <p:cNvSpPr/>
            <p:nvPr/>
          </p:nvSpPr>
          <p:spPr>
            <a:xfrm>
              <a:off x="2667000" y="1483403"/>
              <a:ext cx="660400" cy="482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BE" dirty="0" smtClean="0"/>
                <a:t>CG</a:t>
              </a:r>
              <a:endParaRPr lang="fr-BE" dirty="0"/>
            </a:p>
          </p:txBody>
        </p:sp>
        <p:sp>
          <p:nvSpPr>
            <p:cNvPr id="100" name="Oval 99"/>
            <p:cNvSpPr/>
            <p:nvPr/>
          </p:nvSpPr>
          <p:spPr>
            <a:xfrm>
              <a:off x="266700" y="2590800"/>
              <a:ext cx="660400" cy="482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BE" dirty="0" smtClean="0"/>
                <a:t>AT</a:t>
              </a:r>
              <a:endParaRPr lang="fr-BE" dirty="0"/>
            </a:p>
          </p:txBody>
        </p:sp>
        <p:sp>
          <p:nvSpPr>
            <p:cNvPr id="101" name="Oval 100"/>
            <p:cNvSpPr/>
            <p:nvPr/>
          </p:nvSpPr>
          <p:spPr>
            <a:xfrm>
              <a:off x="1473200" y="2590800"/>
              <a:ext cx="660400" cy="482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BE" dirty="0" smtClean="0"/>
                <a:t>TG</a:t>
              </a:r>
              <a:endParaRPr lang="fr-BE" dirty="0"/>
            </a:p>
          </p:txBody>
        </p:sp>
        <p:sp>
          <p:nvSpPr>
            <p:cNvPr id="102" name="Oval 101"/>
            <p:cNvSpPr/>
            <p:nvPr/>
          </p:nvSpPr>
          <p:spPr>
            <a:xfrm>
              <a:off x="2667000" y="2603500"/>
              <a:ext cx="660400" cy="482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BE" dirty="0" smtClean="0"/>
                <a:t>GC</a:t>
              </a:r>
              <a:endParaRPr lang="fr-BE" dirty="0"/>
            </a:p>
          </p:txBody>
        </p:sp>
        <p:sp>
          <p:nvSpPr>
            <p:cNvPr id="103" name="Oval 102"/>
            <p:cNvSpPr/>
            <p:nvPr/>
          </p:nvSpPr>
          <p:spPr>
            <a:xfrm>
              <a:off x="3860800" y="2603500"/>
              <a:ext cx="660400" cy="482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BE" dirty="0" smtClean="0"/>
                <a:t>CA</a:t>
              </a:r>
              <a:endParaRPr lang="fr-BE" dirty="0"/>
            </a:p>
          </p:txBody>
        </p:sp>
        <p:sp>
          <p:nvSpPr>
            <p:cNvPr id="104" name="Oval 103"/>
            <p:cNvSpPr/>
            <p:nvPr/>
          </p:nvSpPr>
          <p:spPr>
            <a:xfrm>
              <a:off x="1968500" y="3441699"/>
              <a:ext cx="812800" cy="482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BE" dirty="0" smtClean="0"/>
                <a:t>GG</a:t>
              </a:r>
              <a:endParaRPr lang="fr-BE" dirty="0"/>
            </a:p>
          </p:txBody>
        </p:sp>
        <p:cxnSp>
          <p:nvCxnSpPr>
            <p:cNvPr id="105" name="Straight Arrow Connector 104"/>
            <p:cNvCxnSpPr>
              <a:endCxn id="104" idx="0"/>
            </p:cNvCxnSpPr>
            <p:nvPr/>
          </p:nvCxnSpPr>
          <p:spPr>
            <a:xfrm>
              <a:off x="1905497" y="1928735"/>
              <a:ext cx="469404" cy="151296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stCxn id="99" idx="2"/>
            </p:cNvCxnSpPr>
            <p:nvPr/>
          </p:nvCxnSpPr>
          <p:spPr>
            <a:xfrm flipH="1">
              <a:off x="2133600" y="1724703"/>
              <a:ext cx="53340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a:stCxn id="100" idx="6"/>
              <a:endCxn id="101" idx="0"/>
            </p:cNvCxnSpPr>
            <p:nvPr/>
          </p:nvCxnSpPr>
          <p:spPr>
            <a:xfrm flipV="1">
              <a:off x="927100" y="2590800"/>
              <a:ext cx="876301" cy="24130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a:endCxn id="102" idx="0"/>
            </p:cNvCxnSpPr>
            <p:nvPr/>
          </p:nvCxnSpPr>
          <p:spPr>
            <a:xfrm>
              <a:off x="1828799" y="2582767"/>
              <a:ext cx="1168401" cy="2073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3327400" y="2844800"/>
              <a:ext cx="54610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stCxn id="102" idx="0"/>
              <a:endCxn id="99" idx="4"/>
            </p:cNvCxnSpPr>
            <p:nvPr/>
          </p:nvCxnSpPr>
          <p:spPr>
            <a:xfrm flipV="1">
              <a:off x="2997200" y="1966003"/>
              <a:ext cx="0" cy="6374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stCxn id="104" idx="7"/>
              <a:endCxn id="102" idx="6"/>
            </p:cNvCxnSpPr>
            <p:nvPr/>
          </p:nvCxnSpPr>
          <p:spPr>
            <a:xfrm flipV="1">
              <a:off x="2662268" y="2844800"/>
              <a:ext cx="665131" cy="66757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27062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ce réservé du contenu 1"/>
          <p:cNvSpPr>
            <a:spLocks noGrp="1"/>
          </p:cNvSpPr>
          <p:nvPr>
            <p:ph idx="1"/>
          </p:nvPr>
        </p:nvSpPr>
        <p:spPr bwMode="auto">
          <a:xfrm>
            <a:off x="414338" y="0"/>
            <a:ext cx="8280400" cy="45545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spcAft>
                <a:spcPct val="0"/>
              </a:spcAft>
            </a:pPr>
            <a:r>
              <a:rPr lang="en-US" altLang="fr-FR" dirty="0" smtClean="0">
                <a:latin typeface="Verdana" panose="020B0604030504040204" pitchFamily="34" charset="0"/>
                <a:ea typeface="ＭＳ Ｐゴシック" panose="020B0600070205080204" pitchFamily="34" charset="-128"/>
              </a:rPr>
              <a:t>Part III: The problem</a:t>
            </a:r>
          </a:p>
        </p:txBody>
      </p:sp>
    </p:spTree>
    <p:extLst>
      <p:ext uri="{BB962C8B-B14F-4D97-AF65-F5344CB8AC3E}">
        <p14:creationId xmlns:p14="http://schemas.microsoft.com/office/powerpoint/2010/main" val="14334416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fr-FR" sz="3600" dirty="0" smtClean="0">
                <a:latin typeface="Verdana" panose="020B0604030504040204" pitchFamily="34" charset="0"/>
                <a:ea typeface="ＭＳ Ｐゴシック" panose="020B0600070205080204" pitchFamily="34" charset="-128"/>
              </a:rPr>
              <a:t>The Eulerian Cycle Problem</a:t>
            </a:r>
          </a:p>
        </p:txBody>
      </p:sp>
      <p:sp>
        <p:nvSpPr>
          <p:cNvPr id="4" name="Slide Number Placeholder 3"/>
          <p:cNvSpPr>
            <a:spLocks noGrp="1"/>
          </p:cNvSpPr>
          <p:nvPr>
            <p:ph type="sldNum" sz="quarter" idx="10"/>
          </p:nvPr>
        </p:nvSpPr>
        <p:spPr>
          <a:xfrm>
            <a:off x="7010400" y="6530086"/>
            <a:ext cx="2133600" cy="365125"/>
          </a:xfrm>
        </p:spPr>
        <p:txBody>
          <a:bodyPr/>
          <a:lstStyle/>
          <a:p>
            <a:pPr>
              <a:defRPr/>
            </a:pPr>
            <a:fld id="{89461CA2-13CF-4753-8695-F9D20087CF81}" type="slidenum">
              <a:rPr lang="en-US" smtClean="0">
                <a:solidFill>
                  <a:schemeClr val="bg1"/>
                </a:solidFill>
              </a:rPr>
              <a:pPr>
                <a:defRPr/>
              </a:pPr>
              <a:t>19</a:t>
            </a:fld>
            <a:endParaRPr lang="en-US" dirty="0">
              <a:solidFill>
                <a:schemeClr val="bg1"/>
              </a:solidFill>
            </a:endParaRPr>
          </a:p>
        </p:txBody>
      </p:sp>
      <p:sp>
        <p:nvSpPr>
          <p:cNvPr id="6" name="Content Placeholder 5"/>
          <p:cNvSpPr>
            <a:spLocks noGrp="1"/>
          </p:cNvSpPr>
          <p:nvPr>
            <p:ph idx="1"/>
          </p:nvPr>
        </p:nvSpPr>
        <p:spPr/>
        <p:txBody>
          <a:bodyPr/>
          <a:lstStyle/>
          <a:p>
            <a:pPr algn="just"/>
            <a:r>
              <a:rPr lang="en-US" sz="2000" b="1" dirty="0">
                <a:solidFill>
                  <a:srgbClr val="55AB26"/>
                </a:solidFill>
              </a:rPr>
              <a:t>CODE CHALLENGE:</a:t>
            </a:r>
            <a:r>
              <a:rPr lang="en-US" sz="2000" dirty="0"/>
              <a:t> Solve the Eulerian Cycle </a:t>
            </a:r>
            <a:r>
              <a:rPr lang="en-US" sz="2000" dirty="0" smtClean="0"/>
              <a:t>Problem.</a:t>
            </a:r>
          </a:p>
          <a:p>
            <a:pPr algn="just"/>
            <a:r>
              <a:rPr lang="en-US" sz="2000" b="1" dirty="0"/>
              <a:t>	</a:t>
            </a:r>
            <a:r>
              <a:rPr lang="en-US" sz="2000" b="1" dirty="0" smtClean="0"/>
              <a:t>Input</a:t>
            </a:r>
            <a:r>
              <a:rPr lang="en-US" sz="2000" b="1" dirty="0"/>
              <a:t>:</a:t>
            </a:r>
            <a:r>
              <a:rPr lang="en-US" sz="2000" dirty="0"/>
              <a:t> The adjacency list of an Eulerian directed </a:t>
            </a:r>
            <a:r>
              <a:rPr lang="en-US" sz="2000" dirty="0" smtClean="0"/>
              <a:t>graph.</a:t>
            </a:r>
          </a:p>
          <a:p>
            <a:pPr algn="just"/>
            <a:r>
              <a:rPr lang="en-US" sz="2000" b="1" dirty="0"/>
              <a:t>	</a:t>
            </a:r>
            <a:r>
              <a:rPr lang="en-US" sz="2000" b="1" dirty="0" smtClean="0"/>
              <a:t>Output</a:t>
            </a:r>
            <a:r>
              <a:rPr lang="en-US" sz="2000" b="1" dirty="0"/>
              <a:t>:</a:t>
            </a:r>
            <a:r>
              <a:rPr lang="en-US" sz="2000" dirty="0"/>
              <a:t> An Eulerian cycle in this graph</a:t>
            </a:r>
            <a:r>
              <a:rPr lang="en-US" sz="2000" dirty="0" smtClean="0"/>
              <a:t>.</a:t>
            </a:r>
          </a:p>
          <a:p>
            <a:pPr algn="just"/>
            <a:endParaRPr lang="en-US" sz="2000" dirty="0" smtClean="0"/>
          </a:p>
        </p:txBody>
      </p:sp>
      <p:graphicFrame>
        <p:nvGraphicFramePr>
          <p:cNvPr id="3" name="Table 2"/>
          <p:cNvGraphicFramePr>
            <a:graphicFrameLocks noGrp="1"/>
          </p:cNvGraphicFramePr>
          <p:nvPr>
            <p:extLst>
              <p:ext uri="{D42A27DB-BD31-4B8C-83A1-F6EECF244321}">
                <p14:modId xmlns:p14="http://schemas.microsoft.com/office/powerpoint/2010/main" val="2315527258"/>
              </p:ext>
            </p:extLst>
          </p:nvPr>
        </p:nvGraphicFramePr>
        <p:xfrm>
          <a:off x="1524000" y="2857245"/>
          <a:ext cx="6096000" cy="3205480"/>
        </p:xfrm>
        <a:graphic>
          <a:graphicData uri="http://schemas.openxmlformats.org/drawingml/2006/table">
            <a:tbl>
              <a:tblPr firstRow="1" bandRow="1">
                <a:tableStyleId>{F5AB1C69-6EDB-4FF4-983F-18BD219EF322}</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US" noProof="0" dirty="0" smtClean="0"/>
                        <a:t>Sample input</a:t>
                      </a:r>
                      <a:endParaRPr lang="en-US" noProof="0" dirty="0"/>
                    </a:p>
                  </a:txBody>
                  <a:tcPr>
                    <a:solidFill>
                      <a:srgbClr val="55AB26"/>
                    </a:solidFill>
                  </a:tcPr>
                </a:tc>
                <a:tc>
                  <a:txBody>
                    <a:bodyPr/>
                    <a:lstStyle/>
                    <a:p>
                      <a:pPr algn="ctr"/>
                      <a:r>
                        <a:rPr lang="en-US" noProof="0" dirty="0" smtClean="0"/>
                        <a:t>Sample output</a:t>
                      </a:r>
                      <a:endParaRPr lang="en-US" noProof="0" dirty="0"/>
                    </a:p>
                  </a:txBody>
                  <a:tcPr>
                    <a:solidFill>
                      <a:srgbClr val="55AB26"/>
                    </a:solidFill>
                  </a:tcPr>
                </a:tc>
                <a:extLst>
                  <a:ext uri="{0D108BD9-81ED-4DB2-BD59-A6C34878D82A}">
                    <a16:rowId xmlns:a16="http://schemas.microsoft.com/office/drawing/2014/main" val="10000"/>
                  </a:ext>
                </a:extLst>
              </a:tr>
              <a:tr h="370840">
                <a:tc>
                  <a:txBody>
                    <a:bodyPr/>
                    <a:lstStyle/>
                    <a:p>
                      <a:pPr algn="ctr"/>
                      <a:r>
                        <a:rPr lang="fr-BE" dirty="0" smtClean="0"/>
                        <a:t>0 -&gt;</a:t>
                      </a:r>
                      <a:r>
                        <a:rPr lang="fr-BE" baseline="0" dirty="0" smtClean="0"/>
                        <a:t> 3</a:t>
                      </a:r>
                    </a:p>
                    <a:p>
                      <a:pPr algn="ctr"/>
                      <a:r>
                        <a:rPr lang="fr-BE" baseline="0" dirty="0" smtClean="0"/>
                        <a:t>1 -&gt; 0</a:t>
                      </a:r>
                    </a:p>
                    <a:p>
                      <a:pPr algn="ctr"/>
                      <a:r>
                        <a:rPr lang="fr-BE" baseline="0" dirty="0" smtClean="0"/>
                        <a:t>2 -&gt; 1,6</a:t>
                      </a:r>
                    </a:p>
                    <a:p>
                      <a:pPr algn="ctr"/>
                      <a:r>
                        <a:rPr lang="fr-BE" baseline="0" dirty="0" smtClean="0"/>
                        <a:t>3 -&gt; 2</a:t>
                      </a:r>
                    </a:p>
                    <a:p>
                      <a:pPr algn="ctr"/>
                      <a:r>
                        <a:rPr lang="fr-BE" baseline="0" dirty="0" smtClean="0"/>
                        <a:t>4 -&gt; 2</a:t>
                      </a:r>
                    </a:p>
                    <a:p>
                      <a:pPr algn="ctr"/>
                      <a:r>
                        <a:rPr lang="fr-BE" baseline="0" dirty="0" smtClean="0"/>
                        <a:t>5 -&gt; 4</a:t>
                      </a:r>
                    </a:p>
                    <a:p>
                      <a:pPr algn="ctr"/>
                      <a:r>
                        <a:rPr lang="fr-BE" baseline="0" dirty="0" smtClean="0"/>
                        <a:t>6 -&gt; 5,8</a:t>
                      </a:r>
                    </a:p>
                    <a:p>
                      <a:pPr algn="ctr"/>
                      <a:r>
                        <a:rPr lang="fr-BE" baseline="0" dirty="0" smtClean="0"/>
                        <a:t>7 -&gt; 9</a:t>
                      </a:r>
                    </a:p>
                    <a:p>
                      <a:pPr algn="ctr"/>
                      <a:r>
                        <a:rPr lang="fr-BE" baseline="0" dirty="0" smtClean="0"/>
                        <a:t>8 -&gt; 7</a:t>
                      </a:r>
                    </a:p>
                    <a:p>
                      <a:pPr algn="ctr"/>
                      <a:r>
                        <a:rPr lang="fr-BE" baseline="0" dirty="0" smtClean="0"/>
                        <a:t>9-&gt; 6</a:t>
                      </a:r>
                      <a:endParaRPr lang="fr-BE" dirty="0"/>
                    </a:p>
                  </a:txBody>
                  <a:tcPr/>
                </a:tc>
                <a:tc>
                  <a:txBody>
                    <a:bodyPr/>
                    <a:lstStyle/>
                    <a:p>
                      <a:pPr algn="ctr"/>
                      <a:r>
                        <a:rPr lang="fr-BE" dirty="0" smtClean="0"/>
                        <a:t>0-&gt;3-&gt;2-&gt;6-&gt;8-&gt;7-&gt;9-&gt;6-&gt;5-&gt;4-&gt;2-&gt;1-&gt;0</a:t>
                      </a:r>
                      <a:endParaRPr lang="fr-BE"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62524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bwMode="auto">
          <a:xfrm>
            <a:off x="457200" y="495359"/>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fr-FR" sz="3600" dirty="0" smtClean="0">
                <a:solidFill>
                  <a:schemeClr val="bg1"/>
                </a:solidFill>
                <a:latin typeface="Verdana" panose="020B0604030504040204" pitchFamily="34" charset="0"/>
                <a:ea typeface="ＭＳ Ｐゴシック" panose="020B0600070205080204" pitchFamily="34" charset="-128"/>
              </a:rPr>
              <a:t>Contents</a:t>
            </a:r>
          </a:p>
        </p:txBody>
      </p:sp>
      <p:sp>
        <p:nvSpPr>
          <p:cNvPr id="3" name="Espace réservé du contenu 2"/>
          <p:cNvSpPr>
            <a:spLocks noGrp="1"/>
          </p:cNvSpPr>
          <p:nvPr>
            <p:ph idx="1"/>
          </p:nvPr>
        </p:nvSpPr>
        <p:spPr>
          <a:xfrm>
            <a:off x="521595" y="1986568"/>
            <a:ext cx="8229600" cy="4525963"/>
          </a:xfrm>
        </p:spPr>
        <p:txBody>
          <a:bodyPr vert="horz" wrap="square" lIns="91440" tIns="45720" rIns="91440" bIns="45720" numCol="1" anchor="t" anchorCtr="0" compatLnSpc="1">
            <a:prstTxWarp prst="textNoShape">
              <a:avLst/>
            </a:prstTxWarp>
          </a:bodyPr>
          <a:lstStyle/>
          <a:p>
            <a:pPr algn="just"/>
            <a:r>
              <a:rPr lang="en-US" dirty="0" smtClean="0">
                <a:solidFill>
                  <a:schemeClr val="bg1"/>
                </a:solidFill>
              </a:rPr>
              <a:t>Overview</a:t>
            </a:r>
          </a:p>
          <a:p>
            <a:pPr algn="just"/>
            <a:r>
              <a:rPr lang="fr-BE" dirty="0" smtClean="0">
                <a:solidFill>
                  <a:schemeClr val="bg1"/>
                </a:solidFill>
              </a:rPr>
              <a:t>Part I : </a:t>
            </a:r>
            <a:r>
              <a:rPr lang="fr-FR" altLang="fr-FR" dirty="0">
                <a:solidFill>
                  <a:schemeClr val="bg1"/>
                </a:solidFill>
                <a:latin typeface="Verdana" panose="020B0604030504040204" pitchFamily="34" charset="0"/>
                <a:ea typeface="ＭＳ Ｐゴシック" panose="020B0600070205080204" pitchFamily="34" charset="-128"/>
              </a:rPr>
              <a:t>Introduction</a:t>
            </a:r>
          </a:p>
          <a:p>
            <a:pPr algn="just"/>
            <a:r>
              <a:rPr lang="fr-BE" altLang="fr-FR" dirty="0" smtClean="0">
                <a:solidFill>
                  <a:schemeClr val="bg1"/>
                </a:solidFill>
                <a:ea typeface="ＭＳ Ｐゴシック" panose="020B0600070205080204" pitchFamily="34" charset="-128"/>
              </a:rPr>
              <a:t>Part II : </a:t>
            </a:r>
            <a:r>
              <a:rPr lang="en-US" altLang="fr-FR" dirty="0">
                <a:solidFill>
                  <a:schemeClr val="bg1"/>
                </a:solidFill>
                <a:latin typeface="Verdana" panose="020B0604030504040204" pitchFamily="34" charset="0"/>
                <a:ea typeface="ＭＳ Ｐゴシック" panose="020B0600070205080204" pitchFamily="34" charset="-128"/>
              </a:rPr>
              <a:t>Algorithm and concepts</a:t>
            </a:r>
            <a:endParaRPr lang="fr-BE" altLang="fr-FR" dirty="0" smtClean="0">
              <a:solidFill>
                <a:schemeClr val="bg1"/>
              </a:solidFill>
              <a:ea typeface="ＭＳ Ｐゴシック" panose="020B0600070205080204" pitchFamily="34" charset="-128"/>
            </a:endParaRPr>
          </a:p>
          <a:p>
            <a:pPr algn="just"/>
            <a:r>
              <a:rPr lang="fr-BE" altLang="fr-FR" dirty="0" smtClean="0">
                <a:solidFill>
                  <a:schemeClr val="bg1"/>
                </a:solidFill>
                <a:ea typeface="ＭＳ Ｐゴシック" panose="020B0600070205080204" pitchFamily="34" charset="-128"/>
              </a:rPr>
              <a:t>Part III : </a:t>
            </a:r>
            <a:r>
              <a:rPr lang="en-US" altLang="fr-FR" dirty="0">
                <a:solidFill>
                  <a:schemeClr val="bg1"/>
                </a:solidFill>
                <a:latin typeface="Verdana" panose="020B0604030504040204" pitchFamily="34" charset="0"/>
                <a:ea typeface="ＭＳ Ｐゴシック" panose="020B0600070205080204" pitchFamily="34" charset="-128"/>
              </a:rPr>
              <a:t>The </a:t>
            </a:r>
            <a:r>
              <a:rPr lang="en-US" altLang="fr-FR" dirty="0" smtClean="0">
                <a:solidFill>
                  <a:schemeClr val="bg1"/>
                </a:solidFill>
                <a:latin typeface="Verdana" panose="020B0604030504040204" pitchFamily="34" charset="0"/>
                <a:ea typeface="ＭＳ Ｐゴシック" panose="020B0600070205080204" pitchFamily="34" charset="-128"/>
              </a:rPr>
              <a:t>problem</a:t>
            </a:r>
            <a:endParaRPr lang="en-US" altLang="fr-FR" dirty="0">
              <a:solidFill>
                <a:schemeClr val="bg1"/>
              </a:solidFill>
              <a:latin typeface="Verdana" panose="020B0604030504040204" pitchFamily="34" charset="0"/>
              <a:ea typeface="ＭＳ Ｐゴシック" panose="020B0600070205080204" pitchFamily="34" charset="-128"/>
            </a:endParaRPr>
          </a:p>
          <a:p>
            <a:pPr algn="just"/>
            <a:endParaRPr lang="en-US" altLang="fr-FR" dirty="0" smtClean="0">
              <a:solidFill>
                <a:schemeClr val="bg1"/>
              </a:solidFill>
              <a:ea typeface="ＭＳ Ｐゴシック" panose="020B0600070205080204" pitchFamily="34" charset="-128"/>
            </a:endParaRPr>
          </a:p>
          <a:p>
            <a:pPr algn="just" eaLnBrk="1" hangingPunct="1"/>
            <a:endParaRPr lang="fr-FR" altLang="fr-FR" dirty="0" smtClean="0">
              <a:solidFill>
                <a:schemeClr val="bg1"/>
              </a:solidFill>
              <a:ea typeface="ＭＳ Ｐゴシック" panose="020B0600070205080204" pitchFamily="34" charset="-128"/>
            </a:endParaRPr>
          </a:p>
          <a:p>
            <a:pPr algn="just" eaLnBrk="1" hangingPunct="1"/>
            <a:endParaRPr lang="fr-FR" altLang="fr-FR" dirty="0" smtClean="0">
              <a:solidFill>
                <a:schemeClr val="bg1"/>
              </a:solidFill>
              <a:ea typeface="ＭＳ Ｐゴシック" panose="020B0600070205080204" pitchFamily="34" charset="-128"/>
            </a:endParaRPr>
          </a:p>
        </p:txBody>
      </p:sp>
      <p:sp>
        <p:nvSpPr>
          <p:cNvPr id="4" name="Slide Number Placeholder 3"/>
          <p:cNvSpPr>
            <a:spLocks noGrp="1"/>
          </p:cNvSpPr>
          <p:nvPr>
            <p:ph type="sldNum" sz="quarter" idx="10"/>
          </p:nvPr>
        </p:nvSpPr>
        <p:spPr>
          <a:xfrm>
            <a:off x="7010400" y="6530086"/>
            <a:ext cx="2133600" cy="365125"/>
          </a:xfrm>
        </p:spPr>
        <p:txBody>
          <a:bodyPr/>
          <a:lstStyle/>
          <a:p>
            <a:pPr>
              <a:defRPr/>
            </a:pPr>
            <a:fld id="{89461CA2-13CF-4753-8695-F9D20087CF81}"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36784398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bwMode="auto">
          <a:xfrm>
            <a:off x="457200" y="44206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fr-FR" sz="3600" dirty="0" smtClean="0">
                <a:latin typeface="Verdana" panose="020B0604030504040204" pitchFamily="34" charset="0"/>
                <a:ea typeface="ＭＳ Ｐゴシック" panose="020B0600070205080204" pitchFamily="34" charset="-128"/>
              </a:rPr>
              <a:t>Implementing Eulerian Cycle (1-2)</a:t>
            </a:r>
            <a:br>
              <a:rPr lang="en-US" altLang="fr-FR" sz="3600" dirty="0" smtClean="0">
                <a:latin typeface="Verdana" panose="020B0604030504040204" pitchFamily="34" charset="0"/>
                <a:ea typeface="ＭＳ Ｐゴシック" panose="020B0600070205080204" pitchFamily="34" charset="-128"/>
              </a:rPr>
            </a:br>
            <a:endParaRPr lang="en-US" altLang="fr-FR" sz="3600" dirty="0" smtClean="0">
              <a:latin typeface="Verdana" panose="020B0604030504040204" pitchFamily="34" charset="0"/>
              <a:ea typeface="ＭＳ Ｐゴシック" panose="020B0600070205080204" pitchFamily="34" charset="-128"/>
            </a:endParaRPr>
          </a:p>
        </p:txBody>
      </p:sp>
      <p:sp>
        <p:nvSpPr>
          <p:cNvPr id="4" name="Slide Number Placeholder 3"/>
          <p:cNvSpPr>
            <a:spLocks noGrp="1"/>
          </p:cNvSpPr>
          <p:nvPr>
            <p:ph type="sldNum" sz="quarter" idx="10"/>
          </p:nvPr>
        </p:nvSpPr>
        <p:spPr>
          <a:xfrm>
            <a:off x="7010400" y="6530086"/>
            <a:ext cx="2133600" cy="365125"/>
          </a:xfrm>
        </p:spPr>
        <p:txBody>
          <a:bodyPr/>
          <a:lstStyle/>
          <a:p>
            <a:pPr>
              <a:defRPr/>
            </a:pPr>
            <a:fld id="{89461CA2-13CF-4753-8695-F9D20087CF81}" type="slidenum">
              <a:rPr lang="en-US" smtClean="0">
                <a:solidFill>
                  <a:schemeClr val="bg1"/>
                </a:solidFill>
              </a:rPr>
              <a:pPr>
                <a:defRPr/>
              </a:pPr>
              <a:t>20</a:t>
            </a:fld>
            <a:endParaRPr lang="en-US" dirty="0">
              <a:solidFill>
                <a:schemeClr val="bg1"/>
              </a:solidFill>
            </a:endParaRPr>
          </a:p>
        </p:txBody>
      </p:sp>
      <p:sp>
        <p:nvSpPr>
          <p:cNvPr id="6" name="Content Placeholder 5"/>
          <p:cNvSpPr>
            <a:spLocks noGrp="1"/>
          </p:cNvSpPr>
          <p:nvPr>
            <p:ph idx="1"/>
          </p:nvPr>
        </p:nvSpPr>
        <p:spPr/>
        <p:txBody>
          <a:bodyPr/>
          <a:lstStyle/>
          <a:p>
            <a:pPr algn="just"/>
            <a:r>
              <a:rPr lang="fr-BE" dirty="0" smtClean="0"/>
              <a:t>To </a:t>
            </a:r>
            <a:r>
              <a:rPr lang="en-US" dirty="0" smtClean="0"/>
              <a:t>solve</a:t>
            </a:r>
            <a:r>
              <a:rPr lang="fr-BE" dirty="0" smtClean="0"/>
              <a:t> </a:t>
            </a:r>
            <a:r>
              <a:rPr lang="en-US" dirty="0" smtClean="0"/>
              <a:t>this</a:t>
            </a:r>
            <a:r>
              <a:rPr lang="fr-BE" dirty="0" smtClean="0"/>
              <a:t> </a:t>
            </a:r>
            <a:r>
              <a:rPr lang="en-US" dirty="0" smtClean="0"/>
              <a:t>problem</a:t>
            </a:r>
            <a:r>
              <a:rPr lang="fr-BE" dirty="0" smtClean="0"/>
              <a:t>, </a:t>
            </a:r>
            <a:r>
              <a:rPr lang="en-US" dirty="0" smtClean="0"/>
              <a:t>we</a:t>
            </a:r>
            <a:r>
              <a:rPr lang="fr-BE" dirty="0" smtClean="0"/>
              <a:t> use a pseudocode accessible to the public on the Coursera / </a:t>
            </a:r>
            <a:r>
              <a:rPr lang="en-US" dirty="0" err="1" smtClean="0"/>
              <a:t>Stepic</a:t>
            </a:r>
            <a:r>
              <a:rPr lang="fr-BE" dirty="0" smtClean="0"/>
              <a:t> </a:t>
            </a:r>
            <a:r>
              <a:rPr lang="en-US" dirty="0" smtClean="0"/>
              <a:t>platform</a:t>
            </a:r>
            <a:r>
              <a:rPr lang="fr-BE" dirty="0" smtClean="0"/>
              <a:t>.</a:t>
            </a:r>
          </a:p>
          <a:p>
            <a:pPr algn="just"/>
            <a:r>
              <a:rPr lang="fr-BE" dirty="0" smtClean="0"/>
              <a:t>The </a:t>
            </a:r>
            <a:r>
              <a:rPr lang="en-US" dirty="0" smtClean="0"/>
              <a:t>movements</a:t>
            </a:r>
            <a:r>
              <a:rPr lang="fr-BE" dirty="0" smtClean="0"/>
              <a:t> are </a:t>
            </a:r>
            <a:r>
              <a:rPr lang="en-US" dirty="0" smtClean="0"/>
              <a:t>followed</a:t>
            </a:r>
            <a:r>
              <a:rPr lang="fr-BE" dirty="0" smtClean="0"/>
              <a:t> </a:t>
            </a:r>
            <a:r>
              <a:rPr lang="en-US" dirty="0" smtClean="0"/>
              <a:t>until</a:t>
            </a:r>
            <a:r>
              <a:rPr lang="fr-BE" dirty="0" smtClean="0"/>
              <a:t> an </a:t>
            </a:r>
            <a:r>
              <a:rPr lang="en-US" dirty="0" smtClean="0"/>
              <a:t>Eulerian</a:t>
            </a:r>
            <a:r>
              <a:rPr lang="fr-BE" dirty="0" smtClean="0"/>
              <a:t> cycle </a:t>
            </a:r>
            <a:r>
              <a:rPr lang="en-US" dirty="0" smtClean="0"/>
              <a:t>is</a:t>
            </a:r>
            <a:r>
              <a:rPr lang="fr-BE" dirty="0" smtClean="0"/>
              <a:t> </a:t>
            </a:r>
            <a:r>
              <a:rPr lang="en-US" dirty="0" smtClean="0"/>
              <a:t>produced</a:t>
            </a:r>
            <a:r>
              <a:rPr lang="fr-BE" dirty="0" smtClean="0"/>
              <a:t> in the graphe.</a:t>
            </a:r>
          </a:p>
          <a:p>
            <a:pPr algn="just"/>
            <a:r>
              <a:rPr lang="fr-BE" dirty="0" smtClean="0"/>
              <a:t>As </a:t>
            </a:r>
            <a:r>
              <a:rPr lang="en-US" dirty="0" smtClean="0"/>
              <a:t>summarizes</a:t>
            </a:r>
            <a:r>
              <a:rPr lang="fr-BE" dirty="0" smtClean="0"/>
              <a:t> the pseudocode </a:t>
            </a:r>
            <a:r>
              <a:rPr lang="en-US" dirty="0" smtClean="0"/>
              <a:t>below</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653" y="4430476"/>
            <a:ext cx="6582694" cy="1695687"/>
          </a:xfrm>
          <a:prstGeom prst="rect">
            <a:avLst/>
          </a:prstGeom>
        </p:spPr>
      </p:pic>
    </p:spTree>
    <p:extLst>
      <p:ext uri="{BB962C8B-B14F-4D97-AF65-F5344CB8AC3E}">
        <p14:creationId xmlns:p14="http://schemas.microsoft.com/office/powerpoint/2010/main" val="24746292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bwMode="auto">
          <a:xfrm>
            <a:off x="457200" y="37767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fr-FR" sz="3600" dirty="0" smtClean="0">
                <a:latin typeface="Verdana" panose="020B0604030504040204" pitchFamily="34" charset="0"/>
                <a:ea typeface="ＭＳ Ｐゴシック" panose="020B0600070205080204" pitchFamily="34" charset="-128"/>
              </a:rPr>
              <a:t>Implementing Eulerian Cycle (2-2)</a:t>
            </a:r>
          </a:p>
        </p:txBody>
      </p:sp>
      <p:sp>
        <p:nvSpPr>
          <p:cNvPr id="4" name="Slide Number Placeholder 3"/>
          <p:cNvSpPr>
            <a:spLocks noGrp="1"/>
          </p:cNvSpPr>
          <p:nvPr>
            <p:ph type="sldNum" sz="quarter" idx="10"/>
          </p:nvPr>
        </p:nvSpPr>
        <p:spPr>
          <a:xfrm>
            <a:off x="7010400" y="6530086"/>
            <a:ext cx="2133600" cy="365125"/>
          </a:xfrm>
        </p:spPr>
        <p:txBody>
          <a:bodyPr/>
          <a:lstStyle/>
          <a:p>
            <a:pPr>
              <a:defRPr/>
            </a:pPr>
            <a:fld id="{89461CA2-13CF-4753-8695-F9D20087CF81}" type="slidenum">
              <a:rPr lang="en-US" smtClean="0">
                <a:solidFill>
                  <a:schemeClr val="bg1"/>
                </a:solidFill>
              </a:rPr>
              <a:pPr>
                <a:defRPr/>
              </a:pPr>
              <a:t>21</a:t>
            </a:fld>
            <a:endParaRPr lang="en-US" dirty="0">
              <a:solidFill>
                <a:schemeClr val="bg1"/>
              </a:solidFill>
            </a:endParaRPr>
          </a:p>
        </p:txBody>
      </p:sp>
      <p:sp>
        <p:nvSpPr>
          <p:cNvPr id="6" name="Content Placeholder 5"/>
          <p:cNvSpPr>
            <a:spLocks noGrp="1"/>
          </p:cNvSpPr>
          <p:nvPr>
            <p:ph idx="1"/>
          </p:nvPr>
        </p:nvSpPr>
        <p:spPr/>
        <p:txBody>
          <a:bodyPr/>
          <a:lstStyle/>
          <a:p>
            <a:pPr algn="just"/>
            <a:r>
              <a:rPr lang="en-US" dirty="0" smtClean="0"/>
              <a:t>To solve this problem in Python, we need the following variables and data :</a:t>
            </a:r>
          </a:p>
          <a:p>
            <a:pPr algn="just"/>
            <a:endParaRPr lang="en-US" sz="2000" i="1" dirty="0" smtClean="0"/>
          </a:p>
          <a:p>
            <a:pPr marL="342900" indent="-342900" algn="just">
              <a:buFont typeface="Arial" panose="020B0604020202020204" pitchFamily="34" charset="0"/>
              <a:buChar char="•"/>
            </a:pPr>
            <a:r>
              <a:rPr lang="en-US" sz="2000" i="1" dirty="0" smtClean="0"/>
              <a:t>edges </a:t>
            </a:r>
            <a:r>
              <a:rPr lang="en-US" sz="2000" dirty="0" smtClean="0"/>
              <a:t>= </a:t>
            </a:r>
            <a:r>
              <a:rPr lang="en-US" sz="2000" b="1" dirty="0" smtClean="0"/>
              <a:t>dictionary</a:t>
            </a:r>
            <a:r>
              <a:rPr lang="en-US" sz="2000" dirty="0" smtClean="0"/>
              <a:t> (each key is separated from it’s value by a colon (:), the items are separated by commas and the whole thing is enclosed in curly braces. Empty dictionary: {}). (e.g. </a:t>
            </a:r>
            <a:r>
              <a:rPr lang="en-US" sz="2000" dirty="0" err="1" smtClean="0"/>
              <a:t>dict</a:t>
            </a:r>
            <a:r>
              <a:rPr lang="en-US" sz="2000" dirty="0" smtClean="0"/>
              <a:t> = {‘Name’: ‘Zara’, ‘Age’: 7, ‘Class’: ‘First’}; - where keys are: Name, Age, Class; and values are: Zara, 7, First).</a:t>
            </a:r>
          </a:p>
          <a:p>
            <a:pPr marL="457200" indent="-457200" algn="just">
              <a:buFont typeface="Arial" panose="020B0604020202020204" pitchFamily="34" charset="0"/>
              <a:buChar char="•"/>
            </a:pPr>
            <a:r>
              <a:rPr lang="en-US" sz="2000" i="1" dirty="0" smtClean="0"/>
              <a:t>edge </a:t>
            </a:r>
            <a:r>
              <a:rPr lang="en-US" sz="2000" dirty="0" smtClean="0"/>
              <a:t>= </a:t>
            </a:r>
            <a:r>
              <a:rPr lang="en-US" sz="2000" b="1" dirty="0" smtClean="0"/>
              <a:t>list</a:t>
            </a:r>
            <a:r>
              <a:rPr lang="en-US" sz="2000" dirty="0" smtClean="0"/>
              <a:t> (versatile datatype; written as a list of comma-separated values (items) between square brackets). (e.g. list1 = [‘physics’, ‘chemistry’, 1997];).</a:t>
            </a:r>
          </a:p>
          <a:p>
            <a:pPr marL="457200" indent="-457200" algn="just">
              <a:buFont typeface="Arial" panose="020B0604020202020204" pitchFamily="34" charset="0"/>
              <a:buChar char="•"/>
            </a:pPr>
            <a:r>
              <a:rPr lang="en-US" sz="2000" i="1" dirty="0" smtClean="0"/>
              <a:t>path </a:t>
            </a:r>
            <a:r>
              <a:rPr lang="en-US" sz="2000" dirty="0" smtClean="0"/>
              <a:t>= </a:t>
            </a:r>
            <a:r>
              <a:rPr lang="en-US" sz="2000" b="1" dirty="0" smtClean="0"/>
              <a:t>list</a:t>
            </a:r>
            <a:r>
              <a:rPr lang="en-US" sz="2000" dirty="0" smtClean="0"/>
              <a:t>;</a:t>
            </a:r>
          </a:p>
        </p:txBody>
      </p:sp>
    </p:spTree>
    <p:extLst>
      <p:ext uri="{BB962C8B-B14F-4D97-AF65-F5344CB8AC3E}">
        <p14:creationId xmlns:p14="http://schemas.microsoft.com/office/powerpoint/2010/main" val="4142354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fr-FR" sz="3600" dirty="0" smtClean="0">
                <a:latin typeface="Verdana" panose="020B0604030504040204" pitchFamily="34" charset="0"/>
                <a:ea typeface="ＭＳ Ｐゴシック" panose="020B0600070205080204" pitchFamily="34" charset="-128"/>
              </a:rPr>
              <a:t>The code:</a:t>
            </a:r>
          </a:p>
        </p:txBody>
      </p:sp>
      <p:sp>
        <p:nvSpPr>
          <p:cNvPr id="4" name="Slide Number Placeholder 3"/>
          <p:cNvSpPr>
            <a:spLocks noGrp="1"/>
          </p:cNvSpPr>
          <p:nvPr>
            <p:ph type="sldNum" sz="quarter" idx="10"/>
          </p:nvPr>
        </p:nvSpPr>
        <p:spPr>
          <a:xfrm>
            <a:off x="7010400" y="6530086"/>
            <a:ext cx="2133600" cy="365125"/>
          </a:xfrm>
        </p:spPr>
        <p:txBody>
          <a:bodyPr/>
          <a:lstStyle/>
          <a:p>
            <a:pPr>
              <a:defRPr/>
            </a:pPr>
            <a:fld id="{89461CA2-13CF-4753-8695-F9D20087CF81}" type="slidenum">
              <a:rPr lang="en-US" smtClean="0">
                <a:solidFill>
                  <a:schemeClr val="bg1"/>
                </a:solidFill>
              </a:rPr>
              <a:pPr>
                <a:defRPr/>
              </a:pPr>
              <a:t>22</a:t>
            </a:fld>
            <a:endParaRPr lang="en-US" dirty="0">
              <a:solidFill>
                <a:schemeClr val="bg1"/>
              </a:solidFill>
            </a:endParaRPr>
          </a:p>
        </p:txBody>
      </p:sp>
      <p:pic>
        <p:nvPicPr>
          <p:cNvPr id="9" name="Image 8"/>
          <p:cNvPicPr/>
          <p:nvPr/>
        </p:nvPicPr>
        <p:blipFill rotWithShape="1">
          <a:blip r:embed="rId3"/>
          <a:srcRect t="11687" r="49199" b="9635"/>
          <a:stretch/>
        </p:blipFill>
        <p:spPr bwMode="auto">
          <a:xfrm>
            <a:off x="2228045" y="1056067"/>
            <a:ext cx="3671921" cy="3168203"/>
          </a:xfrm>
          <a:prstGeom prst="rect">
            <a:avLst/>
          </a:prstGeom>
          <a:ln>
            <a:noFill/>
          </a:ln>
          <a:extLst>
            <a:ext uri="{53640926-AAD7-44D8-BBD7-CCE9431645EC}">
              <a14:shadowObscured xmlns:a14="http://schemas.microsoft.com/office/drawing/2010/main"/>
            </a:ext>
          </a:extLst>
        </p:spPr>
      </p:pic>
      <p:pic>
        <p:nvPicPr>
          <p:cNvPr id="10" name="Image 9"/>
          <p:cNvPicPr/>
          <p:nvPr/>
        </p:nvPicPr>
        <p:blipFill rotWithShape="1">
          <a:blip r:embed="rId4"/>
          <a:srcRect t="32578" r="44872" b="10491"/>
          <a:stretch/>
        </p:blipFill>
        <p:spPr bwMode="auto">
          <a:xfrm>
            <a:off x="2240924" y="4250027"/>
            <a:ext cx="3276600" cy="19023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44516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fr-FR" sz="3600" dirty="0" smtClean="0">
                <a:latin typeface="Verdana" panose="020B0604030504040204" pitchFamily="34" charset="0"/>
                <a:ea typeface="ＭＳ Ｐゴシック" panose="020B0600070205080204" pitchFamily="34" charset="-128"/>
              </a:rPr>
              <a:t>Code visualization (1-7)</a:t>
            </a:r>
          </a:p>
        </p:txBody>
      </p:sp>
      <p:sp>
        <p:nvSpPr>
          <p:cNvPr id="4" name="Slide Number Placeholder 3"/>
          <p:cNvSpPr>
            <a:spLocks noGrp="1"/>
          </p:cNvSpPr>
          <p:nvPr>
            <p:ph type="sldNum" sz="quarter" idx="10"/>
          </p:nvPr>
        </p:nvSpPr>
        <p:spPr>
          <a:xfrm>
            <a:off x="7010400" y="6530086"/>
            <a:ext cx="2133600" cy="365125"/>
          </a:xfrm>
        </p:spPr>
        <p:txBody>
          <a:bodyPr/>
          <a:lstStyle/>
          <a:p>
            <a:pPr>
              <a:defRPr/>
            </a:pPr>
            <a:fld id="{89461CA2-13CF-4753-8695-F9D20087CF81}" type="slidenum">
              <a:rPr lang="en-US" smtClean="0">
                <a:solidFill>
                  <a:schemeClr val="bg1"/>
                </a:solidFill>
              </a:rPr>
              <a:pPr>
                <a:defRPr/>
              </a:pPr>
              <a:t>23</a:t>
            </a:fld>
            <a:endParaRPr lang="en-US" dirty="0">
              <a:solidFill>
                <a:schemeClr val="bg1"/>
              </a:solidFill>
            </a:endParaRPr>
          </a:p>
        </p:txBody>
      </p:sp>
      <p:sp>
        <p:nvSpPr>
          <p:cNvPr id="3" name="Content Placeholder 2"/>
          <p:cNvSpPr>
            <a:spLocks noGrp="1"/>
          </p:cNvSpPr>
          <p:nvPr>
            <p:ph idx="1"/>
          </p:nvPr>
        </p:nvSpPr>
        <p:spPr>
          <a:xfrm>
            <a:off x="469557" y="1600200"/>
            <a:ext cx="5328825" cy="4525963"/>
          </a:xfrm>
        </p:spPr>
        <p:txBody>
          <a:bodyPr/>
          <a:lstStyle/>
          <a:p>
            <a:pPr algn="just"/>
            <a:r>
              <a:rPr lang="en-US" sz="2400" dirty="0"/>
              <a:t>Let's look at how data interpretation works in the algorithm.</a:t>
            </a:r>
          </a:p>
          <a:p>
            <a:pPr algn="just"/>
            <a:r>
              <a:rPr lang="en-US" sz="2400" dirty="0"/>
              <a:t>The edges dictionary contains the lines already read, with starting edge as a key and destination edge (s) as a list. The current condition is that it will be tested under the condition.</a:t>
            </a:r>
            <a:endParaRPr lang="en-US" sz="24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320" y="1600200"/>
            <a:ext cx="2883086" cy="452596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346" y="5556145"/>
            <a:ext cx="4534533" cy="752580"/>
          </a:xfrm>
          <a:prstGeom prst="rect">
            <a:avLst/>
          </a:prstGeom>
        </p:spPr>
      </p:pic>
    </p:spTree>
    <p:extLst>
      <p:ext uri="{BB962C8B-B14F-4D97-AF65-F5344CB8AC3E}">
        <p14:creationId xmlns:p14="http://schemas.microsoft.com/office/powerpoint/2010/main" val="19976811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fr-FR" sz="3600" dirty="0" smtClean="0">
                <a:latin typeface="Verdana" panose="020B0604030504040204" pitchFamily="34" charset="0"/>
                <a:ea typeface="ＭＳ Ｐゴシック" panose="020B0600070205080204" pitchFamily="34" charset="-128"/>
              </a:rPr>
              <a:t>Code visualization (2-7)</a:t>
            </a:r>
          </a:p>
        </p:txBody>
      </p:sp>
      <p:sp>
        <p:nvSpPr>
          <p:cNvPr id="4" name="Slide Number Placeholder 3"/>
          <p:cNvSpPr>
            <a:spLocks noGrp="1"/>
          </p:cNvSpPr>
          <p:nvPr>
            <p:ph type="sldNum" sz="quarter" idx="10"/>
          </p:nvPr>
        </p:nvSpPr>
        <p:spPr>
          <a:xfrm>
            <a:off x="7010400" y="6530086"/>
            <a:ext cx="2133600" cy="365125"/>
          </a:xfrm>
        </p:spPr>
        <p:txBody>
          <a:bodyPr/>
          <a:lstStyle/>
          <a:p>
            <a:pPr>
              <a:defRPr/>
            </a:pPr>
            <a:fld id="{89461CA2-13CF-4753-8695-F9D20087CF81}" type="slidenum">
              <a:rPr lang="en-US" smtClean="0">
                <a:solidFill>
                  <a:schemeClr val="bg1"/>
                </a:solidFill>
              </a:rPr>
              <a:pPr>
                <a:defRPr/>
              </a:pPr>
              <a:t>24</a:t>
            </a:fld>
            <a:endParaRPr lang="en-US" dirty="0">
              <a:solidFill>
                <a:schemeClr val="bg1"/>
              </a:solidFill>
            </a:endParaRPr>
          </a:p>
        </p:txBody>
      </p:sp>
      <p:sp>
        <p:nvSpPr>
          <p:cNvPr id="3" name="Content Placeholder 2"/>
          <p:cNvSpPr>
            <a:spLocks noGrp="1"/>
          </p:cNvSpPr>
          <p:nvPr>
            <p:ph idx="1"/>
          </p:nvPr>
        </p:nvSpPr>
        <p:spPr>
          <a:xfrm>
            <a:off x="457200" y="1207326"/>
            <a:ext cx="5957046" cy="4525963"/>
          </a:xfrm>
        </p:spPr>
        <p:txBody>
          <a:bodyPr/>
          <a:lstStyle/>
          <a:p>
            <a:pPr algn="just"/>
            <a:r>
              <a:rPr lang="en-US" sz="2400" dirty="0" smtClean="0"/>
              <a:t>After completing the data interpretation, a call is made to the </a:t>
            </a:r>
            <a:r>
              <a:rPr lang="en-US" sz="2400" dirty="0" err="1" smtClean="0"/>
              <a:t>eulerian_cycle</a:t>
            </a:r>
            <a:r>
              <a:rPr lang="en-US" sz="2400" dirty="0" smtClean="0"/>
              <a:t> function. The list </a:t>
            </a:r>
            <a:r>
              <a:rPr lang="en-US" sz="2400" b="1" dirty="0" smtClean="0"/>
              <a:t>Path</a:t>
            </a:r>
            <a:r>
              <a:rPr lang="en-US" sz="2400" dirty="0" smtClean="0"/>
              <a:t> is generated and will contain </a:t>
            </a:r>
            <a:r>
              <a:rPr lang="en-US" sz="2400" i="1" dirty="0" err="1" smtClean="0"/>
              <a:t>eulerian_cycle</a:t>
            </a:r>
            <a:r>
              <a:rPr lang="en-US" sz="2400" i="1" dirty="0" smtClean="0"/>
              <a:t>(edges) </a:t>
            </a:r>
            <a:r>
              <a:rPr lang="en-US" sz="2400" dirty="0" smtClean="0"/>
              <a:t>after the function execution. First we go through the dictionary to get the initial cycle.</a:t>
            </a:r>
          </a:p>
          <a:p>
            <a:pPr algn="just"/>
            <a:endParaRPr lang="en-US" sz="2400" dirty="0"/>
          </a:p>
          <a:p>
            <a:pPr algn="just"/>
            <a:r>
              <a:rPr lang="en-US" sz="2400" dirty="0" smtClean="0"/>
              <a:t>To start, we set </a:t>
            </a:r>
            <a:r>
              <a:rPr lang="en-US" sz="2400" i="1" dirty="0" err="1" smtClean="0"/>
              <a:t>current_node</a:t>
            </a:r>
            <a:r>
              <a:rPr lang="en-US" sz="2400" dirty="0" smtClean="0"/>
              <a:t> to the first key in the </a:t>
            </a:r>
            <a:r>
              <a:rPr lang="en-US" sz="2400" i="1" dirty="0" err="1" smtClean="0"/>
              <a:t>edge_dict</a:t>
            </a:r>
            <a:r>
              <a:rPr lang="en-US" sz="2400" dirty="0" smtClean="0"/>
              <a:t> dictionary. (which is essentially the same as </a:t>
            </a:r>
            <a:r>
              <a:rPr lang="en-US" sz="2400" i="1" dirty="0" smtClean="0"/>
              <a:t>edges</a:t>
            </a:r>
            <a:r>
              <a:rPr lang="en-US" sz="2400" dirty="0" smtClean="0"/>
              <a:t>). It is to be noted that the list at this point contains only the first key, 0.</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246" y="1170432"/>
            <a:ext cx="2107961" cy="5066094"/>
          </a:xfrm>
          <a:prstGeom prst="rect">
            <a:avLst/>
          </a:prstGeom>
        </p:spPr>
      </p:pic>
    </p:spTree>
    <p:extLst>
      <p:ext uri="{BB962C8B-B14F-4D97-AF65-F5344CB8AC3E}">
        <p14:creationId xmlns:p14="http://schemas.microsoft.com/office/powerpoint/2010/main" val="39053664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fr-FR" sz="3600" dirty="0" smtClean="0">
                <a:latin typeface="Verdana" panose="020B0604030504040204" pitchFamily="34" charset="0"/>
                <a:ea typeface="ＭＳ Ｐゴシック" panose="020B0600070205080204" pitchFamily="34" charset="-128"/>
              </a:rPr>
              <a:t>Code visualization (3-7)</a:t>
            </a:r>
          </a:p>
        </p:txBody>
      </p:sp>
      <p:sp>
        <p:nvSpPr>
          <p:cNvPr id="4" name="Slide Number Placeholder 3"/>
          <p:cNvSpPr>
            <a:spLocks noGrp="1"/>
          </p:cNvSpPr>
          <p:nvPr>
            <p:ph type="sldNum" sz="quarter" idx="10"/>
          </p:nvPr>
        </p:nvSpPr>
        <p:spPr>
          <a:xfrm>
            <a:off x="7010400" y="6530086"/>
            <a:ext cx="2133600" cy="365125"/>
          </a:xfrm>
        </p:spPr>
        <p:txBody>
          <a:bodyPr/>
          <a:lstStyle/>
          <a:p>
            <a:pPr>
              <a:defRPr/>
            </a:pPr>
            <a:fld id="{89461CA2-13CF-4753-8695-F9D20087CF81}" type="slidenum">
              <a:rPr lang="en-US" smtClean="0">
                <a:solidFill>
                  <a:schemeClr val="bg1"/>
                </a:solidFill>
              </a:rPr>
              <a:pPr>
                <a:defRPr/>
              </a:pPr>
              <a:t>25</a:t>
            </a:fld>
            <a:endParaRPr lang="en-US" dirty="0">
              <a:solidFill>
                <a:schemeClr val="bg1"/>
              </a:solidFill>
            </a:endParaRPr>
          </a:p>
        </p:txBody>
      </p:sp>
      <p:sp>
        <p:nvSpPr>
          <p:cNvPr id="3" name="Content Placeholder 2"/>
          <p:cNvSpPr>
            <a:spLocks noGrp="1"/>
          </p:cNvSpPr>
          <p:nvPr>
            <p:ph idx="1"/>
          </p:nvPr>
        </p:nvSpPr>
        <p:spPr>
          <a:xfrm>
            <a:off x="457199" y="1408494"/>
            <a:ext cx="5328825" cy="4525963"/>
          </a:xfrm>
        </p:spPr>
        <p:txBody>
          <a:bodyPr/>
          <a:lstStyle/>
          <a:p>
            <a:pPr algn="just"/>
            <a:r>
              <a:rPr lang="en-US" sz="2400" dirty="0" smtClean="0"/>
              <a:t>The first instruction in the </a:t>
            </a:r>
            <a:r>
              <a:rPr lang="en-US" sz="2400" i="1" dirty="0" smtClean="0"/>
              <a:t>while </a:t>
            </a:r>
            <a:r>
              <a:rPr lang="en-US" sz="2400" dirty="0" smtClean="0"/>
              <a:t>loop appends the first value for which the key is the </a:t>
            </a:r>
            <a:r>
              <a:rPr lang="en-US" sz="2400" i="1" dirty="0" err="1" smtClean="0"/>
              <a:t>current_node</a:t>
            </a:r>
            <a:r>
              <a:rPr lang="en-US" sz="2400" dirty="0"/>
              <a:t> </a:t>
            </a:r>
            <a:r>
              <a:rPr lang="en-US" sz="2400" dirty="0" smtClean="0"/>
              <a:t>to the </a:t>
            </a:r>
            <a:r>
              <a:rPr lang="en-US" sz="2400" i="1" dirty="0" smtClean="0"/>
              <a:t>path</a:t>
            </a:r>
            <a:r>
              <a:rPr lang="en-US" sz="2400" dirty="0" smtClean="0"/>
              <a:t> list.</a:t>
            </a:r>
          </a:p>
          <a:p>
            <a:pPr algn="just"/>
            <a:endParaRPr lang="en-US" sz="2400" dirty="0"/>
          </a:p>
          <a:p>
            <a:pPr algn="just"/>
            <a:endParaRPr lang="en-US" sz="2400" i="1" dirty="0" smtClean="0"/>
          </a:p>
          <a:p>
            <a:pPr algn="just"/>
            <a:r>
              <a:rPr lang="en-US" sz="2400" dirty="0" smtClean="0"/>
              <a:t>The first </a:t>
            </a:r>
            <a:r>
              <a:rPr lang="en-US" sz="2400" i="1" dirty="0" smtClean="0"/>
              <a:t>if </a:t>
            </a:r>
            <a:r>
              <a:rPr lang="en-US" sz="2400" dirty="0" smtClean="0"/>
              <a:t>condition in the loop deletes the key (</a:t>
            </a:r>
            <a:r>
              <a:rPr lang="en-US" sz="2400" i="1" dirty="0" smtClean="0"/>
              <a:t>key = </a:t>
            </a:r>
            <a:r>
              <a:rPr lang="en-US" sz="2400" i="1" dirty="0" err="1" smtClean="0"/>
              <a:t>current_node</a:t>
            </a:r>
            <a:r>
              <a:rPr lang="en-US" sz="2400" i="1" dirty="0" smtClean="0"/>
              <a:t>)</a:t>
            </a:r>
            <a:r>
              <a:rPr lang="en-US" sz="2400" dirty="0" smtClean="0"/>
              <a:t> and the value from the </a:t>
            </a:r>
            <a:r>
              <a:rPr lang="en-US" sz="2400" dirty="0" err="1" smtClean="0"/>
              <a:t>edge_dict</a:t>
            </a:r>
            <a:r>
              <a:rPr lang="en-US" sz="2400" dirty="0" smtClean="0"/>
              <a:t> dictionary if there is only one value, or it replaces the first value of this key with the next value.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8577" y="984527"/>
            <a:ext cx="2335671" cy="538304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6481" y="2834580"/>
            <a:ext cx="3490262" cy="457240"/>
          </a:xfrm>
          <a:prstGeom prst="rect">
            <a:avLst/>
          </a:prstGeom>
        </p:spPr>
      </p:pic>
    </p:spTree>
    <p:extLst>
      <p:ext uri="{BB962C8B-B14F-4D97-AF65-F5344CB8AC3E}">
        <p14:creationId xmlns:p14="http://schemas.microsoft.com/office/powerpoint/2010/main" val="6715666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fr-FR" sz="3600" dirty="0" smtClean="0">
                <a:latin typeface="Verdana" panose="020B0604030504040204" pitchFamily="34" charset="0"/>
                <a:ea typeface="ＭＳ Ｐゴシック" panose="020B0600070205080204" pitchFamily="34" charset="-128"/>
              </a:rPr>
              <a:t>Code visualization (4-7)</a:t>
            </a:r>
          </a:p>
        </p:txBody>
      </p:sp>
      <p:sp>
        <p:nvSpPr>
          <p:cNvPr id="4" name="Slide Number Placeholder 3"/>
          <p:cNvSpPr>
            <a:spLocks noGrp="1"/>
          </p:cNvSpPr>
          <p:nvPr>
            <p:ph type="sldNum" sz="quarter" idx="10"/>
          </p:nvPr>
        </p:nvSpPr>
        <p:spPr>
          <a:xfrm>
            <a:off x="7010400" y="6530086"/>
            <a:ext cx="2133600" cy="365125"/>
          </a:xfrm>
        </p:spPr>
        <p:txBody>
          <a:bodyPr/>
          <a:lstStyle/>
          <a:p>
            <a:pPr>
              <a:defRPr/>
            </a:pPr>
            <a:fld id="{89461CA2-13CF-4753-8695-F9D20087CF81}" type="slidenum">
              <a:rPr lang="en-US" smtClean="0">
                <a:solidFill>
                  <a:schemeClr val="bg1"/>
                </a:solidFill>
              </a:rPr>
              <a:pPr>
                <a:defRPr/>
              </a:pPr>
              <a:t>26</a:t>
            </a:fld>
            <a:endParaRPr lang="en-US" dirty="0">
              <a:solidFill>
                <a:schemeClr val="bg1"/>
              </a:solidFill>
            </a:endParaRPr>
          </a:p>
        </p:txBody>
      </p:sp>
      <p:sp>
        <p:nvSpPr>
          <p:cNvPr id="3" name="Content Placeholder 2"/>
          <p:cNvSpPr>
            <a:spLocks noGrp="1"/>
          </p:cNvSpPr>
          <p:nvPr>
            <p:ph idx="1"/>
          </p:nvPr>
        </p:nvSpPr>
        <p:spPr>
          <a:xfrm>
            <a:off x="457200" y="1302803"/>
            <a:ext cx="5440680" cy="4891722"/>
          </a:xfrm>
        </p:spPr>
        <p:txBody>
          <a:bodyPr/>
          <a:lstStyle/>
          <a:p>
            <a:pPr algn="just"/>
            <a:r>
              <a:rPr lang="en-US" sz="2400" dirty="0" smtClean="0"/>
              <a:t>The code:</a:t>
            </a:r>
          </a:p>
          <a:p>
            <a:pPr algn="just"/>
            <a:endParaRPr lang="en-US" sz="2400" dirty="0"/>
          </a:p>
          <a:p>
            <a:pPr algn="just"/>
            <a:endParaRPr lang="en-US" sz="2400" dirty="0" smtClean="0"/>
          </a:p>
          <a:p>
            <a:pPr algn="just"/>
            <a:r>
              <a:rPr lang="en-US" sz="2400" dirty="0" smtClean="0"/>
              <a:t>updates </a:t>
            </a:r>
            <a:r>
              <a:rPr lang="en-US" sz="2400" i="1" dirty="0" err="1" smtClean="0"/>
              <a:t>current_node</a:t>
            </a:r>
            <a:r>
              <a:rPr lang="en-US" sz="2400" dirty="0" smtClean="0"/>
              <a:t> with the most recent appended value in </a:t>
            </a:r>
            <a:r>
              <a:rPr lang="en-US" sz="2400" i="1" dirty="0" smtClean="0"/>
              <a:t>path</a:t>
            </a:r>
            <a:r>
              <a:rPr lang="en-US" sz="2400" dirty="0" smtClean="0"/>
              <a:t> if this value exists as a key in </a:t>
            </a:r>
            <a:r>
              <a:rPr lang="en-US" sz="2400" i="1" dirty="0" err="1" smtClean="0"/>
              <a:t>edge_dict</a:t>
            </a:r>
            <a:r>
              <a:rPr lang="en-US" sz="2400" dirty="0" smtClean="0"/>
              <a:t>, or else it breaks the loop. If the update is successful, it means that an initial but yet incomplete cycle is found and it is assumed to be the case.</a:t>
            </a:r>
            <a:endParaRPr 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0165" y="1813432"/>
            <a:ext cx="2194750" cy="73920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9737" y="967242"/>
            <a:ext cx="2533350" cy="5562844"/>
          </a:xfrm>
          <a:prstGeom prst="rect">
            <a:avLst/>
          </a:prstGeom>
        </p:spPr>
      </p:pic>
    </p:spTree>
    <p:extLst>
      <p:ext uri="{BB962C8B-B14F-4D97-AF65-F5344CB8AC3E}">
        <p14:creationId xmlns:p14="http://schemas.microsoft.com/office/powerpoint/2010/main" val="30960486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fr-FR" sz="3600" dirty="0" smtClean="0">
                <a:latin typeface="Verdana" panose="020B0604030504040204" pitchFamily="34" charset="0"/>
                <a:ea typeface="ＭＳ Ｐゴシック" panose="020B0600070205080204" pitchFamily="34" charset="-128"/>
              </a:rPr>
              <a:t>Code visualization (5-7)</a:t>
            </a:r>
          </a:p>
        </p:txBody>
      </p:sp>
      <p:sp>
        <p:nvSpPr>
          <p:cNvPr id="4" name="Slide Number Placeholder 3"/>
          <p:cNvSpPr>
            <a:spLocks noGrp="1"/>
          </p:cNvSpPr>
          <p:nvPr>
            <p:ph type="sldNum" sz="quarter" idx="10"/>
          </p:nvPr>
        </p:nvSpPr>
        <p:spPr>
          <a:xfrm>
            <a:off x="7010400" y="6530086"/>
            <a:ext cx="2133600" cy="365125"/>
          </a:xfrm>
        </p:spPr>
        <p:txBody>
          <a:bodyPr/>
          <a:lstStyle/>
          <a:p>
            <a:pPr>
              <a:defRPr/>
            </a:pPr>
            <a:fld id="{89461CA2-13CF-4753-8695-F9D20087CF81}" type="slidenum">
              <a:rPr lang="en-US" smtClean="0">
                <a:solidFill>
                  <a:schemeClr val="bg1"/>
                </a:solidFill>
              </a:rPr>
              <a:pPr>
                <a:defRPr/>
              </a:pPr>
              <a:t>27</a:t>
            </a:fld>
            <a:endParaRPr lang="en-US" dirty="0">
              <a:solidFill>
                <a:schemeClr val="bg1"/>
              </a:solidFill>
            </a:endParaRPr>
          </a:p>
        </p:txBody>
      </p:sp>
      <p:sp>
        <p:nvSpPr>
          <p:cNvPr id="3" name="Content Placeholder 2"/>
          <p:cNvSpPr>
            <a:spLocks noGrp="1"/>
          </p:cNvSpPr>
          <p:nvPr>
            <p:ph idx="1"/>
          </p:nvPr>
        </p:nvSpPr>
        <p:spPr>
          <a:xfrm>
            <a:off x="457200" y="1231294"/>
            <a:ext cx="5440680" cy="4891722"/>
          </a:xfrm>
        </p:spPr>
        <p:txBody>
          <a:bodyPr/>
          <a:lstStyle/>
          <a:p>
            <a:pPr algn="just"/>
            <a:r>
              <a:rPr lang="en-US" sz="2400" dirty="0" smtClean="0"/>
              <a:t>For the second part of the function, we set the following condition: while the length of the </a:t>
            </a:r>
            <a:r>
              <a:rPr lang="en-US" sz="2400" i="1" dirty="0" err="1" smtClean="0"/>
              <a:t>edge_dict</a:t>
            </a:r>
            <a:r>
              <a:rPr lang="en-US" sz="2400" i="1" dirty="0" smtClean="0"/>
              <a:t> </a:t>
            </a:r>
            <a:r>
              <a:rPr lang="en-US" sz="2400" dirty="0" smtClean="0"/>
              <a:t>dictionary is greater than 0, we continually expand the initial cycle until we are out of </a:t>
            </a:r>
            <a:r>
              <a:rPr lang="en-US" sz="2400" i="1" dirty="0" err="1" smtClean="0"/>
              <a:t>edge_dict</a:t>
            </a:r>
            <a:r>
              <a:rPr lang="en-US" sz="2400" dirty="0" smtClean="0"/>
              <a:t>.</a:t>
            </a:r>
          </a:p>
          <a:p>
            <a:pPr algn="just"/>
            <a:r>
              <a:rPr lang="en-US" sz="2400" dirty="0" smtClean="0"/>
              <a:t>We consider</a:t>
            </a:r>
            <a:r>
              <a:rPr lang="en-US" sz="2400" b="1" i="1" dirty="0" smtClean="0"/>
              <a:t> </a:t>
            </a:r>
            <a:r>
              <a:rPr lang="en-US" sz="2400" b="1" i="1" dirty="0" err="1" smtClean="0"/>
              <a:t>i</a:t>
            </a:r>
            <a:r>
              <a:rPr lang="en-US" sz="2400" b="1" i="1" dirty="0" smtClean="0"/>
              <a:t> </a:t>
            </a:r>
            <a:r>
              <a:rPr lang="en-US" sz="2400" dirty="0" smtClean="0"/>
              <a:t>as a counter, starts from zero and increments by 1 to length(path).</a:t>
            </a:r>
          </a:p>
          <a:p>
            <a:pPr algn="just"/>
            <a:endParaRPr lang="en-US" sz="2400" dirty="0"/>
          </a:p>
          <a:p>
            <a:pPr algn="just"/>
            <a:r>
              <a:rPr lang="en-US" sz="2400" dirty="0" smtClean="0"/>
              <a:t>When there is a value </a:t>
            </a:r>
            <a:r>
              <a:rPr lang="en-US" sz="2400" i="1" dirty="0" err="1" smtClean="0"/>
              <a:t>i</a:t>
            </a:r>
            <a:r>
              <a:rPr lang="en-US" sz="2400" i="1" dirty="0" smtClean="0"/>
              <a:t> </a:t>
            </a:r>
            <a:r>
              <a:rPr lang="en-US" sz="2400" dirty="0" smtClean="0"/>
              <a:t>for which a key corresponds in </a:t>
            </a:r>
            <a:r>
              <a:rPr lang="en-US" sz="2400" i="1" dirty="0" err="1" smtClean="0"/>
              <a:t>edge_dict</a:t>
            </a:r>
            <a:r>
              <a:rPr lang="en-US" sz="2400" dirty="0" smtClean="0"/>
              <a:t>, we set </a:t>
            </a:r>
            <a:r>
              <a:rPr lang="en-US" sz="2400" i="1" dirty="0" err="1" smtClean="0"/>
              <a:t>current_node</a:t>
            </a:r>
            <a:r>
              <a:rPr lang="en-US" sz="2400" dirty="0" smtClean="0"/>
              <a:t> to </a:t>
            </a:r>
            <a:r>
              <a:rPr lang="en-US" sz="2400" i="1" dirty="0" smtClean="0"/>
              <a:t>path[</a:t>
            </a:r>
            <a:r>
              <a:rPr lang="en-US" sz="2400" i="1" dirty="0" err="1" smtClean="0"/>
              <a:t>i</a:t>
            </a:r>
            <a:r>
              <a:rPr lang="en-US" sz="2400" i="1" dirty="0" smtClean="0"/>
              <a:t>].</a:t>
            </a:r>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208" y="982245"/>
            <a:ext cx="2450592" cy="5389821"/>
          </a:xfrm>
          <a:prstGeom prst="rect">
            <a:avLst/>
          </a:prstGeom>
        </p:spPr>
      </p:pic>
    </p:spTree>
    <p:extLst>
      <p:ext uri="{BB962C8B-B14F-4D97-AF65-F5344CB8AC3E}">
        <p14:creationId xmlns:p14="http://schemas.microsoft.com/office/powerpoint/2010/main" val="24406412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fr-FR" sz="3600" dirty="0" smtClean="0">
                <a:latin typeface="Verdana" panose="020B0604030504040204" pitchFamily="34" charset="0"/>
                <a:ea typeface="ＭＳ Ｐゴシック" panose="020B0600070205080204" pitchFamily="34" charset="-128"/>
              </a:rPr>
              <a:t>Code visualization (6-7)</a:t>
            </a:r>
          </a:p>
        </p:txBody>
      </p:sp>
      <p:sp>
        <p:nvSpPr>
          <p:cNvPr id="4" name="Slide Number Placeholder 3"/>
          <p:cNvSpPr>
            <a:spLocks noGrp="1"/>
          </p:cNvSpPr>
          <p:nvPr>
            <p:ph type="sldNum" sz="quarter" idx="10"/>
          </p:nvPr>
        </p:nvSpPr>
        <p:spPr>
          <a:xfrm>
            <a:off x="7010400" y="6530086"/>
            <a:ext cx="2133600" cy="365125"/>
          </a:xfrm>
        </p:spPr>
        <p:txBody>
          <a:bodyPr/>
          <a:lstStyle/>
          <a:p>
            <a:pPr>
              <a:defRPr/>
            </a:pPr>
            <a:fld id="{89461CA2-13CF-4753-8695-F9D20087CF81}" type="slidenum">
              <a:rPr lang="en-US" smtClean="0">
                <a:solidFill>
                  <a:schemeClr val="bg1"/>
                </a:solidFill>
              </a:rPr>
              <a:pPr>
                <a:defRPr/>
              </a:pPr>
              <a:t>28</a:t>
            </a:fld>
            <a:endParaRPr lang="en-US" dirty="0">
              <a:solidFill>
                <a:schemeClr val="bg1"/>
              </a:solidFill>
            </a:endParaRPr>
          </a:p>
        </p:txBody>
      </p:sp>
      <p:sp>
        <p:nvSpPr>
          <p:cNvPr id="3" name="Content Placeholder 2"/>
          <p:cNvSpPr>
            <a:spLocks noGrp="1"/>
          </p:cNvSpPr>
          <p:nvPr>
            <p:ph idx="1"/>
          </p:nvPr>
        </p:nvSpPr>
        <p:spPr>
          <a:xfrm>
            <a:off x="457200" y="1170432"/>
            <a:ext cx="5440680" cy="4891722"/>
          </a:xfrm>
        </p:spPr>
        <p:txBody>
          <a:bodyPr/>
          <a:lstStyle/>
          <a:p>
            <a:pPr algn="just"/>
            <a:r>
              <a:rPr lang="en-US" sz="2400" dirty="0" smtClean="0"/>
              <a:t>Next, we create the list called </a:t>
            </a:r>
            <a:r>
              <a:rPr lang="en-US" sz="2400" i="1" dirty="0" smtClean="0"/>
              <a:t>cycle</a:t>
            </a:r>
            <a:r>
              <a:rPr lang="en-US" sz="2400" dirty="0" smtClean="0"/>
              <a:t>.</a:t>
            </a:r>
          </a:p>
          <a:p>
            <a:pPr algn="just"/>
            <a:r>
              <a:rPr lang="en-US" sz="2400" dirty="0" smtClean="0"/>
              <a:t>Using the same principles as in the first part of the function, we set the first value of this list to the value </a:t>
            </a:r>
            <a:r>
              <a:rPr lang="en-US" sz="2400" i="1" dirty="0" smtClean="0"/>
              <a:t>path[</a:t>
            </a:r>
            <a:r>
              <a:rPr lang="en-US" sz="2400" i="1" dirty="0" err="1" smtClean="0"/>
              <a:t>i</a:t>
            </a:r>
            <a:r>
              <a:rPr lang="en-US" sz="2400" i="1" dirty="0" smtClean="0"/>
              <a:t>]</a:t>
            </a:r>
            <a:r>
              <a:rPr lang="en-US" sz="2400" dirty="0" smtClean="0"/>
              <a:t>.</a:t>
            </a:r>
          </a:p>
          <a:p>
            <a:pPr algn="just"/>
            <a:r>
              <a:rPr lang="en-US" sz="2400" dirty="0" smtClean="0"/>
              <a:t>Next, we use a slightly modified version of the </a:t>
            </a:r>
            <a:r>
              <a:rPr lang="en-US" sz="2400" i="1" dirty="0" smtClean="0"/>
              <a:t>While True: </a:t>
            </a:r>
            <a:r>
              <a:rPr lang="en-US" sz="2400" dirty="0" smtClean="0"/>
              <a:t>loop as in the first part of the function, designed to work with </a:t>
            </a:r>
            <a:r>
              <a:rPr lang="en-US" sz="2400" i="1" dirty="0" smtClean="0"/>
              <a:t>cycle</a:t>
            </a:r>
            <a:r>
              <a:rPr lang="en-US" sz="2400" dirty="0" smtClean="0"/>
              <a:t> instead of </a:t>
            </a:r>
            <a:r>
              <a:rPr lang="en-US" sz="2400" i="1" dirty="0" smtClean="0"/>
              <a:t>path</a:t>
            </a:r>
            <a:r>
              <a:rPr lang="en-US" sz="2400" dirty="0" smtClean="0"/>
              <a:t>, both being lists.</a:t>
            </a:r>
          </a:p>
          <a:p>
            <a:pPr algn="just"/>
            <a:r>
              <a:rPr lang="en-US" sz="2400" dirty="0" smtClean="0"/>
              <a:t>The </a:t>
            </a:r>
            <a:r>
              <a:rPr lang="en-US" sz="2400" i="1" dirty="0" smtClean="0"/>
              <a:t>cycle </a:t>
            </a:r>
            <a:r>
              <a:rPr lang="en-US" sz="2400" dirty="0" smtClean="0"/>
              <a:t>list is then attached to path, using the instruction below:</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8196" y="1201406"/>
            <a:ext cx="2488287" cy="482977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2838" y="5584247"/>
            <a:ext cx="2789162" cy="198137"/>
          </a:xfrm>
          <a:prstGeom prst="rect">
            <a:avLst/>
          </a:prstGeom>
        </p:spPr>
      </p:pic>
    </p:spTree>
    <p:extLst>
      <p:ext uri="{BB962C8B-B14F-4D97-AF65-F5344CB8AC3E}">
        <p14:creationId xmlns:p14="http://schemas.microsoft.com/office/powerpoint/2010/main" val="28362401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fr-FR" sz="3600" dirty="0" smtClean="0">
                <a:latin typeface="Verdana" panose="020B0604030504040204" pitchFamily="34" charset="0"/>
                <a:ea typeface="ＭＳ Ｐゴシック" panose="020B0600070205080204" pitchFamily="34" charset="-128"/>
              </a:rPr>
              <a:t>Code visualization (7-7)</a:t>
            </a:r>
          </a:p>
        </p:txBody>
      </p:sp>
      <p:sp>
        <p:nvSpPr>
          <p:cNvPr id="4" name="Slide Number Placeholder 3"/>
          <p:cNvSpPr>
            <a:spLocks noGrp="1"/>
          </p:cNvSpPr>
          <p:nvPr>
            <p:ph type="sldNum" sz="quarter" idx="10"/>
          </p:nvPr>
        </p:nvSpPr>
        <p:spPr>
          <a:xfrm>
            <a:off x="7010400" y="6530086"/>
            <a:ext cx="2133600" cy="365125"/>
          </a:xfrm>
        </p:spPr>
        <p:txBody>
          <a:bodyPr/>
          <a:lstStyle/>
          <a:p>
            <a:pPr>
              <a:defRPr/>
            </a:pPr>
            <a:fld id="{89461CA2-13CF-4753-8695-F9D20087CF81}" type="slidenum">
              <a:rPr lang="en-US" smtClean="0">
                <a:solidFill>
                  <a:schemeClr val="bg1"/>
                </a:solidFill>
              </a:rPr>
              <a:pPr>
                <a:defRPr/>
              </a:pPr>
              <a:t>29</a:t>
            </a:fld>
            <a:endParaRPr lang="en-US" dirty="0">
              <a:solidFill>
                <a:schemeClr val="bg1"/>
              </a:solidFill>
            </a:endParaRPr>
          </a:p>
        </p:txBody>
      </p:sp>
      <p:sp>
        <p:nvSpPr>
          <p:cNvPr id="3" name="Content Placeholder 2"/>
          <p:cNvSpPr>
            <a:spLocks noGrp="1"/>
          </p:cNvSpPr>
          <p:nvPr>
            <p:ph idx="1"/>
          </p:nvPr>
        </p:nvSpPr>
        <p:spPr>
          <a:xfrm>
            <a:off x="457200" y="1170432"/>
            <a:ext cx="8229600" cy="1207008"/>
          </a:xfrm>
        </p:spPr>
        <p:txBody>
          <a:bodyPr/>
          <a:lstStyle/>
          <a:p>
            <a:pPr algn="just"/>
            <a:r>
              <a:rPr lang="en-US" sz="2400" dirty="0" smtClean="0"/>
              <a:t>When and if we reach another “dead end”, the algorithm is run again. When </a:t>
            </a:r>
            <a:r>
              <a:rPr lang="en-US" sz="2400" i="1" dirty="0" err="1" smtClean="0"/>
              <a:t>edge_dict</a:t>
            </a:r>
            <a:r>
              <a:rPr lang="en-US" sz="2400" i="1" dirty="0" smtClean="0"/>
              <a:t> </a:t>
            </a:r>
            <a:r>
              <a:rPr lang="en-US" sz="2400" dirty="0" smtClean="0"/>
              <a:t>is empty, </a:t>
            </a:r>
            <a:r>
              <a:rPr lang="en-US" sz="2400" i="1" dirty="0" smtClean="0"/>
              <a:t>path</a:t>
            </a:r>
            <a:r>
              <a:rPr lang="en-US" sz="2400" dirty="0" smtClean="0"/>
              <a:t> will contain the cycle we are looking for.</a:t>
            </a: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333" y="2313004"/>
            <a:ext cx="2350007" cy="404079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9472" y="2320487"/>
            <a:ext cx="2350006" cy="226353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9472" y="5094281"/>
            <a:ext cx="2350006" cy="1259944"/>
          </a:xfrm>
          <a:prstGeom prst="rect">
            <a:avLst/>
          </a:prstGeom>
        </p:spPr>
      </p:pic>
    </p:spTree>
    <p:extLst>
      <p:ext uri="{BB962C8B-B14F-4D97-AF65-F5344CB8AC3E}">
        <p14:creationId xmlns:p14="http://schemas.microsoft.com/office/powerpoint/2010/main" val="641369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fr-FR" sz="3600" dirty="0" smtClean="0">
                <a:latin typeface="Verdana" panose="020B0604030504040204" pitchFamily="34" charset="0"/>
                <a:ea typeface="ＭＳ Ｐゴシック" panose="020B0600070205080204" pitchFamily="34" charset="-128"/>
              </a:rPr>
              <a:t>Overview (1-2)</a:t>
            </a:r>
          </a:p>
        </p:txBody>
      </p:sp>
      <p:sp>
        <p:nvSpPr>
          <p:cNvPr id="3" name="Espace réservé du contenu 2"/>
          <p:cNvSpPr>
            <a:spLocks noGrp="1"/>
          </p:cNvSpPr>
          <p:nvPr>
            <p:ph idx="1"/>
          </p:nvPr>
        </p:nvSpPr>
        <p:spPr/>
        <p:txBody>
          <a:bodyPr vert="horz" wrap="square" lIns="91440" tIns="45720" rIns="91440" bIns="45720" numCol="1" anchor="t" anchorCtr="0" compatLnSpc="1">
            <a:prstTxWarp prst="textNoShape">
              <a:avLst/>
            </a:prstTxWarp>
          </a:bodyPr>
          <a:lstStyle/>
          <a:p>
            <a:pPr algn="just"/>
            <a:r>
              <a:rPr lang="en-US" dirty="0"/>
              <a:t>This document presents one of two algorithms that we have been asked to submit for this subject</a:t>
            </a:r>
            <a:r>
              <a:rPr lang="en-US" dirty="0" smtClean="0"/>
              <a:t>. </a:t>
            </a:r>
          </a:p>
          <a:p>
            <a:pPr algn="just" eaLnBrk="1" hangingPunct="1"/>
            <a:endParaRPr lang="fr-BE" altLang="fr-FR" dirty="0" smtClean="0">
              <a:ea typeface="ＭＳ Ｐゴシック" panose="020B0600070205080204" pitchFamily="34" charset="-128"/>
            </a:endParaRPr>
          </a:p>
          <a:p>
            <a:pPr marL="457200" indent="-457200" algn="just" eaLnBrk="1" hangingPunct="1">
              <a:buFont typeface="Arial" panose="020B0604020202020204" pitchFamily="34" charset="0"/>
              <a:buChar char="•"/>
            </a:pPr>
            <a:r>
              <a:rPr lang="en-US" altLang="fr-FR" i="1" dirty="0" smtClean="0">
                <a:ea typeface="ＭＳ Ｐゴシック" panose="020B0600070205080204" pitchFamily="34" charset="-128"/>
              </a:rPr>
              <a:t>Bioinformatics </a:t>
            </a:r>
            <a:r>
              <a:rPr lang="en-US" altLang="fr-FR" i="1" dirty="0">
                <a:ea typeface="ＭＳ Ｐゴシック" panose="020B0600070205080204" pitchFamily="34" charset="-128"/>
              </a:rPr>
              <a:t>I - Finding Hidden Messages in </a:t>
            </a:r>
            <a:r>
              <a:rPr lang="en-US" altLang="fr-FR" i="1" dirty="0" smtClean="0">
                <a:ea typeface="ＭＳ Ｐゴシック" panose="020B0600070205080204" pitchFamily="34" charset="-128"/>
              </a:rPr>
              <a:t>DNA</a:t>
            </a:r>
          </a:p>
          <a:p>
            <a:pPr marL="457200" indent="-457200" algn="just" eaLnBrk="1" hangingPunct="1">
              <a:buFont typeface="Arial" panose="020B0604020202020204" pitchFamily="34" charset="0"/>
              <a:buChar char="•"/>
            </a:pPr>
            <a:r>
              <a:rPr lang="en-US" altLang="fr-FR" i="1" dirty="0">
                <a:ea typeface="ＭＳ Ｐゴシック" panose="020B0600070205080204" pitchFamily="34" charset="-128"/>
              </a:rPr>
              <a:t>Bioinformatics II - Algorithms for DNA </a:t>
            </a:r>
            <a:r>
              <a:rPr lang="en-US" altLang="fr-FR" i="1" dirty="0" smtClean="0">
                <a:ea typeface="ＭＳ Ｐゴシック" panose="020B0600070205080204" pitchFamily="34" charset="-128"/>
              </a:rPr>
              <a:t>Sequencing</a:t>
            </a:r>
          </a:p>
          <a:p>
            <a:pPr marL="457200" indent="-457200" algn="just" eaLnBrk="1" hangingPunct="1">
              <a:buFont typeface="Arial" panose="020B0604020202020204" pitchFamily="34" charset="0"/>
              <a:buChar char="•"/>
            </a:pPr>
            <a:r>
              <a:rPr lang="en-US" altLang="fr-FR" i="1" dirty="0" smtClean="0">
                <a:ea typeface="ＭＳ Ｐゴシック" panose="020B0600070205080204" pitchFamily="34" charset="-128"/>
              </a:rPr>
              <a:t>Bioinformatics </a:t>
            </a:r>
            <a:r>
              <a:rPr lang="en-US" altLang="fr-FR" i="1" dirty="0">
                <a:ea typeface="ＭＳ Ｐゴシック" panose="020B0600070205080204" pitchFamily="34" charset="-128"/>
              </a:rPr>
              <a:t>III - Comparing Genes, Proteins, and </a:t>
            </a:r>
            <a:r>
              <a:rPr lang="en-US" altLang="fr-FR" i="1" dirty="0" smtClean="0">
                <a:ea typeface="ＭＳ Ｐゴシック" panose="020B0600070205080204" pitchFamily="34" charset="-128"/>
              </a:rPr>
              <a:t>Genomes</a:t>
            </a:r>
          </a:p>
          <a:p>
            <a:pPr algn="just" eaLnBrk="1" hangingPunct="1"/>
            <a:endParaRPr lang="fr-FR" altLang="fr-FR" i="1" dirty="0" smtClean="0">
              <a:ea typeface="ＭＳ Ｐゴシック" panose="020B0600070205080204" pitchFamily="34" charset="-128"/>
            </a:endParaRPr>
          </a:p>
          <a:p>
            <a:pPr algn="just" eaLnBrk="1" hangingPunct="1"/>
            <a:endParaRPr lang="fr-FR" altLang="fr-FR" i="1" dirty="0" smtClean="0">
              <a:ea typeface="ＭＳ Ｐゴシック" panose="020B0600070205080204" pitchFamily="34" charset="-128"/>
            </a:endParaRPr>
          </a:p>
          <a:p>
            <a:pPr algn="just" eaLnBrk="1" hangingPunct="1"/>
            <a:r>
              <a:rPr lang="en-US" altLang="fr-FR" b="1" dirty="0" smtClean="0">
                <a:ea typeface="ＭＳ Ｐゴシック" panose="020B0600070205080204" pitchFamily="34" charset="-128"/>
              </a:rPr>
              <a:t>Note: </a:t>
            </a:r>
            <a:r>
              <a:rPr lang="en-US" altLang="fr-FR" dirty="0" smtClean="0">
                <a:ea typeface="ＭＳ Ｐゴシック" panose="020B0600070205080204" pitchFamily="34" charset="-128"/>
              </a:rPr>
              <a:t>The programming language used is Python 2.7.13.</a:t>
            </a:r>
          </a:p>
        </p:txBody>
      </p:sp>
      <p:sp>
        <p:nvSpPr>
          <p:cNvPr id="4" name="Slide Number Placeholder 3"/>
          <p:cNvSpPr>
            <a:spLocks noGrp="1"/>
          </p:cNvSpPr>
          <p:nvPr>
            <p:ph type="sldNum" sz="quarter" idx="10"/>
          </p:nvPr>
        </p:nvSpPr>
        <p:spPr>
          <a:xfrm>
            <a:off x="7010400" y="6530086"/>
            <a:ext cx="2133600" cy="365125"/>
          </a:xfrm>
        </p:spPr>
        <p:txBody>
          <a:bodyPr/>
          <a:lstStyle/>
          <a:p>
            <a:pPr>
              <a:defRPr/>
            </a:pPr>
            <a:fld id="{89461CA2-13CF-4753-8695-F9D20087CF81}" type="slidenum">
              <a:rPr lang="en-US" smtClean="0">
                <a:solidFill>
                  <a:schemeClr val="bg1"/>
                </a:solidFill>
              </a:rPr>
              <a:pPr>
                <a:defRPr/>
              </a:pPr>
              <a:t>3</a:t>
            </a:fld>
            <a:endParaRPr lang="en-US"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5452" y="4462067"/>
            <a:ext cx="1371600" cy="13716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bwMode="auto">
          <a:xfrm>
            <a:off x="457200" y="44206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fr-FR" sz="3600" dirty="0" smtClean="0">
                <a:latin typeface="Verdana" panose="020B0604030504040204" pitchFamily="34" charset="0"/>
                <a:ea typeface="ＭＳ Ｐゴシック" panose="020B0600070205080204" pitchFamily="34" charset="-128"/>
              </a:rPr>
              <a:t>Data: in/out</a:t>
            </a:r>
          </a:p>
        </p:txBody>
      </p:sp>
      <p:sp>
        <p:nvSpPr>
          <p:cNvPr id="4" name="Slide Number Placeholder 3"/>
          <p:cNvSpPr>
            <a:spLocks noGrp="1"/>
          </p:cNvSpPr>
          <p:nvPr>
            <p:ph type="sldNum" sz="quarter" idx="10"/>
          </p:nvPr>
        </p:nvSpPr>
        <p:spPr>
          <a:xfrm>
            <a:off x="7010400" y="6530086"/>
            <a:ext cx="2133600" cy="365125"/>
          </a:xfrm>
        </p:spPr>
        <p:txBody>
          <a:bodyPr/>
          <a:lstStyle/>
          <a:p>
            <a:pPr>
              <a:defRPr/>
            </a:pPr>
            <a:fld id="{89461CA2-13CF-4753-8695-F9D20087CF81}" type="slidenum">
              <a:rPr lang="en-US" smtClean="0">
                <a:solidFill>
                  <a:schemeClr val="bg1"/>
                </a:solidFill>
              </a:rPr>
              <a:pPr>
                <a:defRPr/>
              </a:pPr>
              <a:t>30</a:t>
            </a:fld>
            <a:endParaRPr lang="en-US" dirty="0">
              <a:solidFill>
                <a:schemeClr val="bg1"/>
              </a:solidFill>
            </a:endParaRPr>
          </a:p>
        </p:txBody>
      </p:sp>
      <p:sp>
        <p:nvSpPr>
          <p:cNvPr id="6" name="Content Placeholder 5"/>
          <p:cNvSpPr>
            <a:spLocks noGrp="1"/>
          </p:cNvSpPr>
          <p:nvPr>
            <p:ph idx="1"/>
          </p:nvPr>
        </p:nvSpPr>
        <p:spPr>
          <a:xfrm>
            <a:off x="457200" y="1007222"/>
            <a:ext cx="8229600" cy="4525963"/>
          </a:xfrm>
        </p:spPr>
        <p:txBody>
          <a:bodyPr/>
          <a:lstStyle/>
          <a:p>
            <a:pPr algn="just"/>
            <a:r>
              <a:rPr lang="en-GB" sz="1150" dirty="0"/>
              <a:t>0 -&gt; 1516,3,4,9</a:t>
            </a:r>
          </a:p>
          <a:p>
            <a:pPr algn="just"/>
            <a:r>
              <a:rPr lang="en-GB" sz="1150" dirty="0"/>
              <a:t>1 -&gt; 2,23</a:t>
            </a:r>
          </a:p>
          <a:p>
            <a:pPr algn="just"/>
            <a:r>
              <a:rPr lang="en-GB" sz="1150" dirty="0"/>
              <a:t>10 -&gt; 109,11</a:t>
            </a:r>
          </a:p>
          <a:p>
            <a:pPr algn="just"/>
            <a:r>
              <a:rPr lang="en-GB" sz="1150" dirty="0"/>
              <a:t>100 -&gt; 13,199</a:t>
            </a:r>
          </a:p>
          <a:p>
            <a:pPr algn="just"/>
            <a:r>
              <a:rPr lang="en-GB" sz="1150" dirty="0"/>
              <a:t>1000 -&gt; 1002</a:t>
            </a:r>
          </a:p>
          <a:p>
            <a:pPr algn="just"/>
            <a:r>
              <a:rPr lang="en-GB" sz="1150" dirty="0"/>
              <a:t>1001 -&gt; 810</a:t>
            </a:r>
          </a:p>
          <a:p>
            <a:pPr algn="just"/>
            <a:r>
              <a:rPr lang="en-GB" sz="1150" dirty="0"/>
              <a:t>1002 -&gt; 1001</a:t>
            </a:r>
          </a:p>
          <a:p>
            <a:pPr algn="just"/>
            <a:r>
              <a:rPr lang="en-GB" sz="1150" dirty="0"/>
              <a:t>1003 -&gt; 49</a:t>
            </a:r>
          </a:p>
          <a:p>
            <a:pPr algn="just"/>
            <a:r>
              <a:rPr lang="en-GB" sz="1150" dirty="0"/>
              <a:t>1004 -&gt; 1005</a:t>
            </a:r>
          </a:p>
          <a:p>
            <a:pPr algn="just"/>
            <a:r>
              <a:rPr lang="en-GB" sz="1150" dirty="0"/>
              <a:t>1005 -&gt; 1003</a:t>
            </a:r>
          </a:p>
          <a:p>
            <a:pPr algn="just"/>
            <a:r>
              <a:rPr lang="en-GB" sz="1150" dirty="0"/>
              <a:t>1006 -&gt; 1007</a:t>
            </a:r>
          </a:p>
          <a:p>
            <a:pPr algn="just"/>
            <a:r>
              <a:rPr lang="en-GB" sz="1150" dirty="0"/>
              <a:t>1007 -&gt; 1008,1266</a:t>
            </a:r>
          </a:p>
          <a:p>
            <a:pPr algn="just"/>
            <a:r>
              <a:rPr lang="en-GB" sz="1150" dirty="0"/>
              <a:t>1008 -&gt; 1793,703</a:t>
            </a:r>
          </a:p>
          <a:p>
            <a:pPr algn="just"/>
            <a:r>
              <a:rPr lang="en-GB" sz="1150" dirty="0"/>
              <a:t>1009 -&gt; 1010,1275</a:t>
            </a:r>
          </a:p>
          <a:p>
            <a:pPr algn="just"/>
            <a:r>
              <a:rPr lang="en-GB" sz="1150" dirty="0"/>
              <a:t>101 -&gt; 100,1610</a:t>
            </a:r>
          </a:p>
          <a:p>
            <a:pPr algn="just"/>
            <a:r>
              <a:rPr lang="en-GB" sz="1150" dirty="0"/>
              <a:t>1010 -&gt; 1011,2658</a:t>
            </a:r>
          </a:p>
          <a:p>
            <a:pPr algn="just"/>
            <a:r>
              <a:rPr lang="en-GB" sz="1150" dirty="0"/>
              <a:t>1011 -&gt; 1206,947</a:t>
            </a:r>
          </a:p>
          <a:p>
            <a:pPr algn="just"/>
            <a:r>
              <a:rPr lang="en-GB" sz="1150" dirty="0"/>
              <a:t>1012 -&gt; 1013,1496</a:t>
            </a:r>
          </a:p>
          <a:p>
            <a:pPr algn="just"/>
            <a:r>
              <a:rPr lang="en-GB" sz="1150" dirty="0"/>
              <a:t>1013 -&gt; 1014,1347</a:t>
            </a:r>
          </a:p>
          <a:p>
            <a:pPr algn="just"/>
            <a:r>
              <a:rPr lang="en-GB" sz="1150" dirty="0"/>
              <a:t>1014 -&gt; 833</a:t>
            </a:r>
          </a:p>
          <a:p>
            <a:pPr algn="just"/>
            <a:r>
              <a:rPr lang="en-GB" sz="1150" dirty="0"/>
              <a:t>1015 -&gt; 1016</a:t>
            </a:r>
          </a:p>
          <a:p>
            <a:pPr algn="just"/>
            <a:r>
              <a:rPr lang="en-GB" sz="1150" dirty="0"/>
              <a:t>1016 -&gt; 935</a:t>
            </a:r>
          </a:p>
          <a:p>
            <a:pPr algn="just"/>
            <a:r>
              <a:rPr lang="en-GB" sz="1150" dirty="0"/>
              <a:t>1017 -&gt; 1015</a:t>
            </a:r>
          </a:p>
          <a:p>
            <a:pPr algn="just"/>
            <a:r>
              <a:rPr lang="en-GB" sz="1150" dirty="0"/>
              <a:t>1018 -&gt; 1020</a:t>
            </a:r>
          </a:p>
          <a:p>
            <a:pPr algn="just"/>
            <a:r>
              <a:rPr lang="en-GB" sz="1150" dirty="0"/>
              <a:t>1019 -&gt; 2559,611</a:t>
            </a:r>
          </a:p>
          <a:p>
            <a:pPr algn="just"/>
            <a:r>
              <a:rPr lang="en-GB" sz="1150" dirty="0"/>
              <a:t>102 -&gt; 101,927</a:t>
            </a:r>
            <a:endParaRPr lang="en-US" sz="1150" dirty="0"/>
          </a:p>
        </p:txBody>
      </p:sp>
      <p:sp>
        <p:nvSpPr>
          <p:cNvPr id="3" name="ZoneTexte 2"/>
          <p:cNvSpPr txBox="1"/>
          <p:nvPr/>
        </p:nvSpPr>
        <p:spPr>
          <a:xfrm>
            <a:off x="2303584" y="1042391"/>
            <a:ext cx="6611815" cy="5478423"/>
          </a:xfrm>
          <a:prstGeom prst="rect">
            <a:avLst/>
          </a:prstGeom>
          <a:noFill/>
        </p:spPr>
        <p:txBody>
          <a:bodyPr wrap="square" rtlCol="0">
            <a:spAutoFit/>
          </a:bodyPr>
          <a:lstStyle/>
          <a:p>
            <a:r>
              <a:rPr lang="fr-BE" sz="1400" dirty="0"/>
              <a:t>0-&gt;1516-&gt;1518-&gt;1517-&gt;1700-&gt;1701-&gt;2127-&gt;2288-&gt;2287-&gt;2289-&gt;2127-&gt;2125-&gt;2985-&gt;2983-&gt;2984-&gt;2125-&gt;2126-&gt;1701-&gt;1699-&gt;1517-&gt;0-&gt;3-&gt;68-&gt;69-&gt;67-&gt;613-&gt;1431-&gt;1430-&gt;1429-&gt;613-&gt;614-&gt;615-&gt;2890-&gt;2891-&gt;2892-&gt;615-&gt;67-&gt;78-&gt;1410-&gt;2050-&gt;2051-&gt;2370-&gt;2368-&gt;2369-&gt;2051-&gt;2052-&gt;1410-&gt;1408-&gt;1409-&gt;78-&gt;335-&gt;1555-&gt;1557-&gt;1556-&gt;335-&gt;334-&gt;1227-&gt;1226-&gt;1225-&gt;334-&gt;336-&gt;2595-&gt;2880-&gt;2879-&gt;2878-&gt;2595-&gt;2594-&gt;2593-&gt;336-&gt;78-&gt;77-&gt;218-&gt;219-&gt;337-&gt;338-&gt;575-&gt;2271-&gt;2270-&gt;2269-&gt;575-&gt;576-&gt;723-&gt;800-&gt;799-&gt;801-&gt;1034-&gt;1035-&gt;1033-&gt;2967-&gt;2966-&gt;2965-&gt;1033-&gt;801-&gt;1530-&gt;1529-&gt;1528-&gt;801-&gt;2255-&gt;2254-&gt;2256-&gt;801-&gt;723-&gt;722-&gt;1319-&gt;1318-&gt;1320-&gt;722-&gt;721-&gt;741-&gt;739-&gt;740-&gt;721-&gt;576-&gt;1907-&gt;1906-&gt;1908-&gt;2161-&gt;2163-&gt;2162-&gt;1908-&gt;576-&gt;574-&gt;338-&gt;339-&gt;2364-&gt;2362-&gt;2363-&gt;339-&gt;2994-&gt;2993-&gt;2992-&gt;339-&gt;219-&gt;572-&gt;573-&gt;752-&gt;753-&gt;751-&gt;573-&gt;571-&gt;880-&gt;1702-&gt;1703-&gt;1704-&gt;880-&gt;881-&gt;882-&gt;571-&gt;1505-&gt;1504-&gt;1506-&gt;571-&gt;219-&gt;217-&gt;813-&gt;2224-&gt;2225-&gt;2226-&gt;813-&gt;812-&gt;1638-&gt;1637-&gt;1636-&gt;812-&gt;811-&gt;896-&gt;895-&gt;897-&gt;2404-&gt;2406-&gt;2405-&gt;897-&gt;811-&gt;1161-&gt;1160-&gt;1159-&gt;811-&gt;217-&gt;77-&gt;2531-&gt;2532-&gt;2530-&gt;77-&gt;76-&gt;250-&gt;825-&gt;823-&gt;824-&gt;250-&gt;1121-&gt;1120-&gt;1122-&gt;1392-&gt;1391-&gt;1390-&gt;1122-&gt;250-&gt;1712-&gt;1711-&gt;1713-&gt;2157-&gt;2155-&gt;2728-&gt;2730-&gt;2729-&gt;2155-&gt;2156-&gt;1713-&gt;250-&gt;251-&gt;482-&gt;483-&gt;988-&gt;1088-&gt;1145-&gt;1903-&gt;1904-&gt;1905-&gt;1145-&gt;1144-&gt;1146-&gt;1088-&gt;1087-&gt;1089-&gt;988-&gt;1484-&gt;1483-&gt;1485-&gt;988-&gt;989-&gt;990-&gt;483-&gt;481-&gt;251-&gt;252-&gt;76-&gt;67-&gt;3-&gt;1-&gt;23-&gt;26-&gt;1189-&gt;1190-&gt;1191-&gt;26-&gt;27-&gt;74-&gt;1486-&gt;1522-&gt;1523-&gt;1524-&gt;1486-&gt;1804-&gt;1805-&gt;1806-&gt;1486-&gt;1488-&gt;2635-&gt;2637-&gt;2636-&gt;1488-&gt;1487-&gt;74-&gt;73-&gt;75-&gt;545-&gt;2398-&gt;2400-&gt;2399-&gt;545-&gt;546-&gt;544-&gt;75-&gt;170-&gt;171-&gt;473-&gt;472-&gt;474-&gt;171-&gt;1598-&gt;1597-&gt;1599-&gt;171-&gt;169-&gt;1271-&gt;1272-&gt;1270-&gt;2436-&gt;2434-&gt;2435-&gt;1270-&gt;169-&gt;75-&gt;173-&gt;651-&gt;649-&gt;650-&gt;173-&gt;174-&gt;175-&gt;1415-&gt;1416-&gt;1414-&gt;175-&gt;176-&gt;816-&gt;814-&gt;815-&gt;1914-&gt;1913-&gt;1912-&gt;815-&gt;1915-&gt;2519-&gt;2518-&gt;2520-&gt;1915-&gt;1917-&gt;1967-&gt;1966-&gt;1968-&gt;</a:t>
            </a:r>
            <a:r>
              <a:rPr lang="fr-BE" sz="1400" dirty="0" smtClean="0"/>
              <a:t>1917-</a:t>
            </a:r>
          </a:p>
          <a:p>
            <a:r>
              <a:rPr lang="fr-BE" sz="1400" dirty="0" smtClean="0"/>
              <a:t>…</a:t>
            </a:r>
            <a:endParaRPr lang="fr-BE" sz="1400" dirty="0"/>
          </a:p>
        </p:txBody>
      </p:sp>
    </p:spTree>
    <p:extLst>
      <p:ext uri="{BB962C8B-B14F-4D97-AF65-F5344CB8AC3E}">
        <p14:creationId xmlns:p14="http://schemas.microsoft.com/office/powerpoint/2010/main" val="13370516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bwMode="auto">
          <a:xfrm>
            <a:off x="457200" y="255239"/>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fr-FR" sz="3600" dirty="0" smtClean="0">
                <a:latin typeface="Verdana" panose="020B0604030504040204" pitchFamily="34" charset="0"/>
                <a:ea typeface="ＭＳ Ｐゴシック" panose="020B0600070205080204" pitchFamily="34" charset="-128"/>
              </a:rPr>
              <a:t>Bibliography</a:t>
            </a:r>
          </a:p>
        </p:txBody>
      </p:sp>
      <p:sp>
        <p:nvSpPr>
          <p:cNvPr id="4" name="Slide Number Placeholder 3"/>
          <p:cNvSpPr>
            <a:spLocks noGrp="1"/>
          </p:cNvSpPr>
          <p:nvPr>
            <p:ph type="sldNum" sz="quarter" idx="10"/>
          </p:nvPr>
        </p:nvSpPr>
        <p:spPr>
          <a:xfrm>
            <a:off x="7010400" y="6530086"/>
            <a:ext cx="2133600" cy="365125"/>
          </a:xfrm>
        </p:spPr>
        <p:txBody>
          <a:bodyPr/>
          <a:lstStyle/>
          <a:p>
            <a:pPr>
              <a:defRPr/>
            </a:pPr>
            <a:fld id="{89461CA2-13CF-4753-8695-F9D20087CF81}" type="slidenum">
              <a:rPr lang="en-US" smtClean="0">
                <a:solidFill>
                  <a:schemeClr val="bg1"/>
                </a:solidFill>
              </a:rPr>
              <a:pPr>
                <a:defRPr/>
              </a:pPr>
              <a:t>31</a:t>
            </a:fld>
            <a:endParaRPr lang="en-US" dirty="0">
              <a:solidFill>
                <a:schemeClr val="bg1"/>
              </a:solidFill>
            </a:endParaRPr>
          </a:p>
        </p:txBody>
      </p:sp>
      <p:sp>
        <p:nvSpPr>
          <p:cNvPr id="6" name="Content Placeholder 5"/>
          <p:cNvSpPr>
            <a:spLocks noGrp="1"/>
          </p:cNvSpPr>
          <p:nvPr>
            <p:ph idx="1"/>
          </p:nvPr>
        </p:nvSpPr>
        <p:spPr>
          <a:xfrm>
            <a:off x="457200" y="1380654"/>
            <a:ext cx="8229600" cy="4525963"/>
          </a:xfrm>
        </p:spPr>
        <p:txBody>
          <a:bodyPr/>
          <a:lstStyle/>
          <a:p>
            <a:pPr algn="just"/>
            <a:r>
              <a:rPr lang="en-US" sz="2800" dirty="0" smtClean="0"/>
              <a:t>Resources used:</a:t>
            </a:r>
          </a:p>
          <a:p>
            <a:pPr marL="342900" indent="-342900" algn="just">
              <a:buFont typeface="Arial" panose="020B0604020202020204" pitchFamily="34" charset="0"/>
              <a:buChar char="•"/>
            </a:pPr>
            <a:r>
              <a:rPr lang="en-US" sz="2000" dirty="0" smtClean="0">
                <a:hlinkClick r:id="rId3"/>
              </a:rPr>
              <a:t>https://coursera.org/</a:t>
            </a:r>
            <a:endParaRPr lang="en-US" sz="2000" dirty="0" smtClean="0"/>
          </a:p>
          <a:p>
            <a:pPr marL="342900" indent="-342900" algn="just">
              <a:buFont typeface="Arial" panose="020B0604020202020204" pitchFamily="34" charset="0"/>
              <a:buChar char="•"/>
            </a:pPr>
            <a:r>
              <a:rPr lang="en-US" sz="2000" dirty="0" smtClean="0">
                <a:hlinkClick r:id="rId4"/>
              </a:rPr>
              <a:t>http</a:t>
            </a:r>
            <a:r>
              <a:rPr lang="en-US" sz="2000" dirty="0">
                <a:hlinkClick r:id="rId4"/>
              </a:rPr>
              <a:t>://bioinformaticsalgorithms.com</a:t>
            </a:r>
            <a:r>
              <a:rPr lang="en-US" sz="2000" dirty="0" smtClean="0">
                <a:hlinkClick r:id="rId4"/>
              </a:rPr>
              <a:t>/</a:t>
            </a:r>
            <a:endParaRPr lang="en-US" sz="2000" dirty="0" smtClean="0"/>
          </a:p>
          <a:p>
            <a:pPr marL="342900" indent="-342900" algn="just">
              <a:buFont typeface="Arial" panose="020B0604020202020204" pitchFamily="34" charset="0"/>
              <a:buChar char="•"/>
            </a:pPr>
            <a:r>
              <a:rPr lang="en-US" sz="2000" dirty="0">
                <a:hlinkClick r:id="rId5"/>
              </a:rPr>
              <a:t>https://</a:t>
            </a:r>
            <a:r>
              <a:rPr lang="en-US" sz="2000" dirty="0" smtClean="0">
                <a:hlinkClick r:id="rId5"/>
              </a:rPr>
              <a:t>www.python.org/doc/</a:t>
            </a:r>
            <a:endParaRPr lang="en-US" sz="2000" dirty="0" smtClean="0"/>
          </a:p>
          <a:p>
            <a:pPr marL="342900" indent="-342900" algn="just">
              <a:buFont typeface="Arial" panose="020B0604020202020204" pitchFamily="34" charset="0"/>
              <a:buChar char="•"/>
            </a:pPr>
            <a:r>
              <a:rPr lang="en-US" sz="2000" dirty="0" smtClean="0">
                <a:hlinkClick r:id="rId6"/>
              </a:rPr>
              <a:t>http://www.pythontutor.com/</a:t>
            </a:r>
            <a:endParaRPr lang="en-US" sz="2000" dirty="0"/>
          </a:p>
          <a:p>
            <a:pPr marL="342900" indent="-342900" algn="just">
              <a:buFont typeface="Arial" panose="020B0604020202020204" pitchFamily="34" charset="0"/>
              <a:buChar char="•"/>
            </a:pPr>
            <a:r>
              <a:rPr lang="en-US" sz="2000" dirty="0" smtClean="0"/>
              <a:t>Bioinformatics Algorithms: An Active Learning Approach, 2</a:t>
            </a:r>
            <a:r>
              <a:rPr lang="en-US" sz="2000" baseline="30000" dirty="0" smtClean="0"/>
              <a:t>nd</a:t>
            </a:r>
            <a:r>
              <a:rPr lang="en-US" sz="2000" dirty="0" smtClean="0"/>
              <a:t> Ed., </a:t>
            </a:r>
            <a:r>
              <a:rPr lang="en-US" sz="2000" dirty="0"/>
              <a:t>Active Learning Publishers; 2nd edition (2015</a:t>
            </a:r>
            <a:r>
              <a:rPr lang="en-US" sz="2000" dirty="0" smtClean="0"/>
              <a:t>), </a:t>
            </a:r>
            <a:r>
              <a:rPr lang="en-US" sz="2000" b="1" dirty="0"/>
              <a:t>ISBN-13:</a:t>
            </a:r>
            <a:r>
              <a:rPr lang="en-US" sz="2000" dirty="0"/>
              <a:t> 978-0990374619</a:t>
            </a:r>
          </a:p>
          <a:p>
            <a:pPr marL="342900" indent="-342900" algn="just">
              <a:buFont typeface="Arial" panose="020B0604020202020204" pitchFamily="34" charset="0"/>
              <a:buChar char="•"/>
            </a:pPr>
            <a:r>
              <a:rPr lang="en-US" sz="2000" dirty="0" smtClean="0"/>
              <a:t>Python for Biologists: A complete programming course for beginners, </a:t>
            </a:r>
            <a:r>
              <a:rPr lang="en-US" sz="2000" dirty="0" err="1"/>
              <a:t>CreateSpace</a:t>
            </a:r>
            <a:r>
              <a:rPr lang="en-US" sz="2000" dirty="0"/>
              <a:t> Independent Publishing Platform; </a:t>
            </a:r>
            <a:r>
              <a:rPr lang="en-US" sz="2000" dirty="0" smtClean="0"/>
              <a:t>1</a:t>
            </a:r>
            <a:r>
              <a:rPr lang="en-US" sz="2000" baseline="30000" dirty="0" smtClean="0"/>
              <a:t>st</a:t>
            </a:r>
            <a:r>
              <a:rPr lang="en-US" sz="2000" dirty="0" smtClean="0"/>
              <a:t> </a:t>
            </a:r>
            <a:r>
              <a:rPr lang="en-US" sz="2000" dirty="0"/>
              <a:t>edition (September 7, 2013</a:t>
            </a:r>
            <a:r>
              <a:rPr lang="en-US" sz="2000" dirty="0" smtClean="0"/>
              <a:t>), </a:t>
            </a:r>
            <a:r>
              <a:rPr lang="en-US" sz="2000" b="1" dirty="0"/>
              <a:t>ISBN-13:</a:t>
            </a:r>
            <a:r>
              <a:rPr lang="en-US" sz="2000" dirty="0"/>
              <a:t> </a:t>
            </a:r>
            <a:r>
              <a:rPr lang="en-US" sz="2000" dirty="0" smtClean="0"/>
              <a:t>978-1492346135</a:t>
            </a:r>
          </a:p>
          <a:p>
            <a:pPr marL="342900" indent="-342900" algn="just">
              <a:buFont typeface="Arial" panose="020B0604020202020204" pitchFamily="34" charset="0"/>
              <a:buChar char="•"/>
            </a:pPr>
            <a:r>
              <a:rPr lang="en-US" sz="2000" dirty="0" err="1" smtClean="0"/>
              <a:t>Théorie</a:t>
            </a:r>
            <a:r>
              <a:rPr lang="en-US" sz="2000" dirty="0" smtClean="0"/>
              <a:t> des </a:t>
            </a:r>
            <a:r>
              <a:rPr lang="en-US" sz="2000" dirty="0" err="1" smtClean="0"/>
              <a:t>graphes</a:t>
            </a:r>
            <a:r>
              <a:rPr lang="en-US" sz="2000" dirty="0" smtClean="0"/>
              <a:t>, </a:t>
            </a:r>
            <a:r>
              <a:rPr lang="en-US" sz="2000" dirty="0" err="1" smtClean="0"/>
              <a:t>Université</a:t>
            </a:r>
            <a:r>
              <a:rPr lang="en-US" sz="2000" dirty="0" smtClean="0"/>
              <a:t> de Namur, Prof. </a:t>
            </a:r>
            <a:r>
              <a:rPr lang="en-US" sz="2000" dirty="0"/>
              <a:t>Renaud </a:t>
            </a:r>
            <a:r>
              <a:rPr lang="en-US" sz="2000" dirty="0" err="1" smtClean="0"/>
              <a:t>Lambiotte</a:t>
            </a:r>
            <a:r>
              <a:rPr lang="en-US" sz="2000" dirty="0" smtClean="0"/>
              <a:t>, 2016-2017</a:t>
            </a:r>
            <a:endParaRPr lang="en-US" sz="2000" dirty="0"/>
          </a:p>
          <a:p>
            <a:pPr marL="342900" indent="-342900" algn="just">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18874993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bwMode="auto">
          <a:xfrm>
            <a:off x="457200" y="255239"/>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fr-FR" sz="3600" dirty="0" smtClean="0">
                <a:latin typeface="Verdana" panose="020B0604030504040204" pitchFamily="34" charset="0"/>
                <a:ea typeface="ＭＳ Ｐゴシック" panose="020B0600070205080204" pitchFamily="34" charset="-128"/>
              </a:rPr>
              <a:t>Bibliography</a:t>
            </a:r>
          </a:p>
        </p:txBody>
      </p:sp>
      <p:sp>
        <p:nvSpPr>
          <p:cNvPr id="4" name="Slide Number Placeholder 3"/>
          <p:cNvSpPr>
            <a:spLocks noGrp="1"/>
          </p:cNvSpPr>
          <p:nvPr>
            <p:ph type="sldNum" sz="quarter" idx="10"/>
          </p:nvPr>
        </p:nvSpPr>
        <p:spPr>
          <a:xfrm>
            <a:off x="7010400" y="6530086"/>
            <a:ext cx="2133600" cy="365125"/>
          </a:xfrm>
        </p:spPr>
        <p:txBody>
          <a:bodyPr/>
          <a:lstStyle/>
          <a:p>
            <a:pPr>
              <a:defRPr/>
            </a:pPr>
            <a:fld id="{89461CA2-13CF-4753-8695-F9D20087CF81}" type="slidenum">
              <a:rPr lang="en-US" smtClean="0">
                <a:solidFill>
                  <a:schemeClr val="bg1"/>
                </a:solidFill>
              </a:rPr>
              <a:pPr>
                <a:defRPr/>
              </a:pPr>
              <a:t>32</a:t>
            </a:fld>
            <a:endParaRPr lang="en-US" dirty="0">
              <a:solidFill>
                <a:schemeClr val="bg1"/>
              </a:solidFill>
            </a:endParaRPr>
          </a:p>
        </p:txBody>
      </p:sp>
      <p:sp>
        <p:nvSpPr>
          <p:cNvPr id="6" name="Content Placeholder 5"/>
          <p:cNvSpPr>
            <a:spLocks noGrp="1"/>
          </p:cNvSpPr>
          <p:nvPr>
            <p:ph idx="1"/>
          </p:nvPr>
        </p:nvSpPr>
        <p:spPr>
          <a:xfrm>
            <a:off x="532014" y="1398239"/>
            <a:ext cx="8229600" cy="4525963"/>
          </a:xfrm>
        </p:spPr>
        <p:txBody>
          <a:bodyPr/>
          <a:lstStyle/>
          <a:p>
            <a:r>
              <a:rPr lang="en-US" sz="2000" dirty="0"/>
              <a:t>3. Fleischmann RD, Adams MD, White O, Clayton RA, </a:t>
            </a:r>
            <a:r>
              <a:rPr lang="en-US" sz="2000" dirty="0" err="1"/>
              <a:t>Kirkness</a:t>
            </a:r>
            <a:r>
              <a:rPr lang="en-US" sz="2000" dirty="0"/>
              <a:t> EF, </a:t>
            </a:r>
            <a:r>
              <a:rPr lang="en-US" sz="2000" dirty="0" err="1"/>
              <a:t>Kerlavage</a:t>
            </a:r>
            <a:r>
              <a:rPr lang="en-US" sz="2000" dirty="0"/>
              <a:t> AR, et al. Whole-genome random sequencing and assembly of </a:t>
            </a:r>
            <a:r>
              <a:rPr lang="en-US" sz="2000" dirty="0" err="1"/>
              <a:t>Haemophilus</a:t>
            </a:r>
            <a:r>
              <a:rPr lang="en-US" sz="2000" dirty="0"/>
              <a:t> </a:t>
            </a:r>
            <a:r>
              <a:rPr lang="en-US" sz="2000" dirty="0" err="1"/>
              <a:t>influenzae</a:t>
            </a:r>
            <a:r>
              <a:rPr lang="en-US" sz="2000" dirty="0"/>
              <a:t> Rd. Science. 1995;269:496–512. </a:t>
            </a:r>
            <a:endParaRPr lang="en-US" sz="2000" dirty="0"/>
          </a:p>
          <a:p>
            <a:r>
              <a:rPr lang="en-US" sz="2000" dirty="0"/>
              <a:t>4</a:t>
            </a:r>
            <a:r>
              <a:rPr lang="en-US" sz="2000" dirty="0"/>
              <a:t>. Fraser CM, </a:t>
            </a:r>
            <a:r>
              <a:rPr lang="en-US" sz="2000" dirty="0" err="1"/>
              <a:t>Gocayne</a:t>
            </a:r>
            <a:r>
              <a:rPr lang="en-US" sz="2000" dirty="0"/>
              <a:t> JD, White O, Adams MD, Clayton RA, Fleischmann RD, et al. The minimal gene complement of Mycoplasma </a:t>
            </a:r>
            <a:r>
              <a:rPr lang="en-US" sz="2000" dirty="0" err="1"/>
              <a:t>genitalium</a:t>
            </a:r>
            <a:r>
              <a:rPr lang="en-US" sz="2000" dirty="0"/>
              <a:t>. Science. 1995;270:397–403. </a:t>
            </a:r>
            <a:endParaRPr lang="en-US" sz="2000" dirty="0"/>
          </a:p>
          <a:p>
            <a:r>
              <a:rPr lang="en-US" sz="2000" dirty="0"/>
              <a:t>5</a:t>
            </a:r>
            <a:r>
              <a:rPr lang="en-US" sz="2000" dirty="0"/>
              <a:t>. Cole ST, </a:t>
            </a:r>
            <a:r>
              <a:rPr lang="en-US" sz="2000" dirty="0" err="1"/>
              <a:t>Brosch</a:t>
            </a:r>
            <a:r>
              <a:rPr lang="en-US" sz="2000" dirty="0"/>
              <a:t> R, </a:t>
            </a:r>
            <a:r>
              <a:rPr lang="en-US" sz="2000" dirty="0" err="1"/>
              <a:t>Parkhill</a:t>
            </a:r>
            <a:r>
              <a:rPr lang="en-US" sz="2000" dirty="0"/>
              <a:t> J, </a:t>
            </a:r>
            <a:r>
              <a:rPr lang="en-US" sz="2000" dirty="0" err="1"/>
              <a:t>Garnier</a:t>
            </a:r>
            <a:r>
              <a:rPr lang="en-US" sz="2000" dirty="0"/>
              <a:t> T, </a:t>
            </a:r>
            <a:r>
              <a:rPr lang="en-US" sz="2000" dirty="0" err="1"/>
              <a:t>Churcher</a:t>
            </a:r>
            <a:r>
              <a:rPr lang="en-US" sz="2000" dirty="0"/>
              <a:t> C, Harris D, et al. Deciphering the biology of Mycobacterium tuberculosis from the complete genome sequence. Nature. 1998;393:537–544. </a:t>
            </a:r>
            <a:r>
              <a:rPr lang="fr-BE" sz="2000" dirty="0"/>
              <a:t> </a:t>
            </a:r>
          </a:p>
        </p:txBody>
      </p:sp>
    </p:spTree>
    <p:extLst>
      <p:ext uri="{BB962C8B-B14F-4D97-AF65-F5344CB8AC3E}">
        <p14:creationId xmlns:p14="http://schemas.microsoft.com/office/powerpoint/2010/main" val="2942199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fr-FR" sz="3600" dirty="0" smtClean="0">
                <a:latin typeface="Verdana" panose="020B0604030504040204" pitchFamily="34" charset="0"/>
                <a:ea typeface="ＭＳ Ｐゴシック" panose="020B0600070205080204" pitchFamily="34" charset="-128"/>
              </a:rPr>
              <a:t>Overview (2-2)</a:t>
            </a:r>
          </a:p>
        </p:txBody>
      </p:sp>
      <p:sp>
        <p:nvSpPr>
          <p:cNvPr id="3" name="Espace réservé du contenu 2"/>
          <p:cNvSpPr>
            <a:spLocks noGrp="1"/>
          </p:cNvSpPr>
          <p:nvPr>
            <p:ph idx="1"/>
          </p:nvPr>
        </p:nvSpPr>
        <p:spPr>
          <a:xfrm>
            <a:off x="457200" y="1274048"/>
            <a:ext cx="8229600" cy="4525963"/>
          </a:xfrm>
        </p:spPr>
        <p:txBody>
          <a:bodyPr vert="horz" wrap="square" lIns="91440" tIns="45720" rIns="91440" bIns="45720" numCol="1" anchor="t" anchorCtr="0" compatLnSpc="1">
            <a:prstTxWarp prst="textNoShape">
              <a:avLst/>
            </a:prstTxWarp>
          </a:bodyPr>
          <a:lstStyle/>
          <a:p>
            <a:pPr algn="just"/>
            <a:r>
              <a:rPr lang="en-US" dirty="0" smtClean="0"/>
              <a:t>One algorithm is in </a:t>
            </a:r>
            <a:r>
              <a:rPr lang="en-US" dirty="0"/>
              <a:t>the second </a:t>
            </a:r>
            <a:r>
              <a:rPr lang="en-US" dirty="0" smtClean="0"/>
              <a:t>part and other in the last part of Bioinformatics </a:t>
            </a:r>
            <a:r>
              <a:rPr lang="fr-BE" dirty="0" smtClean="0"/>
              <a:t>(i.e. </a:t>
            </a:r>
            <a:r>
              <a:rPr lang="fr-BE" dirty="0"/>
              <a:t>: </a:t>
            </a:r>
            <a:r>
              <a:rPr lang="fr-BE" dirty="0" err="1"/>
              <a:t>Bioinformatics</a:t>
            </a:r>
            <a:r>
              <a:rPr lang="fr-BE" dirty="0"/>
              <a:t> II - </a:t>
            </a:r>
            <a:r>
              <a:rPr lang="fr-BE" dirty="0" err="1"/>
              <a:t>Algorithms</a:t>
            </a:r>
            <a:r>
              <a:rPr lang="fr-BE" dirty="0"/>
              <a:t> for DNA </a:t>
            </a:r>
            <a:r>
              <a:rPr lang="fr-BE" dirty="0" err="1" smtClean="0"/>
              <a:t>Sequencing</a:t>
            </a:r>
            <a:r>
              <a:rPr lang="fr-BE" dirty="0" smtClean="0"/>
              <a:t> and  </a:t>
            </a:r>
            <a:r>
              <a:rPr lang="en-US" altLang="fr-FR" i="1" dirty="0">
                <a:ea typeface="ＭＳ Ｐゴシック" panose="020B0600070205080204" pitchFamily="34" charset="-128"/>
              </a:rPr>
              <a:t>Bioinformatics </a:t>
            </a:r>
            <a:r>
              <a:rPr lang="en-US" altLang="fr-FR" i="1" dirty="0" smtClean="0">
                <a:ea typeface="ＭＳ Ｐゴシック" panose="020B0600070205080204" pitchFamily="34" charset="-128"/>
              </a:rPr>
              <a:t>III </a:t>
            </a:r>
            <a:r>
              <a:rPr lang="en-US" altLang="fr-FR" i="1" dirty="0">
                <a:ea typeface="ＭＳ Ｐゴシック" panose="020B0600070205080204" pitchFamily="34" charset="-128"/>
              </a:rPr>
              <a:t>- Algorithms for DNA </a:t>
            </a:r>
            <a:r>
              <a:rPr lang="en-US" altLang="fr-FR" i="1" dirty="0" smtClean="0">
                <a:ea typeface="ＭＳ Ｐゴシック" panose="020B0600070205080204" pitchFamily="34" charset="-128"/>
              </a:rPr>
              <a:t>Sequencing and </a:t>
            </a:r>
            <a:r>
              <a:rPr lang="en-US" altLang="fr-FR" i="1" dirty="0">
                <a:ea typeface="ＭＳ Ｐゴシック" panose="020B0600070205080204" pitchFamily="34" charset="-128"/>
              </a:rPr>
              <a:t>Comparing Genes, Proteins, and </a:t>
            </a:r>
            <a:r>
              <a:rPr lang="en-US" altLang="fr-FR" i="1" dirty="0" smtClean="0">
                <a:ea typeface="ＭＳ Ｐゴシック" panose="020B0600070205080204" pitchFamily="34" charset="-128"/>
              </a:rPr>
              <a:t>Genomes) </a:t>
            </a:r>
            <a:r>
              <a:rPr lang="en-US" altLang="fr-FR" dirty="0" smtClean="0">
                <a:ea typeface="ＭＳ Ｐゴシック" panose="020B0600070205080204" pitchFamily="34" charset="-128"/>
              </a:rPr>
              <a:t>:</a:t>
            </a:r>
          </a:p>
          <a:p>
            <a:pPr marL="514350" indent="-514350" algn="just">
              <a:buFont typeface="+mj-lt"/>
              <a:buAutoNum type="arabicPeriod"/>
            </a:pPr>
            <a:r>
              <a:rPr lang="en-US" dirty="0"/>
              <a:t>From Euler's Theorem to an Algorithm for Finding Eulerian </a:t>
            </a:r>
            <a:r>
              <a:rPr lang="en-US" dirty="0" smtClean="0"/>
              <a:t>Cycles</a:t>
            </a:r>
          </a:p>
          <a:p>
            <a:pPr marL="514350" indent="-514350" algn="just">
              <a:buFont typeface="+mj-lt"/>
              <a:buAutoNum type="arabicPeriod"/>
            </a:pPr>
            <a:r>
              <a:rPr lang="en-US" dirty="0" smtClean="0"/>
              <a:t>The </a:t>
            </a:r>
            <a:r>
              <a:rPr lang="en-US" dirty="0"/>
              <a:t>Changing Faces of Sequence </a:t>
            </a:r>
            <a:r>
              <a:rPr lang="en-US" dirty="0" smtClean="0"/>
              <a:t>Alignment</a:t>
            </a:r>
          </a:p>
          <a:p>
            <a:pPr algn="just"/>
            <a:endParaRPr lang="fr-BE" altLang="fr-FR" i="1" dirty="0" smtClean="0">
              <a:ea typeface="ＭＳ Ｐゴシック" panose="020B0600070205080204" pitchFamily="34" charset="-128"/>
            </a:endParaRPr>
          </a:p>
          <a:p>
            <a:pPr algn="just"/>
            <a:r>
              <a:rPr lang="en-US" altLang="fr-FR" dirty="0">
                <a:ea typeface="ＭＳ Ｐゴシック" panose="020B0600070205080204" pitchFamily="34" charset="-128"/>
              </a:rPr>
              <a:t>I chose to </a:t>
            </a:r>
            <a:r>
              <a:rPr lang="en-US" altLang="fr-FR" dirty="0" smtClean="0">
                <a:ea typeface="ＭＳ Ｐゴシック" panose="020B0600070205080204" pitchFamily="34" charset="-128"/>
              </a:rPr>
              <a:t>do “</a:t>
            </a:r>
            <a:r>
              <a:rPr lang="en-US" dirty="0"/>
              <a:t>From Euler's Theorem to an Algorithm for Finding Eulerian </a:t>
            </a:r>
            <a:r>
              <a:rPr lang="en-US" dirty="0" smtClean="0"/>
              <a:t>Cycles”</a:t>
            </a:r>
            <a:endParaRPr lang="en-US" dirty="0"/>
          </a:p>
          <a:p>
            <a:pPr algn="just"/>
            <a:endParaRPr lang="en-US" altLang="fr-FR" dirty="0" smtClean="0">
              <a:ea typeface="ＭＳ Ｐゴシック" panose="020B0600070205080204" pitchFamily="34" charset="-128"/>
            </a:endParaRPr>
          </a:p>
          <a:p>
            <a:pPr algn="just"/>
            <a:endParaRPr lang="en-US" altLang="fr-FR" i="1" dirty="0" smtClean="0">
              <a:ea typeface="ＭＳ Ｐゴシック" panose="020B0600070205080204" pitchFamily="34" charset="-128"/>
            </a:endParaRPr>
          </a:p>
          <a:p>
            <a:pPr algn="just"/>
            <a:endParaRPr lang="en-US" altLang="fr-FR" i="1" dirty="0">
              <a:ea typeface="ＭＳ Ｐゴシック" panose="020B0600070205080204" pitchFamily="34" charset="-128"/>
            </a:endParaRPr>
          </a:p>
          <a:p>
            <a:pPr algn="just"/>
            <a:endParaRPr lang="en-US" dirty="0"/>
          </a:p>
        </p:txBody>
      </p:sp>
      <p:sp>
        <p:nvSpPr>
          <p:cNvPr id="4" name="Slide Number Placeholder 3"/>
          <p:cNvSpPr>
            <a:spLocks noGrp="1"/>
          </p:cNvSpPr>
          <p:nvPr>
            <p:ph type="sldNum" sz="quarter" idx="10"/>
          </p:nvPr>
        </p:nvSpPr>
        <p:spPr>
          <a:xfrm>
            <a:off x="7010400" y="6530086"/>
            <a:ext cx="2133600" cy="365125"/>
          </a:xfrm>
        </p:spPr>
        <p:txBody>
          <a:bodyPr/>
          <a:lstStyle/>
          <a:p>
            <a:pPr>
              <a:defRPr/>
            </a:pPr>
            <a:fld id="{89461CA2-13CF-4753-8695-F9D20087CF81}"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2645929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ce réservé du contenu 1"/>
          <p:cNvSpPr>
            <a:spLocks noGrp="1"/>
          </p:cNvSpPr>
          <p:nvPr>
            <p:ph idx="1"/>
          </p:nvPr>
        </p:nvSpPr>
        <p:spPr bwMode="auto">
          <a:xfrm>
            <a:off x="414338" y="0"/>
            <a:ext cx="8280400" cy="45545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spcAft>
                <a:spcPct val="0"/>
              </a:spcAft>
            </a:pPr>
            <a:r>
              <a:rPr lang="fr-FR" altLang="fr-FR" dirty="0" smtClean="0">
                <a:latin typeface="Verdana" panose="020B0604030504040204" pitchFamily="34" charset="0"/>
                <a:ea typeface="ＭＳ Ｐゴシック" panose="020B0600070205080204" pitchFamily="34" charset="-128"/>
              </a:rPr>
              <a:t>Part I: Introduction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fr-FR" sz="3600" dirty="0" smtClean="0">
                <a:latin typeface="Verdana" panose="020B0604030504040204" pitchFamily="34" charset="0"/>
                <a:ea typeface="ＭＳ Ｐゴシック" panose="020B0600070205080204" pitchFamily="34" charset="-128"/>
              </a:rPr>
              <a:t>Bioinformatics</a:t>
            </a:r>
            <a:r>
              <a:rPr lang="en-US" altLang="fr-FR" sz="3600" dirty="0">
                <a:latin typeface="Verdana" panose="020B0604030504040204" pitchFamily="34" charset="0"/>
                <a:ea typeface="ＭＳ Ｐゴシック" panose="020B0600070205080204" pitchFamily="34" charset="-128"/>
              </a:rPr>
              <a:t> </a:t>
            </a:r>
            <a:r>
              <a:rPr lang="en-US" altLang="fr-FR" sz="3600" dirty="0" smtClean="0">
                <a:latin typeface="Verdana" panose="020B0604030504040204" pitchFamily="34" charset="0"/>
                <a:ea typeface="ＭＳ Ｐゴシック" panose="020B0600070205080204" pitchFamily="34" charset="-128"/>
              </a:rPr>
              <a:t>– what is it?</a:t>
            </a:r>
          </a:p>
        </p:txBody>
      </p:sp>
      <p:sp>
        <p:nvSpPr>
          <p:cNvPr id="3" name="Espace réservé du contenu 2"/>
          <p:cNvSpPr>
            <a:spLocks noGrp="1"/>
          </p:cNvSpPr>
          <p:nvPr>
            <p:ph idx="1"/>
          </p:nvPr>
        </p:nvSpPr>
        <p:spPr/>
        <p:txBody>
          <a:bodyPr vert="horz" wrap="square" lIns="91440" tIns="45720" rIns="91440" bIns="45720" numCol="1" anchor="t" anchorCtr="0" compatLnSpc="1">
            <a:prstTxWarp prst="textNoShape">
              <a:avLst/>
            </a:prstTxWarp>
          </a:bodyPr>
          <a:lstStyle/>
          <a:p>
            <a:pPr algn="just" eaLnBrk="1" hangingPunct="1"/>
            <a:r>
              <a:rPr lang="en-US" dirty="0"/>
              <a:t>Bioinformatics is a multidisciplinary research field where </a:t>
            </a:r>
            <a:r>
              <a:rPr lang="en-US" dirty="0" smtClean="0"/>
              <a:t>biologists, physicians</a:t>
            </a:r>
            <a:r>
              <a:rPr lang="en-US" dirty="0"/>
              <a:t>, computer scientists, mathematicians, physicists and bioinformaticians </a:t>
            </a:r>
            <a:r>
              <a:rPr lang="en-US" dirty="0" smtClean="0"/>
              <a:t>work together </a:t>
            </a:r>
            <a:r>
              <a:rPr lang="en-US" dirty="0"/>
              <a:t>in a scientific problem posed by </a:t>
            </a:r>
            <a:r>
              <a:rPr lang="en-US" dirty="0" smtClean="0"/>
              <a:t>biology</a:t>
            </a:r>
            <a:r>
              <a:rPr lang="en-US" dirty="0"/>
              <a:t>.</a:t>
            </a:r>
            <a:endParaRPr lang="en-US" altLang="fr-FR" dirty="0" smtClean="0">
              <a:ea typeface="ＭＳ Ｐゴシック" panose="020B0600070205080204" pitchFamily="34" charset="-128"/>
            </a:endParaRPr>
          </a:p>
        </p:txBody>
      </p:sp>
      <p:sp>
        <p:nvSpPr>
          <p:cNvPr id="4" name="Slide Number Placeholder 3"/>
          <p:cNvSpPr>
            <a:spLocks noGrp="1"/>
          </p:cNvSpPr>
          <p:nvPr>
            <p:ph type="sldNum" sz="quarter" idx="10"/>
          </p:nvPr>
        </p:nvSpPr>
        <p:spPr>
          <a:xfrm>
            <a:off x="7010400" y="6530086"/>
            <a:ext cx="2133600" cy="365125"/>
          </a:xfrm>
        </p:spPr>
        <p:txBody>
          <a:bodyPr/>
          <a:lstStyle/>
          <a:p>
            <a:pPr>
              <a:defRPr/>
            </a:pPr>
            <a:fld id="{89461CA2-13CF-4753-8695-F9D20087CF81}" type="slidenum">
              <a:rPr lang="en-US" smtClean="0">
                <a:solidFill>
                  <a:schemeClr val="bg1"/>
                </a:solidFill>
              </a:rPr>
              <a:pPr>
                <a:defRPr/>
              </a:pPr>
              <a:t>6</a:t>
            </a:fld>
            <a:endParaRPr lang="en-US"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737" y="4289775"/>
            <a:ext cx="8772525" cy="2038350"/>
          </a:xfrm>
          <a:prstGeom prst="rect">
            <a:avLst/>
          </a:prstGeom>
        </p:spPr>
      </p:pic>
    </p:spTree>
    <p:extLst>
      <p:ext uri="{BB962C8B-B14F-4D97-AF65-F5344CB8AC3E}">
        <p14:creationId xmlns:p14="http://schemas.microsoft.com/office/powerpoint/2010/main" val="3023780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fr-FR" sz="3600" dirty="0" smtClean="0">
                <a:latin typeface="Verdana" panose="020B0604030504040204" pitchFamily="34" charset="0"/>
                <a:ea typeface="ＭＳ Ｐゴシック" panose="020B0600070205080204" pitchFamily="34" charset="-128"/>
              </a:rPr>
              <a:t>How is computer science involved?</a:t>
            </a:r>
          </a:p>
        </p:txBody>
      </p:sp>
      <p:sp>
        <p:nvSpPr>
          <p:cNvPr id="3" name="Espace réservé du contenu 2"/>
          <p:cNvSpPr>
            <a:spLocks noGrp="1"/>
          </p:cNvSpPr>
          <p:nvPr>
            <p:ph idx="1"/>
          </p:nvPr>
        </p:nvSpPr>
        <p:spPr/>
        <p:txBody>
          <a:bodyPr vert="horz" wrap="square" lIns="91440" tIns="45720" rIns="91440" bIns="45720" numCol="1" anchor="t" anchorCtr="0" compatLnSpc="1">
            <a:prstTxWarp prst="textNoShape">
              <a:avLst/>
            </a:prstTxWarp>
          </a:bodyPr>
          <a:lstStyle/>
          <a:p>
            <a:pPr algn="just" eaLnBrk="1" hangingPunct="1"/>
            <a:r>
              <a:rPr lang="en-US" altLang="fr-FR" dirty="0">
                <a:ea typeface="ＭＳ Ｐゴシック" panose="020B0600070205080204" pitchFamily="34" charset="-128"/>
              </a:rPr>
              <a:t>The primary goal of bioinformatics is to increase the understanding of biological processes.</a:t>
            </a:r>
          </a:p>
          <a:p>
            <a:pPr algn="just" eaLnBrk="1" hangingPunct="1"/>
            <a:endParaRPr lang="en-US" altLang="fr-FR" dirty="0" smtClean="0">
              <a:ea typeface="ＭＳ Ｐゴシック" panose="020B0600070205080204" pitchFamily="34" charset="-128"/>
            </a:endParaRPr>
          </a:p>
          <a:p>
            <a:pPr algn="just" eaLnBrk="1" hangingPunct="1"/>
            <a:r>
              <a:rPr lang="en-US" altLang="fr-FR" dirty="0" smtClean="0">
                <a:ea typeface="ＭＳ Ｐゴシック" panose="020B0600070205080204" pitchFamily="34" charset="-128"/>
              </a:rPr>
              <a:t>What sets bioinformatics apart from other approaches is its focus on developing and applying computationally intensive techniques to achieve the goal.</a:t>
            </a:r>
          </a:p>
          <a:p>
            <a:pPr algn="just" eaLnBrk="1" hangingPunct="1"/>
            <a:endParaRPr lang="en-US" altLang="fr-FR" i="1" dirty="0">
              <a:ea typeface="ＭＳ Ｐゴシック" panose="020B0600070205080204" pitchFamily="34" charset="-128"/>
            </a:endParaRPr>
          </a:p>
          <a:p>
            <a:pPr algn="just" eaLnBrk="1" hangingPunct="1"/>
            <a:r>
              <a:rPr lang="en-US" altLang="fr-FR" i="1" dirty="0">
                <a:ea typeface="ＭＳ Ｐゴシック" panose="020B0600070205080204" pitchFamily="34" charset="-128"/>
              </a:rPr>
              <a:t>Computer scientist helps other disciplines</a:t>
            </a:r>
            <a:endParaRPr lang="fr-FR" altLang="fr-FR" i="1" dirty="0" smtClean="0">
              <a:ea typeface="ＭＳ Ｐゴシック" panose="020B0600070205080204" pitchFamily="34" charset="-128"/>
            </a:endParaRPr>
          </a:p>
        </p:txBody>
      </p:sp>
      <p:sp>
        <p:nvSpPr>
          <p:cNvPr id="4" name="Slide Number Placeholder 3"/>
          <p:cNvSpPr>
            <a:spLocks noGrp="1"/>
          </p:cNvSpPr>
          <p:nvPr>
            <p:ph type="sldNum" sz="quarter" idx="10"/>
          </p:nvPr>
        </p:nvSpPr>
        <p:spPr>
          <a:xfrm>
            <a:off x="7010400" y="6530086"/>
            <a:ext cx="2133600" cy="365125"/>
          </a:xfrm>
        </p:spPr>
        <p:txBody>
          <a:bodyPr/>
          <a:lstStyle/>
          <a:p>
            <a:pPr>
              <a:defRPr/>
            </a:pPr>
            <a:fld id="{89461CA2-13CF-4753-8695-F9D20087CF81}"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36056454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ce réservé du contenu 1"/>
          <p:cNvSpPr>
            <a:spLocks noGrp="1"/>
          </p:cNvSpPr>
          <p:nvPr>
            <p:ph idx="1"/>
          </p:nvPr>
        </p:nvSpPr>
        <p:spPr bwMode="auto">
          <a:xfrm>
            <a:off x="414338" y="581890"/>
            <a:ext cx="8280400" cy="415968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pPr eaLnBrk="1" hangingPunct="1">
              <a:spcAft>
                <a:spcPct val="0"/>
              </a:spcAft>
            </a:pPr>
            <a:r>
              <a:rPr lang="en-US" altLang="fr-FR" dirty="0" smtClean="0">
                <a:latin typeface="Verdana" panose="020B0604030504040204" pitchFamily="34" charset="0"/>
                <a:ea typeface="ＭＳ Ｐゴシック" panose="020B0600070205080204" pitchFamily="34" charset="-128"/>
              </a:rPr>
              <a:t>Part II: Algorithm and concepts</a:t>
            </a:r>
          </a:p>
          <a:p>
            <a:pPr eaLnBrk="1" hangingPunct="1">
              <a:spcAft>
                <a:spcPct val="0"/>
              </a:spcAft>
            </a:pPr>
            <a:endParaRPr lang="en-US" dirty="0" smtClean="0"/>
          </a:p>
          <a:p>
            <a:pPr eaLnBrk="1" hangingPunct="1">
              <a:spcAft>
                <a:spcPct val="0"/>
              </a:spcAft>
            </a:pPr>
            <a:r>
              <a:rPr lang="en-US" dirty="0" smtClean="0"/>
              <a:t>“</a:t>
            </a:r>
            <a:r>
              <a:rPr lang="en-US" dirty="0"/>
              <a:t>From Euler's Theorem to an Algorithm for Finding Eulerian </a:t>
            </a:r>
            <a:r>
              <a:rPr lang="en-US" dirty="0" smtClean="0"/>
              <a:t>Cycles”</a:t>
            </a:r>
          </a:p>
          <a:p>
            <a:pPr eaLnBrk="1" hangingPunct="1">
              <a:spcAft>
                <a:spcPct val="0"/>
              </a:spcAft>
            </a:pPr>
            <a:endParaRPr lang="fr-BE" dirty="0"/>
          </a:p>
          <a:p>
            <a:pPr eaLnBrk="1" hangingPunct="1">
              <a:spcAft>
                <a:spcPct val="0"/>
              </a:spcAft>
            </a:pPr>
            <a:r>
              <a:rPr lang="fr-BE" dirty="0" smtClean="0"/>
              <a:t>…</a:t>
            </a:r>
            <a:endParaRPr lang="en-US" dirty="0"/>
          </a:p>
          <a:p>
            <a:pPr eaLnBrk="1" hangingPunct="1">
              <a:spcAft>
                <a:spcPct val="0"/>
              </a:spcAft>
            </a:pPr>
            <a:endParaRPr lang="en-US" altLang="fr-FR" dirty="0" smtClean="0">
              <a:latin typeface="Verdan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3142918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fr-FR" sz="3600" dirty="0" smtClean="0">
                <a:latin typeface="Verdana" panose="020B0604030504040204" pitchFamily="34" charset="0"/>
                <a:ea typeface="ＭＳ Ｐゴシック" panose="020B0600070205080204" pitchFamily="34" charset="-128"/>
              </a:rPr>
              <a:t>Prerequisites (1-2)</a:t>
            </a:r>
          </a:p>
        </p:txBody>
      </p:sp>
      <p:sp>
        <p:nvSpPr>
          <p:cNvPr id="3" name="Espace réservé du contenu 2"/>
          <p:cNvSpPr>
            <a:spLocks noGrp="1"/>
          </p:cNvSpPr>
          <p:nvPr>
            <p:ph idx="1"/>
          </p:nvPr>
        </p:nvSpPr>
        <p:spPr/>
        <p:txBody>
          <a:bodyPr vert="horz" wrap="square" lIns="91440" tIns="45720" rIns="91440" bIns="45720" numCol="1" anchor="t" anchorCtr="0" compatLnSpc="1">
            <a:prstTxWarp prst="textNoShape">
              <a:avLst/>
            </a:prstTxWarp>
          </a:bodyPr>
          <a:lstStyle/>
          <a:p>
            <a:pPr algn="just" eaLnBrk="1" hangingPunct="1"/>
            <a:r>
              <a:rPr lang="en-US" dirty="0"/>
              <a:t>From Euler's Theorem to an Algorithm for Finding Eulerian Cycles </a:t>
            </a:r>
            <a:r>
              <a:rPr lang="en-US" dirty="0" smtClean="0"/>
              <a:t>is </a:t>
            </a:r>
            <a:r>
              <a:rPr lang="en-US" dirty="0"/>
              <a:t>found in </a:t>
            </a:r>
            <a:r>
              <a:rPr lang="en-US" dirty="0" smtClean="0"/>
              <a:t>the bioinformatics II (</a:t>
            </a:r>
            <a:r>
              <a:rPr lang="en-US" altLang="fr-FR" i="1" dirty="0">
                <a:ea typeface="ＭＳ Ｐゴシック" panose="020B0600070205080204" pitchFamily="34" charset="-128"/>
              </a:rPr>
              <a:t>Algorithms for DNA Sequencing and Comparing </a:t>
            </a:r>
            <a:r>
              <a:rPr lang="en-US" altLang="fr-FR" i="1" dirty="0" smtClean="0">
                <a:ea typeface="ＭＳ Ｐゴシック" panose="020B0600070205080204" pitchFamily="34" charset="-128"/>
              </a:rPr>
              <a:t>Genes).</a:t>
            </a:r>
          </a:p>
          <a:p>
            <a:pPr algn="just" eaLnBrk="1" hangingPunct="1"/>
            <a:endParaRPr lang="fr-BE" altLang="fr-FR" i="1" dirty="0">
              <a:ea typeface="ＭＳ Ｐゴシック" panose="020B0600070205080204" pitchFamily="34" charset="-128"/>
            </a:endParaRPr>
          </a:p>
          <a:p>
            <a:pPr algn="just" eaLnBrk="1" hangingPunct="1"/>
            <a:r>
              <a:rPr lang="fr-BE" altLang="fr-FR" dirty="0" err="1" smtClean="0">
                <a:ea typeface="ＭＳ Ｐゴシック" panose="020B0600070205080204" pitchFamily="34" charset="-128"/>
              </a:rPr>
              <a:t>Euler’s</a:t>
            </a:r>
            <a:r>
              <a:rPr lang="fr-BE" altLang="fr-FR" dirty="0" smtClean="0">
                <a:ea typeface="ＭＳ Ｐゴシック" panose="020B0600070205080204" pitchFamily="34" charset="-128"/>
              </a:rPr>
              <a:t> </a:t>
            </a:r>
            <a:r>
              <a:rPr lang="fr-BE" altLang="fr-FR" dirty="0" err="1" smtClean="0">
                <a:ea typeface="ＭＳ Ｐゴシック" panose="020B0600070205080204" pitchFamily="34" charset="-128"/>
              </a:rPr>
              <a:t>Theorem</a:t>
            </a:r>
            <a:r>
              <a:rPr lang="fr-BE" altLang="fr-FR" dirty="0" smtClean="0">
                <a:ea typeface="ＭＳ Ｐゴシック" panose="020B0600070205080204" pitchFamily="34" charset="-128"/>
              </a:rPr>
              <a:t> to an </a:t>
            </a:r>
            <a:r>
              <a:rPr lang="fr-BE" altLang="fr-FR" dirty="0" err="1" smtClean="0">
                <a:ea typeface="ＭＳ Ｐゴシック" panose="020B0600070205080204" pitchFamily="34" charset="-128"/>
              </a:rPr>
              <a:t>Algorithm</a:t>
            </a:r>
            <a:r>
              <a:rPr lang="fr-BE" altLang="fr-FR" dirty="0" smtClean="0">
                <a:ea typeface="ＭＳ Ｐゴシック" panose="020B0600070205080204" pitchFamily="34" charset="-128"/>
              </a:rPr>
              <a:t> for </a:t>
            </a:r>
            <a:r>
              <a:rPr lang="fr-BE" altLang="fr-FR" dirty="0" err="1" smtClean="0">
                <a:ea typeface="ＭＳ Ｐゴシック" panose="020B0600070205080204" pitchFamily="34" charset="-128"/>
              </a:rPr>
              <a:t>finding</a:t>
            </a:r>
            <a:r>
              <a:rPr lang="fr-BE" altLang="fr-FR" dirty="0" smtClean="0">
                <a:ea typeface="ＭＳ Ｐゴシック" panose="020B0600070205080204" pitchFamily="34" charset="-128"/>
              </a:rPr>
              <a:t> </a:t>
            </a:r>
            <a:r>
              <a:rPr lang="fr-BE" altLang="fr-FR" dirty="0" err="1" smtClean="0">
                <a:ea typeface="ＭＳ Ｐゴシック" panose="020B0600070205080204" pitchFamily="34" charset="-128"/>
              </a:rPr>
              <a:t>Eurelian</a:t>
            </a:r>
            <a:r>
              <a:rPr lang="fr-BE" altLang="fr-FR" dirty="0" smtClean="0">
                <a:ea typeface="ＭＳ Ｐゴシック" panose="020B0600070205080204" pitchFamily="34" charset="-128"/>
              </a:rPr>
              <a:t> Cycles </a:t>
            </a:r>
            <a:r>
              <a:rPr lang="en-US" altLang="fr-FR" dirty="0" smtClean="0">
                <a:ea typeface="ＭＳ Ｐゴシック" panose="020B0600070205080204" pitchFamily="34" charset="-128"/>
              </a:rPr>
              <a:t>was </a:t>
            </a:r>
            <a:r>
              <a:rPr lang="en-US" altLang="fr-FR" dirty="0">
                <a:ea typeface="ＭＳ Ｐゴシック" panose="020B0600070205080204" pitchFamily="34" charset="-128"/>
              </a:rPr>
              <a:t>taught </a:t>
            </a:r>
            <a:r>
              <a:rPr lang="en-US" altLang="fr-FR" dirty="0" smtClean="0">
                <a:ea typeface="ＭＳ Ｐゴシック" panose="020B0600070205080204" pitchFamily="34" charset="-128"/>
              </a:rPr>
              <a:t>by Ben Langmead, Assistant Professor of Computer Science and Jacob Pritt at Johns Hopkins University. </a:t>
            </a:r>
          </a:p>
        </p:txBody>
      </p:sp>
      <p:sp>
        <p:nvSpPr>
          <p:cNvPr id="4" name="Slide Number Placeholder 3"/>
          <p:cNvSpPr>
            <a:spLocks noGrp="1"/>
          </p:cNvSpPr>
          <p:nvPr>
            <p:ph type="sldNum" sz="quarter" idx="10"/>
          </p:nvPr>
        </p:nvSpPr>
        <p:spPr>
          <a:xfrm>
            <a:off x="7010400" y="6530086"/>
            <a:ext cx="2133600" cy="365125"/>
          </a:xfrm>
        </p:spPr>
        <p:txBody>
          <a:bodyPr/>
          <a:lstStyle/>
          <a:p>
            <a:pPr>
              <a:defRPr/>
            </a:pPr>
            <a:fld id="{89461CA2-13CF-4753-8695-F9D20087CF81}"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257009692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Namur" id="{5C6AFC85-661D-4E2E-B4C6-6DDEC5CBB3D5}" vid="{639E6B7D-BA6E-4F82-9B8B-47B3C42DAA0A}"/>
    </a:ext>
  </a:extLst>
</a:theme>
</file>

<file path=ppt/theme/theme2.xml><?xml version="1.0" encoding="utf-8"?>
<a:theme xmlns:a="http://schemas.openxmlformats.org/drawingml/2006/main" name="Conception personnalisé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Namur" id="{5C6AFC85-661D-4E2E-B4C6-6DDEC5CBB3D5}" vid="{48478A65-53AE-4BCC-AACF-AAA83B9F84A4}"/>
    </a:ext>
  </a:extLst>
</a:theme>
</file>

<file path=ppt/theme/theme3.xml><?xml version="1.0" encoding="utf-8"?>
<a:theme xmlns:a="http://schemas.openxmlformats.org/drawingml/2006/main" name="1_Conception personnalisé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Namur" id="{5C6AFC85-661D-4E2E-B4C6-6DDEC5CBB3D5}" vid="{DA4DEB7C-DF2B-4E25-91D8-AB8C51EE1FE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1742</TotalTime>
  <Words>2427</Words>
  <Application>Microsoft Office PowerPoint</Application>
  <PresentationFormat>On-screen Show (4:3)</PresentationFormat>
  <Paragraphs>286</Paragraphs>
  <Slides>32</Slides>
  <Notes>31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32</vt:i4>
      </vt:variant>
    </vt:vector>
  </HeadingPairs>
  <TitlesOfParts>
    <vt:vector size="41" baseType="lpstr">
      <vt:lpstr>MS PGothic</vt:lpstr>
      <vt:lpstr>Arial</vt:lpstr>
      <vt:lpstr>Calibri</vt:lpstr>
      <vt:lpstr>Frutiger LT Std 45 Light</vt:lpstr>
      <vt:lpstr>Verdana</vt:lpstr>
      <vt:lpstr>Wingdings</vt:lpstr>
      <vt:lpstr>Thème Office</vt:lpstr>
      <vt:lpstr>Conception personnalisée</vt:lpstr>
      <vt:lpstr>1_Conception personnalisée</vt:lpstr>
      <vt:lpstr>INFOB240 – Initiation à l’autoapprentissage par les MOOC Bioinformatics Algorithms</vt:lpstr>
      <vt:lpstr>Contents</vt:lpstr>
      <vt:lpstr>Overview (1-2)</vt:lpstr>
      <vt:lpstr>Overview (2-2)</vt:lpstr>
      <vt:lpstr>PowerPoint Presentation</vt:lpstr>
      <vt:lpstr>Bioinformatics – what is it?</vt:lpstr>
      <vt:lpstr>How is computer science involved?</vt:lpstr>
      <vt:lpstr>PowerPoint Presentation</vt:lpstr>
      <vt:lpstr>Prerequisites (1-2)</vt:lpstr>
      <vt:lpstr>Prerequisites (2-2)</vt:lpstr>
      <vt:lpstr>Some definitions</vt:lpstr>
      <vt:lpstr>Eulerian Path</vt:lpstr>
      <vt:lpstr>Euler Paths and Euler Circuits</vt:lpstr>
      <vt:lpstr>PowerPoint Presentation</vt:lpstr>
      <vt:lpstr>In Bioinformatics</vt:lpstr>
      <vt:lpstr>In Bioinformatics</vt:lpstr>
      <vt:lpstr>In Bioinformatics</vt:lpstr>
      <vt:lpstr>PowerPoint Presentation</vt:lpstr>
      <vt:lpstr>The Eulerian Cycle Problem</vt:lpstr>
      <vt:lpstr>Implementing Eulerian Cycle (1-2) </vt:lpstr>
      <vt:lpstr>Implementing Eulerian Cycle (2-2)</vt:lpstr>
      <vt:lpstr>The code:</vt:lpstr>
      <vt:lpstr>Code visualization (1-7)</vt:lpstr>
      <vt:lpstr>Code visualization (2-7)</vt:lpstr>
      <vt:lpstr>Code visualization (3-7)</vt:lpstr>
      <vt:lpstr>Code visualization (4-7)</vt:lpstr>
      <vt:lpstr>Code visualization (5-7)</vt:lpstr>
      <vt:lpstr>Code visualization (6-7)</vt:lpstr>
      <vt:lpstr>Code visualization (7-7)</vt:lpstr>
      <vt:lpstr>Data: in/out</vt:lpstr>
      <vt:lpstr>Bibliography</vt:lpstr>
      <vt:lpstr>Bibliography</vt:lpstr>
    </vt:vector>
  </TitlesOfParts>
  <Company>Hello Agency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Thomas Vanhaeren</dc:creator>
  <cp:lastModifiedBy>utilisateur</cp:lastModifiedBy>
  <cp:revision>148</cp:revision>
  <dcterms:created xsi:type="dcterms:W3CDTF">2015-10-07T07:31:31Z</dcterms:created>
  <dcterms:modified xsi:type="dcterms:W3CDTF">2017-08-16T15:03:48Z</dcterms:modified>
</cp:coreProperties>
</file>