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314" r:id="rId3"/>
    <p:sldId id="310" r:id="rId4"/>
    <p:sldId id="320" r:id="rId5"/>
    <p:sldId id="321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19.09.2016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pPr/>
              <a:t>19.09.2016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de-DE" smtClean="0"/>
              <a:pPr/>
              <a:t>19.09.2016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en-GB" dirty="0"/>
              <a:t>and</a:t>
            </a:r>
            <a:r>
              <a:rPr lang="de-DE" dirty="0"/>
              <a:t> Implementation </a:t>
            </a:r>
            <a:r>
              <a:rPr lang="en-GB" dirty="0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fault-tolerant </a:t>
            </a:r>
            <a:br>
              <a:rPr lang="de-DE" dirty="0"/>
            </a:br>
            <a:r>
              <a:rPr lang="de-DE" dirty="0"/>
              <a:t>form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 </a:t>
            </a:r>
            <a:r>
              <a:rPr lang="de-DE" dirty="0" err="1"/>
              <a:t>processing</a:t>
            </a:r>
            <a:r>
              <a:rPr lang="de-DE" dirty="0"/>
              <a:t> (</a:t>
            </a:r>
            <a:r>
              <a:rPr lang="de-DE" dirty="0" err="1"/>
              <a:t>especially</a:t>
            </a:r>
            <a:r>
              <a:rPr lang="de-DE" dirty="0"/>
              <a:t> PDFs)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invoice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storage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.</a:t>
            </a:r>
            <a:r>
              <a:rPr lang="de-DE" dirty="0" err="1"/>
              <a:t>zugFerd</a:t>
            </a:r>
            <a:r>
              <a:rPr lang="de-DE" dirty="0"/>
              <a:t> –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Fault-</a:t>
            </a:r>
            <a:r>
              <a:rPr lang="de-DE" dirty="0" err="1"/>
              <a:t>tolerance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 on </a:t>
            </a:r>
            <a:r>
              <a:rPr lang="de-DE" dirty="0" err="1"/>
              <a:t>unreadable</a:t>
            </a:r>
            <a:r>
              <a:rPr lang="de-DE" dirty="0"/>
              <a:t> </a:t>
            </a:r>
            <a:r>
              <a:rPr lang="de-DE" dirty="0" err="1"/>
              <a:t>documents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Packages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612559" cy="44763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WP1 (10%) : Literature review</a:t>
            </a:r>
          </a:p>
          <a:p>
            <a:r>
              <a:rPr lang="en-US" dirty="0"/>
              <a:t>WP2</a:t>
            </a:r>
            <a:r>
              <a:rPr lang="en-US" dirty="0">
                <a:solidFill>
                  <a:srgbClr val="92D050"/>
                </a:solidFill>
              </a:rPr>
              <a:t> √</a:t>
            </a:r>
            <a:r>
              <a:rPr lang="en-US" dirty="0"/>
              <a:t>: comparison and decision for an electronic invoice format</a:t>
            </a:r>
          </a:p>
          <a:p>
            <a:r>
              <a:rPr lang="en-US" dirty="0"/>
              <a:t>WP3 (80%): Implementation of the form processing module</a:t>
            </a:r>
          </a:p>
          <a:p>
            <a:r>
              <a:rPr lang="en-US" dirty="0"/>
              <a:t>WP4: Implementation of the transformation module to convert data from WP3 into the electronic invoice format defined in WP2</a:t>
            </a:r>
          </a:p>
          <a:p>
            <a:r>
              <a:rPr lang="en-US" dirty="0"/>
              <a:t>WP5: Success rate measurement</a:t>
            </a:r>
          </a:p>
          <a:p>
            <a:r>
              <a:rPr lang="en-US" dirty="0"/>
              <a:t>WP6: Implementation of machine learning using ANN</a:t>
            </a:r>
          </a:p>
          <a:p>
            <a:r>
              <a:rPr lang="en-US" dirty="0"/>
              <a:t>WP7: Measurement of changes in success rates</a:t>
            </a:r>
          </a:p>
          <a:p>
            <a:r>
              <a:rPr lang="en-US" dirty="0"/>
              <a:t>WP8: Improvements and additional fault-tolerant features</a:t>
            </a:r>
          </a:p>
          <a:p>
            <a:r>
              <a:rPr lang="en-US" dirty="0"/>
              <a:t>WP9: Documentation and writing the master thesis</a:t>
            </a:r>
          </a:p>
          <a:p>
            <a:r>
              <a:rPr lang="en-US" dirty="0"/>
              <a:t>WP10: GUI for end users</a:t>
            </a:r>
          </a:p>
        </p:txBody>
      </p:sp>
    </p:spTree>
    <p:extLst>
      <p:ext uri="{BB962C8B-B14F-4D97-AF65-F5344CB8AC3E}">
        <p14:creationId xmlns:p14="http://schemas.microsoft.com/office/powerpoint/2010/main" val="1037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806631"/>
              </p:ext>
            </p:extLst>
          </p:nvPr>
        </p:nvGraphicFramePr>
        <p:xfrm>
          <a:off x="1522413" y="1905000"/>
          <a:ext cx="9134477" cy="4079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30407">
                  <a:extLst>
                    <a:ext uri="{9D8B030D-6E8A-4147-A177-3AD203B41FA5}">
                      <a16:colId xmlns:a16="http://schemas.microsoft.com/office/drawing/2014/main" val="1295638551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459238609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3907113166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3264316204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1860995611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1531369686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3391608677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3319701495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2745611280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3564011280"/>
                    </a:ext>
                  </a:extLst>
                </a:gridCol>
                <a:gridCol w="830407">
                  <a:extLst>
                    <a:ext uri="{9D8B030D-6E8A-4147-A177-3AD203B41FA5}">
                      <a16:colId xmlns:a16="http://schemas.microsoft.com/office/drawing/2014/main" val="2365418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Sep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Oct</a:t>
                      </a:r>
                      <a:r>
                        <a:rPr lang="de-DE" dirty="0"/>
                        <a:t> 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Oct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Nov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Nov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Feb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91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</a:t>
                      </a:r>
                      <a:r>
                        <a:rPr lang="de-DE" baseline="0" dirty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1233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</a:t>
                      </a:r>
                      <a:r>
                        <a:rPr lang="de-DE" baseline="0" dirty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3430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</a:t>
                      </a:r>
                      <a:r>
                        <a:rPr lang="de-DE" baseline="0" dirty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977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</a:t>
                      </a:r>
                      <a:r>
                        <a:rPr lang="de-DE" baseline="0" dirty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899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</a:t>
                      </a:r>
                      <a:r>
                        <a:rPr lang="de-DE" baseline="0" dirty="0"/>
                        <a:t>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227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</a:t>
                      </a:r>
                      <a:r>
                        <a:rPr lang="de-DE" baseline="0" dirty="0"/>
                        <a:t>6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07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</a:t>
                      </a:r>
                      <a:r>
                        <a:rPr lang="de-DE" baseline="0" dirty="0"/>
                        <a:t>7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5116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</a:t>
                      </a:r>
                      <a:r>
                        <a:rPr lang="de-DE" baseline="0" dirty="0"/>
                        <a:t>8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6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</a:t>
                      </a:r>
                      <a:r>
                        <a:rPr lang="de-DE" baseline="0" dirty="0"/>
                        <a:t>9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WP10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E2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2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Bür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ür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mit digitalem blauen Tunnel (Breitbild)</Template>
  <TotalTime>0</TotalTime>
  <Words>148</Words>
  <Application>Microsoft Office PowerPoint</Application>
  <PresentationFormat>Benutzerdefiniert</PresentationFormat>
  <Paragraphs>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Design and Implementation of  a fault-tolerant  form processing application using machine learning</vt:lpstr>
      <vt:lpstr>Goals</vt:lpstr>
      <vt:lpstr>Working Packages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2016-09-19T14:17:21Z</dcterms:created>
  <dcterms:modified xsi:type="dcterms:W3CDTF">2016-09-19T20:45:53Z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