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73" r:id="rId7"/>
    <p:sldId id="271" r:id="rId8"/>
    <p:sldId id="266" r:id="rId9"/>
    <p:sldId id="267" r:id="rId10"/>
    <p:sldId id="274" r:id="rId11"/>
    <p:sldId id="275" r:id="rId12"/>
    <p:sldId id="259" r:id="rId13"/>
    <p:sldId id="260" r:id="rId14"/>
    <p:sldId id="268" r:id="rId15"/>
    <p:sldId id="269" r:id="rId16"/>
    <p:sldId id="261" r:id="rId17"/>
    <p:sldId id="270" r:id="rId18"/>
    <p:sldId id="262"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35FAEE-D5F5-4593-B50F-9BA9F28D4D5C}" v="1" dt="2022-10-10T03:21:49.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and Gemma Dela Rosa" userId="6096bb4d51c941f8" providerId="LiveId" clId="{E535FAEE-D5F5-4593-B50F-9BA9F28D4D5C}"/>
    <pc:docChg chg="custSel addSld delSld modSld sldOrd">
      <pc:chgData name="Christian and Gemma Dela Rosa" userId="6096bb4d51c941f8" providerId="LiveId" clId="{E535FAEE-D5F5-4593-B50F-9BA9F28D4D5C}" dt="2022-10-10T03:30:35.889" v="1679" actId="27636"/>
      <pc:docMkLst>
        <pc:docMk/>
      </pc:docMkLst>
      <pc:sldChg chg="modSp mod">
        <pc:chgData name="Christian and Gemma Dela Rosa" userId="6096bb4d51c941f8" providerId="LiveId" clId="{E535FAEE-D5F5-4593-B50F-9BA9F28D4D5C}" dt="2022-10-10T03:19:35.981" v="1307" actId="20577"/>
        <pc:sldMkLst>
          <pc:docMk/>
          <pc:sldMk cId="3306958798" sldId="258"/>
        </pc:sldMkLst>
        <pc:spChg chg="mod">
          <ac:chgData name="Christian and Gemma Dela Rosa" userId="6096bb4d51c941f8" providerId="LiveId" clId="{E535FAEE-D5F5-4593-B50F-9BA9F28D4D5C}" dt="2022-10-10T03:19:35.981" v="1307" actId="20577"/>
          <ac:spMkLst>
            <pc:docMk/>
            <pc:sldMk cId="3306958798" sldId="258"/>
            <ac:spMk id="3" creationId="{905A42CE-FCD3-41B9-A629-5F3C6031F3C0}"/>
          </ac:spMkLst>
        </pc:spChg>
      </pc:sldChg>
      <pc:sldChg chg="modSp mod">
        <pc:chgData name="Christian and Gemma Dela Rosa" userId="6096bb4d51c941f8" providerId="LiveId" clId="{E535FAEE-D5F5-4593-B50F-9BA9F28D4D5C}" dt="2022-10-10T02:34:55.607" v="443" actId="20577"/>
        <pc:sldMkLst>
          <pc:docMk/>
          <pc:sldMk cId="69798042" sldId="261"/>
        </pc:sldMkLst>
        <pc:spChg chg="mod">
          <ac:chgData name="Christian and Gemma Dela Rosa" userId="6096bb4d51c941f8" providerId="LiveId" clId="{E535FAEE-D5F5-4593-B50F-9BA9F28D4D5C}" dt="2022-10-10T02:34:55.607" v="443" actId="20577"/>
          <ac:spMkLst>
            <pc:docMk/>
            <pc:sldMk cId="69798042" sldId="261"/>
            <ac:spMk id="3" creationId="{7FEAE391-6366-4E20-A14E-0ECFAEA8029A}"/>
          </ac:spMkLst>
        </pc:spChg>
      </pc:sldChg>
      <pc:sldChg chg="modSp mod">
        <pc:chgData name="Christian and Gemma Dela Rosa" userId="6096bb4d51c941f8" providerId="LiveId" clId="{E535FAEE-D5F5-4593-B50F-9BA9F28D4D5C}" dt="2022-10-10T03:21:14.881" v="1442" actId="6549"/>
        <pc:sldMkLst>
          <pc:docMk/>
          <pc:sldMk cId="2309908418" sldId="262"/>
        </pc:sldMkLst>
        <pc:spChg chg="mod">
          <ac:chgData name="Christian and Gemma Dela Rosa" userId="6096bb4d51c941f8" providerId="LiveId" clId="{E535FAEE-D5F5-4593-B50F-9BA9F28D4D5C}" dt="2022-10-10T03:21:14.881" v="1442" actId="6549"/>
          <ac:spMkLst>
            <pc:docMk/>
            <pc:sldMk cId="2309908418" sldId="262"/>
            <ac:spMk id="3" creationId="{7FEAE391-6366-4E20-A14E-0ECFAEA8029A}"/>
          </ac:spMkLst>
        </pc:spChg>
      </pc:sldChg>
      <pc:sldChg chg="addSp delSp modSp mod">
        <pc:chgData name="Christian and Gemma Dela Rosa" userId="6096bb4d51c941f8" providerId="LiveId" clId="{E535FAEE-D5F5-4593-B50F-9BA9F28D4D5C}" dt="2022-10-10T03:23:24.426" v="1494" actId="22"/>
        <pc:sldMkLst>
          <pc:docMk/>
          <pc:sldMk cId="2983154059" sldId="265"/>
        </pc:sldMkLst>
        <pc:spChg chg="mod">
          <ac:chgData name="Christian and Gemma Dela Rosa" userId="6096bb4d51c941f8" providerId="LiveId" clId="{E535FAEE-D5F5-4593-B50F-9BA9F28D4D5C}" dt="2022-10-10T03:15:51.588" v="1261" actId="255"/>
          <ac:spMkLst>
            <pc:docMk/>
            <pc:sldMk cId="2983154059" sldId="265"/>
            <ac:spMk id="2" creationId="{FF29C91F-7913-4D5C-A911-ADD4837DAA00}"/>
          </ac:spMkLst>
        </pc:spChg>
        <pc:spChg chg="add del mod">
          <ac:chgData name="Christian and Gemma Dela Rosa" userId="6096bb4d51c941f8" providerId="LiveId" clId="{E535FAEE-D5F5-4593-B50F-9BA9F28D4D5C}" dt="2022-10-10T03:16:07.351" v="1263" actId="478"/>
          <ac:spMkLst>
            <pc:docMk/>
            <pc:sldMk cId="2983154059" sldId="265"/>
            <ac:spMk id="5" creationId="{2271B89B-224B-D7A9-F9CC-D7053ADAF8A2}"/>
          </ac:spMkLst>
        </pc:spChg>
        <pc:graphicFrameChg chg="del">
          <ac:chgData name="Christian and Gemma Dela Rosa" userId="6096bb4d51c941f8" providerId="LiveId" clId="{E535FAEE-D5F5-4593-B50F-9BA9F28D4D5C}" dt="2022-10-10T03:16:04.839" v="1262" actId="478"/>
          <ac:graphicFrameMkLst>
            <pc:docMk/>
            <pc:sldMk cId="2983154059" sldId="265"/>
            <ac:graphicFrameMk id="10" creationId="{9AAA06FD-A769-1C5D-4902-1326B9BFF2E5}"/>
          </ac:graphicFrameMkLst>
        </pc:graphicFrameChg>
        <pc:picChg chg="add del">
          <ac:chgData name="Christian and Gemma Dela Rosa" userId="6096bb4d51c941f8" providerId="LiveId" clId="{E535FAEE-D5F5-4593-B50F-9BA9F28D4D5C}" dt="2022-10-10T03:23:24.049" v="1493" actId="478"/>
          <ac:picMkLst>
            <pc:docMk/>
            <pc:sldMk cId="2983154059" sldId="265"/>
            <ac:picMk id="7" creationId="{828177CE-B72C-4796-5A20-F4F5CE4BFAA0}"/>
          </ac:picMkLst>
        </pc:picChg>
        <pc:picChg chg="add">
          <ac:chgData name="Christian and Gemma Dela Rosa" userId="6096bb4d51c941f8" providerId="LiveId" clId="{E535FAEE-D5F5-4593-B50F-9BA9F28D4D5C}" dt="2022-10-10T03:23:24.426" v="1494" actId="22"/>
          <ac:picMkLst>
            <pc:docMk/>
            <pc:sldMk cId="2983154059" sldId="265"/>
            <ac:picMk id="9" creationId="{06887774-A3D4-A276-1A52-72D0DDD93F74}"/>
          </ac:picMkLst>
        </pc:picChg>
      </pc:sldChg>
      <pc:sldChg chg="modSp mod">
        <pc:chgData name="Christian and Gemma Dela Rosa" userId="6096bb4d51c941f8" providerId="LiveId" clId="{E535FAEE-D5F5-4593-B50F-9BA9F28D4D5C}" dt="2022-10-10T03:29:29.353" v="1661" actId="20577"/>
        <pc:sldMkLst>
          <pc:docMk/>
          <pc:sldMk cId="422127284" sldId="266"/>
        </pc:sldMkLst>
        <pc:spChg chg="mod">
          <ac:chgData name="Christian and Gemma Dela Rosa" userId="6096bb4d51c941f8" providerId="LiveId" clId="{E535FAEE-D5F5-4593-B50F-9BA9F28D4D5C}" dt="2022-10-10T03:29:29.353" v="1661" actId="20577"/>
          <ac:spMkLst>
            <pc:docMk/>
            <pc:sldMk cId="422127284" sldId="266"/>
            <ac:spMk id="5" creationId="{6E21A25A-A40B-7436-3DFF-899225DD19B0}"/>
          </ac:spMkLst>
        </pc:spChg>
      </pc:sldChg>
      <pc:sldChg chg="modSp mod">
        <pc:chgData name="Christian and Gemma Dela Rosa" userId="6096bb4d51c941f8" providerId="LiveId" clId="{E535FAEE-D5F5-4593-B50F-9BA9F28D4D5C}" dt="2022-10-10T03:29:46.357" v="1667" actId="20577"/>
        <pc:sldMkLst>
          <pc:docMk/>
          <pc:sldMk cId="3787566596" sldId="267"/>
        </pc:sldMkLst>
        <pc:spChg chg="mod">
          <ac:chgData name="Christian and Gemma Dela Rosa" userId="6096bb4d51c941f8" providerId="LiveId" clId="{E535FAEE-D5F5-4593-B50F-9BA9F28D4D5C}" dt="2022-10-10T03:29:46.357" v="1667" actId="20577"/>
          <ac:spMkLst>
            <pc:docMk/>
            <pc:sldMk cId="3787566596" sldId="267"/>
            <ac:spMk id="5" creationId="{6E21A25A-A40B-7436-3DFF-899225DD19B0}"/>
          </ac:spMkLst>
        </pc:spChg>
      </pc:sldChg>
      <pc:sldChg chg="addSp modSp mod">
        <pc:chgData name="Christian and Gemma Dela Rosa" userId="6096bb4d51c941f8" providerId="LiveId" clId="{E535FAEE-D5F5-4593-B50F-9BA9F28D4D5C}" dt="2022-10-09T17:31:07.542" v="3" actId="14100"/>
        <pc:sldMkLst>
          <pc:docMk/>
          <pc:sldMk cId="3438408904" sldId="268"/>
        </pc:sldMkLst>
        <pc:picChg chg="add mod">
          <ac:chgData name="Christian and Gemma Dela Rosa" userId="6096bb4d51c941f8" providerId="LiveId" clId="{E535FAEE-D5F5-4593-B50F-9BA9F28D4D5C}" dt="2022-10-09T17:31:07.542" v="3" actId="14100"/>
          <ac:picMkLst>
            <pc:docMk/>
            <pc:sldMk cId="3438408904" sldId="268"/>
            <ac:picMk id="7" creationId="{78B6CA37-F90D-E530-6A33-A0A9778DCC5F}"/>
          </ac:picMkLst>
        </pc:picChg>
      </pc:sldChg>
      <pc:sldChg chg="addSp modSp add mod">
        <pc:chgData name="Christian and Gemma Dela Rosa" userId="6096bb4d51c941f8" providerId="LiveId" clId="{E535FAEE-D5F5-4593-B50F-9BA9F28D4D5C}" dt="2022-10-10T02:38:10.640" v="705" actId="14100"/>
        <pc:sldMkLst>
          <pc:docMk/>
          <pc:sldMk cId="2369034307" sldId="270"/>
        </pc:sldMkLst>
        <pc:spChg chg="mod">
          <ac:chgData name="Christian and Gemma Dela Rosa" userId="6096bb4d51c941f8" providerId="LiveId" clId="{E535FAEE-D5F5-4593-B50F-9BA9F28D4D5C}" dt="2022-10-10T02:36:18.097" v="698" actId="20577"/>
          <ac:spMkLst>
            <pc:docMk/>
            <pc:sldMk cId="2369034307" sldId="270"/>
            <ac:spMk id="3" creationId="{7FEAE391-6366-4E20-A14E-0ECFAEA8029A}"/>
          </ac:spMkLst>
        </pc:spChg>
        <pc:picChg chg="add mod">
          <ac:chgData name="Christian and Gemma Dela Rosa" userId="6096bb4d51c941f8" providerId="LiveId" clId="{E535FAEE-D5F5-4593-B50F-9BA9F28D4D5C}" dt="2022-10-10T02:37:06.991" v="701" actId="1076"/>
          <ac:picMkLst>
            <pc:docMk/>
            <pc:sldMk cId="2369034307" sldId="270"/>
            <ac:picMk id="6" creationId="{14FD949E-5E76-C1D4-E300-955EE7FB10F2}"/>
          </ac:picMkLst>
        </pc:picChg>
        <pc:picChg chg="add mod">
          <ac:chgData name="Christian and Gemma Dela Rosa" userId="6096bb4d51c941f8" providerId="LiveId" clId="{E535FAEE-D5F5-4593-B50F-9BA9F28D4D5C}" dt="2022-10-10T02:38:10.640" v="705" actId="14100"/>
          <ac:picMkLst>
            <pc:docMk/>
            <pc:sldMk cId="2369034307" sldId="270"/>
            <ac:picMk id="8" creationId="{7C0D5BC7-D8B7-2A65-C21E-F8D99EB2D200}"/>
          </ac:picMkLst>
        </pc:picChg>
      </pc:sldChg>
      <pc:sldChg chg="addSp delSp modSp add mod">
        <pc:chgData name="Christian and Gemma Dela Rosa" userId="6096bb4d51c941f8" providerId="LiveId" clId="{E535FAEE-D5F5-4593-B50F-9BA9F28D4D5C}" dt="2022-10-10T03:22:12.718" v="1486" actId="1076"/>
        <pc:sldMkLst>
          <pc:docMk/>
          <pc:sldMk cId="778302720" sldId="271"/>
        </pc:sldMkLst>
        <pc:spChg chg="mod">
          <ac:chgData name="Christian and Gemma Dela Rosa" userId="6096bb4d51c941f8" providerId="LiveId" clId="{E535FAEE-D5F5-4593-B50F-9BA9F28D4D5C}" dt="2022-10-10T03:21:46.782" v="1465" actId="20577"/>
          <ac:spMkLst>
            <pc:docMk/>
            <pc:sldMk cId="778302720" sldId="271"/>
            <ac:spMk id="2" creationId="{FF29C91F-7913-4D5C-A911-ADD4837DAA00}"/>
          </ac:spMkLst>
        </pc:spChg>
        <pc:spChg chg="add mod">
          <ac:chgData name="Christian and Gemma Dela Rosa" userId="6096bb4d51c941f8" providerId="LiveId" clId="{E535FAEE-D5F5-4593-B50F-9BA9F28D4D5C}" dt="2022-10-10T03:22:12.718" v="1486" actId="1076"/>
          <ac:spMkLst>
            <pc:docMk/>
            <pc:sldMk cId="778302720" sldId="271"/>
            <ac:spMk id="6" creationId="{40113AF5-E8D3-51C8-4EB0-865B3C3714DA}"/>
          </ac:spMkLst>
        </pc:spChg>
        <pc:picChg chg="add del">
          <ac:chgData name="Christian and Gemma Dela Rosa" userId="6096bb4d51c941f8" providerId="LiveId" clId="{E535FAEE-D5F5-4593-B50F-9BA9F28D4D5C}" dt="2022-10-10T03:21:33.005" v="1443" actId="478"/>
          <ac:picMkLst>
            <pc:docMk/>
            <pc:sldMk cId="778302720" sldId="271"/>
            <ac:picMk id="5" creationId="{73AB4B3C-B2B1-5897-9683-135CF354FED8}"/>
          </ac:picMkLst>
        </pc:picChg>
        <pc:picChg chg="del">
          <ac:chgData name="Christian and Gemma Dela Rosa" userId="6096bb4d51c941f8" providerId="LiveId" clId="{E535FAEE-D5F5-4593-B50F-9BA9F28D4D5C}" dt="2022-10-10T03:18:07.544" v="1294" actId="478"/>
          <ac:picMkLst>
            <pc:docMk/>
            <pc:sldMk cId="778302720" sldId="271"/>
            <ac:picMk id="7" creationId="{828177CE-B72C-4796-5A20-F4F5CE4BFAA0}"/>
          </ac:picMkLst>
        </pc:picChg>
      </pc:sldChg>
      <pc:sldChg chg="addSp delSp modSp add del mod ord">
        <pc:chgData name="Christian and Gemma Dela Rosa" userId="6096bb4d51c941f8" providerId="LiveId" clId="{E535FAEE-D5F5-4593-B50F-9BA9F28D4D5C}" dt="2022-10-10T03:22:39.685" v="1492" actId="47"/>
        <pc:sldMkLst>
          <pc:docMk/>
          <pc:sldMk cId="1061166558" sldId="272"/>
        </pc:sldMkLst>
        <pc:spChg chg="mod">
          <ac:chgData name="Christian and Gemma Dela Rosa" userId="6096bb4d51c941f8" providerId="LiveId" clId="{E535FAEE-D5F5-4593-B50F-9BA9F28D4D5C}" dt="2022-10-10T03:16:27.507" v="1276" actId="20577"/>
          <ac:spMkLst>
            <pc:docMk/>
            <pc:sldMk cId="1061166558" sldId="272"/>
            <ac:spMk id="2" creationId="{FF29C91F-7913-4D5C-A911-ADD4837DAA00}"/>
          </ac:spMkLst>
        </pc:spChg>
        <pc:picChg chg="add del mod">
          <ac:chgData name="Christian and Gemma Dela Rosa" userId="6096bb4d51c941f8" providerId="LiveId" clId="{E535FAEE-D5F5-4593-B50F-9BA9F28D4D5C}" dt="2022-10-10T03:17:15.273" v="1291" actId="478"/>
          <ac:picMkLst>
            <pc:docMk/>
            <pc:sldMk cId="1061166558" sldId="272"/>
            <ac:picMk id="5" creationId="{69DD941B-5868-AFE9-14C9-BB8F8917E584}"/>
          </ac:picMkLst>
        </pc:picChg>
        <pc:picChg chg="del">
          <ac:chgData name="Christian and Gemma Dela Rosa" userId="6096bb4d51c941f8" providerId="LiveId" clId="{E535FAEE-D5F5-4593-B50F-9BA9F28D4D5C}" dt="2022-10-10T03:16:44.521" v="1288" actId="478"/>
          <ac:picMkLst>
            <pc:docMk/>
            <pc:sldMk cId="1061166558" sldId="272"/>
            <ac:picMk id="7" creationId="{828177CE-B72C-4796-5A20-F4F5CE4BFAA0}"/>
          </ac:picMkLst>
        </pc:picChg>
        <pc:picChg chg="add mod">
          <ac:chgData name="Christian and Gemma Dela Rosa" userId="6096bb4d51c941f8" providerId="LiveId" clId="{E535FAEE-D5F5-4593-B50F-9BA9F28D4D5C}" dt="2022-10-10T03:18:01.418" v="1293" actId="1076"/>
          <ac:picMkLst>
            <pc:docMk/>
            <pc:sldMk cId="1061166558" sldId="272"/>
            <ac:picMk id="8" creationId="{2C1A5482-B7CD-6CB5-9FCC-575718194354}"/>
          </ac:picMkLst>
        </pc:picChg>
      </pc:sldChg>
      <pc:sldChg chg="modSp add mod ord">
        <pc:chgData name="Christian and Gemma Dela Rosa" userId="6096bb4d51c941f8" providerId="LiveId" clId="{E535FAEE-D5F5-4593-B50F-9BA9F28D4D5C}" dt="2022-10-10T03:22:36.777" v="1491" actId="20577"/>
        <pc:sldMkLst>
          <pc:docMk/>
          <pc:sldMk cId="3988093065" sldId="273"/>
        </pc:sldMkLst>
        <pc:spChg chg="mod">
          <ac:chgData name="Christian and Gemma Dela Rosa" userId="6096bb4d51c941f8" providerId="LiveId" clId="{E535FAEE-D5F5-4593-B50F-9BA9F28D4D5C}" dt="2022-10-10T03:22:36.777" v="1491" actId="20577"/>
          <ac:spMkLst>
            <pc:docMk/>
            <pc:sldMk cId="3988093065" sldId="273"/>
            <ac:spMk id="2" creationId="{FF29C91F-7913-4D5C-A911-ADD4837DAA00}"/>
          </ac:spMkLst>
        </pc:spChg>
      </pc:sldChg>
      <pc:sldChg chg="modSp add mod">
        <pc:chgData name="Christian and Gemma Dela Rosa" userId="6096bb4d51c941f8" providerId="LiveId" clId="{E535FAEE-D5F5-4593-B50F-9BA9F28D4D5C}" dt="2022-10-10T03:30:11.803" v="1674" actId="27636"/>
        <pc:sldMkLst>
          <pc:docMk/>
          <pc:sldMk cId="1571998509" sldId="274"/>
        </pc:sldMkLst>
        <pc:spChg chg="mod">
          <ac:chgData name="Christian and Gemma Dela Rosa" userId="6096bb4d51c941f8" providerId="LiveId" clId="{E535FAEE-D5F5-4593-B50F-9BA9F28D4D5C}" dt="2022-10-10T03:30:11.803" v="1674" actId="27636"/>
          <ac:spMkLst>
            <pc:docMk/>
            <pc:sldMk cId="1571998509" sldId="274"/>
            <ac:spMk id="5" creationId="{6E21A25A-A40B-7436-3DFF-899225DD19B0}"/>
          </ac:spMkLst>
        </pc:spChg>
      </pc:sldChg>
      <pc:sldChg chg="modSp add mod">
        <pc:chgData name="Christian and Gemma Dela Rosa" userId="6096bb4d51c941f8" providerId="LiveId" clId="{E535FAEE-D5F5-4593-B50F-9BA9F28D4D5C}" dt="2022-10-10T03:30:35.889" v="1679" actId="27636"/>
        <pc:sldMkLst>
          <pc:docMk/>
          <pc:sldMk cId="1941053452" sldId="275"/>
        </pc:sldMkLst>
        <pc:spChg chg="mod">
          <ac:chgData name="Christian and Gemma Dela Rosa" userId="6096bb4d51c941f8" providerId="LiveId" clId="{E535FAEE-D5F5-4593-B50F-9BA9F28D4D5C}" dt="2022-10-10T03:30:35.889" v="1679" actId="27636"/>
          <ac:spMkLst>
            <pc:docMk/>
            <pc:sldMk cId="1941053452" sldId="275"/>
            <ac:spMk id="5" creationId="{6E21A25A-A40B-7436-3DFF-899225DD19B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66FB4-76C2-4B61-85BD-E9A44A8095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0AF3C0C-6935-4B80-A14F-712A61907801}">
      <dgm:prSet phldrT="[Text]"/>
      <dgm:spPr/>
      <dgm:t>
        <a:bodyPr/>
        <a:lstStyle/>
        <a:p>
          <a:r>
            <a:rPr lang="en-US" dirty="0"/>
            <a:t>Hierarchy Chart</a:t>
          </a:r>
        </a:p>
      </dgm:t>
    </dgm:pt>
    <dgm:pt modelId="{913921D3-1B9B-47CB-935C-D91B86566AB4}" type="parTrans" cxnId="{64EE3573-55AC-44DD-9E9A-D22683067B9D}">
      <dgm:prSet/>
      <dgm:spPr/>
      <dgm:t>
        <a:bodyPr/>
        <a:lstStyle/>
        <a:p>
          <a:endParaRPr lang="en-US"/>
        </a:p>
      </dgm:t>
    </dgm:pt>
    <dgm:pt modelId="{8FBD6315-5518-4A34-9A15-02FAE68681FD}" type="sibTrans" cxnId="{64EE3573-55AC-44DD-9E9A-D22683067B9D}">
      <dgm:prSet/>
      <dgm:spPr/>
      <dgm:t>
        <a:bodyPr/>
        <a:lstStyle/>
        <a:p>
          <a:endParaRPr lang="en-US"/>
        </a:p>
      </dgm:t>
    </dgm:pt>
    <dgm:pt modelId="{A5A7C295-F521-42AC-A712-55C16E863E01}">
      <dgm:prSet phldrT="[Text]"/>
      <dgm:spPr/>
      <dgm:t>
        <a:bodyPr/>
        <a:lstStyle/>
        <a:p>
          <a:r>
            <a:rPr lang="en-US" dirty="0"/>
            <a:t>Producer Price Index = </a:t>
          </a:r>
          <a:r>
            <a:rPr lang="en-US" dirty="0" err="1"/>
            <a:t>Semi.dataset</a:t>
          </a:r>
          <a:r>
            <a:rPr lang="en-US" dirty="0"/>
            <a:t>(employees, import/export costs, date [seasonality])</a:t>
          </a:r>
        </a:p>
      </dgm:t>
    </dgm:pt>
    <dgm:pt modelId="{B08DAF55-939E-4142-8DD5-1032EE1E82D2}" type="parTrans" cxnId="{B2919332-E41A-4AF0-8A8F-CD44EE25EEA8}">
      <dgm:prSet/>
      <dgm:spPr/>
      <dgm:t>
        <a:bodyPr/>
        <a:lstStyle/>
        <a:p>
          <a:endParaRPr lang="en-US"/>
        </a:p>
      </dgm:t>
    </dgm:pt>
    <dgm:pt modelId="{2B4F2ED9-BF82-4DDF-B976-654D5D8D519A}" type="sibTrans" cxnId="{B2919332-E41A-4AF0-8A8F-CD44EE25EEA8}">
      <dgm:prSet/>
      <dgm:spPr/>
      <dgm:t>
        <a:bodyPr/>
        <a:lstStyle/>
        <a:p>
          <a:endParaRPr lang="en-US"/>
        </a:p>
      </dgm:t>
    </dgm:pt>
    <dgm:pt modelId="{F85C1D3E-93C7-4B1B-929D-52AF456CB490}">
      <dgm:prSet phldrT="[Text]"/>
      <dgm:spPr/>
      <dgm:t>
        <a:bodyPr/>
        <a:lstStyle/>
        <a:p>
          <a:r>
            <a:rPr lang="en-US" dirty="0"/>
            <a:t>Main Program</a:t>
          </a:r>
        </a:p>
        <a:p>
          <a:r>
            <a:rPr lang="en-US" dirty="0"/>
            <a:t>(Output: PPI;</a:t>
          </a:r>
        </a:p>
        <a:p>
          <a:r>
            <a:rPr lang="en-US" dirty="0"/>
            <a:t>Input: Semi Dataset)</a:t>
          </a:r>
        </a:p>
      </dgm:t>
    </dgm:pt>
    <dgm:pt modelId="{FB0D7ED2-4830-4FC7-A2D2-D3F34F7CD5FF}" type="parTrans" cxnId="{DD869D2A-FA90-4DE1-A3EB-EA8CC6EB391E}">
      <dgm:prSet/>
      <dgm:spPr/>
      <dgm:t>
        <a:bodyPr/>
        <a:lstStyle/>
        <a:p>
          <a:endParaRPr lang="en-US"/>
        </a:p>
      </dgm:t>
    </dgm:pt>
    <dgm:pt modelId="{4B541D36-EC3E-4D6C-8DD1-C88789023B9C}" type="sibTrans" cxnId="{DD869D2A-FA90-4DE1-A3EB-EA8CC6EB391E}">
      <dgm:prSet/>
      <dgm:spPr/>
      <dgm:t>
        <a:bodyPr/>
        <a:lstStyle/>
        <a:p>
          <a:endParaRPr lang="en-US"/>
        </a:p>
      </dgm:t>
    </dgm:pt>
    <dgm:pt modelId="{1FB07DFB-2708-4B9F-A8ED-50025A92D15B}" type="pres">
      <dgm:prSet presAssocID="{20066FB4-76C2-4B61-85BD-E9A44A809526}" presName="hierChild1" presStyleCnt="0">
        <dgm:presLayoutVars>
          <dgm:chPref val="1"/>
          <dgm:dir/>
          <dgm:animOne val="branch"/>
          <dgm:animLvl val="lvl"/>
          <dgm:resizeHandles/>
        </dgm:presLayoutVars>
      </dgm:prSet>
      <dgm:spPr/>
    </dgm:pt>
    <dgm:pt modelId="{2C9DE86B-374A-44C8-A942-11AA6D97BDC1}" type="pres">
      <dgm:prSet presAssocID="{50AF3C0C-6935-4B80-A14F-712A61907801}" presName="hierRoot1" presStyleCnt="0"/>
      <dgm:spPr/>
    </dgm:pt>
    <dgm:pt modelId="{97C832A8-3FFD-41E0-8EA9-B2610AD54AEA}" type="pres">
      <dgm:prSet presAssocID="{50AF3C0C-6935-4B80-A14F-712A61907801}" presName="composite" presStyleCnt="0"/>
      <dgm:spPr/>
    </dgm:pt>
    <dgm:pt modelId="{B82C1EDE-8FD5-4CA5-9CCC-20C5F9CC97F4}" type="pres">
      <dgm:prSet presAssocID="{50AF3C0C-6935-4B80-A14F-712A61907801}" presName="background" presStyleLbl="node0" presStyleIdx="0" presStyleCnt="1"/>
      <dgm:spPr/>
    </dgm:pt>
    <dgm:pt modelId="{FEF50B86-D24E-4140-8E7C-6C31AB927BD6}" type="pres">
      <dgm:prSet presAssocID="{50AF3C0C-6935-4B80-A14F-712A61907801}" presName="text" presStyleLbl="fgAcc0" presStyleIdx="0" presStyleCnt="1">
        <dgm:presLayoutVars>
          <dgm:chPref val="3"/>
        </dgm:presLayoutVars>
      </dgm:prSet>
      <dgm:spPr/>
    </dgm:pt>
    <dgm:pt modelId="{7AF8D61C-B841-40F0-B387-6107FB9E25E5}" type="pres">
      <dgm:prSet presAssocID="{50AF3C0C-6935-4B80-A14F-712A61907801}" presName="hierChild2" presStyleCnt="0"/>
      <dgm:spPr/>
    </dgm:pt>
    <dgm:pt modelId="{75294E82-AFC5-4AEA-A08B-C6100B0CDB8D}" type="pres">
      <dgm:prSet presAssocID="{B08DAF55-939E-4142-8DD5-1032EE1E82D2}" presName="Name10" presStyleLbl="parChTrans1D2" presStyleIdx="0" presStyleCnt="2"/>
      <dgm:spPr/>
    </dgm:pt>
    <dgm:pt modelId="{47306147-5C60-4CC6-82E6-65AD534D3D3D}" type="pres">
      <dgm:prSet presAssocID="{A5A7C295-F521-42AC-A712-55C16E863E01}" presName="hierRoot2" presStyleCnt="0"/>
      <dgm:spPr/>
    </dgm:pt>
    <dgm:pt modelId="{B9A5CBDD-AB09-4668-AB10-5079365E5A8C}" type="pres">
      <dgm:prSet presAssocID="{A5A7C295-F521-42AC-A712-55C16E863E01}" presName="composite2" presStyleCnt="0"/>
      <dgm:spPr/>
    </dgm:pt>
    <dgm:pt modelId="{1BA593F6-45CE-4C8B-9318-9B99303D9BC5}" type="pres">
      <dgm:prSet presAssocID="{A5A7C295-F521-42AC-A712-55C16E863E01}" presName="background2" presStyleLbl="node2" presStyleIdx="0" presStyleCnt="2"/>
      <dgm:spPr/>
    </dgm:pt>
    <dgm:pt modelId="{AF5BE328-C08B-419A-8C45-49BA33718922}" type="pres">
      <dgm:prSet presAssocID="{A5A7C295-F521-42AC-A712-55C16E863E01}" presName="text2" presStyleLbl="fgAcc2" presStyleIdx="0" presStyleCnt="2">
        <dgm:presLayoutVars>
          <dgm:chPref val="3"/>
        </dgm:presLayoutVars>
      </dgm:prSet>
      <dgm:spPr/>
    </dgm:pt>
    <dgm:pt modelId="{B81DD3D0-3430-435A-A5E0-7069AABF0210}" type="pres">
      <dgm:prSet presAssocID="{A5A7C295-F521-42AC-A712-55C16E863E01}" presName="hierChild3" presStyleCnt="0"/>
      <dgm:spPr/>
    </dgm:pt>
    <dgm:pt modelId="{E24D9D5D-2D0F-45B7-8F16-3ABE4F479D02}" type="pres">
      <dgm:prSet presAssocID="{FB0D7ED2-4830-4FC7-A2D2-D3F34F7CD5FF}" presName="Name10" presStyleLbl="parChTrans1D2" presStyleIdx="1" presStyleCnt="2"/>
      <dgm:spPr/>
    </dgm:pt>
    <dgm:pt modelId="{2C7AC405-79B6-4E6D-B67A-DB657B156107}" type="pres">
      <dgm:prSet presAssocID="{F85C1D3E-93C7-4B1B-929D-52AF456CB490}" presName="hierRoot2" presStyleCnt="0"/>
      <dgm:spPr/>
    </dgm:pt>
    <dgm:pt modelId="{0CF7CF71-47F0-47E8-A050-37C9299CD7D9}" type="pres">
      <dgm:prSet presAssocID="{F85C1D3E-93C7-4B1B-929D-52AF456CB490}" presName="composite2" presStyleCnt="0"/>
      <dgm:spPr/>
    </dgm:pt>
    <dgm:pt modelId="{5096AA3C-6647-47CA-BCCA-77F9B8C20374}" type="pres">
      <dgm:prSet presAssocID="{F85C1D3E-93C7-4B1B-929D-52AF456CB490}" presName="background2" presStyleLbl="node2" presStyleIdx="1" presStyleCnt="2"/>
      <dgm:spPr/>
    </dgm:pt>
    <dgm:pt modelId="{0536D1E5-163B-4C7D-8055-F090D253A48D}" type="pres">
      <dgm:prSet presAssocID="{F85C1D3E-93C7-4B1B-929D-52AF456CB490}" presName="text2" presStyleLbl="fgAcc2" presStyleIdx="1" presStyleCnt="2">
        <dgm:presLayoutVars>
          <dgm:chPref val="3"/>
        </dgm:presLayoutVars>
      </dgm:prSet>
      <dgm:spPr/>
    </dgm:pt>
    <dgm:pt modelId="{512F8B50-E921-4403-AC63-01F4CF5D79EF}" type="pres">
      <dgm:prSet presAssocID="{F85C1D3E-93C7-4B1B-929D-52AF456CB490}" presName="hierChild3" presStyleCnt="0"/>
      <dgm:spPr/>
    </dgm:pt>
  </dgm:ptLst>
  <dgm:cxnLst>
    <dgm:cxn modelId="{2324E816-BF7F-46DB-8D10-A4880EC4B66F}" type="presOf" srcId="{F85C1D3E-93C7-4B1B-929D-52AF456CB490}" destId="{0536D1E5-163B-4C7D-8055-F090D253A48D}" srcOrd="0" destOrd="0" presId="urn:microsoft.com/office/officeart/2005/8/layout/hierarchy1"/>
    <dgm:cxn modelId="{DD869D2A-FA90-4DE1-A3EB-EA8CC6EB391E}" srcId="{50AF3C0C-6935-4B80-A14F-712A61907801}" destId="{F85C1D3E-93C7-4B1B-929D-52AF456CB490}" srcOrd="1" destOrd="0" parTransId="{FB0D7ED2-4830-4FC7-A2D2-D3F34F7CD5FF}" sibTransId="{4B541D36-EC3E-4D6C-8DD1-C88789023B9C}"/>
    <dgm:cxn modelId="{B2919332-E41A-4AF0-8A8F-CD44EE25EEA8}" srcId="{50AF3C0C-6935-4B80-A14F-712A61907801}" destId="{A5A7C295-F521-42AC-A712-55C16E863E01}" srcOrd="0" destOrd="0" parTransId="{B08DAF55-939E-4142-8DD5-1032EE1E82D2}" sibTransId="{2B4F2ED9-BF82-4DDF-B976-654D5D8D519A}"/>
    <dgm:cxn modelId="{0146405D-020D-453E-AFF3-5BB864AF742C}" type="presOf" srcId="{B08DAF55-939E-4142-8DD5-1032EE1E82D2}" destId="{75294E82-AFC5-4AEA-A08B-C6100B0CDB8D}" srcOrd="0" destOrd="0" presId="urn:microsoft.com/office/officeart/2005/8/layout/hierarchy1"/>
    <dgm:cxn modelId="{148B306F-C582-4F83-85EE-9770371C5979}" type="presOf" srcId="{20066FB4-76C2-4B61-85BD-E9A44A809526}" destId="{1FB07DFB-2708-4B9F-A8ED-50025A92D15B}" srcOrd="0" destOrd="0" presId="urn:microsoft.com/office/officeart/2005/8/layout/hierarchy1"/>
    <dgm:cxn modelId="{64EE3573-55AC-44DD-9E9A-D22683067B9D}" srcId="{20066FB4-76C2-4B61-85BD-E9A44A809526}" destId="{50AF3C0C-6935-4B80-A14F-712A61907801}" srcOrd="0" destOrd="0" parTransId="{913921D3-1B9B-47CB-935C-D91B86566AB4}" sibTransId="{8FBD6315-5518-4A34-9A15-02FAE68681FD}"/>
    <dgm:cxn modelId="{5CDDE87F-C3F3-4A1A-B934-7C81A3C67EB6}" type="presOf" srcId="{FB0D7ED2-4830-4FC7-A2D2-D3F34F7CD5FF}" destId="{E24D9D5D-2D0F-45B7-8F16-3ABE4F479D02}" srcOrd="0" destOrd="0" presId="urn:microsoft.com/office/officeart/2005/8/layout/hierarchy1"/>
    <dgm:cxn modelId="{95B3F394-EC74-4404-B81D-B0FFB49E3B4F}" type="presOf" srcId="{50AF3C0C-6935-4B80-A14F-712A61907801}" destId="{FEF50B86-D24E-4140-8E7C-6C31AB927BD6}" srcOrd="0" destOrd="0" presId="urn:microsoft.com/office/officeart/2005/8/layout/hierarchy1"/>
    <dgm:cxn modelId="{26203AD6-D946-4A86-8495-F4D7E1BFFC89}" type="presOf" srcId="{A5A7C295-F521-42AC-A712-55C16E863E01}" destId="{AF5BE328-C08B-419A-8C45-49BA33718922}" srcOrd="0" destOrd="0" presId="urn:microsoft.com/office/officeart/2005/8/layout/hierarchy1"/>
    <dgm:cxn modelId="{4CC85F18-B8F7-4E69-A9A7-6FD73F187C8C}" type="presParOf" srcId="{1FB07DFB-2708-4B9F-A8ED-50025A92D15B}" destId="{2C9DE86B-374A-44C8-A942-11AA6D97BDC1}" srcOrd="0" destOrd="0" presId="urn:microsoft.com/office/officeart/2005/8/layout/hierarchy1"/>
    <dgm:cxn modelId="{404B0717-AB89-4589-AB98-B7AF560E54E8}" type="presParOf" srcId="{2C9DE86B-374A-44C8-A942-11AA6D97BDC1}" destId="{97C832A8-3FFD-41E0-8EA9-B2610AD54AEA}" srcOrd="0" destOrd="0" presId="urn:microsoft.com/office/officeart/2005/8/layout/hierarchy1"/>
    <dgm:cxn modelId="{8DDD2775-A5C4-4AE2-9313-2CA049C9F660}" type="presParOf" srcId="{97C832A8-3FFD-41E0-8EA9-B2610AD54AEA}" destId="{B82C1EDE-8FD5-4CA5-9CCC-20C5F9CC97F4}" srcOrd="0" destOrd="0" presId="urn:microsoft.com/office/officeart/2005/8/layout/hierarchy1"/>
    <dgm:cxn modelId="{A2107BF2-A46D-46A6-939F-4691AAA6CB50}" type="presParOf" srcId="{97C832A8-3FFD-41E0-8EA9-B2610AD54AEA}" destId="{FEF50B86-D24E-4140-8E7C-6C31AB927BD6}" srcOrd="1" destOrd="0" presId="urn:microsoft.com/office/officeart/2005/8/layout/hierarchy1"/>
    <dgm:cxn modelId="{889B9F67-B485-4224-91A6-21FEEA7CFD37}" type="presParOf" srcId="{2C9DE86B-374A-44C8-A942-11AA6D97BDC1}" destId="{7AF8D61C-B841-40F0-B387-6107FB9E25E5}" srcOrd="1" destOrd="0" presId="urn:microsoft.com/office/officeart/2005/8/layout/hierarchy1"/>
    <dgm:cxn modelId="{EEAF2D2E-8645-41EF-974C-13B3E310C630}" type="presParOf" srcId="{7AF8D61C-B841-40F0-B387-6107FB9E25E5}" destId="{75294E82-AFC5-4AEA-A08B-C6100B0CDB8D}" srcOrd="0" destOrd="0" presId="urn:microsoft.com/office/officeart/2005/8/layout/hierarchy1"/>
    <dgm:cxn modelId="{516D98D3-2012-48EB-AA81-5CBB443AECA1}" type="presParOf" srcId="{7AF8D61C-B841-40F0-B387-6107FB9E25E5}" destId="{47306147-5C60-4CC6-82E6-65AD534D3D3D}" srcOrd="1" destOrd="0" presId="urn:microsoft.com/office/officeart/2005/8/layout/hierarchy1"/>
    <dgm:cxn modelId="{C1A2D3A9-FFF0-46D6-82B5-285AE615C390}" type="presParOf" srcId="{47306147-5C60-4CC6-82E6-65AD534D3D3D}" destId="{B9A5CBDD-AB09-4668-AB10-5079365E5A8C}" srcOrd="0" destOrd="0" presId="urn:microsoft.com/office/officeart/2005/8/layout/hierarchy1"/>
    <dgm:cxn modelId="{AEAA90C9-0020-4FAE-9159-F9F55DD148AC}" type="presParOf" srcId="{B9A5CBDD-AB09-4668-AB10-5079365E5A8C}" destId="{1BA593F6-45CE-4C8B-9318-9B99303D9BC5}" srcOrd="0" destOrd="0" presId="urn:microsoft.com/office/officeart/2005/8/layout/hierarchy1"/>
    <dgm:cxn modelId="{E8931D3D-050F-4A53-8E1D-9D087EE3669F}" type="presParOf" srcId="{B9A5CBDD-AB09-4668-AB10-5079365E5A8C}" destId="{AF5BE328-C08B-419A-8C45-49BA33718922}" srcOrd="1" destOrd="0" presId="urn:microsoft.com/office/officeart/2005/8/layout/hierarchy1"/>
    <dgm:cxn modelId="{CF8B19D1-3EAA-4FA1-A463-167C9FFBC7BE}" type="presParOf" srcId="{47306147-5C60-4CC6-82E6-65AD534D3D3D}" destId="{B81DD3D0-3430-435A-A5E0-7069AABF0210}" srcOrd="1" destOrd="0" presId="urn:microsoft.com/office/officeart/2005/8/layout/hierarchy1"/>
    <dgm:cxn modelId="{53EA6013-7BA7-4DA2-A99A-688E51D17878}" type="presParOf" srcId="{7AF8D61C-B841-40F0-B387-6107FB9E25E5}" destId="{E24D9D5D-2D0F-45B7-8F16-3ABE4F479D02}" srcOrd="2" destOrd="0" presId="urn:microsoft.com/office/officeart/2005/8/layout/hierarchy1"/>
    <dgm:cxn modelId="{24AF6F90-C5EF-4A88-8C1E-1906B8368140}" type="presParOf" srcId="{7AF8D61C-B841-40F0-B387-6107FB9E25E5}" destId="{2C7AC405-79B6-4E6D-B67A-DB657B156107}" srcOrd="3" destOrd="0" presId="urn:microsoft.com/office/officeart/2005/8/layout/hierarchy1"/>
    <dgm:cxn modelId="{2D250BB1-81E0-43A9-BFB3-049010400AAE}" type="presParOf" srcId="{2C7AC405-79B6-4E6D-B67A-DB657B156107}" destId="{0CF7CF71-47F0-47E8-A050-37C9299CD7D9}" srcOrd="0" destOrd="0" presId="urn:microsoft.com/office/officeart/2005/8/layout/hierarchy1"/>
    <dgm:cxn modelId="{DBBC793B-05C8-40FE-A074-3FE0B28E5267}" type="presParOf" srcId="{0CF7CF71-47F0-47E8-A050-37C9299CD7D9}" destId="{5096AA3C-6647-47CA-BCCA-77F9B8C20374}" srcOrd="0" destOrd="0" presId="urn:microsoft.com/office/officeart/2005/8/layout/hierarchy1"/>
    <dgm:cxn modelId="{511480C4-3925-445B-AD7E-D5A711414CA8}" type="presParOf" srcId="{0CF7CF71-47F0-47E8-A050-37C9299CD7D9}" destId="{0536D1E5-163B-4C7D-8055-F090D253A48D}" srcOrd="1" destOrd="0" presId="urn:microsoft.com/office/officeart/2005/8/layout/hierarchy1"/>
    <dgm:cxn modelId="{BA912E43-4BB9-4A5C-A52B-2E7DFB592FF8}" type="presParOf" srcId="{2C7AC405-79B6-4E6D-B67A-DB657B156107}" destId="{512F8B50-E921-4403-AC63-01F4CF5D79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D9D5D-2D0F-45B7-8F16-3ABE4F479D02}">
      <dsp:nvSpPr>
        <dsp:cNvPr id="0" name=""/>
        <dsp:cNvSpPr/>
      </dsp:nvSpPr>
      <dsp:spPr>
        <a:xfrm>
          <a:off x="5112748" y="1658197"/>
          <a:ext cx="1595567" cy="759345"/>
        </a:xfrm>
        <a:custGeom>
          <a:avLst/>
          <a:gdLst/>
          <a:ahLst/>
          <a:cxnLst/>
          <a:rect l="0" t="0" r="0" b="0"/>
          <a:pathLst>
            <a:path>
              <a:moveTo>
                <a:pt x="0" y="0"/>
              </a:moveTo>
              <a:lnTo>
                <a:pt x="0" y="517471"/>
              </a:lnTo>
              <a:lnTo>
                <a:pt x="1595567" y="517471"/>
              </a:lnTo>
              <a:lnTo>
                <a:pt x="1595567"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294E82-AFC5-4AEA-A08B-C6100B0CDB8D}">
      <dsp:nvSpPr>
        <dsp:cNvPr id="0" name=""/>
        <dsp:cNvSpPr/>
      </dsp:nvSpPr>
      <dsp:spPr>
        <a:xfrm>
          <a:off x="3517180" y="1658197"/>
          <a:ext cx="1595567" cy="759345"/>
        </a:xfrm>
        <a:custGeom>
          <a:avLst/>
          <a:gdLst/>
          <a:ahLst/>
          <a:cxnLst/>
          <a:rect l="0" t="0" r="0" b="0"/>
          <a:pathLst>
            <a:path>
              <a:moveTo>
                <a:pt x="1595567" y="0"/>
              </a:moveTo>
              <a:lnTo>
                <a:pt x="1595567" y="517471"/>
              </a:lnTo>
              <a:lnTo>
                <a:pt x="0" y="517471"/>
              </a:lnTo>
              <a:lnTo>
                <a:pt x="0"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2C1EDE-8FD5-4CA5-9CCC-20C5F9CC97F4}">
      <dsp:nvSpPr>
        <dsp:cNvPr id="0" name=""/>
        <dsp:cNvSpPr/>
      </dsp:nvSpPr>
      <dsp:spPr>
        <a:xfrm>
          <a:off x="3807283" y="257"/>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F50B86-D24E-4140-8E7C-6C31AB927BD6}">
      <dsp:nvSpPr>
        <dsp:cNvPr id="0" name=""/>
        <dsp:cNvSpPr/>
      </dsp:nvSpPr>
      <dsp:spPr>
        <a:xfrm>
          <a:off x="4097387" y="275855"/>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Hierarchy Chart</a:t>
          </a:r>
        </a:p>
      </dsp:txBody>
      <dsp:txXfrm>
        <a:off x="4145946" y="324414"/>
        <a:ext cx="2513811" cy="1560821"/>
      </dsp:txXfrm>
    </dsp:sp>
    <dsp:sp modelId="{1BA593F6-45CE-4C8B-9318-9B99303D9BC5}">
      <dsp:nvSpPr>
        <dsp:cNvPr id="0" name=""/>
        <dsp:cNvSpPr/>
      </dsp:nvSpPr>
      <dsp:spPr>
        <a:xfrm>
          <a:off x="2211716"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5BE328-C08B-419A-8C45-49BA33718922}">
      <dsp:nvSpPr>
        <dsp:cNvPr id="0" name=""/>
        <dsp:cNvSpPr/>
      </dsp:nvSpPr>
      <dsp:spPr>
        <a:xfrm>
          <a:off x="2501819"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Producer Price Index = </a:t>
          </a:r>
          <a:r>
            <a:rPr lang="en-US" sz="1800" kern="1200" dirty="0" err="1"/>
            <a:t>Semi.dataset</a:t>
          </a:r>
          <a:r>
            <a:rPr lang="en-US" sz="1800" kern="1200" dirty="0"/>
            <a:t>(employees, import/export costs, date [seasonality])</a:t>
          </a:r>
        </a:p>
      </dsp:txBody>
      <dsp:txXfrm>
        <a:off x="2550378" y="2741699"/>
        <a:ext cx="2513811" cy="1560821"/>
      </dsp:txXfrm>
    </dsp:sp>
    <dsp:sp modelId="{5096AA3C-6647-47CA-BCCA-77F9B8C20374}">
      <dsp:nvSpPr>
        <dsp:cNvPr id="0" name=""/>
        <dsp:cNvSpPr/>
      </dsp:nvSpPr>
      <dsp:spPr>
        <a:xfrm>
          <a:off x="5402851"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36D1E5-163B-4C7D-8055-F090D253A48D}">
      <dsp:nvSpPr>
        <dsp:cNvPr id="0" name=""/>
        <dsp:cNvSpPr/>
      </dsp:nvSpPr>
      <dsp:spPr>
        <a:xfrm>
          <a:off x="5692954"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Main Program</a:t>
          </a:r>
        </a:p>
        <a:p>
          <a:pPr marL="0" lvl="0" indent="0" algn="ctr" defTabSz="800100">
            <a:lnSpc>
              <a:spcPct val="90000"/>
            </a:lnSpc>
            <a:spcBef>
              <a:spcPct val="0"/>
            </a:spcBef>
            <a:spcAft>
              <a:spcPct val="35000"/>
            </a:spcAft>
            <a:buNone/>
          </a:pPr>
          <a:r>
            <a:rPr lang="en-US" sz="1800" kern="1200" dirty="0"/>
            <a:t>(Output: PPI;</a:t>
          </a:r>
        </a:p>
        <a:p>
          <a:pPr marL="0" lvl="0" indent="0" algn="ctr" defTabSz="800100">
            <a:lnSpc>
              <a:spcPct val="90000"/>
            </a:lnSpc>
            <a:spcBef>
              <a:spcPct val="0"/>
            </a:spcBef>
            <a:spcAft>
              <a:spcPct val="35000"/>
            </a:spcAft>
            <a:buNone/>
          </a:pPr>
          <a:r>
            <a:rPr lang="en-US" sz="1800" kern="1200" dirty="0"/>
            <a:t>Input: Semi Dataset)</a:t>
          </a:r>
        </a:p>
      </dsp:txBody>
      <dsp:txXfrm>
        <a:off x="5741513" y="2741699"/>
        <a:ext cx="2513811" cy="15608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10/9/2022</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10/9/2022</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10/9/2022</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10/9/2022</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10/9/2022</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10/9/2022</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10/9/2022</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10/9/2022</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10/9/2022</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10/9/2022</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10/9/2022</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10/9/2022</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isngem/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ramjasmaurya/semiconductor-shortages1985202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1524000" y="1193369"/>
            <a:ext cx="9144000" cy="3479369"/>
          </a:xfrm>
        </p:spPr>
        <p:txBody>
          <a:bodyPr>
            <a:normAutofit fontScale="90000"/>
          </a:bodyPr>
          <a:lstStyle/>
          <a:p>
            <a:r>
              <a:rPr lang="en-US" dirty="0"/>
              <a:t>Semiconductor Industry Pricing Dependencies</a:t>
            </a:r>
            <a:br>
              <a:rPr lang="en-US" dirty="0"/>
            </a:br>
            <a:r>
              <a:rPr lang="en-US" sz="4800" dirty="0"/>
              <a:t>Micro-Project #2</a:t>
            </a:r>
            <a:br>
              <a:rPr lang="en-US" sz="4800" dirty="0"/>
            </a:br>
            <a:r>
              <a:rPr lang="en-US" sz="4800" dirty="0">
                <a:hlinkClick r:id="rId2"/>
              </a:rPr>
              <a:t>https://github.com/chrisngem/ANA500</a:t>
            </a:r>
            <a:br>
              <a:rPr lang="en-US" sz="4800" dirty="0"/>
            </a:br>
            <a:endParaRPr lang="en-US"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1524000" y="4324026"/>
            <a:ext cx="9144000" cy="933773"/>
          </a:xfrm>
        </p:spPr>
        <p:txBody>
          <a:bodyPr/>
          <a:lstStyle/>
          <a:p>
            <a:r>
              <a:rPr lang="en-US" dirty="0"/>
              <a:t>Christian Dela Rosa</a:t>
            </a:r>
          </a:p>
          <a:p>
            <a:r>
              <a:rPr lang="en-US" dirty="0"/>
              <a:t>October 02, 2022</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(continued)</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62500" lnSpcReduction="20000"/>
          </a:bodyPr>
          <a:lstStyle/>
          <a:p>
            <a:pPr marL="0" indent="0">
              <a:buNone/>
            </a:pPr>
            <a:r>
              <a:rPr lang="en-US" dirty="0"/>
              <a:t># Check to see that extracted data frame has all requested columns</a:t>
            </a:r>
            <a:r>
              <a:rPr lang="en-US" strike="sngStrike" dirty="0"/>
              <a:t>; still not sure why not plotting</a:t>
            </a:r>
          </a:p>
          <a:p>
            <a:pPr marL="0" indent="0">
              <a:buNone/>
            </a:pPr>
            <a:r>
              <a:rPr lang="en-US" dirty="0"/>
              <a:t>print(</a:t>
            </a:r>
            <a:r>
              <a:rPr lang="en-US" dirty="0" err="1"/>
              <a:t>df_ppi</a:t>
            </a:r>
            <a:r>
              <a:rPr lang="en-US" dirty="0"/>
              <a:t>)</a:t>
            </a:r>
          </a:p>
          <a:p>
            <a:pPr marL="0" indent="0">
              <a:buNone/>
            </a:pPr>
            <a:endParaRPr lang="en-US" dirty="0"/>
          </a:p>
          <a:p>
            <a:pPr marL="0" indent="0">
              <a:buNone/>
            </a:pPr>
            <a:r>
              <a:rPr lang="en-US" dirty="0"/>
              <a:t># Scatter plot - hints at the correlation between my two variables in the null hypothesis</a:t>
            </a:r>
          </a:p>
          <a:p>
            <a:pPr marL="0" indent="0">
              <a:buNone/>
            </a:pPr>
            <a:r>
              <a:rPr lang="en-US" dirty="0" err="1"/>
              <a:t>df_scatter</a:t>
            </a:r>
            <a:r>
              <a:rPr lang="en-US" dirty="0"/>
              <a:t> = </a:t>
            </a:r>
            <a:r>
              <a:rPr lang="en-US" dirty="0" err="1"/>
              <a:t>pd.DataFrame</a:t>
            </a:r>
            <a:r>
              <a:rPr lang="en-US" dirty="0"/>
              <a:t>(semi, columns=["PPI", "Employees"])</a:t>
            </a:r>
          </a:p>
          <a:p>
            <a:pPr marL="0" indent="0">
              <a:buNone/>
            </a:pPr>
            <a:r>
              <a:rPr lang="en-US" dirty="0"/>
              <a:t>ax1 = </a:t>
            </a:r>
            <a:r>
              <a:rPr lang="en-US" dirty="0" err="1"/>
              <a:t>df.plot.scatter</a:t>
            </a:r>
            <a:r>
              <a:rPr lang="en-US" dirty="0"/>
              <a:t>(x="PPI", y="Employees", c="</a:t>
            </a:r>
            <a:r>
              <a:rPr lang="en-US" dirty="0" err="1"/>
              <a:t>DarkBlue</a:t>
            </a:r>
            <a:r>
              <a:rPr lang="en-US" dirty="0"/>
              <a:t>")</a:t>
            </a:r>
          </a:p>
          <a:p>
            <a:pPr marL="0" indent="0">
              <a:buNone/>
            </a:pPr>
            <a:endParaRPr lang="en-US" dirty="0"/>
          </a:p>
          <a:p>
            <a:pPr marL="0" indent="0">
              <a:buNone/>
            </a:pPr>
            <a:r>
              <a:rPr lang="en-US" dirty="0"/>
              <a:t># Start of the linear regression models - first is PPI as a function of Employee [base]</a:t>
            </a:r>
          </a:p>
          <a:p>
            <a:pPr marL="0" indent="0">
              <a:buNone/>
            </a:pPr>
            <a:r>
              <a:rPr lang="en-US" dirty="0"/>
              <a:t>Y = semi['PPI']</a:t>
            </a:r>
          </a:p>
          <a:p>
            <a:pPr marL="0" indent="0">
              <a:buNone/>
            </a:pPr>
            <a:r>
              <a:rPr lang="en-US" dirty="0"/>
              <a:t>X = semi['Employees']</a:t>
            </a:r>
          </a:p>
          <a:p>
            <a:pPr marL="0" indent="0">
              <a:buNone/>
            </a:pPr>
            <a:r>
              <a:rPr lang="en-US" dirty="0"/>
              <a:t>X = </a:t>
            </a:r>
            <a:r>
              <a:rPr lang="en-US" dirty="0" err="1"/>
              <a:t>sm.add_constant</a:t>
            </a:r>
            <a:r>
              <a:rPr lang="en-US" dirty="0"/>
              <a:t>(X)</a:t>
            </a:r>
          </a:p>
          <a:p>
            <a:pPr marL="0" indent="0">
              <a:buNone/>
            </a:pPr>
            <a:r>
              <a:rPr lang="en-US" dirty="0"/>
              <a:t>model = </a:t>
            </a:r>
            <a:r>
              <a:rPr lang="en-US" dirty="0" err="1"/>
              <a:t>sm.OLS</a:t>
            </a:r>
            <a:r>
              <a:rPr lang="en-US" dirty="0"/>
              <a:t>(Y,X)</a:t>
            </a:r>
          </a:p>
          <a:p>
            <a:pPr marL="0" indent="0">
              <a:buNone/>
            </a:pPr>
            <a:r>
              <a:rPr lang="en-US" dirty="0"/>
              <a:t>results = </a:t>
            </a:r>
            <a:r>
              <a:rPr lang="en-US" dirty="0" err="1"/>
              <a:t>model.fit</a:t>
            </a:r>
            <a:r>
              <a:rPr lang="en-US" dirty="0"/>
              <a:t>()</a:t>
            </a:r>
          </a:p>
        </p:txBody>
      </p:sp>
    </p:spTree>
    <p:extLst>
      <p:ext uri="{BB962C8B-B14F-4D97-AF65-F5344CB8AC3E}">
        <p14:creationId xmlns:p14="http://schemas.microsoft.com/office/powerpoint/2010/main" val="157199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(continued)</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32500" lnSpcReduction="20000"/>
          </a:bodyPr>
          <a:lstStyle/>
          <a:p>
            <a:pPr marL="0" indent="0">
              <a:buNone/>
            </a:pPr>
            <a:r>
              <a:rPr lang="en-US" dirty="0"/>
              <a:t>print('PPI vs Employees Parameters')</a:t>
            </a:r>
          </a:p>
          <a:p>
            <a:pPr marL="0" indent="0">
              <a:buNone/>
            </a:pPr>
            <a:r>
              <a:rPr lang="en-US" dirty="0"/>
              <a:t>print(</a:t>
            </a:r>
            <a:r>
              <a:rPr lang="en-US" dirty="0" err="1"/>
              <a:t>results.params</a:t>
            </a:r>
            <a:r>
              <a:rPr lang="en-US" dirty="0"/>
              <a:t>)</a:t>
            </a:r>
          </a:p>
          <a:p>
            <a:pPr marL="0" indent="0">
              <a:buNone/>
            </a:pPr>
            <a:r>
              <a:rPr lang="en-US" dirty="0"/>
              <a:t>print()</a:t>
            </a:r>
          </a:p>
          <a:p>
            <a:pPr marL="0" indent="0">
              <a:buNone/>
            </a:pPr>
            <a:r>
              <a:rPr lang="en-US" dirty="0"/>
              <a:t>print('PPI vs Employees')</a:t>
            </a:r>
          </a:p>
          <a:p>
            <a:pPr marL="0" indent="0">
              <a:buNone/>
            </a:pPr>
            <a:r>
              <a:rPr lang="en-US" dirty="0"/>
              <a:t>print(</a:t>
            </a:r>
            <a:r>
              <a:rPr lang="en-US" dirty="0" err="1"/>
              <a:t>results.summary</a:t>
            </a:r>
            <a:r>
              <a:rPr lang="en-US" dirty="0"/>
              <a:t>())</a:t>
            </a:r>
          </a:p>
          <a:p>
            <a:pPr marL="0" indent="0">
              <a:buNone/>
            </a:pPr>
            <a:endParaRPr lang="en-US" dirty="0"/>
          </a:p>
          <a:p>
            <a:pPr marL="0" indent="0">
              <a:buNone/>
            </a:pPr>
            <a:r>
              <a:rPr lang="en-US" dirty="0"/>
              <a:t>Y = semi['PPI']</a:t>
            </a:r>
          </a:p>
          <a:p>
            <a:pPr marL="0" indent="0">
              <a:buNone/>
            </a:pPr>
            <a:r>
              <a:rPr lang="en-US" dirty="0"/>
              <a:t>X = semi[['</a:t>
            </a:r>
            <a:r>
              <a:rPr lang="en-US" dirty="0" err="1"/>
              <a:t>Export_PI</a:t>
            </a:r>
            <a:r>
              <a:rPr lang="en-US" dirty="0"/>
              <a:t>', '</a:t>
            </a:r>
            <a:r>
              <a:rPr lang="en-US" dirty="0" err="1"/>
              <a:t>Import_PI</a:t>
            </a:r>
            <a:r>
              <a:rPr lang="en-US" dirty="0"/>
              <a:t>', '</a:t>
            </a:r>
            <a:r>
              <a:rPr lang="en-US" dirty="0" err="1"/>
              <a:t>Export_PI_Nosemi</a:t>
            </a:r>
            <a:r>
              <a:rPr lang="en-US" dirty="0"/>
              <a:t>', '</a:t>
            </a:r>
            <a:r>
              <a:rPr lang="en-US" dirty="0" err="1"/>
              <a:t>Export_PI_Cap</a:t>
            </a:r>
            <a:r>
              <a:rPr lang="en-US" dirty="0"/>
              <a:t>', '</a:t>
            </a:r>
            <a:r>
              <a:rPr lang="en-US" dirty="0" err="1"/>
              <a:t>Import_PI_Cap</a:t>
            </a:r>
            <a:r>
              <a:rPr lang="en-US" dirty="0"/>
              <a:t>']]</a:t>
            </a:r>
          </a:p>
          <a:p>
            <a:pPr marL="0" indent="0">
              <a:buNone/>
            </a:pPr>
            <a:r>
              <a:rPr lang="en-US" dirty="0"/>
              <a:t>X = </a:t>
            </a:r>
            <a:r>
              <a:rPr lang="en-US" dirty="0" err="1"/>
              <a:t>sm.add_constant</a:t>
            </a:r>
            <a:r>
              <a:rPr lang="en-US" dirty="0"/>
              <a:t>(X)</a:t>
            </a:r>
          </a:p>
          <a:p>
            <a:pPr marL="0" indent="0">
              <a:buNone/>
            </a:pPr>
            <a:r>
              <a:rPr lang="en-US" dirty="0"/>
              <a:t>model = </a:t>
            </a:r>
            <a:r>
              <a:rPr lang="en-US" dirty="0" err="1"/>
              <a:t>sm.OLS</a:t>
            </a:r>
            <a:r>
              <a:rPr lang="en-US" dirty="0"/>
              <a:t>(Y,X)</a:t>
            </a:r>
          </a:p>
          <a:p>
            <a:pPr marL="0" indent="0">
              <a:buNone/>
            </a:pPr>
            <a:r>
              <a:rPr lang="en-US" dirty="0"/>
              <a:t>results = </a:t>
            </a:r>
            <a:r>
              <a:rPr lang="en-US" dirty="0" err="1"/>
              <a:t>model.fit</a:t>
            </a:r>
            <a:r>
              <a:rPr lang="en-US" dirty="0"/>
              <a:t>()</a:t>
            </a:r>
          </a:p>
          <a:p>
            <a:pPr marL="0" indent="0">
              <a:buNone/>
            </a:pPr>
            <a:endParaRPr lang="en-US" dirty="0"/>
          </a:p>
          <a:p>
            <a:pPr marL="0" indent="0">
              <a:buNone/>
            </a:pPr>
            <a:r>
              <a:rPr lang="en-US" dirty="0"/>
              <a:t># Second linear regression model is PPI as a function of price indices</a:t>
            </a:r>
          </a:p>
          <a:p>
            <a:pPr marL="0" indent="0">
              <a:buNone/>
            </a:pPr>
            <a:r>
              <a:rPr lang="en-US" dirty="0"/>
              <a:t>print('PPI vs Price Index Parameters')</a:t>
            </a:r>
          </a:p>
          <a:p>
            <a:pPr marL="0" indent="0">
              <a:buNone/>
            </a:pPr>
            <a:r>
              <a:rPr lang="en-US" dirty="0"/>
              <a:t>print(</a:t>
            </a:r>
            <a:r>
              <a:rPr lang="en-US" dirty="0" err="1"/>
              <a:t>results.params</a:t>
            </a:r>
            <a:r>
              <a:rPr lang="en-US" dirty="0"/>
              <a:t>)</a:t>
            </a:r>
          </a:p>
          <a:p>
            <a:pPr marL="0" indent="0">
              <a:buNone/>
            </a:pPr>
            <a:r>
              <a:rPr lang="en-US" dirty="0"/>
              <a:t>print()</a:t>
            </a:r>
          </a:p>
          <a:p>
            <a:pPr marL="0" indent="0">
              <a:buNone/>
            </a:pPr>
            <a:r>
              <a:rPr lang="en-US" dirty="0"/>
              <a:t>print('PPI vs Price')</a:t>
            </a:r>
          </a:p>
          <a:p>
            <a:pPr marL="0" indent="0">
              <a:buNone/>
            </a:pPr>
            <a:r>
              <a:rPr lang="en-US" dirty="0"/>
              <a:t>print(</a:t>
            </a:r>
            <a:r>
              <a:rPr lang="en-US" dirty="0" err="1"/>
              <a:t>results.summary</a:t>
            </a:r>
            <a:r>
              <a:rPr lang="en-US" dirty="0"/>
              <a:t>())</a:t>
            </a:r>
          </a:p>
        </p:txBody>
      </p:sp>
    </p:spTree>
    <p:extLst>
      <p:ext uri="{BB962C8B-B14F-4D97-AF65-F5344CB8AC3E}">
        <p14:creationId xmlns:p14="http://schemas.microsoft.com/office/powerpoint/2010/main" val="194105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Semiconductor pricing data was acquired through Kaggle.com, which is a popular place for data scientists, machine learning practitioners, engineers, (and students!) to post projects, participate in data science competitions and acquire open-source datasets.</a:t>
            </a:r>
          </a:p>
          <a:p>
            <a:pPr lvl="1"/>
            <a:r>
              <a:rPr lang="en-US" sz="1800" dirty="0">
                <a:solidFill>
                  <a:srgbClr val="000000"/>
                </a:solidFill>
                <a:latin typeface="Times New Roman" panose="02020603050405020304" pitchFamily="18" charset="0"/>
                <a:ea typeface="Times New Roman" panose="02020603050405020304" pitchFamily="18" charset="0"/>
              </a:rPr>
              <a:t>Data source: </a:t>
            </a:r>
            <a:r>
              <a:rPr lang="en-US" sz="1800" dirty="0">
                <a:solidFill>
                  <a:srgbClr val="000000"/>
                </a:solidFill>
                <a:latin typeface="Times New Roman" panose="02020603050405020304" pitchFamily="18" charset="0"/>
                <a:ea typeface="Times New Roman" panose="02020603050405020304" pitchFamily="18" charset="0"/>
                <a:hlinkClick r:id="rId2"/>
              </a:rPr>
              <a:t>https://www.kaggle.com/datasets/ramjasmaurya/semiconductor-shortages19852021</a:t>
            </a:r>
            <a:endParaRPr lang="en-US" sz="1800" dirty="0">
              <a:solidFill>
                <a:srgbClr val="000000"/>
              </a:solidFill>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2CBA5EB9-C173-2807-6D03-C2084CE8D6CE}"/>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(1/5)</a:t>
            </a:r>
          </a:p>
        </p:txBody>
      </p:sp>
    </p:spTree>
    <p:extLst>
      <p:ext uri="{BB962C8B-B14F-4D97-AF65-F5344CB8AC3E}">
        <p14:creationId xmlns:p14="http://schemas.microsoft.com/office/powerpoint/2010/main" val="427023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The Kaggle data set was imported into Python and cleaned via the following: one variable had the most missing values, </a:t>
            </a:r>
            <a:r>
              <a:rPr lang="en-US" sz="1800" dirty="0" err="1">
                <a:solidFill>
                  <a:srgbClr val="000000"/>
                </a:solidFill>
                <a:effectLst/>
                <a:latin typeface="Times New Roman" panose="02020603050405020304" pitchFamily="18" charset="0"/>
                <a:ea typeface="Times New Roman" panose="02020603050405020304" pitchFamily="18" charset="0"/>
              </a:rPr>
              <a:t>Export_PI</a:t>
            </a:r>
            <a:r>
              <a:rPr lang="en-US" sz="1800" dirty="0" err="1">
                <a:solidFill>
                  <a:srgbClr val="000000"/>
                </a:solidFill>
                <a:latin typeface="Times New Roman" panose="02020603050405020304" pitchFamily="18" charset="0"/>
                <a:ea typeface="Times New Roman" panose="02020603050405020304" pitchFamily="18" charset="0"/>
              </a:rPr>
              <a:t>_Cap</a:t>
            </a:r>
            <a:r>
              <a:rPr lang="en-US" sz="1800" dirty="0">
                <a:solidFill>
                  <a:srgbClr val="000000"/>
                </a:solidFill>
                <a:latin typeface="Times New Roman" panose="02020603050405020304" pitchFamily="18" charset="0"/>
                <a:ea typeface="Times New Roman" panose="02020603050405020304" pitchFamily="18" charset="0"/>
              </a:rPr>
              <a:t>.  When filtered to include only the observations that had an </a:t>
            </a:r>
            <a:r>
              <a:rPr lang="en-US" sz="1800" dirty="0" err="1">
                <a:solidFill>
                  <a:srgbClr val="000000"/>
                </a:solidFill>
                <a:latin typeface="Times New Roman" panose="02020603050405020304" pitchFamily="18" charset="0"/>
                <a:ea typeface="Times New Roman" panose="02020603050405020304" pitchFamily="18" charset="0"/>
              </a:rPr>
              <a:t>Export_PI_Cap</a:t>
            </a:r>
            <a:r>
              <a:rPr lang="en-US" sz="1800" dirty="0">
                <a:solidFill>
                  <a:srgbClr val="000000"/>
                </a:solidFill>
                <a:latin typeface="Times New Roman" panose="02020603050405020304" pitchFamily="18" charset="0"/>
                <a:ea typeface="Times New Roman" panose="02020603050405020304" pitchFamily="18" charset="0"/>
              </a:rPr>
              <a:t> value recorded, all other variables cleaned up nicely with respect to missing variables.</a:t>
            </a: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7" name="Picture 6">
            <a:extLst>
              <a:ext uri="{FF2B5EF4-FFF2-40B4-BE49-F238E27FC236}">
                <a16:creationId xmlns:a16="http://schemas.microsoft.com/office/drawing/2014/main" id="{0C0D7A09-3668-1786-C6D3-2E0B06E2FF79}"/>
              </a:ext>
            </a:extLst>
          </p:cNvPr>
          <p:cNvPicPr>
            <a:picLocks noChangeAspect="1"/>
          </p:cNvPicPr>
          <p:nvPr/>
        </p:nvPicPr>
        <p:blipFill>
          <a:blip r:embed="rId2"/>
          <a:stretch>
            <a:fillRect/>
          </a:stretch>
        </p:blipFill>
        <p:spPr>
          <a:xfrm>
            <a:off x="1482831" y="2803369"/>
            <a:ext cx="5078914" cy="1877119"/>
          </a:xfrm>
          <a:prstGeom prst="rect">
            <a:avLst/>
          </a:prstGeom>
        </p:spPr>
      </p:pic>
      <p:pic>
        <p:nvPicPr>
          <p:cNvPr id="9" name="Picture 8">
            <a:extLst>
              <a:ext uri="{FF2B5EF4-FFF2-40B4-BE49-F238E27FC236}">
                <a16:creationId xmlns:a16="http://schemas.microsoft.com/office/drawing/2014/main" id="{7EA90C7E-8862-51C2-C8F6-AF02FF983EBE}"/>
              </a:ext>
            </a:extLst>
          </p:cNvPr>
          <p:cNvPicPr>
            <a:picLocks noChangeAspect="1"/>
          </p:cNvPicPr>
          <p:nvPr/>
        </p:nvPicPr>
        <p:blipFill>
          <a:blip r:embed="rId3"/>
          <a:stretch>
            <a:fillRect/>
          </a:stretch>
        </p:blipFill>
        <p:spPr>
          <a:xfrm>
            <a:off x="6561745" y="2803369"/>
            <a:ext cx="4647404" cy="2177538"/>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(continued)</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Visualizing by Date provided insight as to the correlations (or not) between variables:</a:t>
            </a: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6" name="Picture 5">
            <a:extLst>
              <a:ext uri="{FF2B5EF4-FFF2-40B4-BE49-F238E27FC236}">
                <a16:creationId xmlns:a16="http://schemas.microsoft.com/office/drawing/2014/main" id="{BA51AFFD-9B8F-865B-5205-D1D002A44D5D}"/>
              </a:ext>
            </a:extLst>
          </p:cNvPr>
          <p:cNvPicPr>
            <a:picLocks noChangeAspect="1"/>
          </p:cNvPicPr>
          <p:nvPr/>
        </p:nvPicPr>
        <p:blipFill>
          <a:blip r:embed="rId2"/>
          <a:stretch>
            <a:fillRect/>
          </a:stretch>
        </p:blipFill>
        <p:spPr>
          <a:xfrm>
            <a:off x="1127501" y="2157665"/>
            <a:ext cx="4480407" cy="4460111"/>
          </a:xfrm>
          <a:prstGeom prst="rect">
            <a:avLst/>
          </a:prstGeom>
        </p:spPr>
      </p:pic>
      <p:pic>
        <p:nvPicPr>
          <p:cNvPr id="7" name="Picture 6">
            <a:extLst>
              <a:ext uri="{FF2B5EF4-FFF2-40B4-BE49-F238E27FC236}">
                <a16:creationId xmlns:a16="http://schemas.microsoft.com/office/drawing/2014/main" id="{78B6CA37-F90D-E530-6A33-A0A9778DCC5F}"/>
              </a:ext>
            </a:extLst>
          </p:cNvPr>
          <p:cNvPicPr>
            <a:picLocks noChangeAspect="1"/>
          </p:cNvPicPr>
          <p:nvPr/>
        </p:nvPicPr>
        <p:blipFill>
          <a:blip r:embed="rId3"/>
          <a:stretch>
            <a:fillRect/>
          </a:stretch>
        </p:blipFill>
        <p:spPr>
          <a:xfrm>
            <a:off x="5897209" y="2157665"/>
            <a:ext cx="4566666" cy="4460110"/>
          </a:xfrm>
          <a:prstGeom prst="rect">
            <a:avLst/>
          </a:prstGeom>
        </p:spPr>
      </p:pic>
    </p:spTree>
    <p:extLst>
      <p:ext uri="{BB962C8B-B14F-4D97-AF65-F5344CB8AC3E}">
        <p14:creationId xmlns:p14="http://schemas.microsoft.com/office/powerpoint/2010/main" val="343840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(continued)</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Plotting a Scatterplot in Python provided good indication of the relationship between the primary explanatory variable, labor force size (Employees), and supplier pricing power (PPI):</a:t>
            </a: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7" name="Picture 6">
            <a:extLst>
              <a:ext uri="{FF2B5EF4-FFF2-40B4-BE49-F238E27FC236}">
                <a16:creationId xmlns:a16="http://schemas.microsoft.com/office/drawing/2014/main" id="{9B1BDB53-5454-156B-5874-FE17ED3317CC}"/>
              </a:ext>
            </a:extLst>
          </p:cNvPr>
          <p:cNvPicPr>
            <a:picLocks noChangeAspect="1"/>
          </p:cNvPicPr>
          <p:nvPr/>
        </p:nvPicPr>
        <p:blipFill>
          <a:blip r:embed="rId2"/>
          <a:stretch>
            <a:fillRect/>
          </a:stretch>
        </p:blipFill>
        <p:spPr>
          <a:xfrm>
            <a:off x="3738682" y="2359302"/>
            <a:ext cx="4714636" cy="4498698"/>
          </a:xfrm>
          <a:prstGeom prst="rect">
            <a:avLst/>
          </a:prstGeom>
        </p:spPr>
      </p:pic>
    </p:spTree>
    <p:extLst>
      <p:ext uri="{BB962C8B-B14F-4D97-AF65-F5344CB8AC3E}">
        <p14:creationId xmlns:p14="http://schemas.microsoft.com/office/powerpoint/2010/main" val="407462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Linear Regression was chosen to determine statistical relationships between each of the independent variables.  The following models were chosen:</a:t>
            </a:r>
          </a:p>
          <a:p>
            <a:pPr marL="0" indent="0">
              <a:buNone/>
            </a:pPr>
            <a:r>
              <a:rPr lang="en-US" dirty="0"/>
              <a:t>	PPI = f(Employees)</a:t>
            </a:r>
          </a:p>
          <a:p>
            <a:pPr marL="0" indent="0">
              <a:buNone/>
            </a:pPr>
            <a:r>
              <a:rPr lang="en-US" dirty="0"/>
              <a:t>	PPI = f(</a:t>
            </a:r>
            <a:r>
              <a:rPr lang="en-US" dirty="0" err="1"/>
              <a:t>Import_PI</a:t>
            </a:r>
            <a:r>
              <a:rPr lang="en-US" dirty="0"/>
              <a:t>, </a:t>
            </a:r>
            <a:r>
              <a:rPr lang="en-US" dirty="0" err="1"/>
              <a:t>Export_PI</a:t>
            </a:r>
            <a:r>
              <a:rPr lang="en-US" dirty="0"/>
              <a:t>, </a:t>
            </a:r>
            <a:r>
              <a:rPr lang="en-US" dirty="0" err="1"/>
              <a:t>Import_PI_Cap</a:t>
            </a:r>
            <a:r>
              <a:rPr lang="en-US" dirty="0"/>
              <a:t>, </a:t>
            </a:r>
            <a:r>
              <a:rPr lang="en-US" dirty="0" err="1"/>
              <a:t>Export_PI_Cap</a:t>
            </a:r>
            <a:r>
              <a:rPr lang="en-US" dirty="0"/>
              <a:t>,</a:t>
            </a:r>
          </a:p>
          <a:p>
            <a:pPr marL="0" indent="0">
              <a:buNone/>
            </a:pPr>
            <a:r>
              <a:rPr lang="en-US" dirty="0"/>
              <a:t>			</a:t>
            </a:r>
            <a:r>
              <a:rPr lang="en-US" dirty="0" err="1"/>
              <a:t>Export_PI_Nosemi</a:t>
            </a:r>
            <a:r>
              <a:rPr lang="en-US" dirty="0"/>
              <a:t>)</a:t>
            </a:r>
          </a:p>
          <a:p>
            <a:pPr marL="0" indent="0">
              <a:buNone/>
            </a:pPr>
            <a:r>
              <a:rPr lang="en-US" dirty="0"/>
              <a:t>	PPI = f(DATE)*</a:t>
            </a:r>
          </a:p>
          <a:p>
            <a:pPr marL="0" indent="0">
              <a:buNone/>
            </a:pPr>
            <a:r>
              <a:rPr lang="en-US" dirty="0"/>
              <a:t>*Note: DATE will be recast to seasons to determine seasonality</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spTree>
    <p:extLst>
      <p:ext uri="{BB962C8B-B14F-4D97-AF65-F5344CB8AC3E}">
        <p14:creationId xmlns:p14="http://schemas.microsoft.com/office/powerpoint/2010/main" val="6979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Results of the linear regression provided very strong evidence of statistical relationships between the Employee and Price Index independent variables and the proposed models.</a:t>
            </a:r>
          </a:p>
          <a:p>
            <a:r>
              <a:rPr lang="en-US" dirty="0"/>
              <a:t>P values were &lt; 0.05 across the board:</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14FD949E-5E76-C1D4-E300-955EE7FB10F2}"/>
              </a:ext>
            </a:extLst>
          </p:cNvPr>
          <p:cNvPicPr>
            <a:picLocks noChangeAspect="1"/>
          </p:cNvPicPr>
          <p:nvPr/>
        </p:nvPicPr>
        <p:blipFill>
          <a:blip r:embed="rId2"/>
          <a:stretch>
            <a:fillRect/>
          </a:stretch>
        </p:blipFill>
        <p:spPr>
          <a:xfrm>
            <a:off x="1384937" y="3586687"/>
            <a:ext cx="4711063" cy="3013862"/>
          </a:xfrm>
          <a:prstGeom prst="rect">
            <a:avLst/>
          </a:prstGeom>
        </p:spPr>
      </p:pic>
      <p:pic>
        <p:nvPicPr>
          <p:cNvPr id="8" name="Picture 7">
            <a:extLst>
              <a:ext uri="{FF2B5EF4-FFF2-40B4-BE49-F238E27FC236}">
                <a16:creationId xmlns:a16="http://schemas.microsoft.com/office/drawing/2014/main" id="{7C0D5BC7-D8B7-2A65-C21E-F8D99EB2D200}"/>
              </a:ext>
            </a:extLst>
          </p:cNvPr>
          <p:cNvPicPr>
            <a:picLocks noChangeAspect="1"/>
          </p:cNvPicPr>
          <p:nvPr/>
        </p:nvPicPr>
        <p:blipFill>
          <a:blip r:embed="rId3"/>
          <a:stretch>
            <a:fillRect/>
          </a:stretch>
        </p:blipFill>
        <p:spPr>
          <a:xfrm>
            <a:off x="6798053" y="3045125"/>
            <a:ext cx="5293115" cy="3771645"/>
          </a:xfrm>
          <a:prstGeom prst="rect">
            <a:avLst/>
          </a:prstGeom>
        </p:spPr>
      </p:pic>
    </p:spTree>
    <p:extLst>
      <p:ext uri="{BB962C8B-B14F-4D97-AF65-F5344CB8AC3E}">
        <p14:creationId xmlns:p14="http://schemas.microsoft.com/office/powerpoint/2010/main" val="2369034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solidFill>
                  <a:srgbClr val="000000"/>
                </a:solidFill>
                <a:effectLst/>
                <a:ea typeface="Times New Roman" panose="02020603050405020304" pitchFamily="18" charset="0"/>
              </a:rPr>
              <a:t>Based on the completed analysis of the “SEMI” dataset, </a:t>
            </a:r>
            <a:r>
              <a:rPr lang="en-US" dirty="0">
                <a:solidFill>
                  <a:srgbClr val="000000"/>
                </a:solidFill>
                <a:ea typeface="Times New Roman" panose="02020603050405020304" pitchFamily="18" charset="0"/>
              </a:rPr>
              <a:t>the null hypothesis can be rejected:</a:t>
            </a:r>
          </a:p>
          <a:p>
            <a:pPr marL="0" indent="0">
              <a:buNone/>
            </a:pPr>
            <a:r>
              <a:rPr lang="en-US" sz="2800" dirty="0">
                <a:solidFill>
                  <a:srgbClr val="000000"/>
                </a:solidFill>
                <a:ea typeface="Times New Roman" panose="02020603050405020304" pitchFamily="18" charset="0"/>
              </a:rPr>
              <a:t>H</a:t>
            </a:r>
            <a:r>
              <a:rPr lang="en-US" sz="2800" baseline="-25000" dirty="0">
                <a:solidFill>
                  <a:srgbClr val="000000"/>
                </a:solidFill>
                <a:ea typeface="Times New Roman" panose="02020603050405020304" pitchFamily="18" charset="0"/>
              </a:rPr>
              <a:t>0</a:t>
            </a:r>
            <a:r>
              <a:rPr lang="en-US" sz="2800" dirty="0">
                <a:solidFill>
                  <a:srgbClr val="000000"/>
                </a:solidFill>
                <a:ea typeface="Times New Roman" panose="02020603050405020304" pitchFamily="18" charset="0"/>
              </a:rPr>
              <a:t>: There is no relationship between semiconductor supplier pricing power and labor force size, input/output costs, and seasonality</a:t>
            </a:r>
          </a:p>
          <a:p>
            <a:pPr marL="0" indent="0">
              <a:buNone/>
            </a:pPr>
            <a:endParaRPr lang="en-US" dirty="0">
              <a:solidFill>
                <a:srgbClr val="000000"/>
              </a:solidFill>
              <a:effectLst/>
              <a:ea typeface="Times New Roman" panose="02020603050405020304" pitchFamily="18" charset="0"/>
            </a:endParaRPr>
          </a:p>
          <a:p>
            <a:pPr marL="0" indent="0">
              <a:buNone/>
            </a:pPr>
            <a:r>
              <a:rPr lang="en-US" dirty="0">
                <a:solidFill>
                  <a:srgbClr val="000000"/>
                </a:solidFill>
                <a:ea typeface="Times New Roman" panose="02020603050405020304" pitchFamily="18" charset="0"/>
              </a:rPr>
              <a:t>NOTE: there is still additional study to be done, from the sensitivities of the input price indices to overall PPI and if employee base interacts with those input price indices.  Also, the machine learning element needs to be incorporated into this analysis.  Finally, I still have to figure out how to convert the DATE variable into seasons.</a:t>
            </a:r>
            <a:endParaRPr lang="en-US" dirty="0">
              <a:solidFill>
                <a:srgbClr val="000000"/>
              </a:solidFill>
              <a:effectLst/>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84E3B221-2E05-660E-47DA-C83FEFEF4E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(4/5)</a:t>
            </a:r>
          </a:p>
        </p:txBody>
      </p:sp>
    </p:spTree>
    <p:extLst>
      <p:ext uri="{BB962C8B-B14F-4D97-AF65-F5344CB8AC3E}">
        <p14:creationId xmlns:p14="http://schemas.microsoft.com/office/powerpoint/2010/main" val="2309908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
        <p:nvSpPr>
          <p:cNvPr id="5" name="TextBox 4">
            <a:extLst>
              <a:ext uri="{FF2B5EF4-FFF2-40B4-BE49-F238E27FC236}">
                <a16:creationId xmlns:a16="http://schemas.microsoft.com/office/drawing/2014/main" id="{CAE26450-2BDD-A04A-39A7-E633248AD1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(5/5)</a:t>
            </a:r>
          </a:p>
        </p:txBody>
      </p:sp>
    </p:spTree>
    <p:extLst>
      <p:ext uri="{BB962C8B-B14F-4D97-AF65-F5344CB8AC3E}">
        <p14:creationId xmlns:p14="http://schemas.microsoft.com/office/powerpoint/2010/main" val="4024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Background: The semiconductor industry has experience</a:t>
            </a:r>
            <a:r>
              <a:rPr lang="en-US" sz="1800" dirty="0">
                <a:solidFill>
                  <a:srgbClr val="000000"/>
                </a:solidFill>
                <a:latin typeface="Times New Roman" panose="02020603050405020304" pitchFamily="18" charset="0"/>
                <a:ea typeface="Times New Roman" panose="02020603050405020304" pitchFamily="18" charset="0"/>
              </a:rPr>
              <a:t>d a renaissance with the added demand for computation, cloud computing, and artificial intelligence.  As a cyclical industry, demand can be thought of as time dependent – and based on supply abundance or constraints – pricing power or pressure, respectively, can result.  Using a publicly available data set, the employee (resource) workforce size in the industry will be evaluated for its effect on semiconductor industry pricing power.  Price of import and export will also be compensated for, as well as seasonal effects.</a:t>
            </a:r>
          </a:p>
          <a:p>
            <a:r>
              <a:rPr lang="en-US" sz="1800" dirty="0">
                <a:solidFill>
                  <a:srgbClr val="000000"/>
                </a:solidFill>
                <a:latin typeface="Times New Roman" panose="02020603050405020304" pitchFamily="18" charset="0"/>
              </a:rPr>
              <a:t>Objective(s): Which factors have the largest impact semiconductor supplier pricing power?</a:t>
            </a:r>
          </a:p>
          <a:p>
            <a:pPr lvl="1"/>
            <a:r>
              <a:rPr lang="en-US" sz="1800" dirty="0">
                <a:solidFill>
                  <a:srgbClr val="000000"/>
                </a:solidFill>
                <a:latin typeface="Times New Roman" panose="02020603050405020304" pitchFamily="18" charset="0"/>
              </a:rPr>
              <a:t>Current labor force size</a:t>
            </a:r>
          </a:p>
          <a:p>
            <a:pPr lvl="1"/>
            <a:r>
              <a:rPr lang="en-US" sz="1800" dirty="0">
                <a:solidFill>
                  <a:srgbClr val="000000"/>
                </a:solidFill>
                <a:latin typeface="Times New Roman" panose="02020603050405020304" pitchFamily="18" charset="0"/>
              </a:rPr>
              <a:t>Price of import/export goods and capital</a:t>
            </a:r>
          </a:p>
          <a:p>
            <a:pPr lvl="1"/>
            <a:r>
              <a:rPr lang="en-US" sz="1800" dirty="0">
                <a:solidFill>
                  <a:srgbClr val="000000"/>
                </a:solidFill>
                <a:latin typeface="Times New Roman" panose="02020603050405020304" pitchFamily="18" charset="0"/>
              </a:rPr>
              <a:t>Seasonal factors</a:t>
            </a:r>
          </a:p>
        </p:txBody>
      </p:sp>
      <p:sp>
        <p:nvSpPr>
          <p:cNvPr id="4" name="TextBox 3">
            <a:extLst>
              <a:ext uri="{FF2B5EF4-FFF2-40B4-BE49-F238E27FC236}">
                <a16:creationId xmlns:a16="http://schemas.microsoft.com/office/drawing/2014/main" id="{C49E3323-423C-43AB-E90D-B70EDE9079BF}"/>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18806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lstStyle/>
          <a:p>
            <a:pPr marL="0" indent="0" algn="ctr">
              <a:buNone/>
            </a:pPr>
            <a:r>
              <a:rPr lang="en-US" sz="1800" dirty="0">
                <a:solidFill>
                  <a:srgbClr val="000000"/>
                </a:solidFill>
                <a:latin typeface="Times New Roman" panose="02020603050405020304" pitchFamily="18" charset="0"/>
                <a:ea typeface="Times New Roman" panose="02020603050405020304" pitchFamily="18" charset="0"/>
              </a:rPr>
              <a:t>H</a:t>
            </a:r>
            <a:r>
              <a:rPr lang="en-US" sz="1800" baseline="-25000" dirty="0">
                <a:solidFill>
                  <a:srgbClr val="000000"/>
                </a:solidFill>
                <a:latin typeface="Times New Roman" panose="02020603050405020304" pitchFamily="18" charset="0"/>
                <a:ea typeface="Times New Roman" panose="02020603050405020304" pitchFamily="18" charset="0"/>
              </a:rPr>
              <a:t>0</a:t>
            </a:r>
            <a:r>
              <a:rPr lang="en-US" sz="1800" dirty="0">
                <a:solidFill>
                  <a:srgbClr val="000000"/>
                </a:solidFill>
                <a:latin typeface="Times New Roman" panose="02020603050405020304" pitchFamily="18" charset="0"/>
                <a:ea typeface="Times New Roman" panose="02020603050405020304" pitchFamily="18" charset="0"/>
              </a:rPr>
              <a:t>: There is no relationship between semiconductor supplier pricing power and labor force size, input/output costs, and seasonality</a:t>
            </a:r>
          </a:p>
          <a:p>
            <a:pPr marL="0" indent="0" algn="ctr">
              <a:buNone/>
            </a:pPr>
            <a:r>
              <a:rPr lang="en-US" sz="1800" dirty="0">
                <a:solidFill>
                  <a:srgbClr val="000000"/>
                </a:solidFill>
                <a:latin typeface="Times New Roman" panose="02020603050405020304" pitchFamily="18" charset="0"/>
                <a:ea typeface="Times New Roman" panose="02020603050405020304" pitchFamily="18" charset="0"/>
              </a:rPr>
              <a:t>H</a:t>
            </a:r>
            <a:r>
              <a:rPr lang="en-US" sz="1800" baseline="-25000" dirty="0">
                <a:solidFill>
                  <a:srgbClr val="000000"/>
                </a:solidFill>
                <a:latin typeface="Times New Roman" panose="02020603050405020304" pitchFamily="18" charset="0"/>
                <a:ea typeface="Times New Roman" panose="02020603050405020304" pitchFamily="18" charset="0"/>
              </a:rPr>
              <a:t>A</a:t>
            </a:r>
            <a:r>
              <a:rPr lang="en-US" sz="1800" dirty="0">
                <a:solidFill>
                  <a:srgbClr val="000000"/>
                </a:solidFill>
                <a:latin typeface="Times New Roman" panose="02020603050405020304" pitchFamily="18" charset="0"/>
                <a:ea typeface="Times New Roman" panose="02020603050405020304" pitchFamily="18" charset="0"/>
              </a:rPr>
              <a:t>: An increase labor force size and decrease in input/output costs raises semiconductor supplier pricing power while seasonality has a cyclical effect</a:t>
            </a:r>
          </a:p>
          <a:p>
            <a:endParaRPr lang="en-US" sz="1800"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latin typeface="Times New Roman" panose="02020603050405020304" pitchFamily="18" charset="0"/>
                <a:ea typeface="Times New Roman" panose="02020603050405020304" pitchFamily="18" charset="0"/>
              </a:rPr>
              <a:t>The</a:t>
            </a:r>
            <a:r>
              <a:rPr lang="en-US" sz="1800" i="1" dirty="0">
                <a:solidFill>
                  <a:srgbClr val="000000"/>
                </a:solidFill>
                <a:latin typeface="Times New Roman" panose="02020603050405020304" pitchFamily="18" charset="0"/>
                <a:ea typeface="Times New Roman" panose="02020603050405020304" pitchFamily="18" charset="0"/>
              </a:rPr>
              <a:t> null hypothesis</a:t>
            </a:r>
            <a:r>
              <a:rPr lang="en-US" sz="1800" dirty="0">
                <a:solidFill>
                  <a:srgbClr val="000000"/>
                </a:solidFill>
                <a:latin typeface="Times New Roman" panose="02020603050405020304" pitchFamily="18" charset="0"/>
                <a:ea typeface="Times New Roman" panose="02020603050405020304" pitchFamily="18" charset="0"/>
              </a:rPr>
              <a:t> (H</a:t>
            </a:r>
            <a:r>
              <a:rPr lang="en-US" sz="1800" baseline="-25000" dirty="0">
                <a:solidFill>
                  <a:srgbClr val="000000"/>
                </a:solidFill>
                <a:latin typeface="Times New Roman" panose="02020603050405020304" pitchFamily="18" charset="0"/>
                <a:ea typeface="Times New Roman" panose="02020603050405020304" pitchFamily="18" charset="0"/>
              </a:rPr>
              <a:t>0</a:t>
            </a:r>
            <a:r>
              <a:rPr lang="en-US" sz="1800" dirty="0">
                <a:solidFill>
                  <a:srgbClr val="000000"/>
                </a:solidFill>
                <a:latin typeface="Times New Roman" panose="02020603050405020304" pitchFamily="18" charset="0"/>
                <a:ea typeface="Times New Roman" panose="02020603050405020304" pitchFamily="18" charset="0"/>
              </a:rPr>
              <a:t>) states that labor force size, input/output costs, and seasonality (independent variables) have no association on the pricing power (dependent variable) of a semiconductor company.</a:t>
            </a:r>
          </a:p>
          <a:p>
            <a:r>
              <a:rPr lang="en-US" sz="1800" dirty="0">
                <a:solidFill>
                  <a:srgbClr val="000000"/>
                </a:solidFill>
                <a:latin typeface="Times New Roman" panose="02020603050405020304" pitchFamily="18" charset="0"/>
                <a:ea typeface="Times New Roman" panose="02020603050405020304" pitchFamily="18" charset="0"/>
              </a:rPr>
              <a:t>The</a:t>
            </a:r>
            <a:r>
              <a:rPr lang="en-US" sz="1800" i="1" dirty="0">
                <a:solidFill>
                  <a:srgbClr val="000000"/>
                </a:solidFill>
                <a:latin typeface="Times New Roman" panose="02020603050405020304" pitchFamily="18" charset="0"/>
                <a:ea typeface="Times New Roman" panose="02020603050405020304" pitchFamily="18" charset="0"/>
              </a:rPr>
              <a:t> alternative hypothesis</a:t>
            </a:r>
            <a:r>
              <a:rPr lang="en-US" sz="1800" dirty="0">
                <a:solidFill>
                  <a:srgbClr val="000000"/>
                </a:solidFill>
                <a:latin typeface="Times New Roman" panose="02020603050405020304" pitchFamily="18" charset="0"/>
                <a:ea typeface="Times New Roman" panose="02020603050405020304" pitchFamily="18" charset="0"/>
              </a:rPr>
              <a:t> (H</a:t>
            </a:r>
            <a:r>
              <a:rPr lang="en-US" sz="1800" baseline="-25000" dirty="0">
                <a:solidFill>
                  <a:srgbClr val="000000"/>
                </a:solidFill>
                <a:latin typeface="Times New Roman" panose="02020603050405020304" pitchFamily="18" charset="0"/>
                <a:ea typeface="Times New Roman" panose="02020603050405020304" pitchFamily="18" charset="0"/>
              </a:rPr>
              <a:t>A</a:t>
            </a:r>
            <a:r>
              <a:rPr lang="en-US" sz="1800" dirty="0">
                <a:solidFill>
                  <a:srgbClr val="000000"/>
                </a:solidFill>
                <a:latin typeface="Times New Roman" panose="02020603050405020304" pitchFamily="18" charset="0"/>
                <a:ea typeface="Times New Roman" panose="02020603050405020304" pitchFamily="18" charset="0"/>
              </a:rPr>
              <a:t>) states that and increase in labor force size and a decrease in input/output costs will increase the pricing power (dependent variable) of a semiconductor company, while seasonality will have a cyclical effect.</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Hierarchy Chart</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graphicFrame>
        <p:nvGraphicFramePr>
          <p:cNvPr id="9" name="Content Placeholder 8">
            <a:extLst>
              <a:ext uri="{FF2B5EF4-FFF2-40B4-BE49-F238E27FC236}">
                <a16:creationId xmlns:a16="http://schemas.microsoft.com/office/drawing/2014/main" id="{EF009463-E7EA-BF55-2C09-8AA6A52B5A1C}"/>
              </a:ext>
            </a:extLst>
          </p:cNvPr>
          <p:cNvGraphicFramePr>
            <a:graphicFrameLocks noGrp="1"/>
          </p:cNvGraphicFramePr>
          <p:nvPr>
            <p:ph idx="1"/>
            <p:extLst>
              <p:ext uri="{D42A27DB-BD31-4B8C-83A1-F6EECF244321}">
                <p14:modId xmlns:p14="http://schemas.microsoft.com/office/powerpoint/2010/main" val="9697113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8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838200" y="556268"/>
            <a:ext cx="10515600" cy="1325563"/>
          </a:xfrm>
        </p:spPr>
        <p:txBody>
          <a:bodyPr>
            <a:normAutofit/>
          </a:bodyPr>
          <a:lstStyle/>
          <a:p>
            <a:r>
              <a:rPr lang="en-US" dirty="0"/>
              <a:t>Flowchart</a:t>
            </a:r>
            <a:br>
              <a:rPr lang="en-US" dirty="0"/>
            </a:br>
            <a:r>
              <a:rPr lang="en-US" sz="2000" dirty="0"/>
              <a:t>(Found my Visio Key!)</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Flowchart</a:t>
            </a:r>
          </a:p>
        </p:txBody>
      </p:sp>
      <p:pic>
        <p:nvPicPr>
          <p:cNvPr id="9" name="Picture 8">
            <a:extLst>
              <a:ext uri="{FF2B5EF4-FFF2-40B4-BE49-F238E27FC236}">
                <a16:creationId xmlns:a16="http://schemas.microsoft.com/office/drawing/2014/main" id="{06887774-A3D4-A276-1A52-72D0DDD93F74}"/>
              </a:ext>
            </a:extLst>
          </p:cNvPr>
          <p:cNvPicPr>
            <a:picLocks noChangeAspect="1"/>
          </p:cNvPicPr>
          <p:nvPr/>
        </p:nvPicPr>
        <p:blipFill>
          <a:blip r:embed="rId2"/>
          <a:stretch>
            <a:fillRect/>
          </a:stretch>
        </p:blipFill>
        <p:spPr>
          <a:xfrm>
            <a:off x="5238630" y="299601"/>
            <a:ext cx="1714739" cy="6258798"/>
          </a:xfrm>
          <a:prstGeom prst="rect">
            <a:avLst/>
          </a:prstGeom>
        </p:spPr>
      </p:pic>
    </p:spTree>
    <p:extLst>
      <p:ext uri="{BB962C8B-B14F-4D97-AF65-F5344CB8AC3E}">
        <p14:creationId xmlns:p14="http://schemas.microsoft.com/office/powerpoint/2010/main" val="298315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838200" y="556268"/>
            <a:ext cx="10515600" cy="1325563"/>
          </a:xfrm>
        </p:spPr>
        <p:txBody>
          <a:bodyPr>
            <a:normAutofit/>
          </a:bodyPr>
          <a:lstStyle/>
          <a:p>
            <a:r>
              <a:rPr lang="en-US" dirty="0"/>
              <a:t>Flowchart (2 of 3)</a:t>
            </a:r>
            <a:endParaRPr lang="en-US" sz="2000" dirty="0"/>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Flowchart</a:t>
            </a:r>
          </a:p>
        </p:txBody>
      </p:sp>
      <p:sp>
        <p:nvSpPr>
          <p:cNvPr id="6" name="Title 1">
            <a:extLst>
              <a:ext uri="{FF2B5EF4-FFF2-40B4-BE49-F238E27FC236}">
                <a16:creationId xmlns:a16="http://schemas.microsoft.com/office/drawing/2014/main" id="{40113AF5-E8D3-51C8-4EB0-865B3C3714DA}"/>
              </a:ext>
            </a:extLst>
          </p:cNvPr>
          <p:cNvSpPr txBox="1">
            <a:spLocks/>
          </p:cNvSpPr>
          <p:nvPr/>
        </p:nvSpPr>
        <p:spPr>
          <a:xfrm>
            <a:off x="5053445" y="2766218"/>
            <a:ext cx="20851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(Future)</a:t>
            </a:r>
            <a:endParaRPr lang="en-US" sz="2000" dirty="0"/>
          </a:p>
        </p:txBody>
      </p:sp>
    </p:spTree>
    <p:extLst>
      <p:ext uri="{BB962C8B-B14F-4D97-AF65-F5344CB8AC3E}">
        <p14:creationId xmlns:p14="http://schemas.microsoft.com/office/powerpoint/2010/main" val="398809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838200" y="556268"/>
            <a:ext cx="10515600" cy="1325563"/>
          </a:xfrm>
        </p:spPr>
        <p:txBody>
          <a:bodyPr>
            <a:normAutofit/>
          </a:bodyPr>
          <a:lstStyle/>
          <a:p>
            <a:r>
              <a:rPr lang="en-US" dirty="0"/>
              <a:t>Flowchart (3 of 3)</a:t>
            </a:r>
            <a:endParaRPr lang="en-US" sz="2000" dirty="0"/>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Flowchart</a:t>
            </a:r>
          </a:p>
        </p:txBody>
      </p:sp>
      <p:sp>
        <p:nvSpPr>
          <p:cNvPr id="6" name="Title 1">
            <a:extLst>
              <a:ext uri="{FF2B5EF4-FFF2-40B4-BE49-F238E27FC236}">
                <a16:creationId xmlns:a16="http://schemas.microsoft.com/office/drawing/2014/main" id="{40113AF5-E8D3-51C8-4EB0-865B3C3714DA}"/>
              </a:ext>
            </a:extLst>
          </p:cNvPr>
          <p:cNvSpPr txBox="1">
            <a:spLocks/>
          </p:cNvSpPr>
          <p:nvPr/>
        </p:nvSpPr>
        <p:spPr>
          <a:xfrm>
            <a:off x="5053445" y="2766218"/>
            <a:ext cx="20851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(Future)</a:t>
            </a:r>
            <a:endParaRPr lang="en-US" sz="2000" dirty="0"/>
          </a:p>
        </p:txBody>
      </p:sp>
    </p:spTree>
    <p:extLst>
      <p:ext uri="{BB962C8B-B14F-4D97-AF65-F5344CB8AC3E}">
        <p14:creationId xmlns:p14="http://schemas.microsoft.com/office/powerpoint/2010/main" val="77830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55000" lnSpcReduction="20000"/>
          </a:bodyPr>
          <a:lstStyle/>
          <a:p>
            <a:pPr marL="0" indent="0">
              <a:buNone/>
            </a:pPr>
            <a:r>
              <a:rPr lang="en-US" dirty="0"/>
              <a:t># Import required libraries</a:t>
            </a:r>
          </a:p>
          <a:p>
            <a:pPr marL="0" indent="0">
              <a:buNone/>
            </a:pPr>
            <a:r>
              <a:rPr lang="en-US" dirty="0"/>
              <a:t>import </a:t>
            </a:r>
            <a:r>
              <a:rPr lang="en-US" dirty="0" err="1"/>
              <a:t>numpy</a:t>
            </a:r>
            <a:r>
              <a:rPr lang="en-US" dirty="0"/>
              <a:t> as np</a:t>
            </a:r>
          </a:p>
          <a:p>
            <a:pPr marL="0" indent="0">
              <a:buNone/>
            </a:pPr>
            <a:r>
              <a:rPr lang="en-US" dirty="0"/>
              <a:t>import pandas as pd</a:t>
            </a:r>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 Read raw data file</a:t>
            </a:r>
          </a:p>
          <a:p>
            <a:pPr marL="0" indent="0">
              <a:buNone/>
            </a:pPr>
            <a:r>
              <a:rPr lang="en-US" dirty="0" err="1"/>
              <a:t>semi_raw</a:t>
            </a:r>
            <a:r>
              <a:rPr lang="en-US" dirty="0"/>
              <a:t> = </a:t>
            </a:r>
            <a:r>
              <a:rPr lang="en-US" dirty="0" err="1"/>
              <a:t>pd.read_csv</a:t>
            </a:r>
            <a:r>
              <a:rPr lang="en-US" dirty="0"/>
              <a:t> (</a:t>
            </a:r>
            <a:r>
              <a:rPr lang="en-US" dirty="0" err="1"/>
              <a:t>r'C</a:t>
            </a:r>
            <a:r>
              <a:rPr lang="en-US" dirty="0"/>
              <a:t>:\Users\Christian\OneDrive\Graduate School\ANA500\Semi.csv')</a:t>
            </a:r>
          </a:p>
          <a:p>
            <a:pPr marL="0" indent="0">
              <a:buNone/>
            </a:pPr>
            <a:endParaRPr lang="en-US" dirty="0"/>
          </a:p>
          <a:p>
            <a:pPr marL="0" indent="0">
              <a:buNone/>
            </a:pPr>
            <a:r>
              <a:rPr lang="en-US" dirty="0"/>
              <a:t># Noticed several missing values; limiting variable (with most missing values) was </a:t>
            </a:r>
            <a:r>
              <a:rPr lang="en-US" dirty="0" err="1"/>
              <a:t>Export_PI_Cap</a:t>
            </a:r>
            <a:endParaRPr lang="en-US" dirty="0"/>
          </a:p>
          <a:p>
            <a:pPr marL="0" indent="0">
              <a:buNone/>
            </a:pPr>
            <a:r>
              <a:rPr lang="en-US" dirty="0"/>
              <a:t># So filtered by recasting table using </a:t>
            </a:r>
            <a:r>
              <a:rPr lang="en-US" dirty="0" err="1"/>
              <a:t>notnull</a:t>
            </a:r>
            <a:r>
              <a:rPr lang="en-US" dirty="0"/>
              <a:t>() Boolean </a:t>
            </a:r>
            <a:r>
              <a:rPr lang="en-US" dirty="0" err="1"/>
              <a:t>subtable</a:t>
            </a:r>
            <a:r>
              <a:rPr lang="en-US" dirty="0"/>
              <a:t>:</a:t>
            </a:r>
          </a:p>
          <a:p>
            <a:pPr marL="0" indent="0">
              <a:buNone/>
            </a:pPr>
            <a:r>
              <a:rPr lang="en-US" dirty="0"/>
              <a:t>semi = </a:t>
            </a:r>
            <a:r>
              <a:rPr lang="en-US" dirty="0" err="1"/>
              <a:t>semi_raw</a:t>
            </a:r>
            <a:r>
              <a:rPr lang="en-US" dirty="0"/>
              <a:t>[</a:t>
            </a:r>
            <a:r>
              <a:rPr lang="en-US" dirty="0" err="1"/>
              <a:t>semi_raw.Export_PI_Cap.notnull</a:t>
            </a:r>
            <a:r>
              <a:rPr lang="en-US" dirty="0"/>
              <a:t>()]</a:t>
            </a:r>
          </a:p>
          <a:p>
            <a:pPr marL="0" indent="0">
              <a:buNone/>
            </a:pPr>
            <a:endParaRPr lang="en-US" dirty="0"/>
          </a:p>
          <a:p>
            <a:pPr marL="0" indent="0">
              <a:buNone/>
            </a:pPr>
            <a:r>
              <a:rPr lang="en-US" dirty="0"/>
              <a:t># Print the filtered (cleaned) </a:t>
            </a:r>
            <a:r>
              <a:rPr lang="en-US" dirty="0" err="1"/>
              <a:t>dataframe</a:t>
            </a:r>
            <a:endParaRPr lang="en-US" dirty="0"/>
          </a:p>
          <a:p>
            <a:pPr marL="0" indent="0">
              <a:buNone/>
            </a:pPr>
            <a:r>
              <a:rPr lang="en-US" dirty="0"/>
              <a:t>print (semi)</a:t>
            </a:r>
          </a:p>
        </p:txBody>
      </p:sp>
    </p:spTree>
    <p:extLst>
      <p:ext uri="{BB962C8B-B14F-4D97-AF65-F5344CB8AC3E}">
        <p14:creationId xmlns:p14="http://schemas.microsoft.com/office/powerpoint/2010/main" val="42212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(continued)</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62500" lnSpcReduction="20000"/>
          </a:bodyPr>
          <a:lstStyle/>
          <a:p>
            <a:pPr marL="0" indent="0">
              <a:buNone/>
            </a:pPr>
            <a:r>
              <a:rPr lang="en-US" dirty="0"/>
              <a:t># Plot the generalized variables by DATE:</a:t>
            </a:r>
          </a:p>
          <a:p>
            <a:pPr marL="0" indent="0">
              <a:buNone/>
            </a:pPr>
            <a:r>
              <a:rPr lang="en-US" dirty="0" err="1"/>
              <a:t>df_gen</a:t>
            </a:r>
            <a:r>
              <a:rPr lang="en-US" dirty="0"/>
              <a:t> = </a:t>
            </a:r>
            <a:r>
              <a:rPr lang="en-US" dirty="0" err="1"/>
              <a:t>pd.DataFrame</a:t>
            </a:r>
            <a:r>
              <a:rPr lang="en-US" dirty="0"/>
              <a:t>(semi, columns=["DATE", "PPI", "Employees", "Weights", "</a:t>
            </a:r>
            <a:r>
              <a:rPr lang="en-US" dirty="0" err="1"/>
              <a:t>Industrial_Production</a:t>
            </a:r>
            <a:r>
              <a:rPr lang="en-US" dirty="0"/>
              <a:t>"])</a:t>
            </a:r>
          </a:p>
          <a:p>
            <a:pPr marL="0" indent="0">
              <a:buNone/>
            </a:pPr>
            <a:r>
              <a:rPr lang="en-US" dirty="0" err="1"/>
              <a:t>df_gen.plot</a:t>
            </a:r>
            <a:r>
              <a:rPr lang="en-US" dirty="0"/>
              <a:t>(x="DATE", y=["PPI", "Employees", "Weights", "</a:t>
            </a:r>
            <a:r>
              <a:rPr lang="en-US" dirty="0" err="1"/>
              <a:t>Industrial_Production</a:t>
            </a:r>
            <a:r>
              <a:rPr lang="en-US" dirty="0"/>
              <a:t>"], kind="line", </a:t>
            </a:r>
            <a:r>
              <a:rPr lang="en-US" dirty="0" err="1"/>
              <a:t>figsize</a:t>
            </a:r>
            <a:r>
              <a:rPr lang="en-US" dirty="0"/>
              <a:t>=(10,10))</a:t>
            </a:r>
          </a:p>
          <a:p>
            <a:pPr marL="0" indent="0">
              <a:buNone/>
            </a:pPr>
            <a:r>
              <a:rPr lang="en-US" dirty="0" err="1"/>
              <a:t>plt.show</a:t>
            </a:r>
            <a:r>
              <a:rPr lang="en-US" dirty="0"/>
              <a:t>()</a:t>
            </a:r>
          </a:p>
          <a:p>
            <a:pPr marL="0" indent="0">
              <a:buNone/>
            </a:pPr>
            <a:endParaRPr lang="en-US" dirty="0"/>
          </a:p>
          <a:p>
            <a:pPr marL="0" indent="0">
              <a:buNone/>
            </a:pPr>
            <a:r>
              <a:rPr lang="en-US" dirty="0"/>
              <a:t># Plot the pricing variables by DATE:</a:t>
            </a:r>
          </a:p>
          <a:p>
            <a:pPr marL="0" indent="0">
              <a:buNone/>
            </a:pPr>
            <a:r>
              <a:rPr lang="en-US" dirty="0"/>
              <a:t># Note: could not figure out why some of the price index variables were not plotting</a:t>
            </a:r>
          </a:p>
          <a:p>
            <a:pPr marL="0" indent="0">
              <a:buNone/>
            </a:pPr>
            <a:r>
              <a:rPr lang="en-US" dirty="0"/>
              <a:t>	--- Figured this out… it was the datatype of the variables that were not plotting, converted from object to float64</a:t>
            </a:r>
          </a:p>
          <a:p>
            <a:pPr marL="0" indent="0">
              <a:buNone/>
            </a:pPr>
            <a:r>
              <a:rPr lang="en-US" dirty="0" err="1"/>
              <a:t>df_ppi</a:t>
            </a:r>
            <a:r>
              <a:rPr lang="en-US" dirty="0"/>
              <a:t> = </a:t>
            </a:r>
            <a:r>
              <a:rPr lang="en-US" dirty="0" err="1"/>
              <a:t>pd.DataFrame</a:t>
            </a:r>
            <a:r>
              <a:rPr lang="en-US" dirty="0"/>
              <a:t>(semi, columns=["DATE", "PPI", "</a:t>
            </a:r>
            <a:r>
              <a:rPr lang="en-US" dirty="0" err="1"/>
              <a:t>Export_PI</a:t>
            </a:r>
            <a:r>
              <a:rPr lang="en-US" dirty="0"/>
              <a:t>", "</a:t>
            </a:r>
            <a:r>
              <a:rPr lang="en-US" dirty="0" err="1"/>
              <a:t>Import_PI</a:t>
            </a:r>
            <a:r>
              <a:rPr lang="en-US" dirty="0"/>
              <a:t>", "</a:t>
            </a:r>
            <a:r>
              <a:rPr lang="en-US" dirty="0" err="1"/>
              <a:t>Export_PI_Nosemi</a:t>
            </a:r>
            <a:r>
              <a:rPr lang="en-US" dirty="0"/>
              <a:t>", "</a:t>
            </a:r>
            <a:r>
              <a:rPr lang="en-US" dirty="0" err="1"/>
              <a:t>Import_PI_Cap</a:t>
            </a:r>
            <a:r>
              <a:rPr lang="en-US" dirty="0"/>
              <a:t>", "</a:t>
            </a:r>
            <a:r>
              <a:rPr lang="en-US" dirty="0" err="1"/>
              <a:t>Export_PI_Cap</a:t>
            </a:r>
            <a:r>
              <a:rPr lang="en-US" dirty="0"/>
              <a:t>"])</a:t>
            </a:r>
          </a:p>
          <a:p>
            <a:pPr marL="0" indent="0">
              <a:buNone/>
            </a:pPr>
            <a:r>
              <a:rPr lang="en-US" dirty="0" err="1"/>
              <a:t>df_ppi.plot</a:t>
            </a:r>
            <a:r>
              <a:rPr lang="en-US" dirty="0"/>
              <a:t>(x="DATE", y=["PPI", "</a:t>
            </a:r>
            <a:r>
              <a:rPr lang="en-US" dirty="0" err="1"/>
              <a:t>Export_PI</a:t>
            </a:r>
            <a:r>
              <a:rPr lang="en-US" dirty="0"/>
              <a:t>", "</a:t>
            </a:r>
            <a:r>
              <a:rPr lang="en-US" dirty="0" err="1"/>
              <a:t>Import_PI</a:t>
            </a:r>
            <a:r>
              <a:rPr lang="en-US" dirty="0"/>
              <a:t>", "</a:t>
            </a:r>
            <a:r>
              <a:rPr lang="en-US" dirty="0" err="1"/>
              <a:t>Export_PI_Nosemi</a:t>
            </a:r>
            <a:r>
              <a:rPr lang="en-US" dirty="0"/>
              <a:t>", "</a:t>
            </a:r>
            <a:r>
              <a:rPr lang="en-US" dirty="0" err="1"/>
              <a:t>Import_PI_Cap</a:t>
            </a:r>
            <a:r>
              <a:rPr lang="en-US" dirty="0"/>
              <a:t>", "</a:t>
            </a:r>
            <a:r>
              <a:rPr lang="en-US" dirty="0" err="1"/>
              <a:t>Export_PI_Cap</a:t>
            </a:r>
            <a:r>
              <a:rPr lang="en-US" dirty="0"/>
              <a:t>"], kind="line", </a:t>
            </a:r>
            <a:r>
              <a:rPr lang="en-US" dirty="0" err="1"/>
              <a:t>figsize</a:t>
            </a:r>
            <a:r>
              <a:rPr lang="en-US" dirty="0"/>
              <a:t>=(10,10))</a:t>
            </a:r>
          </a:p>
          <a:p>
            <a:pPr marL="0" indent="0">
              <a:buNone/>
            </a:pPr>
            <a:r>
              <a:rPr lang="en-US" dirty="0" err="1"/>
              <a:t>plt.show</a:t>
            </a:r>
            <a:r>
              <a:rPr lang="en-US" dirty="0"/>
              <a:t>()</a:t>
            </a:r>
          </a:p>
        </p:txBody>
      </p:sp>
    </p:spTree>
    <p:extLst>
      <p:ext uri="{BB962C8B-B14F-4D97-AF65-F5344CB8AC3E}">
        <p14:creationId xmlns:p14="http://schemas.microsoft.com/office/powerpoint/2010/main" val="3787566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TotalTime>
  <Words>1461</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Semiconductor Industry Pricing Dependencies Micro-Project #2 https://github.com/chrisngem/ANA500 </vt:lpstr>
      <vt:lpstr>Problem Statement</vt:lpstr>
      <vt:lpstr>Hypothesis Formulation</vt:lpstr>
      <vt:lpstr>Hierarchy Chart</vt:lpstr>
      <vt:lpstr>Flowchart (Found my Visio Key!)</vt:lpstr>
      <vt:lpstr>Flowchart (2 of 3)</vt:lpstr>
      <vt:lpstr>Flowchart (3 of 3)</vt:lpstr>
      <vt:lpstr>Pseudocode</vt:lpstr>
      <vt:lpstr>Pseudocode (continued)</vt:lpstr>
      <vt:lpstr>Pseudocode (continued)</vt:lpstr>
      <vt:lpstr>Pseudocode (continued)</vt:lpstr>
      <vt:lpstr>Acquire</vt:lpstr>
      <vt:lpstr>Prepare</vt:lpstr>
      <vt:lpstr>Prepare (continued)</vt:lpstr>
      <vt:lpstr>Prepare (continued)</vt:lpstr>
      <vt:lpstr>Analyze data</vt:lpstr>
      <vt:lpstr>Analyze data</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Christian and Gemma Dela Rosa</cp:lastModifiedBy>
  <cp:revision>3</cp:revision>
  <dcterms:created xsi:type="dcterms:W3CDTF">2022-03-01T22:05:03Z</dcterms:created>
  <dcterms:modified xsi:type="dcterms:W3CDTF">2022-10-10T03:30:43Z</dcterms:modified>
</cp:coreProperties>
</file>