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finitelytyped.org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ydomain.com'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fundamentals</a:t>
            </a:r>
          </a:p>
        </p:txBody>
      </p:sp>
      <p:sp>
        <p:nvSpPr>
          <p:cNvPr id="113" name="Shape 113"/>
          <p:cNvSpPr/>
          <p:nvPr/>
        </p:nvSpPr>
        <p:spPr>
          <a:xfrm>
            <a:off x="3908767" y="3705860"/>
            <a:ext cx="4374466" cy="894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Christoffer Noring, Ovo 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Of</a:t>
            </a:r>
          </a:p>
        </p:txBody>
      </p:sp>
      <p:sp>
        <p:nvSpPr>
          <p:cNvPr id="220" name="Shape 220"/>
          <p:cNvSpPr/>
          <p:nvPr/>
        </p:nvSpPr>
        <p:spPr>
          <a:xfrm>
            <a:off x="956929" y="1605515"/>
            <a:ext cx="31160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What problem does it solve?</a:t>
            </a:r>
          </a:p>
        </p:txBody>
      </p:sp>
      <p:sp>
        <p:nvSpPr>
          <p:cNvPr id="221" name="Shape 221"/>
          <p:cNvSpPr/>
          <p:nvPr/>
        </p:nvSpPr>
        <p:spPr>
          <a:xfrm>
            <a:off x="956930" y="2052084"/>
            <a:ext cx="757393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Using for- in loops the keys by Object.keys rather than looping the items</a:t>
            </a:r>
          </a:p>
        </p:txBody>
      </p:sp>
      <p:sp>
        <p:nvSpPr>
          <p:cNvPr id="222" name="Shape 222"/>
          <p:cNvSpPr/>
          <p:nvPr/>
        </p:nvSpPr>
        <p:spPr>
          <a:xfrm>
            <a:off x="956929" y="2626541"/>
            <a:ext cx="60960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array = [1, 2, 3, 4];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(item </a:t>
            </a:r>
            <a:r>
              <a:t>in</a:t>
            </a:r>
            <a:r>
              <a:rPr>
                <a:solidFill>
                  <a:srgbClr val="000000"/>
                </a:solidFill>
              </a:rPr>
              <a:t> array)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console.log(item);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23" name="Shape 223"/>
          <p:cNvSpPr/>
          <p:nvPr/>
        </p:nvSpPr>
        <p:spPr>
          <a:xfrm>
            <a:off x="4646428" y="2934585"/>
            <a:ext cx="254562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Loops out ”0”, ”1”, ”2”</a:t>
            </a:r>
          </a:p>
        </p:txBody>
      </p:sp>
      <p:sp>
        <p:nvSpPr>
          <p:cNvPr id="224" name="Shape 224"/>
          <p:cNvSpPr/>
          <p:nvPr/>
        </p:nvSpPr>
        <p:spPr>
          <a:xfrm>
            <a:off x="956929" y="4380881"/>
            <a:ext cx="60960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array = [1, 2, 3, 4, 5],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(  </a:t>
            </a:r>
            <a:r>
              <a:t>let</a:t>
            </a:r>
            <a:r>
              <a:rPr>
                <a:solidFill>
                  <a:srgbClr val="000000"/>
                </a:solidFill>
              </a:rPr>
              <a:t> item of array 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console.log(item);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25" name="Shape 225"/>
          <p:cNvSpPr/>
          <p:nvPr/>
        </p:nvSpPr>
        <p:spPr>
          <a:xfrm>
            <a:off x="956929" y="4001217"/>
            <a:ext cx="13057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Using for-of</a:t>
            </a:r>
          </a:p>
        </p:txBody>
      </p:sp>
      <p:sp>
        <p:nvSpPr>
          <p:cNvPr id="226" name="Shape 226"/>
          <p:cNvSpPr/>
          <p:nvPr/>
        </p:nvSpPr>
        <p:spPr>
          <a:xfrm>
            <a:off x="4961859" y="4370549"/>
            <a:ext cx="609600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array = [1, 2, 3, 4, 5];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(</a:t>
            </a:r>
            <a:r>
              <a:t>var</a:t>
            </a:r>
            <a:r>
              <a:rPr>
                <a:solidFill>
                  <a:srgbClr val="000000"/>
                </a:solidFill>
              </a:rPr>
              <a:t> _i = 0, array_1 = array; _i &lt; array_1.length; _i++)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item = array_1[_i];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console.log(item);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27" name="Shape 227"/>
          <p:cNvSpPr/>
          <p:nvPr/>
        </p:nvSpPr>
        <p:spPr>
          <a:xfrm>
            <a:off x="4961859" y="4011550"/>
            <a:ext cx="58366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Converts it to a normal for-loop that DOESN’T loop keys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340241" y="4001217"/>
            <a:ext cx="372141" cy="379667"/>
            <a:chOff x="0" y="0"/>
            <a:chExt cx="372140" cy="379665"/>
          </a:xfrm>
        </p:grpSpPr>
        <p:sp>
          <p:nvSpPr>
            <p:cNvPr id="228" name="Shape 228"/>
            <p:cNvSpPr/>
            <p:nvPr/>
          </p:nvSpPr>
          <p:spPr>
            <a:xfrm>
              <a:off x="-1" y="0"/>
              <a:ext cx="372142" cy="37966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97" y="10762"/>
              <a:ext cx="26314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4531240" y="4018838"/>
            <a:ext cx="372141" cy="379667"/>
            <a:chOff x="0" y="0"/>
            <a:chExt cx="372140" cy="379665"/>
          </a:xfrm>
        </p:grpSpPr>
        <p:sp>
          <p:nvSpPr>
            <p:cNvPr id="231" name="Shape 231"/>
            <p:cNvSpPr/>
            <p:nvPr/>
          </p:nvSpPr>
          <p:spPr>
            <a:xfrm>
              <a:off x="-1" y="0"/>
              <a:ext cx="372142" cy="379666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4497" y="10762"/>
              <a:ext cx="26314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values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64952" y="1603433"/>
            <a:ext cx="748886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test(a: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 = 2, b: </a:t>
            </a:r>
            <a:r>
              <a:t>string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A31515"/>
                </a:solidFill>
              </a:rPr>
              <a:t>'test'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</a:t>
            </a:r>
            <a:r>
              <a:rPr>
                <a:solidFill>
                  <a:srgbClr val="A31515"/>
                </a:solidFill>
              </a:rPr>
              <a:t>'do stuff'</a:t>
            </a:r>
            <a:r>
              <a:t>);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37" name="Shape 237"/>
          <p:cNvSpPr/>
          <p:nvPr/>
        </p:nvSpPr>
        <p:spPr>
          <a:xfrm>
            <a:off x="650652" y="3366526"/>
            <a:ext cx="6096001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test(a, b) {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(a ===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0) { a = 2;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(b ===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0) { b = </a:t>
            </a:r>
            <a:r>
              <a:rPr>
                <a:solidFill>
                  <a:srgbClr val="A31515"/>
                </a:solidFill>
              </a:rPr>
              <a:t>'test'</a:t>
            </a:r>
            <a:r>
              <a:t>;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</a:t>
            </a:r>
            <a:r>
              <a:rPr>
                <a:solidFill>
                  <a:srgbClr val="A31515"/>
                </a:solidFill>
              </a:rPr>
              <a:t>'do stuff'</a:t>
            </a:r>
            <a:r>
              <a:t>);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38" name="Shape 238"/>
          <p:cNvSpPr/>
          <p:nvPr/>
        </p:nvSpPr>
        <p:spPr>
          <a:xfrm>
            <a:off x="724491" y="2742855"/>
            <a:ext cx="149928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Becomes</a:t>
            </a:r>
          </a:p>
        </p:txBody>
      </p:sp>
      <p:sp>
        <p:nvSpPr>
          <p:cNvPr id="239" name="Shape 239"/>
          <p:cNvSpPr/>
          <p:nvPr/>
        </p:nvSpPr>
        <p:spPr>
          <a:xfrm>
            <a:off x="788469" y="5282019"/>
            <a:ext cx="58203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Checks if it is set, if no then set it to value you decided</a:t>
            </a:r>
          </a:p>
        </p:txBody>
      </p:sp>
      <p:sp>
        <p:nvSpPr>
          <p:cNvPr id="240" name="Shape 240"/>
          <p:cNvSpPr/>
          <p:nvPr/>
        </p:nvSpPr>
        <p:spPr>
          <a:xfrm>
            <a:off x="7704852" y="2012605"/>
            <a:ext cx="4097497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5"/>
                </a:solidFill>
              </a:rPr>
              <a:t>function</a:t>
            </a:r>
            <a:r>
              <a:t> test( config = mandatory() ) {</a:t>
            </a:r>
          </a:p>
          <a:p>
            <a:pPr/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chemeClr val="accent5"/>
                </a:solidFill>
              </a:rPr>
              <a:t>function</a:t>
            </a:r>
            <a:r>
              <a:t> mandatory() {</a:t>
            </a:r>
          </a:p>
          <a:p>
            <a:pPr/>
            <a:r>
              <a:t>    throw ' config missing ';</a:t>
            </a:r>
          </a:p>
          <a:p>
            <a:pPr/>
            <a:r>
              <a:t>}</a:t>
            </a:r>
          </a:p>
        </p:txBody>
      </p:sp>
      <p:sp>
        <p:nvSpPr>
          <p:cNvPr id="241" name="Shape 241"/>
          <p:cNvSpPr/>
          <p:nvPr/>
        </p:nvSpPr>
        <p:spPr>
          <a:xfrm>
            <a:off x="7701329" y="4862829"/>
            <a:ext cx="2910742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5"/>
                </a:solidFill>
              </a:rPr>
              <a:t>function</a:t>
            </a:r>
            <a:r>
              <a:t> test(config) {</a:t>
            </a:r>
          </a:p>
          <a:p>
            <a:pPr/>
            <a:r>
              <a:t>    if(!config) {</a:t>
            </a:r>
          </a:p>
          <a:p>
            <a:pPr/>
            <a:r>
              <a:t>        throw 'config needed'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- basics</a:t>
            </a:r>
          </a:p>
        </p:txBody>
      </p:sp>
      <p:sp>
        <p:nvSpPr>
          <p:cNvPr id="244" name="Shape 244"/>
          <p:cNvSpPr/>
          <p:nvPr/>
        </p:nvSpPr>
        <p:spPr>
          <a:xfrm>
            <a:off x="980208" y="1690688"/>
            <a:ext cx="6096001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Person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name: </a:t>
            </a:r>
            <a:r>
              <a:rPr>
                <a:solidFill>
                  <a:srgbClr val="0000FF"/>
                </a:solidFill>
              </a:rPr>
              <a:t>string</a:t>
            </a:r>
            <a:r>
              <a:t>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(dto)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.name = dto.name;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getName()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.name;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person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Person({ name: </a:t>
            </a:r>
            <a:r>
              <a:rPr>
                <a:solidFill>
                  <a:srgbClr val="A31515"/>
                </a:solidFill>
              </a:rPr>
              <a:t>'Sergio'</a:t>
            </a:r>
            <a:r>
              <a:rPr>
                <a:solidFill>
                  <a:srgbClr val="000000"/>
                </a:solidFill>
              </a:rPr>
              <a:t> });</a:t>
            </a:r>
          </a:p>
        </p:txBody>
      </p:sp>
      <p:sp>
        <p:nvSpPr>
          <p:cNvPr id="245" name="Shape 245"/>
          <p:cNvSpPr/>
          <p:nvPr/>
        </p:nvSpPr>
        <p:spPr>
          <a:xfrm>
            <a:off x="4348955" y="1765401"/>
            <a:ext cx="16638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Fields declared</a:t>
            </a:r>
          </a:p>
        </p:txBody>
      </p:sp>
      <p:sp>
        <p:nvSpPr>
          <p:cNvPr id="246" name="Shape 246"/>
          <p:cNvSpPr/>
          <p:nvPr/>
        </p:nvSpPr>
        <p:spPr>
          <a:xfrm flipH="1">
            <a:off x="3054928" y="1982292"/>
            <a:ext cx="973282" cy="7510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4920260" y="2473036"/>
            <a:ext cx="22313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Constructor keyword</a:t>
            </a:r>
          </a:p>
        </p:txBody>
      </p:sp>
      <p:sp>
        <p:nvSpPr>
          <p:cNvPr id="248" name="Shape 248"/>
          <p:cNvSpPr/>
          <p:nvPr/>
        </p:nvSpPr>
        <p:spPr>
          <a:xfrm flipH="1">
            <a:off x="4426527" y="2657701"/>
            <a:ext cx="394856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4137798" y="3752293"/>
            <a:ext cx="188561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Method without </a:t>
            </a:r>
          </a:p>
          <a:p>
            <a:pPr/>
            <a:r>
              <a:t>keyword function</a:t>
            </a:r>
          </a:p>
        </p:txBody>
      </p:sp>
      <p:sp>
        <p:nvSpPr>
          <p:cNvPr id="250" name="Shape 250"/>
          <p:cNvSpPr/>
          <p:nvPr/>
        </p:nvSpPr>
        <p:spPr>
          <a:xfrm flipH="1" flipV="1">
            <a:off x="3886201" y="3567628"/>
            <a:ext cx="462755" cy="18466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>
            <a:off x="7218218" y="1982292"/>
            <a:ext cx="6096001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Person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Person(dto)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.name = dto.name;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Person.prototype.getName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()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.name;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Person;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person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Person({ name: </a:t>
            </a:r>
            <a:r>
              <a:rPr>
                <a:solidFill>
                  <a:srgbClr val="A31515"/>
                </a:solidFill>
              </a:rPr>
              <a:t>'Sergio'</a:t>
            </a:r>
            <a:r>
              <a:rPr>
                <a:solidFill>
                  <a:srgbClr val="000000"/>
                </a:solidFill>
              </a:rPr>
              <a:t> });</a:t>
            </a:r>
          </a:p>
        </p:txBody>
      </p:sp>
      <p:sp>
        <p:nvSpPr>
          <p:cNvPr id="252" name="Shape 252"/>
          <p:cNvSpPr/>
          <p:nvPr/>
        </p:nvSpPr>
        <p:spPr>
          <a:xfrm>
            <a:off x="7506585" y="4954771"/>
            <a:ext cx="405742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Self executing function with a closure</a:t>
            </a:r>
          </a:p>
          <a:p>
            <a:pPr/>
            <a:r>
              <a:t>Method is on prototype as expected</a:t>
            </a:r>
          </a:p>
        </p:txBody>
      </p:sp>
      <p:sp>
        <p:nvSpPr>
          <p:cNvPr id="253" name="Shape 253"/>
          <p:cNvSpPr/>
          <p:nvPr/>
        </p:nvSpPr>
        <p:spPr>
          <a:xfrm flipH="1" flipV="1">
            <a:off x="8548576" y="4398624"/>
            <a:ext cx="191387" cy="40060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6338454" y="1517073"/>
            <a:ext cx="4239492" cy="1018308"/>
          </a:xfrm>
          <a:prstGeom prst="rect">
            <a:avLst/>
          </a:prstGeom>
          <a:solidFill>
            <a:srgbClr val="FFFFFF"/>
          </a:solidFill>
          <a:ln w="38100">
            <a:solidFill>
              <a:srgbClr val="42719B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– generated fields </a:t>
            </a:r>
          </a:p>
        </p:txBody>
      </p:sp>
      <p:sp>
        <p:nvSpPr>
          <p:cNvPr id="257" name="Shape 257"/>
          <p:cNvSpPr/>
          <p:nvPr/>
        </p:nvSpPr>
        <p:spPr>
          <a:xfrm>
            <a:off x="1084119" y="1357848"/>
            <a:ext cx="6096001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Controller {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service1: Service1,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service: Service2,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>
                <a:solidFill>
                  <a:srgbClr val="0000FF"/>
                </a:solidFill>
              </a:rPr>
              <a:t>public</a:t>
            </a:r>
            <a:r>
              <a:rPr b="1"/>
              <a:t> </a:t>
            </a:r>
            <a:r>
              <a:t>val: </a:t>
            </a:r>
            <a:r>
              <a:rPr>
                <a:solidFill>
                  <a:srgbClr val="0000FF"/>
                </a:solidFill>
              </a:rPr>
              <a:t>number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 )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Service1 {}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Service2 {}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1084119" y="4556304"/>
            <a:ext cx="6096001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000000"/>
                </a:solidFill>
              </a:rPr>
              <a:t> controller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Controller(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Service1(),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Service2(),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controller.val = 4;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controller.service1 </a:t>
            </a:r>
            <a:r>
              <a:rPr>
                <a:solidFill>
                  <a:srgbClr val="008000"/>
                </a:solidFill>
              </a:rPr>
              <a:t>//  compile time error</a:t>
            </a:r>
          </a:p>
        </p:txBody>
      </p:sp>
      <p:sp>
        <p:nvSpPr>
          <p:cNvPr id="259" name="Shape 259"/>
          <p:cNvSpPr/>
          <p:nvPr/>
        </p:nvSpPr>
        <p:spPr>
          <a:xfrm>
            <a:off x="6096000" y="1357848"/>
            <a:ext cx="6096000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Controller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Controller(service1, service, val)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.service1 = service1;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.service = service;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.val = val;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Controller;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  <a:p>
            <a:pPr>
              <a:defRPr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Service1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Service1()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Service1;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  <a:p>
            <a:pPr>
              <a:defRPr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Service2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Service2()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Service2;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  <a:p>
            <a:pPr>
              <a:defRPr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controller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Controller(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Service1(),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Service2(), 3);</a:t>
            </a:r>
            <a:endParaRPr>
              <a:solidFill>
                <a:srgbClr val="000000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controller.val = 4;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controller.service1; </a:t>
            </a:r>
            <a:r>
              <a:rPr>
                <a:solidFill>
                  <a:srgbClr val="008000"/>
                </a:solidFill>
              </a:rPr>
              <a:t>//  compile time error</a:t>
            </a:r>
          </a:p>
        </p:txBody>
      </p:sp>
      <p:sp>
        <p:nvSpPr>
          <p:cNvPr id="260" name="Shape 260"/>
          <p:cNvSpPr/>
          <p:nvPr/>
        </p:nvSpPr>
        <p:spPr>
          <a:xfrm>
            <a:off x="6673272" y="6082145"/>
            <a:ext cx="44066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Automatic creation and assigning of fields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inheritance</a:t>
            </a:r>
          </a:p>
        </p:txBody>
      </p:sp>
      <p:sp>
        <p:nvSpPr>
          <p:cNvPr id="263" name="Shape 263"/>
          <p:cNvSpPr/>
          <p:nvPr/>
        </p:nvSpPr>
        <p:spPr>
          <a:xfrm>
            <a:off x="838200" y="1523689"/>
            <a:ext cx="6096000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Shape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  <a:r>
              <a:rPr>
                <a:solidFill>
                  <a:srgbClr val="0000FF"/>
                </a:solidFill>
              </a:rPr>
              <a:t>private</a:t>
            </a:r>
            <a:r>
              <a:t> 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</a:t>
            </a:r>
            <a:r>
              <a:rPr>
                <a:solidFill>
                  <a:srgbClr val="0000FF"/>
                </a:solidFill>
              </a:rPr>
              <a:t>private</a:t>
            </a:r>
            <a:r>
              <a:t> 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move(dx: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dy: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 {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Rectangle </a:t>
            </a:r>
            <a:r>
              <a:rPr sz="1400"/>
              <a:t>extends</a:t>
            </a:r>
            <a:r>
              <a:rPr>
                <a:solidFill>
                  <a:srgbClr val="000000"/>
                </a:solidFill>
              </a:rPr>
              <a:t> Shape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sz="1400">
                <a:solidFill>
                  <a:srgbClr val="0000FF"/>
                </a:solidFill>
              </a:rPr>
              <a:t>super</a:t>
            </a:r>
            <a:r>
              <a:t>(x, y);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move(x: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000"/>
                </a:solidFill>
              </a:rPr>
              <a:t>// move like a rectangle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64" name="Shape 264"/>
          <p:cNvSpPr/>
          <p:nvPr/>
        </p:nvSpPr>
        <p:spPr>
          <a:xfrm>
            <a:off x="5926282" y="1523690"/>
            <a:ext cx="6096001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__extends = (</a:t>
            </a:r>
            <a:r>
              <a:t>this</a:t>
            </a:r>
            <a:r>
              <a:rPr>
                <a:solidFill>
                  <a:srgbClr val="000000"/>
                </a:solidFill>
              </a:rPr>
              <a:t> &amp;&amp; </a:t>
            </a:r>
            <a:r>
              <a:t>this</a:t>
            </a:r>
            <a:r>
              <a:rPr>
                <a:solidFill>
                  <a:srgbClr val="000000"/>
                </a:solidFill>
              </a:rPr>
              <a:t>.__extends) || 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(d, b)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(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p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b)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(b.hasOwnProperty(p)) d[p] = b[p];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__() {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 = d;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d.prototype = b === </a:t>
            </a:r>
            <a:r>
              <a:rPr>
                <a:solidFill>
                  <a:srgbClr val="0000FF"/>
                </a:solidFill>
              </a:rPr>
              <a:t>null</a:t>
            </a:r>
            <a:r>
              <a:t> ? Object.create(b) : (__.prototype = b.prototype,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__());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Shape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Shape(x, y)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.x = x;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.y = y;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Shape.prototype.move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(dx, dy) { };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Shape;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Rectangle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(_super)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__extends(Rectangle, _super);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Rectangle(x, y)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/>
              <a:t>_super.call(</a:t>
            </a:r>
            <a:r>
              <a:rPr b="1">
                <a:solidFill>
                  <a:srgbClr val="0000FF"/>
                </a:solidFill>
              </a:rPr>
              <a:t>this</a:t>
            </a:r>
            <a:r>
              <a:rPr b="1"/>
              <a:t>, x, y);</a:t>
            </a:r>
            <a:endParaRPr b="1"/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Rectangle.prototype.move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(x, y)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000"/>
                </a:solidFill>
              </a:rPr>
              <a:t>// move like a rectangle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Rectangle;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 (Shape));</a:t>
            </a:r>
          </a:p>
        </p:txBody>
      </p:sp>
      <p:sp>
        <p:nvSpPr>
          <p:cNvPr id="265" name="Shape 265"/>
          <p:cNvSpPr/>
          <p:nvPr/>
        </p:nvSpPr>
        <p:spPr>
          <a:xfrm>
            <a:off x="838200" y="4966854"/>
            <a:ext cx="597195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Defines an __extends method</a:t>
            </a:r>
          </a:p>
          <a:p>
            <a:pPr/>
            <a:r>
              <a:t>- Rectangle’s prototype equals Shape</a:t>
            </a:r>
          </a:p>
          <a:p>
            <a:pPr/>
            <a:r>
              <a:t>- Creates an instance from Shape</a:t>
            </a:r>
          </a:p>
          <a:p>
            <a:pPr/>
            <a:r>
              <a:t>- All 1 st level methods in Shape are copied to Rectangle</a:t>
            </a:r>
          </a:p>
        </p:txBody>
      </p:sp>
      <p:sp>
        <p:nvSpPr>
          <p:cNvPr id="266" name="Shape 266"/>
          <p:cNvSpPr/>
          <p:nvPr/>
        </p:nvSpPr>
        <p:spPr>
          <a:xfrm>
            <a:off x="9195954" y="3886198"/>
            <a:ext cx="41804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Call base class constructor as Rectangle</a:t>
            </a:r>
          </a:p>
        </p:txBody>
      </p:sp>
      <p:sp>
        <p:nvSpPr>
          <p:cNvPr id="267" name="Shape 267"/>
          <p:cNvSpPr/>
          <p:nvPr/>
        </p:nvSpPr>
        <p:spPr>
          <a:xfrm flipH="1">
            <a:off x="8790709" y="4436918"/>
            <a:ext cx="914401" cy="31842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Shape 268"/>
          <p:cNvSpPr/>
          <p:nvPr/>
        </p:nvSpPr>
        <p:spPr>
          <a:xfrm flipV="1">
            <a:off x="4364181" y="2545773"/>
            <a:ext cx="1350819" cy="242108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9351243" y="3976577"/>
            <a:ext cx="1638876" cy="212003"/>
          </a:xfrm>
          <a:prstGeom prst="rect">
            <a:avLst/>
          </a:prstGeom>
          <a:solidFill>
            <a:srgbClr val="FFFFFF"/>
          </a:solidFill>
          <a:ln w="28575">
            <a:solidFill>
              <a:srgbClr val="42719B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9080204" y="3242930"/>
            <a:ext cx="1638876" cy="206853"/>
          </a:xfrm>
          <a:prstGeom prst="rect">
            <a:avLst/>
          </a:prstGeom>
          <a:solidFill>
            <a:srgbClr val="FFFFFF"/>
          </a:solidFill>
          <a:ln w="28575">
            <a:solidFill>
              <a:srgbClr val="42719B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444335" y="2270412"/>
            <a:ext cx="1177114" cy="349769"/>
          </a:xfrm>
          <a:prstGeom prst="rect">
            <a:avLst/>
          </a:prstGeom>
          <a:solidFill>
            <a:srgbClr val="FFFFFF"/>
          </a:solidFill>
          <a:ln w="28575">
            <a:solidFill>
              <a:srgbClr val="42719B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1683327" y="3079917"/>
            <a:ext cx="1423556" cy="369866"/>
          </a:xfrm>
          <a:prstGeom prst="rect">
            <a:avLst/>
          </a:prstGeom>
          <a:solidFill>
            <a:srgbClr val="FFFFFF"/>
          </a:solidFill>
          <a:ln w="28575">
            <a:solidFill>
              <a:srgbClr val="42719B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arrows</a:t>
            </a:r>
          </a:p>
        </p:txBody>
      </p:sp>
      <p:sp>
        <p:nvSpPr>
          <p:cNvPr id="275" name="Shape 275"/>
          <p:cNvSpPr/>
          <p:nvPr/>
        </p:nvSpPr>
        <p:spPr>
          <a:xfrm>
            <a:off x="955964" y="1537854"/>
            <a:ext cx="35822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problem – looses track of </a:t>
            </a:r>
            <a:r>
              <a:rPr b="1"/>
              <a:t>this</a:t>
            </a:r>
          </a:p>
        </p:txBody>
      </p:sp>
      <p:sp>
        <p:nvSpPr>
          <p:cNvPr id="276" name="Shape 276"/>
          <p:cNvSpPr/>
          <p:nvPr/>
        </p:nvSpPr>
        <p:spPr>
          <a:xfrm>
            <a:off x="1024187" y="2077686"/>
            <a:ext cx="6096001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Test(cb)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.a = 3;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setTimeout(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000"/>
                </a:solidFill>
              </a:rPr>
              <a:t>//do work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.a = 5;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cb();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}, 4000);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test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Test(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console.log(test.a);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</p:txBody>
      </p:sp>
      <p:sp>
        <p:nvSpPr>
          <p:cNvPr id="277" name="Shape 277"/>
          <p:cNvSpPr/>
          <p:nvPr/>
        </p:nvSpPr>
        <p:spPr>
          <a:xfrm flipV="1">
            <a:off x="3397827" y="1561021"/>
            <a:ext cx="1544608" cy="80810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 flipV="1">
            <a:off x="3397827" y="1722521"/>
            <a:ext cx="1496292" cy="162335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hape 279"/>
          <p:cNvSpPr/>
          <p:nvPr/>
        </p:nvSpPr>
        <p:spPr>
          <a:xfrm>
            <a:off x="4942433" y="914690"/>
            <a:ext cx="638260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These two this, points to different places, inner assignment </a:t>
            </a:r>
          </a:p>
          <a:p>
            <a:pPr/>
            <a:r>
              <a:t>DON’T do what you think</a:t>
            </a:r>
          </a:p>
        </p:txBody>
      </p:sp>
      <p:sp>
        <p:nvSpPr>
          <p:cNvPr id="280" name="Shape 280"/>
          <p:cNvSpPr/>
          <p:nvPr/>
        </p:nvSpPr>
        <p:spPr>
          <a:xfrm>
            <a:off x="4995086" y="2450357"/>
            <a:ext cx="251984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Solution – use fat arrow</a:t>
            </a:r>
          </a:p>
        </p:txBody>
      </p:sp>
      <p:sp>
        <p:nvSpPr>
          <p:cNvPr id="281" name="Shape 281"/>
          <p:cNvSpPr/>
          <p:nvPr/>
        </p:nvSpPr>
        <p:spPr>
          <a:xfrm>
            <a:off x="4894117" y="3015457"/>
            <a:ext cx="6096001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Test(cb)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.a = 3;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setTimeout(</a:t>
            </a:r>
            <a:r>
              <a:rPr b="1"/>
              <a:t>() =&gt;</a:t>
            </a:r>
            <a:r>
              <a:t>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000"/>
                </a:solidFill>
              </a:rPr>
              <a:t>//do work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.a = 5;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cb();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}, 4000);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test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Test(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console.log(test.a);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</p:txBody>
      </p:sp>
      <p:sp>
        <p:nvSpPr>
          <p:cNvPr id="282" name="Shape 282"/>
          <p:cNvSpPr/>
          <p:nvPr/>
        </p:nvSpPr>
        <p:spPr>
          <a:xfrm>
            <a:off x="8764047" y="3015457"/>
            <a:ext cx="6096001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Test(cb)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_this =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.a = 3;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setTimeout(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() {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000"/>
                </a:solidFill>
              </a:rPr>
              <a:t>//do work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_this.a = 5;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    cb();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}, 4000);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test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Test(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console.log(test.a);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</p:txBody>
      </p:sp>
      <p:sp>
        <p:nvSpPr>
          <p:cNvPr id="283" name="Shape 283"/>
          <p:cNvSpPr/>
          <p:nvPr/>
        </p:nvSpPr>
        <p:spPr>
          <a:xfrm>
            <a:off x="7751134" y="3774557"/>
            <a:ext cx="659219" cy="5797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8846287" y="1907187"/>
            <a:ext cx="25759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Compare var </a:t>
            </a:r>
            <a:r>
              <a:rPr b="1"/>
              <a:t>this = that</a:t>
            </a:r>
          </a:p>
        </p:txBody>
      </p:sp>
      <p:sp>
        <p:nvSpPr>
          <p:cNvPr id="285" name="Shape 285"/>
          <p:cNvSpPr/>
          <p:nvPr/>
        </p:nvSpPr>
        <p:spPr>
          <a:xfrm flipH="1">
            <a:off x="10515600" y="2369127"/>
            <a:ext cx="106326" cy="71079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Shape 286"/>
          <p:cNvSpPr/>
          <p:nvPr/>
        </p:nvSpPr>
        <p:spPr>
          <a:xfrm>
            <a:off x="10990118" y="2369127"/>
            <a:ext cx="89009" cy="144973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>
            <a:off x="7017487" y="5943600"/>
            <a:ext cx="196095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Called an ”arrow”</a:t>
            </a:r>
          </a:p>
        </p:txBody>
      </p:sp>
      <p:sp>
        <p:nvSpPr>
          <p:cNvPr id="288" name="Shape 288"/>
          <p:cNvSpPr/>
          <p:nvPr/>
        </p:nvSpPr>
        <p:spPr>
          <a:xfrm flipH="1" flipV="1">
            <a:off x="6655981" y="3818856"/>
            <a:ext cx="758359" cy="201370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Interfaces</a:t>
            </a:r>
          </a:p>
        </p:txBody>
      </p:sp>
      <p:sp>
        <p:nvSpPr>
          <p:cNvPr id="291" name="Shape 291"/>
          <p:cNvSpPr/>
          <p:nvPr/>
        </p:nvSpPr>
        <p:spPr>
          <a:xfrm>
            <a:off x="949035" y="1690688"/>
            <a:ext cx="609600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IService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repo: </a:t>
            </a:r>
            <a:r>
              <a:rPr>
                <a:solidFill>
                  <a:srgbClr val="0000FF"/>
                </a:solidFill>
              </a:rPr>
              <a:t>any</a:t>
            </a:r>
            <a:r>
              <a:t>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doStuff(x: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Test </a:t>
            </a:r>
            <a:r>
              <a:t>implements</a:t>
            </a:r>
            <a:r>
              <a:rPr>
                <a:solidFill>
                  <a:srgbClr val="000000"/>
                </a:solidFill>
              </a:rPr>
              <a:t> IService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repo;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doStuff(y: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92" name="Shape 292"/>
          <p:cNvSpPr/>
          <p:nvPr/>
        </p:nvSpPr>
        <p:spPr>
          <a:xfrm>
            <a:off x="3803072" y="1995054"/>
            <a:ext cx="54810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Can have fields AND methods as part of the contract</a:t>
            </a:r>
          </a:p>
        </p:txBody>
      </p:sp>
      <p:sp>
        <p:nvSpPr>
          <p:cNvPr id="293" name="Shape 293"/>
          <p:cNvSpPr/>
          <p:nvPr/>
        </p:nvSpPr>
        <p:spPr>
          <a:xfrm flipH="1" flipV="1">
            <a:off x="2795154" y="2067790"/>
            <a:ext cx="935182" cy="1039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 flipH="1">
            <a:off x="3449781" y="2364387"/>
            <a:ext cx="353292" cy="19177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5257800" y="3985919"/>
            <a:ext cx="6096000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Test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Test()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Test.prototype.doStuff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(y)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Test;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 ());</a:t>
            </a:r>
          </a:p>
        </p:txBody>
      </p:sp>
      <p:sp>
        <p:nvSpPr>
          <p:cNvPr id="296" name="Shape 296"/>
          <p:cNvSpPr/>
          <p:nvPr/>
        </p:nvSpPr>
        <p:spPr>
          <a:xfrm>
            <a:off x="3449782" y="4368343"/>
            <a:ext cx="987137" cy="6400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5486400" y="2930236"/>
            <a:ext cx="59102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Interface becomes NOTHING when compiled, only there</a:t>
            </a:r>
          </a:p>
          <a:p>
            <a:pPr/>
            <a:r>
              <a:t>during compilation</a:t>
            </a:r>
          </a:p>
        </p:txBody>
      </p:sp>
      <p:sp>
        <p:nvSpPr>
          <p:cNvPr id="298" name="Shape 298"/>
          <p:cNvSpPr/>
          <p:nvPr/>
        </p:nvSpPr>
        <p:spPr>
          <a:xfrm flipH="1">
            <a:off x="5579918" y="3657599"/>
            <a:ext cx="633847" cy="52993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 - magic</a:t>
            </a:r>
          </a:p>
        </p:txBody>
      </p:sp>
      <p:sp>
        <p:nvSpPr>
          <p:cNvPr id="301" name="Shape 301"/>
          <p:cNvSpPr/>
          <p:nvPr/>
        </p:nvSpPr>
        <p:spPr>
          <a:xfrm>
            <a:off x="838200" y="1471596"/>
            <a:ext cx="6096000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IService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repo: </a:t>
            </a:r>
            <a:r>
              <a:rPr>
                <a:solidFill>
                  <a:srgbClr val="0000FF"/>
                </a:solidFill>
              </a:rPr>
              <a:t>any</a:t>
            </a:r>
            <a:r>
              <a:t>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doStuff(x: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instance = &lt;IService&gt;{};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instance.doStuff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instance.repo = </a:t>
            </a:r>
            <a:r>
              <a:rPr>
                <a:solidFill>
                  <a:srgbClr val="A31515"/>
                </a:solidFill>
              </a:rPr>
              <a:t>'bla'</a:t>
            </a:r>
            <a:r>
              <a:t>;</a:t>
            </a:r>
          </a:p>
        </p:txBody>
      </p:sp>
      <p:sp>
        <p:nvSpPr>
          <p:cNvPr id="302" name="Shape 302"/>
          <p:cNvSpPr/>
          <p:nvPr/>
        </p:nvSpPr>
        <p:spPr>
          <a:xfrm>
            <a:off x="4696690" y="2098963"/>
            <a:ext cx="535077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Is possible to create instance from an interface !!!</a:t>
            </a:r>
          </a:p>
          <a:p>
            <a:pPr/>
          </a:p>
          <a:p>
            <a:pPr/>
            <a:r>
              <a:t>We have mocking built in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3792682" y="2639291"/>
            <a:ext cx="789710" cy="613065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5017989" y="3904886"/>
            <a:ext cx="664669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But you need to declare all the properties methods yourselves,</a:t>
            </a:r>
          </a:p>
        </p:txBody>
      </p:sp>
      <p:sp>
        <p:nvSpPr>
          <p:cNvPr id="305" name="Shape 305"/>
          <p:cNvSpPr/>
          <p:nvPr/>
        </p:nvSpPr>
        <p:spPr>
          <a:xfrm flipH="1" flipV="1">
            <a:off x="4187536" y="3927764"/>
            <a:ext cx="509155" cy="20100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 flipH="1">
            <a:off x="3314699" y="4306301"/>
            <a:ext cx="1267692" cy="34882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>
            <a:off x="5017989" y="5069811"/>
            <a:ext cx="6015296" cy="475616"/>
          </a:xfrm>
          <a:prstGeom prst="rect">
            <a:avLst/>
          </a:prstGeom>
          <a:ln w="28575"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easy to miss a property though..  WARNING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 – </a:t>
            </a:r>
            <a:r>
              <a:rPr sz="3600"/>
              <a:t>I am too lazy to write the whole name</a:t>
            </a:r>
          </a:p>
        </p:txBody>
      </p:sp>
      <p:sp>
        <p:nvSpPr>
          <p:cNvPr id="310" name="Shape 310"/>
          <p:cNvSpPr/>
          <p:nvPr/>
        </p:nvSpPr>
        <p:spPr>
          <a:xfrm>
            <a:off x="838200" y="1690688"/>
            <a:ext cx="6096000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rect = { x: 0, y: 10, width: 15, height: 20 };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{ x, y, width, height} = rect;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Person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private</a:t>
            </a:r>
            <a:r>
              <a:t> name: </a:t>
            </a:r>
            <a:r>
              <a:rPr>
                <a:solidFill>
                  <a:srgbClr val="0000FF"/>
                </a:solidFill>
              </a:rPr>
              <a:t>string</a:t>
            </a:r>
            <a:r>
              <a:t> = </a:t>
            </a:r>
            <a:r>
              <a:rPr>
                <a:solidFill>
                  <a:srgbClr val="A31515"/>
                </a:solidFill>
              </a:rPr>
              <a:t>"Chris"</a:t>
            </a:r>
            <a:r>
              <a:t>,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private</a:t>
            </a:r>
            <a:r>
              <a:t> age: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 = 36)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getName()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.name;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toString()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11" name="Shape 311"/>
          <p:cNvSpPr/>
          <p:nvPr/>
        </p:nvSpPr>
        <p:spPr>
          <a:xfrm>
            <a:off x="6612081" y="1513436"/>
            <a:ext cx="6096001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person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Person();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{ name, age } = person;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console.log(name, age); </a:t>
            </a:r>
            <a:r>
              <a:rPr>
                <a:solidFill>
                  <a:srgbClr val="008000"/>
                </a:solidFill>
              </a:rPr>
              <a:t>// chris, 36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console.log(x, y, width, height); </a:t>
            </a:r>
            <a:r>
              <a:rPr>
                <a:solidFill>
                  <a:srgbClr val="008000"/>
                </a:solidFill>
              </a:rPr>
              <a:t>// 0,10,15,20</a:t>
            </a:r>
          </a:p>
        </p:txBody>
      </p:sp>
      <p:sp>
        <p:nvSpPr>
          <p:cNvPr id="312" name="Shape 312"/>
          <p:cNvSpPr/>
          <p:nvPr/>
        </p:nvSpPr>
        <p:spPr>
          <a:xfrm>
            <a:off x="9660081" y="1142616"/>
            <a:ext cx="245242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Pick out the properties</a:t>
            </a:r>
          </a:p>
        </p:txBody>
      </p:sp>
      <p:sp>
        <p:nvSpPr>
          <p:cNvPr id="313" name="Shape 313"/>
          <p:cNvSpPr/>
          <p:nvPr/>
        </p:nvSpPr>
        <p:spPr>
          <a:xfrm flipH="1">
            <a:off x="9434944" y="1690688"/>
            <a:ext cx="550720" cy="23163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>
            <a:off x="6733309" y="3647209"/>
            <a:ext cx="302370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Refer to </a:t>
            </a:r>
            <a:r>
              <a:rPr b="1"/>
              <a:t>name</a:t>
            </a:r>
            <a:r>
              <a:t>, </a:t>
            </a:r>
            <a:r>
              <a:rPr b="1"/>
              <a:t>age</a:t>
            </a:r>
            <a:endParaRPr b="1"/>
          </a:p>
          <a:p>
            <a:pPr/>
            <a:r>
              <a:t> instead of </a:t>
            </a:r>
          </a:p>
          <a:p>
            <a:pPr>
              <a:defRPr b="1"/>
            </a:pPr>
            <a:r>
              <a:t>person.name</a:t>
            </a:r>
            <a:r>
              <a:rPr b="0"/>
              <a:t> or </a:t>
            </a:r>
            <a:r>
              <a:t>person.age</a:t>
            </a:r>
          </a:p>
        </p:txBody>
      </p:sp>
      <p:sp>
        <p:nvSpPr>
          <p:cNvPr id="315" name="Shape 315"/>
          <p:cNvSpPr/>
          <p:nvPr/>
        </p:nvSpPr>
        <p:spPr>
          <a:xfrm flipV="1">
            <a:off x="7834744" y="2732808"/>
            <a:ext cx="145474" cy="91440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 flipV="1">
            <a:off x="7980218" y="2732808"/>
            <a:ext cx="540328" cy="81049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>
            <a:off x="6310745" y="5190990"/>
            <a:ext cx="6096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person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Person();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name = person.name, age = person.age;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console.log(name, age); </a:t>
            </a:r>
            <a:r>
              <a:rPr>
                <a:solidFill>
                  <a:srgbClr val="008000"/>
                </a:solidFill>
              </a:rPr>
              <a:t>// chris, 36</a:t>
            </a:r>
          </a:p>
        </p:txBody>
      </p:sp>
      <p:sp>
        <p:nvSpPr>
          <p:cNvPr id="318" name="Shape 318"/>
          <p:cNvSpPr/>
          <p:nvPr/>
        </p:nvSpPr>
        <p:spPr>
          <a:xfrm>
            <a:off x="7566314" y="4570538"/>
            <a:ext cx="684068" cy="521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</a:t>
            </a:r>
          </a:p>
        </p:txBody>
      </p:sp>
      <p:sp>
        <p:nvSpPr>
          <p:cNvPr id="321" name="Shape 321"/>
          <p:cNvSpPr/>
          <p:nvPr/>
        </p:nvSpPr>
        <p:spPr>
          <a:xfrm>
            <a:off x="945573" y="1808017"/>
            <a:ext cx="489313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Promises are from es6 and needs to be either </a:t>
            </a:r>
          </a:p>
          <a:p>
            <a:pPr/>
            <a:r>
              <a:t>installed from </a:t>
            </a:r>
            <a:r>
              <a:rPr b="1"/>
              <a:t>typings</a:t>
            </a:r>
            <a:r>
              <a:t> or </a:t>
            </a:r>
            <a:r>
              <a:rPr b="1"/>
              <a:t>tsd</a:t>
            </a:r>
            <a:r>
              <a:t> </a:t>
            </a:r>
          </a:p>
          <a:p>
            <a:pPr/>
            <a:r>
              <a:t>or </a:t>
            </a:r>
          </a:p>
          <a:p>
            <a:pPr/>
            <a:r>
              <a:t>your comilation target needs to be </a:t>
            </a:r>
            <a:r>
              <a:rPr b="1"/>
              <a:t>es6</a:t>
            </a:r>
          </a:p>
        </p:txBody>
      </p:sp>
      <p:sp>
        <p:nvSpPr>
          <p:cNvPr id="322" name="Shape 322"/>
          <p:cNvSpPr/>
          <p:nvPr/>
        </p:nvSpPr>
        <p:spPr>
          <a:xfrm>
            <a:off x="6096000" y="1115519"/>
            <a:ext cx="6096000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>
                <a:solidFill>
                  <a:srgbClr val="000000"/>
                </a:solidFill>
              </a:rPr>
              <a:t>getData() {</a:t>
            </a:r>
          </a:p>
          <a:p>
            <a:pPr lvl="1"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Promise((</a:t>
            </a:r>
            <a:r>
              <a:rPr b="1">
                <a:solidFill>
                  <a:schemeClr val="accent4"/>
                </a:solidFill>
              </a:rPr>
              <a:t>resolve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1">
                <a:solidFill>
                  <a:srgbClr val="FF0000"/>
                </a:solidFill>
              </a:rPr>
              <a:t>reject</a:t>
            </a:r>
            <a:r>
              <a:rPr>
                <a:solidFill>
                  <a:srgbClr val="000000"/>
                </a:solidFill>
              </a:rPr>
              <a:t>) =&gt; {</a:t>
            </a:r>
            <a:endParaRPr>
              <a:solidFill>
                <a:srgbClr val="000000"/>
              </a:solidFill>
            </a:endParaRP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setTimeout(() =&gt; {</a:t>
            </a: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>
                <a:solidFill>
                  <a:schemeClr val="accent4"/>
                </a:solidFill>
              </a:rPr>
              <a:t>resolve</a:t>
            </a:r>
            <a:r>
              <a:t>(</a:t>
            </a:r>
            <a:r>
              <a:rPr>
                <a:solidFill>
                  <a:srgbClr val="A31515"/>
                </a:solidFill>
              </a:rPr>
              <a:t>'some data'</a:t>
            </a:r>
            <a:r>
              <a:t>)</a:t>
            </a: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}, 3000);</a:t>
            </a: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23" name="Shape 323"/>
          <p:cNvSpPr/>
          <p:nvPr/>
        </p:nvSpPr>
        <p:spPr>
          <a:xfrm flipH="1" flipV="1">
            <a:off x="7996360" y="2346625"/>
            <a:ext cx="513796" cy="104081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Shape 324"/>
          <p:cNvSpPr/>
          <p:nvPr/>
        </p:nvSpPr>
        <p:spPr>
          <a:xfrm flipV="1">
            <a:off x="8707583" y="1690688"/>
            <a:ext cx="206086" cy="156166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6096000" y="3647209"/>
            <a:ext cx="647123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Some time in the future the data will be ready to be returned</a:t>
            </a:r>
          </a:p>
        </p:txBody>
      </p:sp>
      <p:sp>
        <p:nvSpPr>
          <p:cNvPr id="326" name="Shape 326"/>
          <p:cNvSpPr/>
          <p:nvPr/>
        </p:nvSpPr>
        <p:spPr>
          <a:xfrm flipV="1">
            <a:off x="4358987" y="1433945"/>
            <a:ext cx="1927514" cy="285750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>
            <a:off x="4384964" y="4572000"/>
            <a:ext cx="758130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 return straight away but its first after we call </a:t>
            </a:r>
            <a:r>
              <a:rPr b="1">
                <a:solidFill>
                  <a:schemeClr val="accent4"/>
                </a:solidFill>
              </a:rPr>
              <a:t>resolve</a:t>
            </a:r>
            <a:r>
              <a:rPr>
                <a:solidFill>
                  <a:schemeClr val="accent4"/>
                </a:solidFill>
              </a:rPr>
              <a:t> </a:t>
            </a:r>
            <a:r>
              <a:t>or </a:t>
            </a:r>
            <a:r>
              <a:rPr b="1">
                <a:solidFill>
                  <a:srgbClr val="FF0000"/>
                </a:solidFill>
              </a:rPr>
              <a:t>reject</a:t>
            </a:r>
            <a:r>
              <a:rPr>
                <a:solidFill>
                  <a:srgbClr val="FF0000"/>
                </a:solidFill>
              </a:rPr>
              <a:t> </a:t>
            </a:r>
            <a:r>
              <a:t>that</a:t>
            </a:r>
          </a:p>
          <a:p>
            <a:pPr/>
            <a:r>
              <a:t>there is data to be had</a:t>
            </a:r>
          </a:p>
        </p:txBody>
      </p:sp>
      <p:sp>
        <p:nvSpPr>
          <p:cNvPr id="328" name="Shape 328"/>
          <p:cNvSpPr/>
          <p:nvPr/>
        </p:nvSpPr>
        <p:spPr>
          <a:xfrm>
            <a:off x="8510155" y="644235"/>
            <a:ext cx="633846" cy="47128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>
            <a:off x="5448856" y="249381"/>
            <a:ext cx="50626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If </a:t>
            </a:r>
            <a:r>
              <a:rPr b="1">
                <a:solidFill>
                  <a:srgbClr val="FF0000"/>
                </a:solidFill>
              </a:rPr>
              <a:t>reject</a:t>
            </a:r>
            <a:r>
              <a:rPr>
                <a:solidFill>
                  <a:srgbClr val="FF0000"/>
                </a:solidFill>
              </a:rPr>
              <a:t> </a:t>
            </a:r>
            <a:r>
              <a:t>is called, then something went wrong..</a:t>
            </a:r>
          </a:p>
        </p:txBody>
      </p:sp>
      <p:sp>
        <p:nvSpPr>
          <p:cNvPr id="330" name="Shape 330"/>
          <p:cNvSpPr/>
          <p:nvPr/>
        </p:nvSpPr>
        <p:spPr>
          <a:xfrm>
            <a:off x="945573" y="3831875"/>
            <a:ext cx="6096001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getData()</a:t>
            </a:r>
          </a:p>
          <a:p>
            <a:pPr/>
            <a:r>
              <a:t>    .</a:t>
            </a:r>
            <a:r>
              <a:rPr b="1"/>
              <a:t>then</a:t>
            </a:r>
            <a:r>
              <a:t>((data) =&gt; {</a:t>
            </a:r>
          </a:p>
          <a:p>
            <a:pPr/>
            <a:r>
              <a:t>        </a:t>
            </a:r>
            <a:r>
              <a:rPr>
                <a:solidFill>
                  <a:srgbClr val="00B050"/>
                </a:solidFill>
              </a:rPr>
              <a:t>// do stuff</a:t>
            </a:r>
            <a:endParaRPr>
              <a:solidFill>
                <a:srgbClr val="00B050"/>
              </a:solidFill>
            </a:endParaRPr>
          </a:p>
          <a:p>
            <a:pPr/>
            <a:r>
              <a:t>    })</a:t>
            </a:r>
          </a:p>
          <a:p>
            <a:pPr/>
            <a:r>
              <a:t>    .</a:t>
            </a:r>
            <a:r>
              <a:rPr b="1"/>
              <a:t>catch</a:t>
            </a:r>
            <a:r>
              <a:t>(() =&gt; {</a:t>
            </a:r>
          </a:p>
          <a:p>
            <a:pPr/>
            <a:r>
              <a:t>        </a:t>
            </a:r>
            <a:r>
              <a:rPr>
                <a:solidFill>
                  <a:srgbClr val="00B050"/>
                </a:solidFill>
              </a:rPr>
              <a:t>// handle error    </a:t>
            </a:r>
            <a:endParaRPr>
              <a:solidFill>
                <a:srgbClr val="00B050"/>
              </a:solidFill>
            </a:endParaRPr>
          </a:p>
          <a:p>
            <a:pPr/>
            <a:r>
              <a:t>    })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4842164" y="763153"/>
            <a:ext cx="332511" cy="358141"/>
            <a:chOff x="0" y="0"/>
            <a:chExt cx="332510" cy="358140"/>
          </a:xfrm>
        </p:grpSpPr>
        <p:sp>
          <p:nvSpPr>
            <p:cNvPr id="331" name="Shape 331"/>
            <p:cNvSpPr/>
            <p:nvPr/>
          </p:nvSpPr>
          <p:spPr>
            <a:xfrm>
              <a:off x="0" y="5773"/>
              <a:ext cx="332511" cy="34659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48695" y="0"/>
              <a:ext cx="23512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1178125" y="3335471"/>
            <a:ext cx="1020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Consume</a:t>
            </a:r>
          </a:p>
        </p:txBody>
      </p:sp>
      <p:grpSp>
        <p:nvGrpSpPr>
          <p:cNvPr id="337" name="Group 337"/>
          <p:cNvGrpSpPr/>
          <p:nvPr/>
        </p:nvGrpSpPr>
        <p:grpSpPr>
          <a:xfrm>
            <a:off x="688299" y="3324180"/>
            <a:ext cx="332512" cy="358141"/>
            <a:chOff x="0" y="0"/>
            <a:chExt cx="332510" cy="358140"/>
          </a:xfrm>
        </p:grpSpPr>
        <p:sp>
          <p:nvSpPr>
            <p:cNvPr id="335" name="Shape 335"/>
            <p:cNvSpPr/>
            <p:nvPr/>
          </p:nvSpPr>
          <p:spPr>
            <a:xfrm>
              <a:off x="0" y="5773"/>
              <a:ext cx="332511" cy="34659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48695" y="0"/>
              <a:ext cx="23512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8" name="Shape 338"/>
          <p:cNvSpPr/>
          <p:nvPr/>
        </p:nvSpPr>
        <p:spPr>
          <a:xfrm>
            <a:off x="5212772" y="734457"/>
            <a:ext cx="88325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Declare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747" y="1630412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0077" y="5388346"/>
            <a:ext cx="673945" cy="67394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6291779" y="5546248"/>
            <a:ext cx="13499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chris_noring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1524000" y="4341599"/>
            <a:ext cx="9144000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/>
            </a:pPr>
            <a:r>
              <a:t>Christoffer Noring, Ovo Energy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2400"/>
            </a:pPr>
            <a:r>
              <a:t>Google Developer Expert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Description files – working with non typescript libs</a:t>
            </a:r>
          </a:p>
        </p:txBody>
      </p:sp>
      <p:sp>
        <p:nvSpPr>
          <p:cNvPr id="341" name="Shape 341"/>
          <p:cNvSpPr/>
          <p:nvPr/>
        </p:nvSpPr>
        <p:spPr>
          <a:xfrm>
            <a:off x="935181" y="2067791"/>
            <a:ext cx="6046514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 lot of libs are written are written in es5 </a:t>
            </a:r>
          </a:p>
          <a:p>
            <a:pPr/>
          </a:p>
          <a:p>
            <a:pPr/>
            <a:r>
              <a:t>We want to be able to use them in our typescript project</a:t>
            </a:r>
          </a:p>
          <a:p>
            <a:pPr/>
          </a:p>
          <a:p>
            <a:pPr/>
            <a:r>
              <a:t>BUT </a:t>
            </a:r>
          </a:p>
          <a:p>
            <a:pPr/>
          </a:p>
          <a:p>
            <a:pPr/>
            <a:r>
              <a:t>We want types – answer is description files</a:t>
            </a:r>
          </a:p>
        </p:txBody>
      </p:sp>
      <p:sp>
        <p:nvSpPr>
          <p:cNvPr id="342" name="Shape 342"/>
          <p:cNvSpPr/>
          <p:nvPr/>
        </p:nvSpPr>
        <p:spPr>
          <a:xfrm>
            <a:off x="935182" y="4540827"/>
            <a:ext cx="1048836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Definitely typed is a large repo for most known 3rd party libs out there,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http://definitelytyped.org/</a:t>
            </a:r>
          </a:p>
          <a:p>
            <a:pPr/>
            <a:r>
              <a:t>Description files can be downloaded from there using a tool called </a:t>
            </a:r>
            <a:r>
              <a:rPr b="1"/>
              <a:t>tsd</a:t>
            </a:r>
            <a:r>
              <a:t> or the new </a:t>
            </a:r>
            <a:r>
              <a:rPr b="1"/>
              <a:t>typings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Description files - how does it look and work?</a:t>
            </a:r>
          </a:p>
        </p:txBody>
      </p:sp>
      <p:grpSp>
        <p:nvGrpSpPr>
          <p:cNvPr id="347" name="Group 347"/>
          <p:cNvGrpSpPr/>
          <p:nvPr/>
        </p:nvGrpSpPr>
        <p:grpSpPr>
          <a:xfrm>
            <a:off x="966354" y="1600200"/>
            <a:ext cx="436418" cy="457200"/>
            <a:chOff x="0" y="0"/>
            <a:chExt cx="436417" cy="457200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436418" cy="4572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3911" y="49529"/>
              <a:ext cx="30859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1600199" y="1600200"/>
            <a:ext cx="3552563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Create a file &lt;es5 filename&gt;.d.ts </a:t>
            </a:r>
          </a:p>
        </p:txBody>
      </p:sp>
      <p:grpSp>
        <p:nvGrpSpPr>
          <p:cNvPr id="351" name="Group 351"/>
          <p:cNvGrpSpPr/>
          <p:nvPr/>
        </p:nvGrpSpPr>
        <p:grpSpPr>
          <a:xfrm>
            <a:off x="966354" y="2766167"/>
            <a:ext cx="436418" cy="457201"/>
            <a:chOff x="0" y="0"/>
            <a:chExt cx="436417" cy="457200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436418" cy="4572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3911" y="49529"/>
              <a:ext cx="30859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1600200" y="2766167"/>
            <a:ext cx="4584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Refer to that file in your ts project, thats it</a:t>
            </a:r>
          </a:p>
        </p:txBody>
      </p:sp>
      <p:grpSp>
        <p:nvGrpSpPr>
          <p:cNvPr id="355" name="Group 355"/>
          <p:cNvGrpSpPr/>
          <p:nvPr/>
        </p:nvGrpSpPr>
        <p:grpSpPr>
          <a:xfrm>
            <a:off x="966354" y="2183183"/>
            <a:ext cx="436418" cy="457201"/>
            <a:chOff x="0" y="0"/>
            <a:chExt cx="436417" cy="457200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436418" cy="4572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3911" y="49529"/>
              <a:ext cx="30859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1600200" y="2183183"/>
            <a:ext cx="872452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Explain to typescript on a meta level how your es5 constructs should be interpreted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 files – describe a class</a:t>
            </a:r>
          </a:p>
        </p:txBody>
      </p:sp>
      <p:sp>
        <p:nvSpPr>
          <p:cNvPr id="359" name="Shape 359"/>
          <p:cNvSpPr/>
          <p:nvPr/>
        </p:nvSpPr>
        <p:spPr>
          <a:xfrm>
            <a:off x="838200" y="1447260"/>
            <a:ext cx="6096000" cy="30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Mathematic() {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Mathematic.prototype.add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(a, b)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 + b;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Mathematic.prototype.sub =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(a, b)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 - b;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Mathematic.PI = 3.14;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9945" y="2126110"/>
            <a:ext cx="540329" cy="5947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6466609" y="1690688"/>
            <a:ext cx="6096001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declare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/>
              <a:t>class</a:t>
            </a:r>
            <a:r>
              <a:rPr b="0">
                <a:solidFill>
                  <a:srgbClr val="000000"/>
                </a:solidFill>
              </a:rPr>
              <a:t> Mathematic {</a:t>
            </a:r>
            <a:endParaRPr b="0">
              <a:solidFill>
                <a:srgbClr val="000000"/>
              </a:solidFill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static</a:t>
            </a:r>
            <a:r>
              <a:t> PI: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(): Mathematic;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add(a: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b: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): </a:t>
            </a:r>
            <a:r>
              <a:rPr>
                <a:solidFill>
                  <a:srgbClr val="0000FF"/>
                </a:solidFill>
              </a:rPr>
              <a:t>number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sub(a: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b: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):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62" name="Shape 362"/>
          <p:cNvSpPr/>
          <p:nvPr/>
        </p:nvSpPr>
        <p:spPr>
          <a:xfrm>
            <a:off x="2431472" y="4686300"/>
            <a:ext cx="5941143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 function with a constructor class becomes, well a class</a:t>
            </a:r>
          </a:p>
        </p:txBody>
      </p:sp>
      <p:sp>
        <p:nvSpPr>
          <p:cNvPr id="363" name="Shape 363"/>
          <p:cNvSpPr/>
          <p:nvPr/>
        </p:nvSpPr>
        <p:spPr>
          <a:xfrm>
            <a:off x="6530109" y="4042064"/>
            <a:ext cx="3825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 implementation, just description</a:t>
            </a:r>
          </a:p>
        </p:txBody>
      </p:sp>
      <p:sp>
        <p:nvSpPr>
          <p:cNvPr id="364" name="Shape 364"/>
          <p:cNvSpPr/>
          <p:nvPr/>
        </p:nvSpPr>
        <p:spPr>
          <a:xfrm>
            <a:off x="9466118" y="2244436"/>
            <a:ext cx="12771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constructor</a:t>
            </a:r>
          </a:p>
        </p:txBody>
      </p:sp>
      <p:sp>
        <p:nvSpPr>
          <p:cNvPr id="365" name="Shape 365"/>
          <p:cNvSpPr/>
          <p:nvPr/>
        </p:nvSpPr>
        <p:spPr>
          <a:xfrm flipH="1">
            <a:off x="8655626" y="2410691"/>
            <a:ext cx="540329" cy="2078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Description files – common constructs </a:t>
            </a:r>
          </a:p>
        </p:txBody>
      </p:sp>
      <p:sp>
        <p:nvSpPr>
          <p:cNvPr id="368" name="Shape 368"/>
          <p:cNvSpPr/>
          <p:nvPr/>
        </p:nvSpPr>
        <p:spPr>
          <a:xfrm>
            <a:off x="838200" y="1041022"/>
            <a:ext cx="6096000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doStuff(a, b)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5;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complexFunction(name, </a:t>
            </a:r>
            <a:r>
              <a:rPr b="1">
                <a:solidFill>
                  <a:srgbClr val="000000"/>
                </a:solidFill>
              </a:rPr>
              <a:t>config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(name === </a:t>
            </a:r>
            <a:r>
              <a:rPr>
                <a:solidFill>
                  <a:srgbClr val="A31515"/>
                </a:solidFill>
              </a:rPr>
              <a:t>'pele'</a:t>
            </a:r>
            <a:r>
              <a:t>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console.log(</a:t>
            </a:r>
            <a:r>
              <a:rPr>
                <a:solidFill>
                  <a:srgbClr val="A31515"/>
                </a:solidFill>
              </a:rPr>
              <a:t>'Brazil'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 config &amp;&amp; config.</a:t>
            </a:r>
            <a:r>
              <a:rPr b="1"/>
              <a:t>length</a:t>
            </a:r>
            <a:r>
              <a:t> &amp;&amp;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config.</a:t>
            </a:r>
            <a:r>
              <a:rPr b="1"/>
              <a:t>game</a:t>
            </a:r>
            <a:r>
              <a:t> &amp;&amp; config.game === </a:t>
            </a:r>
            <a:r>
              <a:rPr>
                <a:solidFill>
                  <a:srgbClr val="A31515"/>
                </a:solidFill>
              </a:rPr>
              <a:t>'Football'</a:t>
            </a:r>
            <a:r>
              <a:t>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console.log(</a:t>
            </a:r>
            <a:r>
              <a:rPr>
                <a:solidFill>
                  <a:srgbClr val="A31515"/>
                </a:solidFill>
              </a:rPr>
              <a:t>’Messi is great'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Singleton = 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()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/>
              <a:t>save</a:t>
            </a:r>
            <a:r>
              <a:t>: save,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b="1"/>
              <a:t>update</a:t>
            </a:r>
            <a:r>
              <a:t>: update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save()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update()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})();</a:t>
            </a:r>
          </a:p>
        </p:txBody>
      </p:sp>
      <p:sp>
        <p:nvSpPr>
          <p:cNvPr id="369" name="Shape 369"/>
          <p:cNvSpPr/>
          <p:nvPr/>
        </p:nvSpPr>
        <p:spPr>
          <a:xfrm>
            <a:off x="6612081" y="1087188"/>
            <a:ext cx="6096001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declare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doStuff(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a: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b: </a:t>
            </a:r>
            <a:r>
              <a:t>number </a:t>
            </a:r>
            <a:r>
              <a:rPr>
                <a:solidFill>
                  <a:srgbClr val="000000"/>
                </a:solidFill>
              </a:rPr>
              <a:t>):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B050"/>
                </a:solidFill>
              </a:rPr>
              <a:t>IConfig</a:t>
            </a:r>
            <a:r>
              <a:rPr>
                <a:solidFill>
                  <a:srgbClr val="00B05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game?</a:t>
            </a:r>
            <a:r>
              <a:t>: </a:t>
            </a:r>
            <a:r>
              <a:rPr>
                <a:solidFill>
                  <a:srgbClr val="0000FF"/>
                </a:solidFill>
              </a:rPr>
              <a:t>string</a:t>
            </a:r>
            <a:r>
              <a:t>,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length?</a:t>
            </a:r>
            <a:r>
              <a:t>: </a:t>
            </a:r>
            <a:r>
              <a:rPr>
                <a:solidFill>
                  <a:srgbClr val="0000FF"/>
                </a:solidFill>
              </a:rPr>
              <a:t>number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declare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complexFunction(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 name: </a:t>
            </a:r>
            <a:r>
              <a:t>string</a:t>
            </a:r>
            <a:r>
              <a:rPr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 b="1">
                <a:solidFill>
                  <a:srgbClr val="000000"/>
                </a:solidFill>
              </a:rPr>
              <a:t>config</a:t>
            </a:r>
            <a:r>
              <a:rPr b="1">
                <a:solidFill>
                  <a:srgbClr val="FF0000"/>
                </a:solidFill>
              </a:rPr>
              <a:t>?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1">
                <a:solidFill>
                  <a:srgbClr val="00B050"/>
                </a:solidFill>
              </a:rPr>
              <a:t>IConfig 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ISingleton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save</a:t>
            </a:r>
            <a:r>
              <a:t>();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update</a:t>
            </a:r>
            <a:r>
              <a:t>();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declare</a:t>
            </a:r>
            <a:r>
              <a:rPr>
                <a:solidFill>
                  <a:srgbClr val="000000"/>
                </a:solidFill>
              </a:rPr>
              <a:t> </a:t>
            </a:r>
            <a:r>
              <a:t>var</a:t>
            </a:r>
            <a:r>
              <a:rPr>
                <a:solidFill>
                  <a:srgbClr val="000000"/>
                </a:solidFill>
              </a:rPr>
              <a:t> Singleton: </a:t>
            </a:r>
            <a:r>
              <a:rPr b="1">
                <a:solidFill>
                  <a:srgbClr val="FF0000"/>
                </a:solidFill>
              </a:rPr>
              <a:t>ISingleton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3886200" y="1246908"/>
            <a:ext cx="2358737" cy="78655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>
            <a:off x="4687454" y="2977573"/>
            <a:ext cx="1735282" cy="280554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 flipV="1">
            <a:off x="4651189" y="2295236"/>
            <a:ext cx="1808018" cy="41563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>
            <a:off x="3959012" y="4877955"/>
            <a:ext cx="2213618" cy="37706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6" name="Group 376"/>
          <p:cNvGrpSpPr/>
          <p:nvPr/>
        </p:nvGrpSpPr>
        <p:grpSpPr>
          <a:xfrm>
            <a:off x="218209" y="1087188"/>
            <a:ext cx="415636" cy="388321"/>
            <a:chOff x="0" y="0"/>
            <a:chExt cx="415635" cy="388319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415636" cy="38832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0868" y="15090"/>
              <a:ext cx="2939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242455" y="1980807"/>
            <a:ext cx="415636" cy="388321"/>
            <a:chOff x="0" y="0"/>
            <a:chExt cx="415635" cy="388319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415636" cy="38832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0868" y="15090"/>
              <a:ext cx="2939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238991" y="3980288"/>
            <a:ext cx="415636" cy="388321"/>
            <a:chOff x="0" y="0"/>
            <a:chExt cx="415635" cy="388319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415636" cy="38832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0868" y="15090"/>
              <a:ext cx="2939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83" name="Shape 383"/>
          <p:cNvSpPr/>
          <p:nvPr/>
        </p:nvSpPr>
        <p:spPr>
          <a:xfrm flipV="1">
            <a:off x="4174912" y="4171013"/>
            <a:ext cx="2143073" cy="52914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Compiler</a:t>
            </a:r>
          </a:p>
        </p:txBody>
      </p:sp>
      <p:sp>
        <p:nvSpPr>
          <p:cNvPr id="386" name="Shape 386"/>
          <p:cNvSpPr/>
          <p:nvPr/>
        </p:nvSpPr>
        <p:spPr>
          <a:xfrm>
            <a:off x="1188026" y="1690688"/>
            <a:ext cx="9722429" cy="326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</a:t>
            </a:r>
            <a:r>
              <a:rPr b="1">
                <a:solidFill>
                  <a:srgbClr val="FF0000"/>
                </a:solidFill>
              </a:rPr>
              <a:t>&lt;filename&gt;</a:t>
            </a:r>
            <a:r>
              <a:t>.ts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</a:t>
            </a:r>
            <a:r>
              <a:rPr b="1">
                <a:solidFill>
                  <a:schemeClr val="accent4"/>
                </a:solidFill>
              </a:rPr>
              <a:t>&lt;filename&gt;</a:t>
            </a:r>
            <a:r>
              <a:t>.ts </a:t>
            </a:r>
            <a:r>
              <a:rPr b="1">
                <a:solidFill>
                  <a:srgbClr val="92D050"/>
                </a:solidFill>
              </a:rPr>
              <a:t>&lt;filename&gt;</a:t>
            </a:r>
            <a:r>
              <a:t>.ts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</a:t>
            </a:r>
            <a:r>
              <a:rPr b="1">
                <a:solidFill>
                  <a:srgbClr val="00B0F0"/>
                </a:solidFill>
              </a:rPr>
              <a:t>&lt;filename&gt;</a:t>
            </a:r>
            <a:r>
              <a:t>.ts </a:t>
            </a:r>
            <a:r>
              <a:rPr b="1">
                <a:solidFill>
                  <a:srgbClr val="0070C0"/>
                </a:solidFill>
              </a:rPr>
              <a:t>&lt;filename&gt;</a:t>
            </a:r>
            <a:r>
              <a:t>.ts </a:t>
            </a:r>
            <a:r>
              <a:rPr b="1" sz="2000"/>
              <a:t>--out</a:t>
            </a:r>
            <a:r>
              <a:t> </a:t>
            </a:r>
            <a:r>
              <a:rPr b="1"/>
              <a:t>&lt;resulting file&gt;</a:t>
            </a:r>
            <a:r>
              <a:t>.js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</a:t>
            </a:r>
            <a:r>
              <a:rPr b="1">
                <a:solidFill>
                  <a:srgbClr val="0070C0"/>
                </a:solidFill>
              </a:rPr>
              <a:t>&lt;filename&gt;</a:t>
            </a:r>
            <a:r>
              <a:t>.ts </a:t>
            </a:r>
            <a:r>
              <a:rPr b="1" sz="2000"/>
              <a:t>-w</a:t>
            </a:r>
            <a:endParaRPr b="1" sz="2000"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</a:t>
            </a:r>
            <a:r>
              <a:rPr b="1">
                <a:solidFill>
                  <a:schemeClr val="accent4"/>
                </a:solidFill>
              </a:rPr>
              <a:t>&lt;filename&gt;</a:t>
            </a:r>
            <a:r>
              <a:t>.ts </a:t>
            </a:r>
            <a:r>
              <a:rPr b="1">
                <a:solidFill>
                  <a:srgbClr val="92D050"/>
                </a:solidFill>
              </a:rPr>
              <a:t>&lt;filename&gt;</a:t>
            </a:r>
            <a:r>
              <a:t>.ts </a:t>
            </a:r>
            <a:r>
              <a:rPr b="1" sz="2000"/>
              <a:t>--modules</a:t>
            </a:r>
            <a:r>
              <a:t> amd | system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tsc &lt;filename&gt;.ts&lt;filename&gt;.ts </a:t>
            </a:r>
            <a:r>
              <a:rPr b="1" sz="2000"/>
              <a:t>-sourcemap</a:t>
            </a:r>
            <a:r>
              <a:t>--out&lt;resulting file&gt;.js</a:t>
            </a:r>
          </a:p>
        </p:txBody>
      </p:sp>
      <p:sp>
        <p:nvSpPr>
          <p:cNvPr id="387" name="Shape 387"/>
          <p:cNvSpPr/>
          <p:nvPr/>
        </p:nvSpPr>
        <p:spPr>
          <a:xfrm>
            <a:off x="7086600" y="1246908"/>
            <a:ext cx="27214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Concatenate into one file</a:t>
            </a:r>
          </a:p>
        </p:txBody>
      </p:sp>
      <p:sp>
        <p:nvSpPr>
          <p:cNvPr id="388" name="Shape 388"/>
          <p:cNvSpPr/>
          <p:nvPr/>
        </p:nvSpPr>
        <p:spPr>
          <a:xfrm flipH="1">
            <a:off x="7387936" y="1891145"/>
            <a:ext cx="415638" cy="75853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hape 389"/>
          <p:cNvSpPr/>
          <p:nvPr/>
        </p:nvSpPr>
        <p:spPr>
          <a:xfrm>
            <a:off x="5278582" y="3252354"/>
            <a:ext cx="36865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Watches and recompiles on change</a:t>
            </a:r>
          </a:p>
        </p:txBody>
      </p:sp>
      <p:sp>
        <p:nvSpPr>
          <p:cNvPr id="390" name="Shape 390"/>
          <p:cNvSpPr/>
          <p:nvPr/>
        </p:nvSpPr>
        <p:spPr>
          <a:xfrm flipH="1">
            <a:off x="4561609" y="3418609"/>
            <a:ext cx="374074" cy="10391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>
            <a:off x="9237518" y="3522517"/>
            <a:ext cx="311032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Compiles into one file</a:t>
            </a:r>
          </a:p>
          <a:p>
            <a:pPr/>
            <a:r>
              <a:t>when it is split up in modules</a:t>
            </a:r>
          </a:p>
        </p:txBody>
      </p:sp>
      <p:sp>
        <p:nvSpPr>
          <p:cNvPr id="392" name="Shape 392"/>
          <p:cNvSpPr/>
          <p:nvPr/>
        </p:nvSpPr>
        <p:spPr>
          <a:xfrm flipH="1">
            <a:off x="8510154" y="4000500"/>
            <a:ext cx="516083" cy="41565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>
            <a:off x="5424054" y="5403272"/>
            <a:ext cx="214323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Gives it sourcemaps</a:t>
            </a:r>
          </a:p>
        </p:txBody>
      </p:sp>
      <p:sp>
        <p:nvSpPr>
          <p:cNvPr id="394" name="Shape 394"/>
          <p:cNvSpPr/>
          <p:nvPr/>
        </p:nvSpPr>
        <p:spPr>
          <a:xfrm flipH="1" flipV="1">
            <a:off x="6049240" y="4922342"/>
            <a:ext cx="50225" cy="40819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tsconfig.json</a:t>
            </a:r>
          </a:p>
        </p:txBody>
      </p:sp>
      <p:sp>
        <p:nvSpPr>
          <p:cNvPr id="397" name="Shape 397"/>
          <p:cNvSpPr/>
          <p:nvPr/>
        </p:nvSpPr>
        <p:spPr>
          <a:xfrm>
            <a:off x="838200" y="1690688"/>
            <a:ext cx="10139547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Instead of typing it all on the command line you can specify it all in json so commandline is only </a:t>
            </a:r>
          </a:p>
          <a:p>
            <a:pPr/>
          </a:p>
          <a:p>
            <a:pPr>
              <a:defRPr b="1"/>
            </a:pPr>
            <a:r>
              <a:t>tsc</a:t>
            </a:r>
          </a:p>
        </p:txBody>
      </p:sp>
      <p:sp>
        <p:nvSpPr>
          <p:cNvPr id="398" name="Shape 398"/>
          <p:cNvSpPr/>
          <p:nvPr/>
        </p:nvSpPr>
        <p:spPr>
          <a:xfrm>
            <a:off x="917862" y="2891595"/>
            <a:ext cx="6096001" cy="372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A31515"/>
                </a:solidFill>
              </a:rPr>
              <a:t>"compilerOptions"</a:t>
            </a:r>
            <a:r>
              <a:t> : 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A31515"/>
                </a:solidFill>
              </a:rPr>
              <a:t>"outFile"</a:t>
            </a:r>
            <a:r>
              <a:t>: </a:t>
            </a:r>
            <a:r>
              <a:rPr>
                <a:solidFill>
                  <a:srgbClr val="A31515"/>
                </a:solidFill>
              </a:rPr>
              <a:t>"out.js"</a:t>
            </a:r>
            <a:r>
              <a:t>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A31515"/>
                </a:solidFill>
              </a:rPr>
              <a:t>"target"</a:t>
            </a:r>
            <a:r>
              <a:t>: </a:t>
            </a:r>
            <a:r>
              <a:rPr>
                <a:solidFill>
                  <a:srgbClr val="A31515"/>
                </a:solidFill>
              </a:rPr>
              <a:t>"es5"</a:t>
            </a:r>
            <a:r>
              <a:t>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A31515"/>
                </a:solidFill>
              </a:rPr>
              <a:t>"removeComments"</a:t>
            </a:r>
            <a:r>
              <a:t>: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A31515"/>
                </a:solidFill>
              </a:rPr>
              <a:t>"sourceMap"</a:t>
            </a:r>
            <a:r>
              <a:t>: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},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A31515"/>
                </a:solidFill>
              </a:rPr>
              <a:t>"files"</a:t>
            </a:r>
            <a:r>
              <a:t>: [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A31515"/>
                </a:solidFill>
              </a:rPr>
              <a:t>"code.ts"</a:t>
            </a:r>
            <a:r>
              <a:t>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A31515"/>
                </a:solidFill>
              </a:rPr>
              <a:t>"other.ts"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99" name="Shape 399"/>
          <p:cNvSpPr/>
          <p:nvPr/>
        </p:nvSpPr>
        <p:spPr>
          <a:xfrm>
            <a:off x="6172200" y="2891595"/>
            <a:ext cx="33149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Small app, powerful commands</a:t>
            </a:r>
          </a:p>
        </p:txBody>
      </p:sp>
      <p:sp>
        <p:nvSpPr>
          <p:cNvPr id="400" name="Shape 400"/>
          <p:cNvSpPr/>
          <p:nvPr/>
        </p:nvSpPr>
        <p:spPr>
          <a:xfrm flipH="1">
            <a:off x="5226627" y="3260928"/>
            <a:ext cx="945574" cy="34471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Shape 401"/>
          <p:cNvSpPr/>
          <p:nvPr/>
        </p:nvSpPr>
        <p:spPr>
          <a:xfrm>
            <a:off x="5579917" y="3740727"/>
            <a:ext cx="22747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Concatenated output</a:t>
            </a:r>
          </a:p>
        </p:txBody>
      </p:sp>
      <p:sp>
        <p:nvSpPr>
          <p:cNvPr id="402" name="Shape 402"/>
          <p:cNvSpPr/>
          <p:nvPr/>
        </p:nvSpPr>
        <p:spPr>
          <a:xfrm flipH="1" flipV="1">
            <a:off x="4582390" y="3630259"/>
            <a:ext cx="842386" cy="30932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Shape 403"/>
          <p:cNvSpPr/>
          <p:nvPr/>
        </p:nvSpPr>
        <p:spPr>
          <a:xfrm>
            <a:off x="5699412" y="4457700"/>
            <a:ext cx="1225599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Sourcemap</a:t>
            </a:r>
          </a:p>
        </p:txBody>
      </p:sp>
      <p:sp>
        <p:nvSpPr>
          <p:cNvPr id="404" name="Shape 404"/>
          <p:cNvSpPr/>
          <p:nvPr/>
        </p:nvSpPr>
        <p:spPr>
          <a:xfrm flipH="1" flipV="1">
            <a:off x="4582390" y="4488873"/>
            <a:ext cx="842386" cy="10098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>
            <a:off x="5003582" y="5288972"/>
            <a:ext cx="24474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All the files to compile</a:t>
            </a:r>
          </a:p>
        </p:txBody>
      </p:sp>
      <p:sp>
        <p:nvSpPr>
          <p:cNvPr id="406" name="Shape 406"/>
          <p:cNvSpPr/>
          <p:nvPr/>
        </p:nvSpPr>
        <p:spPr>
          <a:xfrm>
            <a:off x="7953509" y="5731040"/>
            <a:ext cx="4110768" cy="412116"/>
          </a:xfrm>
          <a:prstGeom prst="rect">
            <a:avLst/>
          </a:prstGeom>
          <a:ln w="28575"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Bigger projects, usually gulp/grunt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656359" y="46037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409" name="Shape 409"/>
          <p:cNvSpPr/>
          <p:nvPr/>
        </p:nvSpPr>
        <p:spPr>
          <a:xfrm>
            <a:off x="734290" y="1020499"/>
            <a:ext cx="1108854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You need to split your project in smaller files to make it maintainable. Currently there are three different</a:t>
            </a:r>
          </a:p>
          <a:p>
            <a:pPr/>
            <a:r>
              <a:t>options to do this</a:t>
            </a:r>
          </a:p>
        </p:txBody>
      </p:sp>
      <p:sp>
        <p:nvSpPr>
          <p:cNvPr id="410" name="Shape 410"/>
          <p:cNvSpPr/>
          <p:nvPr/>
        </p:nvSpPr>
        <p:spPr>
          <a:xfrm>
            <a:off x="838200" y="2561764"/>
            <a:ext cx="54157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--module flag and compile for either amd or system</a:t>
            </a:r>
          </a:p>
        </p:txBody>
      </p:sp>
      <p:sp>
        <p:nvSpPr>
          <p:cNvPr id="411" name="Shape 411"/>
          <p:cNvSpPr/>
          <p:nvPr/>
        </p:nvSpPr>
        <p:spPr>
          <a:xfrm>
            <a:off x="875854" y="3226297"/>
            <a:ext cx="50512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Browserify + tsify to make it work for commonjs</a:t>
            </a:r>
          </a:p>
        </p:txBody>
      </p:sp>
      <p:grpSp>
        <p:nvGrpSpPr>
          <p:cNvPr id="414" name="Group 414"/>
          <p:cNvGrpSpPr/>
          <p:nvPr/>
        </p:nvGrpSpPr>
        <p:grpSpPr>
          <a:xfrm>
            <a:off x="474517" y="1908255"/>
            <a:ext cx="363683" cy="369333"/>
            <a:chOff x="0" y="0"/>
            <a:chExt cx="363682" cy="369332"/>
          </a:xfrm>
        </p:grpSpPr>
        <p:sp>
          <p:nvSpPr>
            <p:cNvPr id="412" name="Shape 412"/>
            <p:cNvSpPr/>
            <p:nvPr/>
          </p:nvSpPr>
          <p:spPr>
            <a:xfrm>
              <a:off x="-1" y="-1"/>
              <a:ext cx="363684" cy="3693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3260" y="5596"/>
              <a:ext cx="2571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474517" y="3261443"/>
            <a:ext cx="363683" cy="369333"/>
            <a:chOff x="0" y="0"/>
            <a:chExt cx="363682" cy="369332"/>
          </a:xfrm>
        </p:grpSpPr>
        <p:sp>
          <p:nvSpPr>
            <p:cNvPr id="415" name="Shape 415"/>
            <p:cNvSpPr/>
            <p:nvPr/>
          </p:nvSpPr>
          <p:spPr>
            <a:xfrm>
              <a:off x="-1" y="-1"/>
              <a:ext cx="363684" cy="3693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53260" y="5596"/>
              <a:ext cx="2571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>
            <a:off x="474517" y="2590130"/>
            <a:ext cx="363683" cy="369333"/>
            <a:chOff x="0" y="0"/>
            <a:chExt cx="363682" cy="369332"/>
          </a:xfrm>
        </p:grpSpPr>
        <p:sp>
          <p:nvSpPr>
            <p:cNvPr id="418" name="Shape 418"/>
            <p:cNvSpPr/>
            <p:nvPr/>
          </p:nvSpPr>
          <p:spPr>
            <a:xfrm>
              <a:off x="-1" y="-1"/>
              <a:ext cx="363684" cy="3693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3260" y="5596"/>
              <a:ext cx="2571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6684818" y="2034382"/>
            <a:ext cx="363683" cy="369333"/>
            <a:chOff x="0" y="0"/>
            <a:chExt cx="363682" cy="369332"/>
          </a:xfrm>
        </p:grpSpPr>
        <p:sp>
          <p:nvSpPr>
            <p:cNvPr id="421" name="Shape 421"/>
            <p:cNvSpPr/>
            <p:nvPr/>
          </p:nvSpPr>
          <p:spPr>
            <a:xfrm>
              <a:off x="-1" y="-1"/>
              <a:ext cx="363684" cy="3693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3260" y="5596"/>
              <a:ext cx="2571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24" name="Shape 424"/>
          <p:cNvSpPr/>
          <p:nvPr/>
        </p:nvSpPr>
        <p:spPr>
          <a:xfrm>
            <a:off x="7033490" y="4498977"/>
            <a:ext cx="6096001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/// &lt;reference path="./other.ts" /&gt;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namespace App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point =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Shapes.Point();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console.log(point.x);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25" name="Shape 425"/>
          <p:cNvSpPr/>
          <p:nvPr/>
        </p:nvSpPr>
        <p:spPr>
          <a:xfrm>
            <a:off x="7287490" y="2025968"/>
            <a:ext cx="6096001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namespace App.Shapes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class</a:t>
            </a:r>
            <a:r>
              <a:t> Point {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x= 0, 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y= 0 ) { 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26" name="Shape 426"/>
          <p:cNvSpPr/>
          <p:nvPr/>
        </p:nvSpPr>
        <p:spPr>
          <a:xfrm>
            <a:off x="8680349" y="5840807"/>
            <a:ext cx="3608597" cy="412116"/>
          </a:xfrm>
          <a:prstGeom prst="rect">
            <a:avLst/>
          </a:prstGeom>
          <a:ln w="28575"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tsc app.ts other.ts –out app.js </a:t>
            </a:r>
          </a:p>
        </p:txBody>
      </p:sp>
      <p:sp>
        <p:nvSpPr>
          <p:cNvPr id="427" name="Shape 427"/>
          <p:cNvSpPr/>
          <p:nvPr/>
        </p:nvSpPr>
        <p:spPr>
          <a:xfrm>
            <a:off x="875854" y="3644827"/>
            <a:ext cx="6096001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App;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(App)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Shapes;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(Shapes)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Point = 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Point(x, y)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(x ===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0) { x = 0;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(y ===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0) { y = 0;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.x = x;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.y = y;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Point;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} ());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Shapes.Point = Point;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})(Shapes = App.Shapes || (App.Shapes = {}));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})(App || (App = {}));</a:t>
            </a:r>
          </a:p>
          <a:p>
            <a:pPr>
              <a:defRPr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/// &lt;reference path="./other.ts" /&gt;</a:t>
            </a: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App;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(App)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point =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App.Shapes.Point();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console.log(point.x);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})(App || (App = {}));</a:t>
            </a:r>
          </a:p>
        </p:txBody>
      </p:sp>
      <p:sp>
        <p:nvSpPr>
          <p:cNvPr id="428" name="Shape 428"/>
          <p:cNvSpPr/>
          <p:nvPr/>
        </p:nvSpPr>
        <p:spPr>
          <a:xfrm>
            <a:off x="940041" y="1923465"/>
            <a:ext cx="50082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Reference  path + --outFile flag when compiling</a:t>
            </a:r>
          </a:p>
        </p:txBody>
      </p:sp>
      <p:sp>
        <p:nvSpPr>
          <p:cNvPr id="429" name="Shape 429"/>
          <p:cNvSpPr/>
          <p:nvPr/>
        </p:nvSpPr>
        <p:spPr>
          <a:xfrm>
            <a:off x="6906490" y="1660790"/>
            <a:ext cx="13683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External file</a:t>
            </a:r>
          </a:p>
        </p:txBody>
      </p:sp>
      <p:sp>
        <p:nvSpPr>
          <p:cNvPr id="430" name="Shape 430"/>
          <p:cNvSpPr/>
          <p:nvPr/>
        </p:nvSpPr>
        <p:spPr>
          <a:xfrm>
            <a:off x="6741390" y="4495388"/>
            <a:ext cx="9043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 file</a:t>
            </a:r>
          </a:p>
        </p:txBody>
      </p:sp>
      <p:sp>
        <p:nvSpPr>
          <p:cNvPr id="431" name="Shape 431"/>
          <p:cNvSpPr/>
          <p:nvPr/>
        </p:nvSpPr>
        <p:spPr>
          <a:xfrm>
            <a:off x="4229100" y="5112327"/>
            <a:ext cx="15247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Concatenated</a:t>
            </a:r>
          </a:p>
        </p:txBody>
      </p:sp>
      <p:sp>
        <p:nvSpPr>
          <p:cNvPr id="432" name="Shape 432"/>
          <p:cNvSpPr/>
          <p:nvPr/>
        </p:nvSpPr>
        <p:spPr>
          <a:xfrm>
            <a:off x="9498501" y="4127997"/>
            <a:ext cx="16739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 IDE support</a:t>
            </a:r>
          </a:p>
        </p:txBody>
      </p:sp>
      <p:sp>
        <p:nvSpPr>
          <p:cNvPr id="433" name="Shape 433"/>
          <p:cNvSpPr/>
          <p:nvPr/>
        </p:nvSpPr>
        <p:spPr>
          <a:xfrm flipH="1">
            <a:off x="9022412" y="4399235"/>
            <a:ext cx="194553" cy="19455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Modules, amd, systemjs</a:t>
            </a:r>
          </a:p>
        </p:txBody>
      </p:sp>
      <p:sp>
        <p:nvSpPr>
          <p:cNvPr id="436" name="Shape 436"/>
          <p:cNvSpPr/>
          <p:nvPr/>
        </p:nvSpPr>
        <p:spPr>
          <a:xfrm>
            <a:off x="1201881" y="1506022"/>
            <a:ext cx="54157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--module flag and compile for either amd or system</a:t>
            </a:r>
          </a:p>
        </p:txBody>
      </p:sp>
      <p:grpSp>
        <p:nvGrpSpPr>
          <p:cNvPr id="439" name="Group 439"/>
          <p:cNvGrpSpPr/>
          <p:nvPr/>
        </p:nvGrpSpPr>
        <p:grpSpPr>
          <a:xfrm>
            <a:off x="838199" y="1534386"/>
            <a:ext cx="363684" cy="369333"/>
            <a:chOff x="0" y="0"/>
            <a:chExt cx="363682" cy="369332"/>
          </a:xfrm>
        </p:grpSpPr>
        <p:sp>
          <p:nvSpPr>
            <p:cNvPr id="437" name="Shape 437"/>
            <p:cNvSpPr/>
            <p:nvPr/>
          </p:nvSpPr>
          <p:spPr>
            <a:xfrm>
              <a:off x="-1" y="-1"/>
              <a:ext cx="363684" cy="3693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3260" y="5596"/>
              <a:ext cx="2571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40" name="Shape 440"/>
          <p:cNvSpPr/>
          <p:nvPr/>
        </p:nvSpPr>
        <p:spPr>
          <a:xfrm>
            <a:off x="838199" y="3302489"/>
            <a:ext cx="395786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tsc app.ts –out –module </a:t>
            </a:r>
            <a:r>
              <a:rPr b="1">
                <a:solidFill>
                  <a:srgbClr val="00B050"/>
                </a:solidFill>
              </a:rPr>
              <a:t>amd</a:t>
            </a:r>
            <a:r>
              <a:t>|</a:t>
            </a:r>
            <a:r>
              <a:rPr b="1">
                <a:solidFill>
                  <a:schemeClr val="accent4"/>
                </a:solidFill>
              </a:rPr>
              <a:t>system</a:t>
            </a:r>
            <a:r>
              <a:t> </a:t>
            </a:r>
          </a:p>
        </p:txBody>
      </p:sp>
      <p:sp>
        <p:nvSpPr>
          <p:cNvPr id="441" name="Shape 441"/>
          <p:cNvSpPr/>
          <p:nvPr/>
        </p:nvSpPr>
        <p:spPr>
          <a:xfrm>
            <a:off x="2815937" y="2764808"/>
            <a:ext cx="26240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Choose one of these two</a:t>
            </a:r>
          </a:p>
        </p:txBody>
      </p:sp>
      <p:sp>
        <p:nvSpPr>
          <p:cNvPr id="442" name="Shape 442"/>
          <p:cNvSpPr/>
          <p:nvPr/>
        </p:nvSpPr>
        <p:spPr>
          <a:xfrm>
            <a:off x="7297881" y="3633932"/>
            <a:ext cx="609600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app.ts</a:t>
            </a:r>
          </a:p>
          <a:p>
            <a:pPr>
              <a:defRPr b="1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x = </a:t>
            </a:r>
            <a:r>
              <a:t>require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'./other'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point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x.Point();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console.log(point.x);</a:t>
            </a:r>
          </a:p>
        </p:txBody>
      </p:sp>
      <p:sp>
        <p:nvSpPr>
          <p:cNvPr id="443" name="Shape 443"/>
          <p:cNvSpPr/>
          <p:nvPr/>
        </p:nvSpPr>
        <p:spPr>
          <a:xfrm>
            <a:off x="7297881" y="1630165"/>
            <a:ext cx="6096001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other.ts</a:t>
            </a: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export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Point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x= 0,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y= 0 ) {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3480954" y="3134141"/>
            <a:ext cx="124691" cy="16835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Shape 445"/>
          <p:cNvSpPr/>
          <p:nvPr/>
        </p:nvSpPr>
        <p:spPr>
          <a:xfrm>
            <a:off x="3906982" y="3134141"/>
            <a:ext cx="170422" cy="16835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Shape 446"/>
          <p:cNvSpPr/>
          <p:nvPr/>
        </p:nvSpPr>
        <p:spPr>
          <a:xfrm>
            <a:off x="7419109" y="1028700"/>
            <a:ext cx="136836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External file</a:t>
            </a:r>
          </a:p>
        </p:txBody>
      </p:sp>
      <p:sp>
        <p:nvSpPr>
          <p:cNvPr id="447" name="Shape 447"/>
          <p:cNvSpPr/>
          <p:nvPr/>
        </p:nvSpPr>
        <p:spPr>
          <a:xfrm>
            <a:off x="7266709" y="3302489"/>
            <a:ext cx="9043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 file</a:t>
            </a:r>
          </a:p>
        </p:txBody>
      </p:sp>
      <p:sp>
        <p:nvSpPr>
          <p:cNvPr id="448" name="Shape 448"/>
          <p:cNvSpPr/>
          <p:nvPr/>
        </p:nvSpPr>
        <p:spPr>
          <a:xfrm>
            <a:off x="7055426" y="5070764"/>
            <a:ext cx="31664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 namespace this time,</a:t>
            </a:r>
          </a:p>
          <a:p>
            <a:pPr/>
            <a:r>
              <a:t>BUT we use an import instead</a:t>
            </a:r>
          </a:p>
        </p:txBody>
      </p:sp>
      <p:sp>
        <p:nvSpPr>
          <p:cNvPr id="449" name="Shape 449"/>
          <p:cNvSpPr/>
          <p:nvPr/>
        </p:nvSpPr>
        <p:spPr>
          <a:xfrm>
            <a:off x="838199" y="4530435"/>
            <a:ext cx="4956757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Result is concatenated file</a:t>
            </a:r>
          </a:p>
          <a:p>
            <a:pPr/>
          </a:p>
          <a:p>
            <a:pPr/>
            <a:r>
              <a:t>BUT we need to serve it using either </a:t>
            </a:r>
            <a:r>
              <a:rPr b="1"/>
              <a:t>requirejs</a:t>
            </a:r>
            <a:endParaRPr b="1"/>
          </a:p>
          <a:p>
            <a:pPr/>
            <a:r>
              <a:t>or </a:t>
            </a:r>
            <a:r>
              <a:rPr b="1"/>
              <a:t>system.js </a:t>
            </a:r>
            <a:r>
              <a:t>for it to work</a:t>
            </a:r>
          </a:p>
        </p:txBody>
      </p:sp>
      <p:sp>
        <p:nvSpPr>
          <p:cNvPr id="450" name="Shape 450"/>
          <p:cNvSpPr/>
          <p:nvPr/>
        </p:nvSpPr>
        <p:spPr>
          <a:xfrm>
            <a:off x="228600" y="3329473"/>
            <a:ext cx="3079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1)</a:t>
            </a:r>
          </a:p>
        </p:txBody>
      </p:sp>
      <p:sp>
        <p:nvSpPr>
          <p:cNvPr id="451" name="Shape 451"/>
          <p:cNvSpPr/>
          <p:nvPr/>
        </p:nvSpPr>
        <p:spPr>
          <a:xfrm>
            <a:off x="228600" y="4530435"/>
            <a:ext cx="3079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Modules, commonjs , es2015</a:t>
            </a:r>
          </a:p>
        </p:txBody>
      </p:sp>
      <p:sp>
        <p:nvSpPr>
          <p:cNvPr id="454" name="Shape 454"/>
          <p:cNvSpPr/>
          <p:nvPr/>
        </p:nvSpPr>
        <p:spPr>
          <a:xfrm>
            <a:off x="966354" y="1690688"/>
            <a:ext cx="1022571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Typescript compiler doesn’t support commonjs yet.. So we need to use </a:t>
            </a:r>
            <a:r>
              <a:rPr b="1"/>
              <a:t>browserify</a:t>
            </a:r>
            <a:r>
              <a:t> to crawl</a:t>
            </a:r>
          </a:p>
          <a:p>
            <a:pPr/>
            <a:r>
              <a:t>our dependencies. But becaue we need to compile typescript while doing so we need </a:t>
            </a:r>
            <a:r>
              <a:rPr b="1"/>
              <a:t>tsify</a:t>
            </a:r>
            <a:r>
              <a:t>, which</a:t>
            </a:r>
          </a:p>
          <a:p>
            <a:pPr/>
            <a:r>
              <a:t>is a version of the typescript compiler that works with </a:t>
            </a:r>
            <a:r>
              <a:rPr b="1"/>
              <a:t>browserify </a:t>
            </a:r>
          </a:p>
        </p:txBody>
      </p:sp>
      <p:sp>
        <p:nvSpPr>
          <p:cNvPr id="455" name="Shape 455"/>
          <p:cNvSpPr/>
          <p:nvPr/>
        </p:nvSpPr>
        <p:spPr>
          <a:xfrm>
            <a:off x="838200" y="2916319"/>
            <a:ext cx="6096000" cy="548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export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Point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x= 0,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y= 0) {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export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Rectangle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constructor</a:t>
            </a:r>
            <a:r>
              <a:t>(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x: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y: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width: </a:t>
            </a:r>
            <a:r>
              <a:rPr>
                <a:solidFill>
                  <a:srgbClr val="0000FF"/>
                </a:solidFill>
              </a:rPr>
              <a:t>number</a:t>
            </a:r>
            <a:r>
              <a:t>,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height: </a:t>
            </a:r>
            <a:r>
              <a:rPr>
                <a:solidFill>
                  <a:srgbClr val="0000FF"/>
                </a:solidFill>
              </a:rPr>
              <a:t>number </a:t>
            </a:r>
            <a:r>
              <a:t>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getArea()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.width * 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.height;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6289962" y="3190342"/>
            <a:ext cx="6096001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{ </a:t>
            </a:r>
            <a:r>
              <a:rPr b="1">
                <a:solidFill>
                  <a:srgbClr val="000000"/>
                </a:solidFill>
              </a:rPr>
              <a:t>Point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1">
                <a:solidFill>
                  <a:srgbClr val="000000"/>
                </a:solidFill>
              </a:rPr>
              <a:t>Rectangle</a:t>
            </a:r>
            <a:r>
              <a:rPr>
                <a:solidFill>
                  <a:srgbClr val="000000"/>
                </a:solidFill>
              </a:rPr>
              <a:t> } from </a:t>
            </a:r>
            <a:r>
              <a:rPr>
                <a:solidFill>
                  <a:srgbClr val="A31515"/>
                </a:solidFill>
              </a:rPr>
              <a:t>'./other'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point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Point();</a:t>
            </a:r>
            <a:endParaRPr>
              <a:solidFill>
                <a:srgbClr val="000000"/>
              </a:solidFill>
            </a:endParaRPr>
          </a:p>
          <a:p>
            <a:pPr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rect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Rectangle(1, 2, 3, 4);</a:t>
            </a:r>
          </a:p>
        </p:txBody>
      </p:sp>
      <p:sp>
        <p:nvSpPr>
          <p:cNvPr id="457" name="Shape 457"/>
          <p:cNvSpPr/>
          <p:nvPr/>
        </p:nvSpPr>
        <p:spPr>
          <a:xfrm>
            <a:off x="6380018" y="4857239"/>
            <a:ext cx="5031270" cy="326391"/>
          </a:xfrm>
          <a:prstGeom prst="rect">
            <a:avLst/>
          </a:prstGeom>
          <a:ln w="19050"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browserify</a:t>
            </a:r>
            <a:r>
              <a:rPr b="0"/>
              <a:t> app.ts -p </a:t>
            </a:r>
            <a:r>
              <a:t>tsify</a:t>
            </a:r>
            <a:r>
              <a:rPr b="0"/>
              <a:t> --debug &gt; bundle.js</a:t>
            </a:r>
          </a:p>
        </p:txBody>
      </p:sp>
      <p:sp>
        <p:nvSpPr>
          <p:cNvPr id="458" name="Shape 458"/>
          <p:cNvSpPr/>
          <p:nvPr/>
        </p:nvSpPr>
        <p:spPr>
          <a:xfrm>
            <a:off x="5933209" y="5398299"/>
            <a:ext cx="665016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Then ONLY way you want to work with typescript and modules,</a:t>
            </a:r>
          </a:p>
          <a:p>
            <a:pPr/>
            <a:r>
              <a:t>this is how angular 2 team uses modules</a:t>
            </a:r>
          </a:p>
        </p:txBody>
      </p:sp>
      <p:sp>
        <p:nvSpPr>
          <p:cNvPr id="459" name="Shape 459"/>
          <p:cNvSpPr/>
          <p:nvPr/>
        </p:nvSpPr>
        <p:spPr>
          <a:xfrm>
            <a:off x="696190" y="2702725"/>
            <a:ext cx="13683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External file</a:t>
            </a:r>
          </a:p>
        </p:txBody>
      </p:sp>
      <p:sp>
        <p:nvSpPr>
          <p:cNvPr id="460" name="Shape 460"/>
          <p:cNvSpPr/>
          <p:nvPr/>
        </p:nvSpPr>
        <p:spPr>
          <a:xfrm>
            <a:off x="6380017" y="2805545"/>
            <a:ext cx="9043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 file</a:t>
            </a:r>
          </a:p>
        </p:txBody>
      </p:sp>
      <p:sp>
        <p:nvSpPr>
          <p:cNvPr id="461" name="Shape 461"/>
          <p:cNvSpPr/>
          <p:nvPr/>
        </p:nvSpPr>
        <p:spPr>
          <a:xfrm>
            <a:off x="10525990" y="3678382"/>
            <a:ext cx="1318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Sourcemaps</a:t>
            </a:r>
          </a:p>
        </p:txBody>
      </p:sp>
      <p:sp>
        <p:nvSpPr>
          <p:cNvPr id="462" name="Shape 462"/>
          <p:cNvSpPr/>
          <p:nvPr/>
        </p:nvSpPr>
        <p:spPr>
          <a:xfrm flipH="1">
            <a:off x="9809018" y="4168759"/>
            <a:ext cx="706583" cy="54106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Turning ng1 es5 into ng 1 typescript + es6 modules</a:t>
            </a:r>
          </a:p>
        </p:txBody>
      </p:sp>
      <p:sp>
        <p:nvSpPr>
          <p:cNvPr id="465" name="Shape 465"/>
          <p:cNvSpPr/>
          <p:nvPr/>
        </p:nvSpPr>
        <p:spPr>
          <a:xfrm>
            <a:off x="6004682" y="2360929"/>
            <a:ext cx="2465858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433FF"/>
                </a:solidFill>
              </a:defRPr>
            </a:pPr>
            <a:r>
              <a:t>Controllers</a:t>
            </a:r>
          </a:p>
          <a:p>
            <a:pPr>
              <a:defRPr sz="3000"/>
            </a:pPr>
          </a:p>
          <a:p>
            <a:pPr>
              <a:defRPr sz="3000">
                <a:solidFill>
                  <a:srgbClr val="FF40FF"/>
                </a:solidFill>
              </a:defRPr>
            </a:pPr>
            <a:r>
              <a:t>Services</a:t>
            </a:r>
          </a:p>
          <a:p>
            <a:pPr>
              <a:defRPr sz="3000"/>
            </a:pPr>
          </a:p>
          <a:p>
            <a:pPr>
              <a:defRPr sz="3000">
                <a:solidFill>
                  <a:srgbClr val="FF9300"/>
                </a:solidFill>
              </a:defRPr>
            </a:pPr>
            <a:r>
              <a:t>Models</a:t>
            </a:r>
          </a:p>
          <a:p>
            <a:pPr>
              <a:defRPr sz="3000"/>
            </a:pPr>
          </a:p>
          <a:p>
            <a:pPr>
              <a:defRPr sz="3000">
                <a:solidFill>
                  <a:srgbClr val="FF2600"/>
                </a:solidFill>
              </a:defRPr>
            </a:pPr>
            <a:r>
              <a:t>Bootstrapping</a:t>
            </a:r>
          </a:p>
        </p:txBody>
      </p:sp>
      <p:sp>
        <p:nvSpPr>
          <p:cNvPr id="466" name="Shape 466"/>
          <p:cNvSpPr/>
          <p:nvPr/>
        </p:nvSpPr>
        <p:spPr>
          <a:xfrm>
            <a:off x="924682" y="3567429"/>
            <a:ext cx="372743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What needs changing?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– NO types and the problem</a:t>
            </a:r>
          </a:p>
        </p:txBody>
      </p:sp>
      <p:sp>
        <p:nvSpPr>
          <p:cNvPr id="121" name="Shape 121"/>
          <p:cNvSpPr/>
          <p:nvPr/>
        </p:nvSpPr>
        <p:spPr>
          <a:xfrm>
            <a:off x="987135" y="1766454"/>
            <a:ext cx="7210387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Why types?   </a:t>
            </a:r>
          </a:p>
          <a:p>
            <a:pPr/>
            <a:r>
              <a:t>- It adds clarity to your code </a:t>
            </a:r>
          </a:p>
          <a:p>
            <a:pPr/>
            <a:r>
              <a:t>- It gives you compile time errors if you mispel or use the wrong type</a:t>
            </a:r>
          </a:p>
        </p:txBody>
      </p:sp>
      <p:sp>
        <p:nvSpPr>
          <p:cNvPr id="122" name="Shape 122"/>
          <p:cNvSpPr/>
          <p:nvPr/>
        </p:nvSpPr>
        <p:spPr>
          <a:xfrm>
            <a:off x="1080654" y="3746929"/>
            <a:ext cx="6096001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doStuff()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console.log(</a:t>
            </a:r>
            <a:r>
              <a:rPr>
                <a:solidFill>
                  <a:srgbClr val="A31515"/>
                </a:solidFill>
              </a:rPr>
              <a:t>'do stuff'</a:t>
            </a:r>
            <a:r>
              <a:t>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test()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 = dostuff();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test();</a:t>
            </a:r>
          </a:p>
        </p:txBody>
      </p:sp>
      <p:sp>
        <p:nvSpPr>
          <p:cNvPr id="123" name="Shape 123"/>
          <p:cNvSpPr/>
          <p:nvPr/>
        </p:nvSpPr>
        <p:spPr>
          <a:xfrm>
            <a:off x="1559527" y="2849024"/>
            <a:ext cx="33803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Mispelling detected in runtime</a:t>
            </a:r>
          </a:p>
        </p:txBody>
      </p:sp>
      <p:sp>
        <p:nvSpPr>
          <p:cNvPr id="124" name="Shape 124"/>
          <p:cNvSpPr/>
          <p:nvPr/>
        </p:nvSpPr>
        <p:spPr>
          <a:xfrm flipH="1">
            <a:off x="3771900" y="3621687"/>
            <a:ext cx="788423" cy="154259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 flipH="1">
            <a:off x="4128654" y="3412890"/>
            <a:ext cx="199159" cy="60839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5721522" y="4010119"/>
            <a:ext cx="6096001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add(a, b)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 + b;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add(1, </a:t>
            </a:r>
            <a:r>
              <a:rPr>
                <a:solidFill>
                  <a:srgbClr val="A31515"/>
                </a:solidFill>
              </a:rPr>
              <a:t>"test"</a:t>
            </a:r>
            <a:r>
              <a:t>);  </a:t>
            </a:r>
            <a:r>
              <a:rPr>
                <a:solidFill>
                  <a:srgbClr val="008000"/>
                </a:solidFill>
              </a:rPr>
              <a:t>// </a:t>
            </a:r>
            <a:r>
              <a:rPr b="1" sz="2000">
                <a:solidFill>
                  <a:srgbClr val="008000"/>
                </a:solidFill>
              </a:rPr>
              <a:t>'1test'  </a:t>
            </a:r>
            <a:r>
              <a:rPr>
                <a:solidFill>
                  <a:srgbClr val="008000"/>
                </a:solidFill>
              </a:rPr>
              <a:t>works but NOT want you want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add(1,2) </a:t>
            </a:r>
            <a:r>
              <a:rPr>
                <a:solidFill>
                  <a:srgbClr val="008000"/>
                </a:solidFill>
              </a:rPr>
              <a:t>// </a:t>
            </a:r>
            <a:r>
              <a:rPr b="1" sz="2000">
                <a:solidFill>
                  <a:srgbClr val="008000"/>
                </a:solidFill>
              </a:rPr>
              <a:t>3</a:t>
            </a:r>
            <a:r>
              <a:rPr>
                <a:solidFill>
                  <a:srgbClr val="008000"/>
                </a:solidFill>
              </a:rPr>
              <a:t>, does what you want </a:t>
            </a:r>
          </a:p>
        </p:txBody>
      </p:sp>
      <p:sp>
        <p:nvSpPr>
          <p:cNvPr id="127" name="Shape 127"/>
          <p:cNvSpPr/>
          <p:nvPr/>
        </p:nvSpPr>
        <p:spPr>
          <a:xfrm>
            <a:off x="6709954" y="3269196"/>
            <a:ext cx="34906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Unclear types, might use wrong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1123339" y="2835780"/>
            <a:ext cx="353293" cy="359743"/>
            <a:chOff x="0" y="0"/>
            <a:chExt cx="353292" cy="359741"/>
          </a:xfrm>
        </p:grpSpPr>
        <p:sp>
          <p:nvSpPr>
            <p:cNvPr id="128" name="Shape 128"/>
            <p:cNvSpPr/>
            <p:nvPr/>
          </p:nvSpPr>
          <p:spPr>
            <a:xfrm>
              <a:off x="-1" y="0"/>
              <a:ext cx="353294" cy="35974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51737" y="800"/>
              <a:ext cx="24981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6250664" y="3280386"/>
            <a:ext cx="353293" cy="359743"/>
            <a:chOff x="0" y="0"/>
            <a:chExt cx="353292" cy="359741"/>
          </a:xfrm>
        </p:grpSpPr>
        <p:sp>
          <p:nvSpPr>
            <p:cNvPr id="131" name="Shape 131"/>
            <p:cNvSpPr/>
            <p:nvPr/>
          </p:nvSpPr>
          <p:spPr>
            <a:xfrm>
              <a:off x="-1" y="0"/>
              <a:ext cx="353294" cy="35974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1737" y="800"/>
              <a:ext cx="24981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4" name="Shape 134"/>
          <p:cNvSpPr/>
          <p:nvPr/>
        </p:nvSpPr>
        <p:spPr>
          <a:xfrm flipH="1">
            <a:off x="8146473" y="3746929"/>
            <a:ext cx="488373" cy="115416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 flipH="1">
            <a:off x="8489373" y="3638527"/>
            <a:ext cx="519545" cy="201412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Controllers</a:t>
            </a:r>
          </a:p>
        </p:txBody>
      </p:sp>
      <p:sp>
        <p:nvSpPr>
          <p:cNvPr id="469" name="Shape 469"/>
          <p:cNvSpPr/>
          <p:nvPr/>
        </p:nvSpPr>
        <p:spPr>
          <a:xfrm>
            <a:off x="896541" y="1751329"/>
            <a:ext cx="4607718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Ctrl.$inject = ['$scope','service'];</a:t>
            </a:r>
          </a:p>
          <a:p>
            <a:pPr/>
          </a:p>
          <a:p>
            <a:pPr/>
            <a:r>
              <a:rPr b="1">
                <a:solidFill>
                  <a:srgbClr val="0433FF"/>
                </a:solidFill>
              </a:rPr>
              <a:t>function</a:t>
            </a:r>
            <a:r>
              <a:t> Controller($scope, service){</a:t>
            </a:r>
          </a:p>
          <a:p>
            <a:pPr/>
            <a:r>
              <a:t>  $scope.prop = service.getValue();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angular.module('app').controller('ctrl', Ctrl);</a:t>
            </a:r>
          </a:p>
        </p:txBody>
      </p:sp>
      <p:sp>
        <p:nvSpPr>
          <p:cNvPr id="470" name="Shape 470"/>
          <p:cNvSpPr/>
          <p:nvPr/>
        </p:nvSpPr>
        <p:spPr>
          <a:xfrm>
            <a:off x="6108700" y="2479575"/>
            <a:ext cx="986433" cy="1076425"/>
          </a:xfrm>
          <a:prstGeom prst="rightArrow">
            <a:avLst>
              <a:gd name="adj1" fmla="val 32000"/>
              <a:gd name="adj2" fmla="val 69839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7098948" y="1808479"/>
            <a:ext cx="3658268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export </a:t>
            </a:r>
            <a:r>
              <a:rPr b="1"/>
              <a:t>class</a:t>
            </a:r>
            <a:r>
              <a:t> Controller {</a:t>
            </a:r>
          </a:p>
          <a:p>
            <a:pPr/>
            <a:r>
              <a:t>  prop: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;</a:t>
            </a:r>
          </a:p>
          <a:p>
            <a:pPr/>
            <a:r>
              <a:t>  static $inject = ['service'];</a:t>
            </a:r>
          </a:p>
          <a:p>
            <a:pPr/>
            <a:r>
              <a:t>  </a:t>
            </a:r>
          </a:p>
          <a:p>
            <a:pPr/>
            <a:r>
              <a:t>  </a:t>
            </a:r>
            <a:r>
              <a:rPr b="1"/>
              <a:t>constructor</a:t>
            </a:r>
            <a:r>
              <a:t>(</a:t>
            </a:r>
            <a:r>
              <a:rPr b="1"/>
              <a:t>private</a:t>
            </a:r>
            <a:r>
              <a:t> service){</a:t>
            </a:r>
          </a:p>
          <a:p>
            <a:pPr/>
            <a:r>
              <a:t>     </a:t>
            </a:r>
            <a:r>
              <a:rPr b="1"/>
              <a:t>this</a:t>
            </a:r>
            <a:r>
              <a:t>.prop = service.getValue();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472" name="Shape 472"/>
          <p:cNvSpPr/>
          <p:nvPr/>
        </p:nvSpPr>
        <p:spPr>
          <a:xfrm>
            <a:off x="1356482" y="5116829"/>
            <a:ext cx="552981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From constructor function to class</a:t>
            </a:r>
          </a:p>
          <a:p>
            <a:pPr/>
          </a:p>
          <a:p>
            <a:pPr/>
            <a:r>
              <a:t>- $scope disappears, $scope properties = class fields</a:t>
            </a:r>
          </a:p>
          <a:p>
            <a:pPr/>
          </a:p>
          <a:p>
            <a:pPr/>
            <a:r>
              <a:t>- $inject becomes static field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xfrm>
            <a:off x="838200" y="-13017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475" name="Shape 475"/>
          <p:cNvSpPr/>
          <p:nvPr/>
        </p:nvSpPr>
        <p:spPr>
          <a:xfrm>
            <a:off x="881131" y="1027429"/>
            <a:ext cx="5044938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Service.$inject = ['$http'];</a:t>
            </a:r>
          </a:p>
          <a:p>
            <a:pPr/>
          </a:p>
          <a:p>
            <a:pPr/>
            <a:r>
              <a:rPr b="1"/>
              <a:t>function</a:t>
            </a:r>
            <a:r>
              <a:t> Service {</a:t>
            </a:r>
          </a:p>
          <a:p>
            <a:pPr/>
            <a:r>
              <a:t>  </a:t>
            </a:r>
            <a:r>
              <a:rPr b="1"/>
              <a:t>return</a:t>
            </a:r>
            <a:r>
              <a:t> { </a:t>
            </a:r>
          </a:p>
          <a:p>
            <a:pPr/>
            <a:r>
              <a:t>  	getData : getData</a:t>
            </a:r>
          </a:p>
          <a:p>
            <a:pPr/>
            <a:r>
              <a:t>  }</a:t>
            </a:r>
          </a:p>
          <a:p>
            <a:pPr/>
            <a:r>
              <a:t>  </a:t>
            </a:r>
          </a:p>
          <a:p>
            <a:pPr/>
            <a:r>
              <a:t>  </a:t>
            </a:r>
            <a:r>
              <a:rPr b="1"/>
              <a:t>function</a:t>
            </a:r>
            <a:r>
              <a:t> getData(){</a:t>
            </a:r>
          </a:p>
          <a:p>
            <a:pPr/>
            <a:r>
              <a:t>      </a:t>
            </a:r>
            <a:r>
              <a:rPr b="1"/>
              <a:t>return</a:t>
            </a:r>
            <a:r>
              <a:t> $http.get('url');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angular.module('app').factory('service', Service);</a:t>
            </a:r>
          </a:p>
        </p:txBody>
      </p:sp>
      <p:sp>
        <p:nvSpPr>
          <p:cNvPr id="476" name="Shape 476"/>
          <p:cNvSpPr/>
          <p:nvPr/>
        </p:nvSpPr>
        <p:spPr>
          <a:xfrm>
            <a:off x="6210300" y="2365275"/>
            <a:ext cx="986433" cy="1076425"/>
          </a:xfrm>
          <a:prstGeom prst="rightArrow">
            <a:avLst>
              <a:gd name="adj1" fmla="val 32000"/>
              <a:gd name="adj2" fmla="val 69839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7313136" y="222517"/>
            <a:ext cx="3893789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export</a:t>
            </a:r>
            <a:r>
              <a:t> </a:t>
            </a:r>
            <a:r>
              <a:rPr b="1"/>
              <a:t>interface</a:t>
            </a:r>
            <a:r>
              <a:t> IService {</a:t>
            </a:r>
          </a:p>
          <a:p>
            <a:pPr/>
            <a:r>
              <a:t>  getData();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 b="1"/>
              <a:t>export</a:t>
            </a:r>
            <a:r>
              <a:t> </a:t>
            </a:r>
            <a:r>
              <a:rPr b="1"/>
              <a:t>class</a:t>
            </a:r>
            <a:r>
              <a:t> Service {</a:t>
            </a:r>
          </a:p>
          <a:p>
            <a:pPr/>
            <a:r>
              <a:t>  </a:t>
            </a:r>
            <a:r>
              <a:rPr b="1"/>
              <a:t>static</a:t>
            </a:r>
            <a:r>
              <a:t> $inject = ['$http']; </a:t>
            </a:r>
          </a:p>
          <a:p>
            <a:pPr/>
          </a:p>
          <a:p>
            <a:pPr/>
            <a:r>
              <a:t>  </a:t>
            </a:r>
            <a:r>
              <a:rPr b="1"/>
              <a:t>constructor</a:t>
            </a:r>
            <a:r>
              <a:t>(</a:t>
            </a:r>
            <a:r>
              <a:rPr b="1"/>
              <a:t>private</a:t>
            </a:r>
            <a:r>
              <a:t> $http) {</a:t>
            </a:r>
          </a:p>
          <a:p>
            <a:pPr/>
            <a:r>
              <a:t>  </a:t>
            </a:r>
          </a:p>
          <a:p>
            <a:pPr/>
            <a:r>
              <a:t>  }</a:t>
            </a:r>
          </a:p>
          <a:p>
            <a:pPr/>
            <a:r>
              <a:t>  </a:t>
            </a:r>
          </a:p>
          <a:p>
            <a:pPr/>
            <a:r>
              <a:t>  getData() {</a:t>
            </a:r>
          </a:p>
          <a:p>
            <a:pPr/>
            <a:r>
              <a:t>  	</a:t>
            </a:r>
            <a:r>
              <a:rPr b="1"/>
              <a:t>return</a:t>
            </a:r>
            <a:r>
              <a:t> </a:t>
            </a:r>
            <a:r>
              <a:rPr b="1"/>
              <a:t>this</a:t>
            </a:r>
            <a:r>
              <a:t>.$http.get('url');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478" name="Shape 478"/>
          <p:cNvSpPr/>
          <p:nvPr/>
        </p:nvSpPr>
        <p:spPr>
          <a:xfrm>
            <a:off x="4785482" y="5104129"/>
            <a:ext cx="7076845" cy="17043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From constructor function to class</a:t>
            </a:r>
          </a:p>
          <a:p>
            <a:pPr/>
          </a:p>
          <a:p>
            <a:pPr/>
            <a:r>
              <a:t>- function becomes method with NO </a:t>
            </a:r>
            <a:r>
              <a:rPr b="1"/>
              <a:t>function</a:t>
            </a:r>
            <a:r>
              <a:t> keyword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$inject becomes static field</a:t>
            </a:r>
          </a:p>
          <a:p>
            <a:pPr marL="180473" indent="-180473">
              <a:buSzPct val="100000"/>
              <a:buChar char="-"/>
            </a:pPr>
            <a:r>
              <a:t>we add an interface to be clear about what class does ( optional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889205" y="1795779"/>
            <a:ext cx="556219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function</a:t>
            </a:r>
            <a:r>
              <a:t> ModelFactory(){</a:t>
            </a:r>
          </a:p>
          <a:p>
            <a:pPr/>
            <a:r>
              <a:t>  </a:t>
            </a:r>
            <a:r>
              <a:rPr b="1"/>
              <a:t>function</a:t>
            </a:r>
            <a:r>
              <a:t> Model(dto){</a:t>
            </a:r>
          </a:p>
          <a:p>
            <a:pPr/>
            <a:r>
              <a:t>     </a:t>
            </a:r>
            <a:r>
              <a:rPr b="1"/>
              <a:t>this</a:t>
            </a:r>
            <a:r>
              <a:t>.prop = dto.prop;</a:t>
            </a:r>
          </a:p>
          <a:p>
            <a:pPr/>
            <a:r>
              <a:t>  }</a:t>
            </a:r>
          </a:p>
          <a:p>
            <a:pPr/>
            <a:r>
              <a:t>  </a:t>
            </a:r>
            <a:r>
              <a:rPr b="1"/>
              <a:t>return</a:t>
            </a:r>
            <a:r>
              <a:t> Model;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angular.module('app').factory('Model', ModelFactory);</a:t>
            </a:r>
          </a:p>
        </p:txBody>
      </p:sp>
      <p:sp>
        <p:nvSpPr>
          <p:cNvPr id="482" name="Shape 482"/>
          <p:cNvSpPr/>
          <p:nvPr/>
        </p:nvSpPr>
        <p:spPr>
          <a:xfrm>
            <a:off x="7611729" y="1725929"/>
            <a:ext cx="2677677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export</a:t>
            </a:r>
            <a:r>
              <a:t> </a:t>
            </a:r>
            <a:r>
              <a:rPr b="1"/>
              <a:t>class</a:t>
            </a:r>
            <a:r>
              <a:t> Model {</a:t>
            </a:r>
          </a:p>
          <a:p>
            <a:pPr/>
            <a:r>
              <a:t>  </a:t>
            </a:r>
            <a:r>
              <a:rPr b="1"/>
              <a:t>private</a:t>
            </a:r>
            <a:r>
              <a:t> prop:</a:t>
            </a:r>
            <a:r>
              <a:rPr b="1"/>
              <a:t>string</a:t>
            </a:r>
            <a:r>
              <a:t>;</a:t>
            </a:r>
          </a:p>
          <a:p>
            <a:pPr/>
            <a:r>
              <a:t>  </a:t>
            </a:r>
          </a:p>
          <a:p>
            <a:pPr/>
            <a:r>
              <a:t>  constructor(dto) {</a:t>
            </a:r>
          </a:p>
          <a:p>
            <a:pPr/>
            <a:r>
              <a:t>     </a:t>
            </a:r>
            <a:r>
              <a:rPr b="1"/>
              <a:t>this</a:t>
            </a:r>
            <a:r>
              <a:t>.prop = dto.prop 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483" name="Shape 483"/>
          <p:cNvSpPr/>
          <p:nvPr/>
        </p:nvSpPr>
        <p:spPr>
          <a:xfrm>
            <a:off x="4836282" y="4710429"/>
            <a:ext cx="4469935" cy="19710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ModelFactory removed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Model becomes a class</a:t>
            </a:r>
          </a:p>
          <a:p>
            <a:pPr marL="180473" indent="-180473">
              <a:buSzPct val="100000"/>
              <a:buChar char="-"/>
            </a:pPr>
            <a:r>
              <a:t>everything on this becomes a field</a:t>
            </a:r>
          </a:p>
          <a:p>
            <a:pPr marL="180473" indent="-180473">
              <a:buSzPct val="100000"/>
              <a:buChar char="-"/>
            </a:pPr>
            <a:r>
              <a:t>no dependencies so NO MORE ANGULAR </a:t>
            </a:r>
          </a:p>
          <a:p>
            <a:pPr/>
          </a:p>
        </p:txBody>
      </p:sp>
      <p:sp>
        <p:nvSpPr>
          <p:cNvPr id="484" name="Shape 484"/>
          <p:cNvSpPr/>
          <p:nvPr/>
        </p:nvSpPr>
        <p:spPr>
          <a:xfrm>
            <a:off x="6299200" y="2166887"/>
            <a:ext cx="986433" cy="1076426"/>
          </a:xfrm>
          <a:prstGeom prst="rightArrow">
            <a:avLst>
              <a:gd name="adj1" fmla="val 32000"/>
              <a:gd name="adj2" fmla="val 69839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&amp; const</a:t>
            </a:r>
          </a:p>
        </p:txBody>
      </p:sp>
      <p:sp>
        <p:nvSpPr>
          <p:cNvPr id="487" name="Shape 487"/>
          <p:cNvSpPr/>
          <p:nvPr/>
        </p:nvSpPr>
        <p:spPr>
          <a:xfrm>
            <a:off x="937382" y="1637029"/>
            <a:ext cx="37687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All these become vanilla javascript </a:t>
            </a:r>
          </a:p>
        </p:txBody>
      </p:sp>
      <p:sp>
        <p:nvSpPr>
          <p:cNvPr id="488" name="Shape 488"/>
          <p:cNvSpPr/>
          <p:nvPr/>
        </p:nvSpPr>
        <p:spPr>
          <a:xfrm>
            <a:off x="932403" y="2386329"/>
            <a:ext cx="4863887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const</a:t>
            </a:r>
            <a:r>
              <a:t> baseUrl =‘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http://www.mydomain.com'</a:t>
            </a:r>
            <a:r>
              <a:t>;</a:t>
            </a:r>
          </a:p>
          <a:p>
            <a:pPr/>
          </a:p>
          <a:p>
            <a:pPr/>
            <a:r>
              <a:t>// etc..</a:t>
            </a:r>
          </a:p>
          <a:p>
            <a:pPr/>
          </a:p>
          <a:p>
            <a:pPr/>
            <a:r>
              <a:rPr b="1"/>
              <a:t>export</a:t>
            </a:r>
            <a:r>
              <a:t> {</a:t>
            </a:r>
          </a:p>
          <a:p>
            <a:pPr/>
            <a:r>
              <a:t>    </a:t>
            </a:r>
            <a:r>
              <a:rPr b="1">
                <a:solidFill>
                  <a:srgbClr val="0433FF"/>
                </a:solidFill>
              </a:rPr>
              <a:t>baseUrl</a:t>
            </a:r>
            <a:r>
              <a:t>, someOtherConst..</a:t>
            </a:r>
          </a:p>
          <a:p>
            <a:pPr/>
            <a:r>
              <a:t>}</a:t>
            </a:r>
          </a:p>
        </p:txBody>
      </p:sp>
      <p:sp>
        <p:nvSpPr>
          <p:cNvPr id="489" name="Shape 489"/>
          <p:cNvSpPr/>
          <p:nvPr/>
        </p:nvSpPr>
        <p:spPr>
          <a:xfrm>
            <a:off x="7887309" y="2316479"/>
            <a:ext cx="3900597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import</a:t>
            </a:r>
            <a:r>
              <a:t> { </a:t>
            </a:r>
            <a:r>
              <a:rPr b="1">
                <a:solidFill>
                  <a:srgbClr val="0433FF"/>
                </a:solidFill>
              </a:rPr>
              <a:t>baseUrl</a:t>
            </a:r>
            <a:r>
              <a:t>, someOtherConst }</a:t>
            </a:r>
          </a:p>
          <a:p>
            <a:pPr/>
          </a:p>
          <a:p>
            <a:pPr/>
            <a:r>
              <a:rPr b="1"/>
              <a:t>class</a:t>
            </a:r>
            <a:r>
              <a:t> Service{</a:t>
            </a:r>
          </a:p>
          <a:p>
            <a:pPr/>
            <a:r>
              <a:t>    doStuff(){</a:t>
            </a:r>
          </a:p>
          <a:p>
            <a:pPr/>
            <a:r>
              <a:t>        http.get( </a:t>
            </a:r>
            <a:r>
              <a:rPr b="1">
                <a:solidFill>
                  <a:srgbClr val="0433FF"/>
                </a:solidFill>
              </a:rPr>
              <a:t>baseUrl</a:t>
            </a:r>
            <a:r>
              <a:t> );</a:t>
            </a:r>
          </a:p>
          <a:p>
            <a:pPr/>
            <a:r>
              <a:t>    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</p:txBody>
      </p:sp>
      <p:sp>
        <p:nvSpPr>
          <p:cNvPr id="490" name="Shape 490"/>
          <p:cNvSpPr/>
          <p:nvPr/>
        </p:nvSpPr>
        <p:spPr>
          <a:xfrm>
            <a:off x="6347592" y="2555775"/>
            <a:ext cx="986433" cy="1076425"/>
          </a:xfrm>
          <a:prstGeom prst="rightArrow">
            <a:avLst>
              <a:gd name="adj1" fmla="val 32000"/>
              <a:gd name="adj2" fmla="val 69839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Bootstrapping</a:t>
            </a:r>
          </a:p>
        </p:txBody>
      </p:sp>
      <p:sp>
        <p:nvSpPr>
          <p:cNvPr id="493" name="Shape 493"/>
          <p:cNvSpPr/>
          <p:nvPr/>
        </p:nvSpPr>
        <p:spPr>
          <a:xfrm>
            <a:off x="875674" y="1662429"/>
            <a:ext cx="4231666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import</a:t>
            </a:r>
            <a:r>
              <a:t> { Service } </a:t>
            </a:r>
            <a:r>
              <a:rPr b="1"/>
              <a:t>from</a:t>
            </a:r>
            <a:r>
              <a:t> './service'</a:t>
            </a:r>
          </a:p>
          <a:p>
            <a:pPr/>
            <a:r>
              <a:rPr b="1"/>
              <a:t>import</a:t>
            </a:r>
            <a:r>
              <a:t> { Controller } </a:t>
            </a:r>
            <a:r>
              <a:rPr b="1"/>
              <a:t>from</a:t>
            </a:r>
            <a:r>
              <a:t> './controller'</a:t>
            </a:r>
          </a:p>
          <a:p>
            <a:pPr/>
          </a:p>
          <a:p>
            <a:pPr/>
            <a:r>
              <a:t>Service.$inject = ['$http'];</a:t>
            </a:r>
          </a:p>
          <a:p>
            <a:pPr/>
            <a:r>
              <a:t>Controller.$inject = ['service'];</a:t>
            </a:r>
          </a:p>
          <a:p>
            <a:pPr/>
          </a:p>
          <a:p>
            <a:pPr/>
            <a:r>
              <a:t>angular</a:t>
            </a:r>
          </a:p>
          <a:p>
            <a:pPr/>
            <a:r>
              <a:t>  .module('app',[])</a:t>
            </a:r>
          </a:p>
          <a:p>
            <a:pPr/>
            <a:r>
              <a:t>  .controller('ctrl', Ctrl)</a:t>
            </a:r>
          </a:p>
          <a:p>
            <a:pPr/>
            <a:r>
              <a:t>  .service('service', Service);</a:t>
            </a:r>
          </a:p>
        </p:txBody>
      </p:sp>
      <p:sp>
        <p:nvSpPr>
          <p:cNvPr id="494" name="Shape 494"/>
          <p:cNvSpPr/>
          <p:nvPr/>
        </p:nvSpPr>
        <p:spPr>
          <a:xfrm>
            <a:off x="708782" y="5345429"/>
            <a:ext cx="519038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One file to wire up application ( could be split in</a:t>
            </a:r>
          </a:p>
          <a:p>
            <a:pPr/>
            <a:r>
              <a:t>smaller files )</a:t>
            </a:r>
          </a:p>
        </p:txBody>
      </p:sp>
      <p:sp>
        <p:nvSpPr>
          <p:cNvPr id="495" name="Shape 495"/>
          <p:cNvSpPr/>
          <p:nvPr/>
        </p:nvSpPr>
        <p:spPr>
          <a:xfrm>
            <a:off x="6080882" y="1687829"/>
            <a:ext cx="275011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import all definitions</a:t>
            </a:r>
          </a:p>
        </p:txBody>
      </p:sp>
      <p:sp>
        <p:nvSpPr>
          <p:cNvPr id="496" name="Shape 496"/>
          <p:cNvSpPr/>
          <p:nvPr/>
        </p:nvSpPr>
        <p:spPr>
          <a:xfrm>
            <a:off x="6182482" y="3516629"/>
            <a:ext cx="252774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wire up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Bootstrapping- compiling</a:t>
            </a:r>
          </a:p>
        </p:txBody>
      </p:sp>
      <p:sp>
        <p:nvSpPr>
          <p:cNvPr id="499" name="Shape 499"/>
          <p:cNvSpPr/>
          <p:nvPr/>
        </p:nvSpPr>
        <p:spPr>
          <a:xfrm>
            <a:off x="974099" y="1789429"/>
            <a:ext cx="61548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rPr b="1"/>
              <a:t>browserify</a:t>
            </a:r>
            <a:r>
              <a:t> app.ts -p </a:t>
            </a:r>
            <a:r>
              <a:rPr b="1"/>
              <a:t>tsify</a:t>
            </a:r>
            <a:r>
              <a:t> --debug &gt; bundle.js</a:t>
            </a:r>
          </a:p>
        </p:txBody>
      </p:sp>
      <p:sp>
        <p:nvSpPr>
          <p:cNvPr id="500" name="Shape 500"/>
          <p:cNvSpPr/>
          <p:nvPr/>
        </p:nvSpPr>
        <p:spPr>
          <a:xfrm>
            <a:off x="1000882" y="2691129"/>
            <a:ext cx="51268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rPr b="1"/>
              <a:t>Browserify</a:t>
            </a:r>
            <a:r>
              <a:t> to crawl our dependencies</a:t>
            </a:r>
          </a:p>
        </p:txBody>
      </p:sp>
      <p:sp>
        <p:nvSpPr>
          <p:cNvPr id="501" name="Shape 501"/>
          <p:cNvSpPr/>
          <p:nvPr/>
        </p:nvSpPr>
        <p:spPr>
          <a:xfrm>
            <a:off x="1000882" y="3351529"/>
            <a:ext cx="6658135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T</a:t>
            </a:r>
            <a:r>
              <a:rPr b="1"/>
              <a:t>sify</a:t>
            </a:r>
            <a:r>
              <a:t>, wrapped typescript compiler that together</a:t>
            </a:r>
          </a:p>
          <a:p>
            <a:pPr>
              <a:defRPr sz="2300"/>
            </a:pPr>
            <a:r>
              <a:t>with </a:t>
            </a:r>
            <a:r>
              <a:rPr b="1"/>
              <a:t>browserify</a:t>
            </a:r>
            <a:r>
              <a:t> understands ES6 modules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/>
          </p:nvPr>
        </p:nvSpPr>
        <p:spPr>
          <a:xfrm>
            <a:off x="749300" y="23844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</a:t>
            </a:r>
          </a:p>
          <a:p>
            <a:pPr/>
            <a:r>
              <a:t>Number</a:t>
            </a:r>
          </a:p>
          <a:p>
            <a:pPr/>
            <a:r>
              <a:t>String</a:t>
            </a:r>
          </a:p>
          <a:p>
            <a:pPr/>
            <a:r>
              <a:t>Any</a:t>
            </a:r>
          </a:p>
        </p:txBody>
      </p:sp>
      <p:sp>
        <p:nvSpPr>
          <p:cNvPr id="139" name="Shape 139"/>
          <p:cNvSpPr/>
          <p:nvPr/>
        </p:nvSpPr>
        <p:spPr>
          <a:xfrm>
            <a:off x="3849830" y="1584453"/>
            <a:ext cx="6096001" cy="2056766"/>
          </a:xfrm>
          <a:prstGeom prst="rect">
            <a:avLst/>
          </a:prstGeom>
          <a:ln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 = 3;  </a:t>
            </a:r>
            <a:r>
              <a:rPr>
                <a:solidFill>
                  <a:srgbClr val="008000"/>
                </a:solidFill>
              </a:rPr>
              <a:t>// implicit declaration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= </a:t>
            </a:r>
            <a:r>
              <a:rPr>
                <a:solidFill>
                  <a:srgbClr val="A31515"/>
                </a:solidFill>
              </a:rPr>
              <a:t>'string'</a:t>
            </a:r>
            <a:r>
              <a:t>;   </a:t>
            </a:r>
            <a:r>
              <a:rPr b="1">
                <a:solidFill>
                  <a:srgbClr val="FF0000"/>
                </a:solidFill>
              </a:rPr>
              <a:t>// will fail in compilation</a:t>
            </a:r>
            <a:endParaRPr b="1">
              <a:solidFill>
                <a:srgbClr val="FF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str = </a:t>
            </a:r>
            <a:r>
              <a:rPr>
                <a:solidFill>
                  <a:srgbClr val="A31515"/>
                </a:solidFill>
              </a:rPr>
              <a:t>'a string'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str =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; </a:t>
            </a:r>
            <a:r>
              <a:rPr b="1">
                <a:solidFill>
                  <a:srgbClr val="FF0000"/>
                </a:solidFill>
              </a:rPr>
              <a:t>// will fail in compilation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1176337" y="4703328"/>
            <a:ext cx="758537" cy="498764"/>
            <a:chOff x="0" y="0"/>
            <a:chExt cx="758536" cy="498763"/>
          </a:xfrm>
        </p:grpSpPr>
        <p:sp>
          <p:nvSpPr>
            <p:cNvPr id="140" name="Shape 140"/>
            <p:cNvSpPr/>
            <p:nvPr/>
          </p:nvSpPr>
          <p:spPr>
            <a:xfrm>
              <a:off x="-1" y="-1"/>
              <a:ext cx="758538" cy="498765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-1" y="70311"/>
              <a:ext cx="75853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any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265400" y="5518941"/>
            <a:ext cx="1018309" cy="498764"/>
            <a:chOff x="0" y="0"/>
            <a:chExt cx="1018307" cy="498763"/>
          </a:xfrm>
        </p:grpSpPr>
        <p:sp>
          <p:nvSpPr>
            <p:cNvPr id="143" name="Shape 143"/>
            <p:cNvSpPr/>
            <p:nvPr/>
          </p:nvSpPr>
          <p:spPr>
            <a:xfrm>
              <a:off x="0" y="-1"/>
              <a:ext cx="1018308" cy="49876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70311"/>
              <a:ext cx="101830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number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1395411" y="5518939"/>
            <a:ext cx="968088" cy="498764"/>
            <a:chOff x="0" y="0"/>
            <a:chExt cx="968087" cy="498763"/>
          </a:xfrm>
        </p:grpSpPr>
        <p:sp>
          <p:nvSpPr>
            <p:cNvPr id="146" name="Shape 146"/>
            <p:cNvSpPr/>
            <p:nvPr/>
          </p:nvSpPr>
          <p:spPr>
            <a:xfrm>
              <a:off x="-1" y="-1"/>
              <a:ext cx="968089" cy="49876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-1" y="70311"/>
              <a:ext cx="96808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boolean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2468272" y="5518939"/>
            <a:ext cx="758537" cy="498764"/>
            <a:chOff x="0" y="0"/>
            <a:chExt cx="758536" cy="498763"/>
          </a:xfrm>
        </p:grpSpPr>
        <p:sp>
          <p:nvSpPr>
            <p:cNvPr id="149" name="Shape 149"/>
            <p:cNvSpPr/>
            <p:nvPr/>
          </p:nvSpPr>
          <p:spPr>
            <a:xfrm>
              <a:off x="-1" y="-1"/>
              <a:ext cx="758538" cy="49876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" y="70311"/>
              <a:ext cx="75853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1019448" y="5208549"/>
            <a:ext cx="291159" cy="304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657189" y="5208549"/>
            <a:ext cx="120724" cy="304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1941115" y="5196085"/>
            <a:ext cx="520808" cy="32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3879272" y="4985622"/>
            <a:ext cx="6096001" cy="1218566"/>
          </a:xfrm>
          <a:prstGeom prst="rect">
            <a:avLst/>
          </a:prstGeom>
          <a:ln>
            <a:solidFill>
              <a:srgbClr val="000000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anyType: </a:t>
            </a:r>
            <a:r>
              <a:t>any</a:t>
            </a:r>
            <a:r>
              <a:rPr>
                <a:solidFill>
                  <a:srgbClr val="000000"/>
                </a:solidFill>
              </a:rPr>
              <a:t> = 5;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anyType = </a:t>
            </a:r>
            <a:r>
              <a:rPr>
                <a:solidFill>
                  <a:srgbClr val="A31515"/>
                </a:solidFill>
              </a:rPr>
              <a:t>' go crazy '</a:t>
            </a:r>
            <a:r>
              <a:t>;  </a:t>
            </a:r>
            <a:r>
              <a:rPr>
                <a:solidFill>
                  <a:srgbClr val="008000"/>
                </a:solidFill>
              </a:rPr>
              <a:t>// DON‘T do this even if you can !!</a:t>
            </a:r>
          </a:p>
        </p:txBody>
      </p:sp>
      <p:sp>
        <p:nvSpPr>
          <p:cNvPr id="156" name="Shape 156"/>
          <p:cNvSpPr/>
          <p:nvPr/>
        </p:nvSpPr>
        <p:spPr>
          <a:xfrm>
            <a:off x="3879272" y="3856949"/>
            <a:ext cx="60960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b: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 = 5;  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= 7; </a:t>
            </a:r>
            <a:r>
              <a:rPr>
                <a:solidFill>
                  <a:srgbClr val="008000"/>
                </a:solidFill>
              </a:rPr>
              <a:t>// WORKS!!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example</a:t>
            </a:r>
          </a:p>
        </p:txBody>
      </p:sp>
      <p:sp>
        <p:nvSpPr>
          <p:cNvPr id="162" name="Shape 162"/>
          <p:cNvSpPr/>
          <p:nvPr/>
        </p:nvSpPr>
        <p:spPr>
          <a:xfrm>
            <a:off x="976745" y="1690688"/>
            <a:ext cx="444754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You can give types to more than variables</a:t>
            </a:r>
          </a:p>
          <a:p>
            <a:pPr marL="285750" indent="-285750">
              <a:buSzPct val="100000"/>
              <a:buChar char="-"/>
            </a:pPr>
            <a:r>
              <a:t>Input parameters</a:t>
            </a:r>
          </a:p>
          <a:p>
            <a:pPr marL="285750" indent="-285750">
              <a:buSzPct val="100000"/>
              <a:buChar char="-"/>
            </a:pPr>
            <a:r>
              <a:t>Function returns</a:t>
            </a:r>
          </a:p>
        </p:txBody>
      </p:sp>
      <p:sp>
        <p:nvSpPr>
          <p:cNvPr id="163" name="Shape 163"/>
          <p:cNvSpPr/>
          <p:nvPr/>
        </p:nvSpPr>
        <p:spPr>
          <a:xfrm>
            <a:off x="484909" y="3016250"/>
            <a:ext cx="6096001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add(a, b)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 + b;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addWithTypes(a: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, b: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): 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 + b;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64" name="Shape 164"/>
          <p:cNvSpPr/>
          <p:nvPr/>
        </p:nvSpPr>
        <p:spPr>
          <a:xfrm>
            <a:off x="6851071" y="2835726"/>
            <a:ext cx="6096001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add(1, </a:t>
            </a:r>
            <a:r>
              <a:rPr>
                <a:solidFill>
                  <a:srgbClr val="A31515"/>
                </a:solidFill>
              </a:rPr>
              <a:t>"a string"</a:t>
            </a:r>
            <a:r>
              <a:t>);   // allowed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add(1, 2);    // allowed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addWithTypes(1, 1); // allowed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// compile time error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addWithTypes(1, </a:t>
            </a:r>
            <a:r>
              <a:rPr>
                <a:solidFill>
                  <a:srgbClr val="A31515"/>
                </a:solidFill>
              </a:rPr>
              <a:t>"a string"</a:t>
            </a:r>
            <a:r>
              <a:t>);</a:t>
            </a:r>
          </a:p>
        </p:txBody>
      </p:sp>
      <p:sp>
        <p:nvSpPr>
          <p:cNvPr id="165" name="Shape 165"/>
          <p:cNvSpPr/>
          <p:nvPr/>
        </p:nvSpPr>
        <p:spPr>
          <a:xfrm>
            <a:off x="3667990" y="3190008"/>
            <a:ext cx="12610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Parameters</a:t>
            </a:r>
          </a:p>
        </p:txBody>
      </p:sp>
      <p:sp>
        <p:nvSpPr>
          <p:cNvPr id="166" name="Shape 166"/>
          <p:cNvSpPr/>
          <p:nvPr/>
        </p:nvSpPr>
        <p:spPr>
          <a:xfrm flipH="1">
            <a:off x="3719945" y="3636817"/>
            <a:ext cx="259774" cy="302764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4582390" y="3559340"/>
            <a:ext cx="176646" cy="43054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4917306" y="2614017"/>
            <a:ext cx="13061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Return type</a:t>
            </a:r>
          </a:p>
        </p:txBody>
      </p:sp>
      <p:sp>
        <p:nvSpPr>
          <p:cNvPr id="169" name="Shape 169"/>
          <p:cNvSpPr/>
          <p:nvPr/>
        </p:nvSpPr>
        <p:spPr>
          <a:xfrm>
            <a:off x="5766954" y="3016250"/>
            <a:ext cx="62346" cy="97363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463399" y="5316349"/>
            <a:ext cx="1371833" cy="255042"/>
          </a:xfrm>
          <a:prstGeom prst="rect">
            <a:avLst/>
          </a:prstGeom>
          <a:solidFill>
            <a:srgbClr val="FFFFFF"/>
          </a:solidFill>
          <a:ln w="28575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and const</a:t>
            </a:r>
          </a:p>
        </p:txBody>
      </p:sp>
      <p:sp>
        <p:nvSpPr>
          <p:cNvPr id="173" name="Shape 173"/>
          <p:cNvSpPr/>
          <p:nvPr/>
        </p:nvSpPr>
        <p:spPr>
          <a:xfrm>
            <a:off x="966354" y="1537854"/>
            <a:ext cx="662683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reason for let existing is the lack of a proper block scope. </a:t>
            </a:r>
          </a:p>
          <a:p>
            <a:pPr/>
            <a:r>
              <a:t>We ONLY have function scope</a:t>
            </a:r>
          </a:p>
        </p:txBody>
      </p:sp>
      <p:sp>
        <p:nvSpPr>
          <p:cNvPr id="174" name="Shape 174"/>
          <p:cNvSpPr/>
          <p:nvPr/>
        </p:nvSpPr>
        <p:spPr>
          <a:xfrm>
            <a:off x="966354" y="2341253"/>
            <a:ext cx="6096001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 = 3;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(</a:t>
            </a:r>
            <a:r>
              <a:t>true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 = 5; // redefines  ’a’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console.log(a);  // prints 5, probably not what we want</a:t>
            </a:r>
          </a:p>
        </p:txBody>
      </p:sp>
      <p:sp>
        <p:nvSpPr>
          <p:cNvPr id="175" name="Shape 175"/>
          <p:cNvSpPr/>
          <p:nvPr/>
        </p:nvSpPr>
        <p:spPr>
          <a:xfrm>
            <a:off x="8035636" y="1324549"/>
            <a:ext cx="6096001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000000"/>
                </a:solidFill>
              </a:rPr>
              <a:t> a = 7;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 (</a:t>
            </a:r>
            <a:r>
              <a:t>true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let</a:t>
            </a:r>
            <a:r>
              <a:t> a = 5;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console.log(a);</a:t>
            </a:r>
          </a:p>
        </p:txBody>
      </p:sp>
      <p:sp>
        <p:nvSpPr>
          <p:cNvPr id="176" name="Shape 176"/>
          <p:cNvSpPr/>
          <p:nvPr/>
        </p:nvSpPr>
        <p:spPr>
          <a:xfrm>
            <a:off x="8123273" y="549025"/>
            <a:ext cx="25936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Converting to typescript</a:t>
            </a:r>
          </a:p>
        </p:txBody>
      </p:sp>
      <p:sp>
        <p:nvSpPr>
          <p:cNvPr id="177" name="Shape 177"/>
          <p:cNvSpPr/>
          <p:nvPr/>
        </p:nvSpPr>
        <p:spPr>
          <a:xfrm>
            <a:off x="8856920" y="3264194"/>
            <a:ext cx="584792" cy="489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8035636" y="3965942"/>
            <a:ext cx="19956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Resulting es5 code</a:t>
            </a:r>
          </a:p>
        </p:txBody>
      </p:sp>
      <p:sp>
        <p:nvSpPr>
          <p:cNvPr id="179" name="Shape 179"/>
          <p:cNvSpPr/>
          <p:nvPr/>
        </p:nvSpPr>
        <p:spPr>
          <a:xfrm>
            <a:off x="8035636" y="4646726"/>
            <a:ext cx="609600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a = 7;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 (</a:t>
            </a:r>
            <a:r>
              <a:t>true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a_1 = 5;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console.log(a);</a:t>
            </a:r>
          </a:p>
        </p:txBody>
      </p:sp>
      <p:sp>
        <p:nvSpPr>
          <p:cNvPr id="180" name="Shape 180"/>
          <p:cNvSpPr/>
          <p:nvPr/>
        </p:nvSpPr>
        <p:spPr>
          <a:xfrm>
            <a:off x="4976036" y="5326912"/>
            <a:ext cx="226814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It renames the inner</a:t>
            </a:r>
          </a:p>
          <a:p>
            <a:pPr/>
            <a:r>
              <a:t>variable</a:t>
            </a:r>
          </a:p>
        </p:txBody>
      </p:sp>
      <p:sp>
        <p:nvSpPr>
          <p:cNvPr id="181" name="Shape 181"/>
          <p:cNvSpPr/>
          <p:nvPr/>
        </p:nvSpPr>
        <p:spPr>
          <a:xfrm flipV="1">
            <a:off x="7074881" y="5443869"/>
            <a:ext cx="1239780" cy="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838200" y="4330646"/>
            <a:ext cx="98689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Const</a:t>
            </a:r>
          </a:p>
        </p:txBody>
      </p:sp>
      <p:sp>
        <p:nvSpPr>
          <p:cNvPr id="183" name="Shape 183"/>
          <p:cNvSpPr/>
          <p:nvPr/>
        </p:nvSpPr>
        <p:spPr>
          <a:xfrm>
            <a:off x="926414" y="5109724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const x = 3;</a:t>
            </a:r>
          </a:p>
          <a:p>
            <a:pPr/>
          </a:p>
          <a:p>
            <a:pPr/>
            <a:r>
              <a:t>x = 5;  //  compilation error</a:t>
            </a:r>
          </a:p>
        </p:txBody>
      </p:sp>
      <p:grpSp>
        <p:nvGrpSpPr>
          <p:cNvPr id="186" name="Group 186"/>
          <p:cNvGrpSpPr/>
          <p:nvPr/>
        </p:nvGrpSpPr>
        <p:grpSpPr>
          <a:xfrm>
            <a:off x="2955850" y="2484440"/>
            <a:ext cx="372141" cy="358141"/>
            <a:chOff x="0" y="0"/>
            <a:chExt cx="372140" cy="358140"/>
          </a:xfrm>
        </p:grpSpPr>
        <p:sp>
          <p:nvSpPr>
            <p:cNvPr id="184" name="Shape 184"/>
            <p:cNvSpPr/>
            <p:nvPr/>
          </p:nvSpPr>
          <p:spPr>
            <a:xfrm>
              <a:off x="0" y="14264"/>
              <a:ext cx="372141" cy="3296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4498" y="0"/>
              <a:ext cx="26314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7508699" y="534760"/>
            <a:ext cx="372141" cy="358141"/>
            <a:chOff x="0" y="0"/>
            <a:chExt cx="372140" cy="358140"/>
          </a:xfrm>
        </p:grpSpPr>
        <p:sp>
          <p:nvSpPr>
            <p:cNvPr id="187" name="Shape 187"/>
            <p:cNvSpPr/>
            <p:nvPr/>
          </p:nvSpPr>
          <p:spPr>
            <a:xfrm>
              <a:off x="0" y="14264"/>
              <a:ext cx="372141" cy="3296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4498" y="0"/>
              <a:ext cx="26314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7466169" y="3853624"/>
            <a:ext cx="372141" cy="358141"/>
            <a:chOff x="0" y="0"/>
            <a:chExt cx="372140" cy="358140"/>
          </a:xfrm>
        </p:grpSpPr>
        <p:sp>
          <p:nvSpPr>
            <p:cNvPr id="190" name="Shape 190"/>
            <p:cNvSpPr/>
            <p:nvPr/>
          </p:nvSpPr>
          <p:spPr>
            <a:xfrm>
              <a:off x="0" y="14264"/>
              <a:ext cx="372141" cy="3296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4498" y="0"/>
              <a:ext cx="26314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 and types</a:t>
            </a:r>
          </a:p>
        </p:txBody>
      </p:sp>
      <p:sp>
        <p:nvSpPr>
          <p:cNvPr id="195" name="Shape 195"/>
          <p:cNvSpPr/>
          <p:nvPr/>
        </p:nvSpPr>
        <p:spPr>
          <a:xfrm>
            <a:off x="985284" y="1690688"/>
            <a:ext cx="6096001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enum</a:t>
            </a:r>
            <a:r>
              <a:rPr>
                <a:solidFill>
                  <a:srgbClr val="000000"/>
                </a:solidFill>
              </a:rPr>
              <a:t> ProductTypes {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Books,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Movies,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Other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6" name="Shape 196"/>
          <p:cNvSpPr/>
          <p:nvPr/>
        </p:nvSpPr>
        <p:spPr>
          <a:xfrm>
            <a:off x="1084521" y="3710763"/>
            <a:ext cx="15050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Only numbers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5706138" y="2144270"/>
            <a:ext cx="6096001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type Cars = </a:t>
            </a:r>
            <a:r>
              <a:rPr>
                <a:solidFill>
                  <a:srgbClr val="A31515"/>
                </a:solidFill>
              </a:rPr>
              <a:t>'Ferrari'</a:t>
            </a:r>
            <a:r>
              <a:t> | </a:t>
            </a:r>
            <a:r>
              <a:rPr>
                <a:solidFill>
                  <a:srgbClr val="A31515"/>
                </a:solidFill>
              </a:rPr>
              <a:t>'Volvo'</a:t>
            </a:r>
            <a:r>
              <a:t> | </a:t>
            </a:r>
            <a:r>
              <a:rPr>
                <a:solidFill>
                  <a:srgbClr val="A31515"/>
                </a:solidFill>
              </a:rPr>
              <a:t>'Porsche'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example: Cars;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example = </a:t>
            </a:r>
            <a:r>
              <a:rPr>
                <a:solidFill>
                  <a:srgbClr val="A31515"/>
                </a:solidFill>
              </a:rPr>
              <a:t>'Ferrari'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example = </a:t>
            </a:r>
            <a:r>
              <a:rPr>
                <a:solidFill>
                  <a:srgbClr val="A31515"/>
                </a:solidFill>
              </a:rPr>
              <a:t>'Saab'</a:t>
            </a:r>
            <a:r>
              <a:t>;</a:t>
            </a:r>
          </a:p>
        </p:txBody>
      </p:sp>
      <p:sp>
        <p:nvSpPr>
          <p:cNvPr id="198" name="Shape 198"/>
          <p:cNvSpPr/>
          <p:nvPr/>
        </p:nvSpPr>
        <p:spPr>
          <a:xfrm>
            <a:off x="5540823" y="1416857"/>
            <a:ext cx="35066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Restrict what it can be with </a:t>
            </a:r>
            <a:r>
              <a:rPr b="1"/>
              <a:t>type</a:t>
            </a:r>
          </a:p>
        </p:txBody>
      </p:sp>
      <p:sp>
        <p:nvSpPr>
          <p:cNvPr id="199" name="Shape 199"/>
          <p:cNvSpPr/>
          <p:nvPr/>
        </p:nvSpPr>
        <p:spPr>
          <a:xfrm>
            <a:off x="8654901" y="3476847"/>
            <a:ext cx="11549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2D050"/>
                </a:solidFill>
              </a:defRPr>
            </a:lvl1pPr>
          </a:lstStyle>
          <a:p>
            <a:pPr/>
            <a:r>
              <a:t>// Correct</a:t>
            </a:r>
          </a:p>
        </p:txBody>
      </p:sp>
      <p:sp>
        <p:nvSpPr>
          <p:cNvPr id="200" name="Shape 200"/>
          <p:cNvSpPr/>
          <p:nvPr/>
        </p:nvSpPr>
        <p:spPr>
          <a:xfrm>
            <a:off x="8693001" y="4388925"/>
            <a:ext cx="13306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// Incorrect</a:t>
            </a:r>
          </a:p>
        </p:txBody>
      </p:sp>
      <p:sp>
        <p:nvSpPr>
          <p:cNvPr id="201" name="Shape 201"/>
          <p:cNvSpPr/>
          <p:nvPr/>
        </p:nvSpPr>
        <p:spPr>
          <a:xfrm>
            <a:off x="838200" y="4388925"/>
            <a:ext cx="287368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ProductTypes.Books  // = 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356343" y="2769223"/>
            <a:ext cx="5011480" cy="638512"/>
          </a:xfrm>
          <a:prstGeom prst="rect">
            <a:avLst/>
          </a:prstGeom>
          <a:ln w="12700">
            <a:solidFill>
              <a:srgbClr val="42719B"/>
            </a:solidFill>
            <a:prstDash val="lg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</a:t>
            </a:r>
          </a:p>
        </p:txBody>
      </p:sp>
      <p:sp>
        <p:nvSpPr>
          <p:cNvPr id="205" name="Shape 205"/>
          <p:cNvSpPr/>
          <p:nvPr/>
        </p:nvSpPr>
        <p:spPr>
          <a:xfrm>
            <a:off x="3356343" y="1838075"/>
            <a:ext cx="6096001" cy="372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baseUrl = </a:t>
            </a:r>
            <a:r>
              <a:rPr>
                <a:solidFill>
                  <a:srgbClr val="A31515"/>
                </a:solidFill>
              </a:rPr>
              <a:t>'ourdomain/app'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id = 5;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url = baseUrl + </a:t>
            </a:r>
            <a:r>
              <a:rPr>
                <a:solidFill>
                  <a:srgbClr val="A31515"/>
                </a:solidFill>
              </a:rPr>
              <a:t>'/products/'</a:t>
            </a:r>
            <a:r>
              <a:rPr>
                <a:solidFill>
                  <a:srgbClr val="000000"/>
                </a:solidFill>
              </a:rPr>
              <a:t> + id;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000000"/>
                </a:solidFill>
              </a:rPr>
              <a:t> betterUrl = `${baseUrl }/products/${id}`;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console.log(url);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console.log(betterUrl);</a:t>
            </a:r>
          </a:p>
        </p:txBody>
      </p:sp>
      <p:sp>
        <p:nvSpPr>
          <p:cNvPr id="206" name="Shape 206"/>
          <p:cNvSpPr/>
          <p:nvPr/>
        </p:nvSpPr>
        <p:spPr>
          <a:xfrm>
            <a:off x="7942520" y="1244009"/>
            <a:ext cx="162375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Hard to read</a:t>
            </a:r>
          </a:p>
          <a:p>
            <a:pPr/>
            <a:r>
              <a:t>- Error prone</a:t>
            </a:r>
          </a:p>
        </p:txBody>
      </p:sp>
      <p:sp>
        <p:nvSpPr>
          <p:cNvPr id="207" name="Shape 207"/>
          <p:cNvSpPr/>
          <p:nvPr/>
        </p:nvSpPr>
        <p:spPr>
          <a:xfrm flipH="1">
            <a:off x="7559748" y="1890339"/>
            <a:ext cx="808075" cy="87888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>
            <a:off x="7942520" y="4412512"/>
            <a:ext cx="20555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Easier to read</a:t>
            </a:r>
          </a:p>
          <a:p>
            <a:pPr marL="285750" indent="-285750">
              <a:buSzPct val="100000"/>
              <a:buChar char="-"/>
            </a:pPr>
            <a:r>
              <a:t>Less error prone</a:t>
            </a:r>
          </a:p>
        </p:txBody>
      </p:sp>
      <p:sp>
        <p:nvSpPr>
          <p:cNvPr id="209" name="Shape 209"/>
          <p:cNvSpPr/>
          <p:nvPr/>
        </p:nvSpPr>
        <p:spPr>
          <a:xfrm flipH="1" flipV="1">
            <a:off x="7857460" y="4136065"/>
            <a:ext cx="414671" cy="27644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Shape 210"/>
          <p:cNvSpPr/>
          <p:nvPr/>
        </p:nvSpPr>
        <p:spPr>
          <a:xfrm>
            <a:off x="3356342" y="3610114"/>
            <a:ext cx="5862087" cy="638512"/>
          </a:xfrm>
          <a:prstGeom prst="rect">
            <a:avLst/>
          </a:prstGeom>
          <a:ln w="12700">
            <a:solidFill>
              <a:srgbClr val="42719B"/>
            </a:solidFill>
            <a:prstDash val="lg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319645" y="5673435"/>
            <a:ext cx="29304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Backtick </a:t>
            </a:r>
            <a:r>
              <a:rPr b="1"/>
              <a:t>` </a:t>
            </a:r>
            <a:r>
              <a:t>and ${ variable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operator</a:t>
            </a:r>
          </a:p>
        </p:txBody>
      </p:sp>
      <p:sp>
        <p:nvSpPr>
          <p:cNvPr id="214" name="Shape 214"/>
          <p:cNvSpPr/>
          <p:nvPr/>
        </p:nvSpPr>
        <p:spPr>
          <a:xfrm>
            <a:off x="710044" y="2178039"/>
            <a:ext cx="609600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sum(...numbers: Array&lt;</a:t>
            </a:r>
            <a:r>
              <a:t>number</a:t>
            </a:r>
            <a:r>
              <a:rPr>
                <a:solidFill>
                  <a:srgbClr val="000000"/>
                </a:solidFill>
              </a:rPr>
              <a:t>&gt;)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let</a:t>
            </a:r>
            <a:r>
              <a:t> amount = 0;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numbers.forEach(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(num)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amount += num;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amount;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sum(1, 2, 3, 4);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sum(1, 2);</a:t>
            </a:r>
          </a:p>
        </p:txBody>
      </p:sp>
      <p:sp>
        <p:nvSpPr>
          <p:cNvPr id="215" name="Shape 215"/>
          <p:cNvSpPr/>
          <p:nvPr/>
        </p:nvSpPr>
        <p:spPr>
          <a:xfrm>
            <a:off x="716972" y="1579418"/>
            <a:ext cx="559927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An unknown number of arguments all collected in the array</a:t>
            </a:r>
          </a:p>
          <a:p>
            <a:pPr>
              <a:defRPr b="1" sz="1600"/>
            </a:pPr>
            <a:r>
              <a:t>numbers</a:t>
            </a:r>
          </a:p>
        </p:txBody>
      </p:sp>
      <p:sp>
        <p:nvSpPr>
          <p:cNvPr id="216" name="Shape 216"/>
          <p:cNvSpPr/>
          <p:nvPr/>
        </p:nvSpPr>
        <p:spPr>
          <a:xfrm>
            <a:off x="6806045" y="2178039"/>
            <a:ext cx="6096001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sum()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numbers = [];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(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_i = 0; _i &lt; arguments.length; _i++)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numbers[_i - 0] = arguments[_i];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amount = 0;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numbers.forEach(</a:t>
            </a:r>
            <a:r>
              <a:rPr>
                <a:solidFill>
                  <a:srgbClr val="0000FF"/>
                </a:solidFill>
              </a:rPr>
              <a:t>function</a:t>
            </a:r>
            <a:r>
              <a:t> (num)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amount += num;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});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amount;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sum(1, 2, 3, 4);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sum(1, 2);</a:t>
            </a:r>
          </a:p>
        </p:txBody>
      </p:sp>
      <p:sp>
        <p:nvSpPr>
          <p:cNvPr id="217" name="Shape 217"/>
          <p:cNvSpPr/>
          <p:nvPr/>
        </p:nvSpPr>
        <p:spPr>
          <a:xfrm>
            <a:off x="6806045" y="1541736"/>
            <a:ext cx="396910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Uses built in </a:t>
            </a:r>
            <a:r>
              <a:rPr b="1"/>
              <a:t>arguments, </a:t>
            </a:r>
            <a:r>
              <a:t>no surprise there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