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78" r:id="rId2"/>
    <p:sldId id="256" r:id="rId3"/>
    <p:sldId id="257" r:id="rId4"/>
    <p:sldId id="275" r:id="rId5"/>
    <p:sldId id="258" r:id="rId6"/>
    <p:sldId id="260" r:id="rId7"/>
    <p:sldId id="261" r:id="rId8"/>
    <p:sldId id="259" r:id="rId9"/>
    <p:sldId id="264" r:id="rId10"/>
    <p:sldId id="262" r:id="rId11"/>
    <p:sldId id="263" r:id="rId12"/>
    <p:sldId id="265" r:id="rId13"/>
    <p:sldId id="276" r:id="rId14"/>
    <p:sldId id="266" r:id="rId15"/>
    <p:sldId id="267" r:id="rId16"/>
    <p:sldId id="268" r:id="rId17"/>
    <p:sldId id="269" r:id="rId18"/>
    <p:sldId id="271" r:id="rId19"/>
    <p:sldId id="280" r:id="rId20"/>
    <p:sldId id="281" r:id="rId21"/>
    <p:sldId id="282" r:id="rId22"/>
    <p:sldId id="277" r:id="rId23"/>
    <p:sldId id="274" r:id="rId24"/>
    <p:sldId id="273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91" autoAdjust="0"/>
  </p:normalViewPr>
  <p:slideViewPr>
    <p:cSldViewPr>
      <p:cViewPr varScale="1">
        <p:scale>
          <a:sx n="80" d="100"/>
          <a:sy n="80" d="100"/>
        </p:scale>
        <p:origin x="-1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4E46E-5588-4B06-94D6-2C9FFFF14E6E}" type="datetimeFigureOut">
              <a:rPr lang="en-GB" smtClean="0"/>
              <a:pPr/>
              <a:t>11/03/2021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D6155-AADB-46C2-9AD9-1703BFD22F4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ACCU</a:t>
            </a:r>
            <a:r>
              <a:rPr lang="en-GB" baseline="0" dirty="0" smtClean="0"/>
              <a:t> member for over 10 years, 25 years as a developer, almost exclusively on Windows, recently done 18 months of Linux.</a:t>
            </a:r>
          </a:p>
          <a:p>
            <a:r>
              <a:rPr lang="en-GB" baseline="0" dirty="0" smtClean="0"/>
              <a:t>I’ve used PowerShell since v1.0 and followed the Monad blog even before that.</a:t>
            </a:r>
          </a:p>
          <a:p>
            <a:r>
              <a:rPr lang="en-GB" baseline="0" dirty="0" smtClean="0"/>
              <a:t>Hence viewpoint presented here is that of a t-shaped developer – mainly compiled languages with a dash of analysis, admin, ops, etc.</a:t>
            </a:r>
          </a:p>
          <a:p>
            <a:r>
              <a:rPr lang="en-GB" dirty="0" smtClean="0"/>
              <a:t>Talk</a:t>
            </a:r>
            <a:r>
              <a:rPr lang="en-GB" baseline="0" dirty="0" smtClean="0"/>
              <a:t> is in two parts with some history first then mostly practical to illustrate its features.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D6155-AADB-46C2-9AD9-1703BFD22F45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 introduction</a:t>
            </a:r>
            <a:r>
              <a:rPr lang="en-GB" baseline="0" dirty="0" smtClean="0"/>
              <a:t> to PowerShell – what problem was it intended to solve?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D6155-AADB-46C2-9AD9-1703BFD22F45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Windows always</a:t>
            </a:r>
            <a:r>
              <a:rPr lang="en-GB" baseline="0" dirty="0" smtClean="0"/>
              <a:t> had weak scripting support until 2000 – cmd.exe derived from DOS and the Active Scripting Engine (WSH).</a:t>
            </a:r>
          </a:p>
          <a:p>
            <a:r>
              <a:rPr lang="en-GB" dirty="0" smtClean="0"/>
              <a:t>Applications</a:t>
            </a:r>
            <a:r>
              <a:rPr lang="en-GB" baseline="0" dirty="0" smtClean="0"/>
              <a:t> tended to bespoke, GUI oriented, and solve a specific problem.</a:t>
            </a:r>
          </a:p>
          <a:p>
            <a:r>
              <a:rPr lang="en-GB" dirty="0" smtClean="0"/>
              <a:t>WMIC –</a:t>
            </a:r>
            <a:r>
              <a:rPr lang="en-GB" baseline="0" dirty="0" smtClean="0"/>
              <a:t> a shell for managing Windows via WMI (an OO based framework) showed a way forward.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D6155-AADB-46C2-9AD9-1703BFD22F45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Where it</a:t>
            </a:r>
            <a:r>
              <a:rPr lang="en-GB" baseline="0" dirty="0" smtClean="0"/>
              <a:t> all started – a document describing it’s vision.</a:t>
            </a:r>
          </a:p>
          <a:p>
            <a:r>
              <a:rPr lang="en-GB" baseline="0" dirty="0" smtClean="0"/>
              <a:t>Only 16 pages long but covers many different aspects.</a:t>
            </a:r>
          </a:p>
          <a:p>
            <a:r>
              <a:rPr lang="en-GB" baseline="0" dirty="0" smtClean="0"/>
              <a:t>The Monad Shell is just one part of the entire ecosystem which encompasses </a:t>
            </a:r>
            <a:r>
              <a:rPr lang="en-GB" baseline="0" dirty="0" err="1" smtClean="0"/>
              <a:t>remoting</a:t>
            </a:r>
            <a:r>
              <a:rPr lang="en-GB" baseline="0" dirty="0" smtClean="0"/>
              <a:t>, models, etc.</a:t>
            </a:r>
          </a:p>
          <a:p>
            <a:r>
              <a:rPr lang="en-GB" dirty="0" smtClean="0"/>
              <a:t>At PDC October 2003 Monad, then Microsoft Shell.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D6155-AADB-46C2-9AD9-1703BFD22F45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D6155-AADB-46C2-9AD9-1703BFD22F45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Exchange and SQL Server ~2007 first to get makeover</a:t>
            </a:r>
          </a:p>
          <a:p>
            <a:r>
              <a:rPr lang="en-GB" dirty="0" smtClean="0"/>
              <a:t>Went cross-platform as PowerShell Core on</a:t>
            </a:r>
            <a:r>
              <a:rPr lang="en-GB" baseline="0" dirty="0" smtClean="0"/>
              <a:t> </a:t>
            </a:r>
            <a:r>
              <a:rPr lang="en-GB" dirty="0" smtClean="0"/>
              <a:t>August 2016 </a:t>
            </a:r>
          </a:p>
          <a:p>
            <a:r>
              <a:rPr lang="en-GB" dirty="0" smtClean="0"/>
              <a:t>PowerShell 7.0 finally</a:t>
            </a:r>
            <a:r>
              <a:rPr lang="en-GB" baseline="0" dirty="0" smtClean="0"/>
              <a:t> takes over from PowerShell 5.1 on Windows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D6155-AADB-46C2-9AD9-1703BFD22F45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D6155-AADB-46C2-9AD9-1703BFD22F45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2240554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914400"/>
            <a:ext cx="7543800" cy="1614488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2531618"/>
            <a:ext cx="6172200" cy="51435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3C03-4687-444A-B4D0-0DAD5279BFC5}" type="datetime1">
              <a:rPr lang="en-GB" smtClean="0"/>
              <a:pPr/>
              <a:t>11/03/2021</a:t>
            </a:fld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EE0C76-5DC1-4BD7-93A0-669FE59C273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514351"/>
            <a:ext cx="5791200" cy="26288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1C0D-EA49-4732-B87C-8FB964A21828}" type="datetime1">
              <a:rPr lang="en-GB" smtClean="0"/>
              <a:pPr/>
              <a:t>11/03/2021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0C76-5DC1-4BD7-93A0-669FE59C273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457201"/>
            <a:ext cx="2133600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514351"/>
            <a:ext cx="5029200" cy="3429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E684D-340C-439F-87A2-65DC26546096}" type="datetime1">
              <a:rPr lang="en-GB" smtClean="0"/>
              <a:pPr/>
              <a:t>11/03/2021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E0C76-5DC1-4BD7-93A0-669FE59C273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C946-2781-473E-88ED-4CEF33646D16}" type="datetime1">
              <a:rPr lang="en-GB" smtClean="0"/>
              <a:pPr/>
              <a:t>11/03/2021</a:t>
            </a:fld>
            <a:endParaRPr lang="en-GB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EE0C76-5DC1-4BD7-93A0-669FE59C273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3055873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3200526"/>
            <a:ext cx="3733800" cy="54864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6C31-1C7D-4BBE-AEB6-0D144D63C317}" type="datetime1">
              <a:rPr lang="en-GB" smtClean="0"/>
              <a:pPr/>
              <a:t>11/03/2021</a:t>
            </a:fld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EE0C76-5DC1-4BD7-93A0-669FE59C273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428750"/>
            <a:ext cx="6035040" cy="1762506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66BA-3535-4881-91F6-0620D22F6328}" type="datetime1">
              <a:rPr lang="en-GB" smtClean="0"/>
              <a:pPr/>
              <a:t>11/03/2021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EE0C76-5DC1-4BD7-93A0-669FE59C273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493776"/>
            <a:ext cx="3273552" cy="257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493777"/>
            <a:ext cx="3273552" cy="25741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496482"/>
            <a:ext cx="3273552" cy="47982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028700"/>
            <a:ext cx="3276600" cy="20574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496482"/>
            <a:ext cx="3273552" cy="47982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028700"/>
            <a:ext cx="3273552" cy="20574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39014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39014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954E-C55F-44BA-9FC3-E680FEEFE4E5}" type="datetime1">
              <a:rPr lang="en-GB" smtClean="0"/>
              <a:pPr/>
              <a:t>11/03/2021</a:t>
            </a:fld>
            <a:endParaRPr lang="en-GB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EE0C76-5DC1-4BD7-93A0-669FE59C273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1CC8-3BC1-4006-A5D4-00D6AD86311E}" type="datetime1">
              <a:rPr lang="en-GB" smtClean="0"/>
              <a:pPr/>
              <a:t>11/03/2021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EE0C76-5DC1-4BD7-93A0-669FE59C273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0599F-64B0-48A1-80BD-79663D32668A}" type="datetime1">
              <a:rPr lang="en-GB" smtClean="0"/>
              <a:pPr/>
              <a:t>11/03/2021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EE0C76-5DC1-4BD7-93A0-669FE59C273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330941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4351"/>
            <a:ext cx="4343400" cy="257175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514351"/>
            <a:ext cx="2590800" cy="257175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C443-EC34-4EB6-AB40-660636587821}" type="datetime1">
              <a:rPr lang="en-GB" smtClean="0"/>
              <a:pPr/>
              <a:t>11/03/2021</a:t>
            </a:fld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EE0C76-5DC1-4BD7-93A0-669FE59C273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459582"/>
            <a:ext cx="6705600" cy="1910239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2589785"/>
            <a:ext cx="5029200" cy="540603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2498598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C9699-C2AD-43BD-B328-2A9F62751052}" type="datetime1">
              <a:rPr lang="en-GB" smtClean="0"/>
              <a:pPr/>
              <a:t>11/03/2021</a:t>
            </a:fld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EE0C76-5DC1-4BD7-93A0-669FE59C273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778831"/>
            <a:ext cx="7240620" cy="428024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418098" y="314349"/>
            <a:ext cx="4153854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87641"/>
            <a:ext cx="6479362" cy="356606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3657600"/>
            <a:ext cx="75438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514351"/>
            <a:ext cx="6096000" cy="2743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1605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823EA8C6-4993-4CB7-B029-761AF0739BDD}" type="datetime1">
              <a:rPr lang="en-GB" smtClean="0"/>
              <a:pPr/>
              <a:t>11/03/2021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4616054"/>
            <a:ext cx="457200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4381500"/>
            <a:ext cx="2133600" cy="2286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EFEE0C76-5DC1-4BD7-93A0-669FE59C273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  <p:pic>
        <p:nvPicPr>
          <p:cNvPr id="1026" name="Picture 2" descr="C:\Users\Chris\Downloads\Chris-Oldwoo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3113" cy="5143500"/>
          </a:xfrm>
          <a:prstGeom prst="rect">
            <a:avLst/>
          </a:prstGeom>
          <a:noFill/>
        </p:spPr>
      </p:pic>
    </p:spTree>
  </p:cSld>
  <p:clrMapOvr>
    <a:masterClrMapping/>
  </p:clrMapOvr>
  <p:transition advTm="322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11760" y="123478"/>
            <a:ext cx="5040560" cy="3312368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1st Monad Outing		October 2003</a:t>
            </a:r>
          </a:p>
          <a:p>
            <a:r>
              <a:rPr lang="en-GB" dirty="0" smtClean="0"/>
              <a:t>1st Public Beta		June 2005</a:t>
            </a:r>
          </a:p>
          <a:p>
            <a:r>
              <a:rPr lang="en-GB" dirty="0" smtClean="0"/>
              <a:t>PowerShell 1.0		November 2006</a:t>
            </a:r>
          </a:p>
          <a:p>
            <a:r>
              <a:rPr lang="en-GB" dirty="0" smtClean="0"/>
              <a:t>PowerShell 2.0		October 2009</a:t>
            </a:r>
          </a:p>
          <a:p>
            <a:r>
              <a:rPr lang="en-GB" dirty="0" smtClean="0"/>
              <a:t>PowerShell 3.0		September 2012</a:t>
            </a:r>
          </a:p>
          <a:p>
            <a:r>
              <a:rPr lang="en-GB" dirty="0" smtClean="0"/>
              <a:t>PowerShell 4.0		October 2013</a:t>
            </a:r>
          </a:p>
          <a:p>
            <a:r>
              <a:rPr lang="en-GB" dirty="0" smtClean="0"/>
              <a:t>PowerShell 5.0		February 2016</a:t>
            </a:r>
          </a:p>
          <a:p>
            <a:r>
              <a:rPr lang="en-GB" dirty="0" smtClean="0"/>
              <a:t>PowerShell 5.1		January 2017</a:t>
            </a:r>
          </a:p>
          <a:p>
            <a:pPr>
              <a:buNone/>
            </a:pPr>
            <a:r>
              <a:rPr lang="en-GB" dirty="0" smtClean="0"/>
              <a:t>---</a:t>
            </a:r>
          </a:p>
          <a:p>
            <a:r>
              <a:rPr lang="en-GB" dirty="0" smtClean="0"/>
              <a:t>PowerShell Core 6.0	January 2018</a:t>
            </a:r>
          </a:p>
          <a:p>
            <a:r>
              <a:rPr lang="en-GB" dirty="0" smtClean="0"/>
              <a:t>PowerShell Core 6.1	September 2018</a:t>
            </a:r>
          </a:p>
          <a:p>
            <a:r>
              <a:rPr lang="en-GB" dirty="0" smtClean="0"/>
              <a:t>PowerShell Core 7.0	March 2020</a:t>
            </a:r>
          </a:p>
          <a:p>
            <a:r>
              <a:rPr lang="en-GB" dirty="0" smtClean="0"/>
              <a:t>PowerShell Core 7.1	November 2020</a:t>
            </a:r>
          </a:p>
          <a:p>
            <a:r>
              <a:rPr lang="en-GB" dirty="0" smtClean="0"/>
              <a:t>PowerShell Core 7.2	(</a:t>
            </a:r>
            <a:r>
              <a:rPr lang="en-GB" i="1" dirty="0" smtClean="0"/>
              <a:t>in preview</a:t>
            </a:r>
            <a:r>
              <a:rPr lang="en-GB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Version History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  <p:transition advTm="436797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11760" y="195486"/>
            <a:ext cx="5760640" cy="3240360"/>
          </a:xfrm>
        </p:spPr>
        <p:txBody>
          <a:bodyPr>
            <a:noAutofit/>
          </a:bodyPr>
          <a:lstStyle/>
          <a:p>
            <a:r>
              <a:rPr lang="en-GB" sz="1600" dirty="0" smtClean="0"/>
              <a:t>Windows 8.1, and 10</a:t>
            </a:r>
          </a:p>
          <a:p>
            <a:r>
              <a:rPr lang="en-GB" sz="1600" dirty="0" smtClean="0"/>
              <a:t>Windows Server 2012, 2012 R2, 2016, and 2019</a:t>
            </a:r>
          </a:p>
          <a:p>
            <a:r>
              <a:rPr lang="en-GB" sz="1600" dirty="0" err="1" smtClean="0"/>
              <a:t>macOS</a:t>
            </a:r>
            <a:r>
              <a:rPr lang="en-GB" sz="1600" dirty="0" smtClean="0"/>
              <a:t> 10.13+</a:t>
            </a:r>
          </a:p>
          <a:p>
            <a:r>
              <a:rPr lang="en-GB" sz="1600" dirty="0" smtClean="0"/>
              <a:t>Red Hat Enterprise Linux (RHEL) / </a:t>
            </a:r>
            <a:r>
              <a:rPr lang="en-GB" sz="1600" dirty="0" err="1" smtClean="0"/>
              <a:t>CentOS</a:t>
            </a:r>
            <a:r>
              <a:rPr lang="en-GB" sz="1600" dirty="0" smtClean="0"/>
              <a:t> 7</a:t>
            </a:r>
          </a:p>
          <a:p>
            <a:r>
              <a:rPr lang="en-GB" sz="1600" dirty="0" smtClean="0"/>
              <a:t>Fedora 30+</a:t>
            </a:r>
          </a:p>
          <a:p>
            <a:r>
              <a:rPr lang="en-GB" sz="1600" dirty="0" err="1" smtClean="0"/>
              <a:t>Debian</a:t>
            </a:r>
            <a:r>
              <a:rPr lang="en-GB" sz="1600" dirty="0" smtClean="0"/>
              <a:t> 9+</a:t>
            </a:r>
          </a:p>
          <a:p>
            <a:r>
              <a:rPr lang="en-GB" sz="1600" dirty="0" err="1" smtClean="0"/>
              <a:t>Ubuntu</a:t>
            </a:r>
            <a:r>
              <a:rPr lang="en-GB" sz="1600" dirty="0" smtClean="0"/>
              <a:t> LTS 16.04+</a:t>
            </a:r>
          </a:p>
          <a:p>
            <a:r>
              <a:rPr lang="en-GB" sz="1600" dirty="0" smtClean="0"/>
              <a:t>Alpine Linux 3.8+</a:t>
            </a:r>
          </a:p>
          <a:p>
            <a:r>
              <a:rPr lang="en-GB" sz="1600" dirty="0" smtClean="0"/>
              <a:t>Arch</a:t>
            </a:r>
          </a:p>
          <a:p>
            <a:r>
              <a:rPr lang="en-GB" sz="1600" dirty="0" smtClean="0"/>
              <a:t>Kali</a:t>
            </a:r>
          </a:p>
          <a:p>
            <a:r>
              <a:rPr lang="en-GB" sz="1600" dirty="0" err="1" smtClean="0"/>
              <a:t>Raspbian</a:t>
            </a:r>
            <a:endParaRPr lang="en-GB" sz="1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3657600"/>
            <a:ext cx="8115240" cy="685800"/>
          </a:xfrm>
        </p:spPr>
        <p:txBody>
          <a:bodyPr/>
          <a:lstStyle/>
          <a:p>
            <a:r>
              <a:rPr lang="en-GB" dirty="0" smtClean="0"/>
              <a:t>Core -- Supported Platforms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  <p:transition advTm="103937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11760" y="411510"/>
            <a:ext cx="5318720" cy="3132347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PowerShell REPL</a:t>
            </a:r>
          </a:p>
          <a:p>
            <a:r>
              <a:rPr lang="en-GB" dirty="0" smtClean="0"/>
              <a:t>PowerShell ISE</a:t>
            </a:r>
          </a:p>
          <a:p>
            <a:r>
              <a:rPr lang="en-GB" dirty="0" smtClean="0"/>
              <a:t>Visual Studio / VS Code</a:t>
            </a:r>
          </a:p>
          <a:p>
            <a:pPr>
              <a:buNone/>
            </a:pPr>
            <a:endParaRPr lang="en-GB" dirty="0" smtClean="0"/>
          </a:p>
          <a:p>
            <a:r>
              <a:rPr lang="en-GB" dirty="0" err="1" smtClean="0"/>
              <a:t>PSScriptAnalyzer</a:t>
            </a:r>
            <a:endParaRPr lang="en-GB" dirty="0" smtClean="0"/>
          </a:p>
          <a:p>
            <a:r>
              <a:rPr lang="en-GB" dirty="0" smtClean="0"/>
              <a:t>Pester</a:t>
            </a:r>
          </a:p>
          <a:p>
            <a:r>
              <a:rPr lang="en-GB" dirty="0" err="1" smtClean="0"/>
              <a:t>PSReadLine</a:t>
            </a:r>
            <a:endParaRPr lang="en-GB" dirty="0" smtClean="0"/>
          </a:p>
          <a:p>
            <a:r>
              <a:rPr lang="en-GB" dirty="0" err="1" smtClean="0"/>
              <a:t>Psake</a:t>
            </a:r>
            <a:endParaRPr lang="en-GB" dirty="0" smtClean="0"/>
          </a:p>
          <a:p>
            <a:r>
              <a:rPr lang="en-GB" dirty="0" smtClean="0"/>
              <a:t>PowerShell Gallery / </a:t>
            </a:r>
            <a:r>
              <a:rPr lang="en-GB" dirty="0" err="1" smtClean="0"/>
              <a:t>OneGet</a:t>
            </a:r>
            <a:endParaRPr lang="en-GB" dirty="0" smtClean="0"/>
          </a:p>
          <a:p>
            <a:r>
              <a:rPr lang="en-GB" dirty="0" smtClean="0"/>
              <a:t>...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Tooling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  <p:transition advTm="408157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0" y="3363838"/>
            <a:ext cx="3733800" cy="548640"/>
          </a:xfrm>
        </p:spPr>
        <p:txBody>
          <a:bodyPr/>
          <a:lstStyle/>
          <a:p>
            <a:r>
              <a:rPr lang="en-GB" dirty="0" smtClean="0"/>
              <a:t>Features by example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Language</a:t>
            </a:r>
            <a:endParaRPr lang="en-GB" dirty="0"/>
          </a:p>
        </p:txBody>
      </p:sp>
    </p:spTree>
  </p:cSld>
  <p:clrMapOvr>
    <a:masterClrMapping/>
  </p:clrMapOvr>
  <p:transition advTm="17047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Primitive types</a:t>
            </a:r>
          </a:p>
          <a:p>
            <a:r>
              <a:rPr lang="en-GB" dirty="0" smtClean="0"/>
              <a:t>Collections</a:t>
            </a:r>
          </a:p>
          <a:p>
            <a:r>
              <a:rPr lang="en-GB" dirty="0" smtClean="0"/>
              <a:t>Objects</a:t>
            </a:r>
          </a:p>
          <a:p>
            <a:r>
              <a:rPr lang="en-GB" dirty="0" smtClean="0"/>
              <a:t>Type accelerators</a:t>
            </a:r>
          </a:p>
          <a:p>
            <a:r>
              <a:rPr lang="en-GB" dirty="0" smtClean="0"/>
              <a:t>$null</a:t>
            </a:r>
          </a:p>
          <a:p>
            <a:r>
              <a:rPr lang="en-GB" dirty="0" err="1" smtClean="0"/>
              <a:t>.Net</a:t>
            </a:r>
            <a:r>
              <a:rPr lang="en-GB" dirty="0" smtClean="0"/>
              <a:t> methods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Language Basics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  <p:transition advTm="29843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-split</a:t>
            </a:r>
          </a:p>
          <a:p>
            <a:r>
              <a:rPr lang="en-GB" dirty="0" smtClean="0"/>
              <a:t>-replace</a:t>
            </a:r>
          </a:p>
          <a:p>
            <a:r>
              <a:rPr lang="en-GB" dirty="0" smtClean="0"/>
              <a:t>-match</a:t>
            </a:r>
          </a:p>
          <a:p>
            <a:r>
              <a:rPr lang="en-GB" dirty="0" smtClean="0"/>
              <a:t>-like</a:t>
            </a:r>
          </a:p>
          <a:p>
            <a:r>
              <a:rPr lang="en-GB" dirty="0" smtClean="0"/>
              <a:t>-join</a:t>
            </a:r>
          </a:p>
          <a:p>
            <a:r>
              <a:rPr lang="en-GB" dirty="0" smtClean="0"/>
              <a:t>-f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Operators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  <p:transition advTm="55656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Naming conventions</a:t>
            </a:r>
          </a:p>
          <a:p>
            <a:r>
              <a:rPr lang="en-GB" dirty="0" smtClean="0"/>
              <a:t>Common verbs</a:t>
            </a:r>
          </a:p>
          <a:p>
            <a:r>
              <a:rPr lang="en-GB" dirty="0" smtClean="0"/>
              <a:t>Aliases</a:t>
            </a:r>
          </a:p>
          <a:p>
            <a:r>
              <a:rPr lang="en-GB" dirty="0" smtClean="0"/>
              <a:t>Arguments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Cmdlets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  <p:transition advTm="12094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Structure</a:t>
            </a:r>
          </a:p>
          <a:p>
            <a:r>
              <a:rPr lang="en-GB" dirty="0" smtClean="0"/>
              <a:t>Return values</a:t>
            </a:r>
          </a:p>
          <a:p>
            <a:r>
              <a:rPr lang="en-GB" dirty="0" smtClean="0"/>
              <a:t>Parameters</a:t>
            </a:r>
          </a:p>
          <a:p>
            <a:r>
              <a:rPr lang="en-GB" dirty="0" smtClean="0"/>
              <a:t>Filters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  <p:transition advTm="3328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Objects</a:t>
            </a:r>
          </a:p>
          <a:p>
            <a:r>
              <a:rPr lang="en-GB" dirty="0" smtClean="0"/>
              <a:t>Filtering</a:t>
            </a:r>
          </a:p>
          <a:p>
            <a:r>
              <a:rPr lang="en-GB" dirty="0" smtClean="0"/>
              <a:t>Projecting</a:t>
            </a:r>
          </a:p>
          <a:p>
            <a:r>
              <a:rPr lang="en-GB" dirty="0" smtClean="0"/>
              <a:t>Grouping</a:t>
            </a:r>
          </a:p>
          <a:p>
            <a:r>
              <a:rPr lang="en-GB" dirty="0" smtClean="0"/>
              <a:t>Output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3657600"/>
            <a:ext cx="8115240" cy="685800"/>
          </a:xfrm>
        </p:spPr>
        <p:txBody>
          <a:bodyPr/>
          <a:lstStyle/>
          <a:p>
            <a:r>
              <a:rPr lang="en-GB" dirty="0" smtClean="0"/>
              <a:t>Pipelines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  <p:transition advTm="3485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(Non-) Terminating Errors</a:t>
            </a:r>
          </a:p>
          <a:p>
            <a:r>
              <a:rPr lang="en-GB" dirty="0" smtClean="0"/>
              <a:t>-</a:t>
            </a:r>
            <a:r>
              <a:rPr lang="en-GB" dirty="0" err="1" smtClean="0"/>
              <a:t>ErrorAction</a:t>
            </a:r>
            <a:endParaRPr lang="en-GB" dirty="0" smtClean="0"/>
          </a:p>
          <a:p>
            <a:r>
              <a:rPr lang="en-GB" dirty="0" smtClean="0"/>
              <a:t>$</a:t>
            </a:r>
            <a:r>
              <a:rPr lang="en-GB" dirty="0" err="1" smtClean="0"/>
              <a:t>ErrorActionPreference</a:t>
            </a:r>
            <a:endParaRPr lang="en-GB" dirty="0" smtClean="0"/>
          </a:p>
          <a:p>
            <a:r>
              <a:rPr lang="en-GB" dirty="0" smtClean="0"/>
              <a:t>Trap</a:t>
            </a:r>
          </a:p>
          <a:p>
            <a:r>
              <a:rPr lang="en-GB" dirty="0" smtClean="0"/>
              <a:t>Try / Catch / Finally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Error Handling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PowerShell for the Curious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ACCU Conference 2021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51920" y="3651870"/>
            <a:ext cx="43204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GB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Chris Oldwood</a:t>
            </a:r>
          </a:p>
        </p:txBody>
      </p:sp>
    </p:spTree>
  </p:cSld>
  <p:clrMapOvr>
    <a:masterClrMapping/>
  </p:clrMapOvr>
  <p:transition advTm="190985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Documentation</a:t>
            </a:r>
          </a:p>
          <a:p>
            <a:r>
              <a:rPr lang="en-GB" dirty="0" smtClean="0"/>
              <a:t>Parameters</a:t>
            </a:r>
          </a:p>
          <a:p>
            <a:r>
              <a:rPr lang="en-GB" dirty="0" smtClean="0"/>
              <a:t>Safe defaults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Scripting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0" y="3363838"/>
            <a:ext cx="3733800" cy="548640"/>
          </a:xfrm>
        </p:spPr>
        <p:txBody>
          <a:bodyPr/>
          <a:lstStyle/>
          <a:p>
            <a:r>
              <a:rPr lang="en-GB" dirty="0" smtClean="0"/>
              <a:t>Closing remarks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Epilogue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71600" y="514351"/>
            <a:ext cx="7200800" cy="2743199"/>
          </a:xfrm>
        </p:spPr>
        <p:txBody>
          <a:bodyPr/>
          <a:lstStyle/>
          <a:p>
            <a:r>
              <a:rPr lang="en-GB" dirty="0" smtClean="0"/>
              <a:t>Empty sequences are </a:t>
            </a:r>
            <a:r>
              <a:rPr lang="en-GB" dirty="0" smtClean="0">
                <a:solidFill>
                  <a:srgbClr val="FFFF00"/>
                </a:solidFill>
              </a:rPr>
              <a:t>$null</a:t>
            </a:r>
            <a:r>
              <a:rPr lang="en-GB" dirty="0" smtClean="0"/>
              <a:t> not [ ]</a:t>
            </a:r>
          </a:p>
          <a:p>
            <a:r>
              <a:rPr lang="en-GB" dirty="0" smtClean="0"/>
              <a:t>Arguments only in </a:t>
            </a:r>
            <a:r>
              <a:rPr lang="en-GB" dirty="0" smtClean="0">
                <a:solidFill>
                  <a:srgbClr val="FFFF00"/>
                </a:solidFill>
              </a:rPr>
              <a:t>()</a:t>
            </a:r>
            <a:r>
              <a:rPr lang="en-GB" dirty="0" smtClean="0"/>
              <a:t> for method calls</a:t>
            </a:r>
          </a:p>
          <a:p>
            <a:r>
              <a:rPr lang="en-GB" dirty="0" smtClean="0"/>
              <a:t>Use “</a:t>
            </a:r>
            <a:r>
              <a:rPr lang="en-GB" dirty="0" smtClean="0">
                <a:solidFill>
                  <a:srgbClr val="FFFF00"/>
                </a:solidFill>
              </a:rPr>
              <a:t>&amp;</a:t>
            </a:r>
            <a:r>
              <a:rPr lang="en-GB" dirty="0" smtClean="0"/>
              <a:t> { ... }” to also execute a </a:t>
            </a:r>
            <a:r>
              <a:rPr lang="en-GB" dirty="0" err="1" smtClean="0"/>
              <a:t>ScriptBlock</a:t>
            </a:r>
            <a:endParaRPr lang="en-GB" dirty="0" smtClean="0"/>
          </a:p>
          <a:p>
            <a:r>
              <a:rPr lang="en-GB" dirty="0" smtClean="0"/>
              <a:t>Native tool errors </a:t>
            </a:r>
            <a:r>
              <a:rPr lang="en-GB" i="1" dirty="0" smtClean="0"/>
              <a:t>only</a:t>
            </a:r>
            <a:r>
              <a:rPr lang="en-GB" dirty="0" smtClean="0"/>
              <a:t> set </a:t>
            </a:r>
            <a:r>
              <a:rPr lang="en-GB" dirty="0" smtClean="0">
                <a:solidFill>
                  <a:srgbClr val="FFFF00"/>
                </a:solidFill>
              </a:rPr>
              <a:t>$?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rgbClr val="FFFF00"/>
                </a:solidFill>
              </a:rPr>
              <a:t>$</a:t>
            </a:r>
            <a:r>
              <a:rPr lang="en-GB" dirty="0" err="1" smtClean="0">
                <a:solidFill>
                  <a:srgbClr val="FFFF00"/>
                </a:solidFill>
              </a:rPr>
              <a:t>LastExitCode</a:t>
            </a:r>
            <a:endParaRPr lang="en-GB" dirty="0" smtClean="0">
              <a:solidFill>
                <a:srgbClr val="FFFF00"/>
              </a:solidFill>
            </a:endParaRPr>
          </a:p>
          <a:p>
            <a:r>
              <a:rPr lang="en-GB" dirty="0" err="1" smtClean="0"/>
              <a:t>HashTables</a:t>
            </a:r>
            <a:r>
              <a:rPr lang="en-GB" dirty="0" smtClean="0"/>
              <a:t> need </a:t>
            </a:r>
            <a:r>
              <a:rPr lang="en-GB" dirty="0" err="1" smtClean="0">
                <a:solidFill>
                  <a:srgbClr val="FFFF00"/>
                </a:solidFill>
              </a:rPr>
              <a:t>GetEnumerator</a:t>
            </a:r>
            <a:r>
              <a:rPr lang="en-GB" dirty="0" smtClean="0">
                <a:solidFill>
                  <a:srgbClr val="FFFF00"/>
                </a:solidFill>
              </a:rPr>
              <a:t>()</a:t>
            </a:r>
          </a:p>
          <a:p>
            <a:r>
              <a:rPr lang="en-GB" dirty="0" smtClean="0"/>
              <a:t>Environment variables from </a:t>
            </a:r>
            <a:r>
              <a:rPr lang="en-GB" dirty="0" smtClean="0">
                <a:solidFill>
                  <a:srgbClr val="FFFF00"/>
                </a:solidFill>
              </a:rPr>
              <a:t>.bat</a:t>
            </a:r>
            <a:r>
              <a:rPr lang="en-GB" dirty="0" smtClean="0"/>
              <a:t> not preserved</a:t>
            </a:r>
          </a:p>
          <a:p>
            <a:r>
              <a:rPr lang="en-GB" dirty="0" smtClean="0"/>
              <a:t> </a:t>
            </a:r>
            <a:r>
              <a:rPr lang="en-GB" dirty="0" smtClean="0">
                <a:solidFill>
                  <a:srgbClr val="FFFF00"/>
                </a:solidFill>
              </a:rPr>
              <a:t>Out-File</a:t>
            </a:r>
            <a:r>
              <a:rPr lang="en-GB" dirty="0" smtClean="0"/>
              <a:t> (aka </a:t>
            </a:r>
            <a:r>
              <a:rPr lang="en-GB" dirty="0" smtClean="0">
                <a:solidFill>
                  <a:srgbClr val="FFFF00"/>
                </a:solidFill>
              </a:rPr>
              <a:t>&gt;</a:t>
            </a:r>
            <a:r>
              <a:rPr lang="en-GB" dirty="0" smtClean="0"/>
              <a:t>) writes </a:t>
            </a:r>
            <a:r>
              <a:rPr lang="en-GB" smtClean="0"/>
              <a:t>UTF-16 files by </a:t>
            </a:r>
            <a:r>
              <a:rPr lang="en-GB" dirty="0" smtClean="0"/>
              <a:t>default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</a:t>
            </a:r>
            <a:r>
              <a:rPr lang="en-GB" dirty="0" err="1" smtClean="0"/>
              <a:t>Gotchas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  <p:transition advTm="7438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Books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  <p:pic>
        <p:nvPicPr>
          <p:cNvPr id="1026" name="Picture 2" descr="Image result for powershell in action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907704" y="411510"/>
            <a:ext cx="2310300" cy="2862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Image result for shell of an idea book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572000" y="411510"/>
            <a:ext cx="1921137" cy="288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000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exit 0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71600" y="951571"/>
            <a:ext cx="72009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GB" sz="2800" dirty="0">
                <a:latin typeface="+mn-lt"/>
              </a:rPr>
              <a:t>Blog:</a:t>
            </a:r>
          </a:p>
          <a:p>
            <a:r>
              <a:rPr lang="en-GB" sz="2800" dirty="0">
                <a:latin typeface="+mn-lt"/>
              </a:rPr>
              <a:t>http://chrisoldwood.blogspot.co.uk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971600" y="2031690"/>
            <a:ext cx="72009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GB" sz="2800" dirty="0">
                <a:latin typeface="+mn-lt"/>
              </a:rPr>
              <a:t>Articles:</a:t>
            </a:r>
          </a:p>
          <a:p>
            <a:r>
              <a:rPr lang="en-GB" sz="2800" dirty="0">
                <a:latin typeface="+mn-lt"/>
              </a:rPr>
              <a:t>http://chrisoldwood.com/articles.htm</a:t>
            </a:r>
          </a:p>
        </p:txBody>
      </p:sp>
    </p:spTree>
  </p:cSld>
  <p:clrMapOvr>
    <a:masterClrMapping/>
  </p:clrMapOvr>
  <p:transition advTm="15391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0" y="3363838"/>
            <a:ext cx="3733800" cy="548640"/>
          </a:xfrm>
        </p:spPr>
        <p:txBody>
          <a:bodyPr/>
          <a:lstStyle/>
          <a:p>
            <a:r>
              <a:rPr lang="en-GB" dirty="0" smtClean="0"/>
              <a:t>Background material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71600" y="1428750"/>
            <a:ext cx="7349440" cy="1762506"/>
          </a:xfrm>
        </p:spPr>
        <p:txBody>
          <a:bodyPr/>
          <a:lstStyle/>
          <a:p>
            <a:r>
              <a:rPr lang="en-GB" dirty="0" smtClean="0"/>
              <a:t>Why PowerShell?</a:t>
            </a:r>
            <a:endParaRPr lang="en-GB" dirty="0"/>
          </a:p>
        </p:txBody>
      </p:sp>
    </p:spTree>
  </p:cSld>
  <p:clrMapOvr>
    <a:masterClrMapping/>
  </p:clrMapOvr>
  <p:transition advTm="90829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Scripting in the 1990s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  <p:pic>
        <p:nvPicPr>
          <p:cNvPr id="36870" name="Picture 6" descr="Image result for windows vbscript icon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076056" y="267494"/>
            <a:ext cx="2412268" cy="2412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00" name="Picture 4" descr="tinyapps.org / syste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599" y="411510"/>
            <a:ext cx="3933209" cy="216024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 rot="16200000">
            <a:off x="-1069876" y="1069876"/>
            <a:ext cx="24167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solidFill>
                  <a:schemeClr val="accent5"/>
                </a:solidFill>
              </a:rPr>
              <a:t>https://tinyapps.org/system.html</a:t>
            </a:r>
            <a:endParaRPr lang="en-GB" sz="1200" dirty="0">
              <a:solidFill>
                <a:schemeClr val="accent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6989277" y="1877725"/>
            <a:ext cx="40324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200" dirty="0" smtClean="0">
                <a:solidFill>
                  <a:schemeClr val="accent5"/>
                </a:solidFill>
              </a:rPr>
              <a:t>https://blog-du-grouik.tinad.fr/public/vbscript.png</a:t>
            </a:r>
            <a:endParaRPr lang="en-GB" sz="12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 advTm="382266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Monad Manifesto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691680" y="411509"/>
            <a:ext cx="4608512" cy="287299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4572000" y="491266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GB" sz="1400" dirty="0" smtClean="0">
                <a:solidFill>
                  <a:schemeClr val="accent1"/>
                </a:solidFill>
              </a:rPr>
              <a:t>https://www.jsnover.com/Docs/MonadManifesto.pdf</a:t>
            </a:r>
            <a:endParaRPr lang="en-GB" sz="1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advTm="18536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dirty="0" smtClean="0"/>
              <a:t>“Monad leverages the .NET Common Runtime to provide a powerful, consistent, intuitive, extensible and useful set of tools that drive down costs of administration and make the life of </a:t>
            </a:r>
            <a:r>
              <a:rPr lang="en-GB" b="1" i="1" dirty="0" smtClean="0">
                <a:solidFill>
                  <a:srgbClr val="FFFF00"/>
                </a:solidFill>
              </a:rPr>
              <a:t>non-programmers</a:t>
            </a:r>
            <a:r>
              <a:rPr lang="en-GB" dirty="0" smtClean="0"/>
              <a:t> a lot easier.“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“The goal is that UNIX </a:t>
            </a:r>
            <a:r>
              <a:rPr lang="en-GB" dirty="0" err="1" smtClean="0"/>
              <a:t>admins</a:t>
            </a:r>
            <a:r>
              <a:rPr lang="en-GB" dirty="0" smtClean="0"/>
              <a:t> working with Windows will find it easy to learn and migrate their skills to MSH."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Target Audience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  <p:transition advTm="240844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dirty="0" smtClean="0"/>
              <a:t>“Much of the effort is spent </a:t>
            </a:r>
            <a:r>
              <a:rPr lang="en-GB" dirty="0" smtClean="0">
                <a:solidFill>
                  <a:srgbClr val="FFFF00"/>
                </a:solidFill>
              </a:rPr>
              <a:t>rewriting</a:t>
            </a:r>
            <a:r>
              <a:rPr lang="en-GB" dirty="0" smtClean="0"/>
              <a:t> the same functions over and over again by different people in different ways.”</a:t>
            </a:r>
          </a:p>
          <a:p>
            <a:endParaRPr lang="en-GB" dirty="0" smtClean="0"/>
          </a:p>
          <a:p>
            <a:r>
              <a:rPr lang="en-GB" dirty="0" smtClean="0"/>
              <a:t>Parse, validate, and encode user input</a:t>
            </a:r>
          </a:p>
          <a:p>
            <a:r>
              <a:rPr lang="en-GB" dirty="0" smtClean="0"/>
              <a:t>Document usage</a:t>
            </a:r>
          </a:p>
          <a:p>
            <a:r>
              <a:rPr lang="en-GB" dirty="0" smtClean="0"/>
              <a:t>Log activity</a:t>
            </a:r>
          </a:p>
          <a:p>
            <a:r>
              <a:rPr lang="en-GB" dirty="0" smtClean="0"/>
              <a:t>Format data, output results and report errors</a:t>
            </a:r>
          </a:p>
          <a:p>
            <a:r>
              <a:rPr lang="en-GB" dirty="0" smtClean="0"/>
              <a:t>Operate on remote nodes or sets of remote nodes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 Boilerplate Code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  <p:transition advTm="198922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"While the basic model is extremely powerful, its intrinsic flaw is the tight binding of these operations and the use of </a:t>
            </a:r>
            <a:r>
              <a:rPr lang="en-GB" dirty="0" smtClean="0">
                <a:solidFill>
                  <a:srgbClr val="FFFF00"/>
                </a:solidFill>
              </a:rPr>
              <a:t>unstructured text</a:t>
            </a:r>
            <a:r>
              <a:rPr lang="en-GB" dirty="0" smtClean="0"/>
              <a:t> for integration. This requires clumsy, </a:t>
            </a:r>
            <a:r>
              <a:rPr lang="en-GB" dirty="0" err="1" smtClean="0"/>
              <a:t>lossy</a:t>
            </a:r>
            <a:r>
              <a:rPr lang="en-GB" dirty="0" smtClean="0"/>
              <a:t>, imprecise text manipulation utilities."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Traffic in Objects, not Text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  <p:transition advTm="237078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Powered by </a:t>
            </a:r>
            <a:r>
              <a:rPr lang="en-GB" dirty="0" err="1" smtClean="0"/>
              <a:t>.Net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  <p:pic>
        <p:nvPicPr>
          <p:cNvPr id="20482" name="Picture 2" descr="https://neosmart.net/blog/wp-content/uploads/2019/06/original-dot-net-logo.gif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691680" y="411510"/>
            <a:ext cx="4445790" cy="2858008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3311352" y="4935751"/>
            <a:ext cx="58326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200" dirty="0" smtClean="0">
                <a:solidFill>
                  <a:schemeClr val="accent5"/>
                </a:solidFill>
              </a:rPr>
              <a:t>https://neosmart.net/blog/wp-content/uploads/2019/06/original-dot-net-logo.gif</a:t>
            </a:r>
            <a:endParaRPr lang="en-GB" sz="12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 advTm="211735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PT-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PPT-Theme</Template>
  <TotalTime>1139</TotalTime>
  <Words>798</Words>
  <Application>Microsoft Office PowerPoint</Application>
  <PresentationFormat>On-screen Show (16:9)</PresentationFormat>
  <Paragraphs>168</Paragraphs>
  <Slides>24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PPT-Theme</vt:lpstr>
      <vt:lpstr>Slide 1</vt:lpstr>
      <vt:lpstr>PowerShell for the Curious</vt:lpstr>
      <vt:lpstr>Why PowerShell?</vt:lpstr>
      <vt:lpstr>Scripting in the 1990s</vt:lpstr>
      <vt:lpstr>The Monad Manifesto</vt:lpstr>
      <vt:lpstr>Target Audience</vt:lpstr>
      <vt:lpstr>Less Boilerplate Code</vt:lpstr>
      <vt:lpstr>Traffic in Objects, not Text</vt:lpstr>
      <vt:lpstr>Powered by .Net</vt:lpstr>
      <vt:lpstr>Version History</vt:lpstr>
      <vt:lpstr>Core -- Supported Platforms</vt:lpstr>
      <vt:lpstr>Tooling</vt:lpstr>
      <vt:lpstr>The Language</vt:lpstr>
      <vt:lpstr>Language Basics</vt:lpstr>
      <vt:lpstr>Operators</vt:lpstr>
      <vt:lpstr>Cmdlets</vt:lpstr>
      <vt:lpstr>Functions</vt:lpstr>
      <vt:lpstr>Pipelines</vt:lpstr>
      <vt:lpstr>Error Handling</vt:lpstr>
      <vt:lpstr>Scripting</vt:lpstr>
      <vt:lpstr>Epilogue</vt:lpstr>
      <vt:lpstr>Common Gotchas</vt:lpstr>
      <vt:lpstr>Books</vt:lpstr>
      <vt:lpstr>exit 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for the Curious</dc:title>
  <dc:creator>Chris Oldwood</dc:creator>
  <cp:lastModifiedBy>Chris Oldwood</cp:lastModifiedBy>
  <cp:revision>47</cp:revision>
  <dcterms:created xsi:type="dcterms:W3CDTF">2021-02-17T22:47:56Z</dcterms:created>
  <dcterms:modified xsi:type="dcterms:W3CDTF">2021-03-11T15:56:01Z</dcterms:modified>
</cp:coreProperties>
</file>