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66" r:id="rId3"/>
    <p:sldId id="270" r:id="rId4"/>
    <p:sldId id="258" r:id="rId5"/>
    <p:sldId id="272" r:id="rId6"/>
    <p:sldId id="260" r:id="rId7"/>
    <p:sldId id="261" r:id="rId8"/>
    <p:sldId id="271" r:id="rId9"/>
    <p:sldId id="262" r:id="rId10"/>
    <p:sldId id="263" r:id="rId11"/>
    <p:sldId id="257" r:id="rId1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099" autoAdjust="0"/>
    <p:restoredTop sz="90805" autoAdjust="0"/>
  </p:normalViewPr>
  <p:slideViewPr>
    <p:cSldViewPr>
      <p:cViewPr varScale="1">
        <p:scale>
          <a:sx n="99" d="100"/>
          <a:sy n="99" d="100"/>
        </p:scale>
        <p:origin x="413" y="283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A3E4FD-D377-4845-8618-CBFD532B2A5D}" type="datetimeFigureOut">
              <a:rPr lang="en-GB" smtClean="0"/>
              <a:pPr/>
              <a:t>18/04/2023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EAC52-0FFC-4D29-86CA-FF872DBABD79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Short explanation about the</a:t>
            </a:r>
            <a:r>
              <a:rPr lang="en-GB" baseline="0" dirty="0"/>
              <a:t> etymology of the term and how that relates to publishing changes.</a:t>
            </a:r>
          </a:p>
          <a:p>
            <a:r>
              <a:rPr lang="en-GB" baseline="0" dirty="0"/>
              <a:t>Going from “works on my machine” to “works on every machine”, assuming we know what “work” even means. (Agile Manifesto.)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EAC52-0FFC-4D29-86CA-FF872DBABD79}" type="slidenum">
              <a:rPr lang="en-GB" smtClean="0"/>
              <a:pPr/>
              <a:t>1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Don’t think that once the code is written that’s the end of it – old </a:t>
            </a:r>
            <a:r>
              <a:rPr lang="en-GB" dirty="0" err="1"/>
              <a:t>skool</a:t>
            </a:r>
            <a:r>
              <a:rPr lang="en-GB" dirty="0"/>
              <a:t> thinking – there’s still lots to do.</a:t>
            </a:r>
          </a:p>
          <a:p>
            <a:r>
              <a:rPr lang="en-GB" dirty="0"/>
              <a:t>Code complete only means “works on my machine” there are still many potential sources of feedback that might need addressing.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2EAC52-0FFC-4D29-86CA-FF872DBABD79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39175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Build the right thing vs build the thing</a:t>
            </a:r>
            <a:r>
              <a:rPr lang="en-GB" baseline="0" dirty="0"/>
              <a:t> right – early feedback from the customer.</a:t>
            </a:r>
          </a:p>
          <a:p>
            <a:r>
              <a:rPr lang="en-GB" baseline="0" dirty="0"/>
              <a:t>Cite Capers-Jones?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EAC52-0FFC-4D29-86CA-FF872DBABD79}" type="slidenum">
              <a:rPr lang="en-GB" smtClean="0"/>
              <a:pPr/>
              <a:t>3</a:t>
            </a:fld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Before passing it on prove we can reproduce the build / artefacts / tests to avoid blocking the delivery pipeline.</a:t>
            </a:r>
          </a:p>
          <a:p>
            <a:r>
              <a:rPr lang="en-GB" dirty="0"/>
              <a:t>(Aside about Trunk Based Development and Merge Debt.)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2EAC52-0FFC-4D29-86CA-FF872DBABD79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57748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Automation is a key enabler to a fast flowing pipeline.</a:t>
            </a:r>
          </a:p>
          <a:p>
            <a:r>
              <a:rPr lang="en-GB" dirty="0"/>
              <a:t>It should be simple to reproduce locally what the delivery pipeline runs so you can be confident and debug 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2EAC52-0FFC-4D29-86CA-FF872DBABD79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10856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My commit checklist.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2EAC52-0FFC-4D29-86CA-FF872DBABD79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01459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EAC52-0FFC-4D29-86CA-FF872DBABD79}" type="slidenum">
              <a:rPr lang="en-GB" smtClean="0"/>
              <a:pPr/>
              <a:t>7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28800" y="2240554"/>
            <a:ext cx="457200" cy="1034129"/>
          </a:xfrm>
          <a:prstGeom prst="rect">
            <a:avLst/>
          </a:prstGeom>
          <a:noFill/>
        </p:spPr>
        <p:txBody>
          <a:bodyPr wrap="square" lIns="0" tIns="9144" rIns="0" bIns="9144" rtlCol="0" anchor="ctr" anchorCtr="0">
            <a:spAutoFit/>
          </a:bodyPr>
          <a:lstStyle/>
          <a:p>
            <a:r>
              <a:rPr lang="en-US" sz="6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914400"/>
            <a:ext cx="7543800" cy="1614488"/>
          </a:xfrm>
        </p:spPr>
        <p:txBody>
          <a:bodyPr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2531618"/>
            <a:ext cx="6172200" cy="51435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0C1-A532-490C-AEF2-E72DB29B3AAE}" type="datetime1">
              <a:rPr lang="en-US" smtClean="0"/>
              <a:pPr/>
              <a:t>4/18/2023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@chrisoldwood / gort@cix.co.uk / chrisoldwood.com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3600" y="514351"/>
            <a:ext cx="5791200" cy="2628899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E0C74-61FE-41AB-B313-3142CF9EB412}" type="datetime1">
              <a:rPr lang="en-US" smtClean="0"/>
              <a:pPr/>
              <a:t>4/18/2023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@chrisoldwood / gort@cix.co.uk / chrisoldwood.com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9600" y="457201"/>
            <a:ext cx="2133600" cy="3886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5600" y="514351"/>
            <a:ext cx="5029200" cy="34290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651F1-A656-413B-B685-E68534526A03}" type="datetime1">
              <a:rPr lang="en-US" smtClean="0"/>
              <a:pPr/>
              <a:t>4/18/2023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@chrisoldwood / gort@cix.co.uk / chrisoldwood.com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947C4-B86A-4659-AFDF-4A9E258E4F18}" type="datetime1">
              <a:rPr lang="en-US" smtClean="0"/>
              <a:pPr/>
              <a:t>4/18/2023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@chrisoldwood / gort@cix.co.uk / chrisoldwood.com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67200" y="3055873"/>
            <a:ext cx="457200" cy="101566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3200526"/>
            <a:ext cx="3733800" cy="54864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8E49E-22E9-430A-BAD4-27DAAD7D709B}" type="datetime1">
              <a:rPr lang="en-US" smtClean="0"/>
              <a:pPr/>
              <a:t>4/18/2023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@chrisoldwood / gort@cix.co.uk / chrisoldwood.com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0" y="1428750"/>
            <a:ext cx="6035040" cy="1762506"/>
          </a:xfr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540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3E520-A500-4406-A464-5A7572B93497}" type="datetime1">
              <a:rPr lang="en-US" smtClean="0"/>
              <a:pPr/>
              <a:t>4/18/2023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@chrisoldwood / gort@cix.co.uk / chrisoldwood.com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344168" y="493776"/>
            <a:ext cx="3273552" cy="2571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5029200" y="493777"/>
            <a:ext cx="3273552" cy="25741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496482"/>
            <a:ext cx="3273552" cy="47982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4168" y="1028700"/>
            <a:ext cx="3276600" cy="20574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496482"/>
            <a:ext cx="3273552" cy="47982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1028700"/>
            <a:ext cx="3273552" cy="20574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56640" y="390144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780280" y="390144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CADEB-A210-42F3-8D52-8285F1E25BF3}" type="datetime1">
              <a:rPr lang="en-US" smtClean="0"/>
              <a:pPr/>
              <a:t>4/18/2023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@chrisoldwood / gort@cix.co.uk / chrisoldwood.com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B3174-387D-48B7-BF86-E050E6FDCA19}" type="datetime1">
              <a:rPr lang="en-US" smtClean="0"/>
              <a:pPr/>
              <a:t>4/18/2023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@chrisoldwood / gort@cix.co.uk / chrisoldwood.com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F46B5-D402-4116-90D6-AFF3B2493D1A}" type="datetime1">
              <a:rPr lang="en-US" smtClean="0"/>
              <a:pPr/>
              <a:t>4/18/2023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@chrisoldwood / gort@cix.co.uk / chrisoldwood.com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28920" y="1330941"/>
            <a:ext cx="457200" cy="123110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14351"/>
            <a:ext cx="4343400" cy="2571750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514351"/>
            <a:ext cx="2590800" cy="257175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CF927-AA1A-4A02-97A3-39726D275AF6}" type="datetime1">
              <a:rPr lang="en-US" smtClean="0"/>
              <a:pPr/>
              <a:t>4/18/2023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@chrisoldwood / gort@cix.co.uk / chrisoldwood.com</a:t>
            </a:r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9200" y="459582"/>
            <a:ext cx="6705600" cy="1910239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2589785"/>
            <a:ext cx="5029200" cy="540603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5352" y="2498598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8D2C5-E4CD-4048-9801-1D43D5B0B2CB}" type="datetime1">
              <a:rPr lang="en-US" smtClean="0"/>
              <a:pPr/>
              <a:t>4/18/2023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@chrisoldwood / gort@cix.co.uk / chrisoldwood.com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9724275">
            <a:off x="1373221" y="778831"/>
            <a:ext cx="7240620" cy="4280240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17656910">
            <a:off x="418098" y="314349"/>
            <a:ext cx="4153854" cy="448045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9724275">
            <a:off x="3277955" y="87641"/>
            <a:ext cx="6479362" cy="3566068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3657600"/>
            <a:ext cx="7543800" cy="6858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514351"/>
            <a:ext cx="6096000" cy="27431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461605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58F8B1A4-1C55-4457-BC64-7803CDB261BD}" type="datetime1">
              <a:rPr lang="en-US" smtClean="0"/>
              <a:pPr/>
              <a:t>4/18/2023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0" y="4616054"/>
            <a:ext cx="4572000" cy="27384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r>
              <a:rPr lang="en-US"/>
              <a:t>@chrisoldwood / gort@cix.co.uk / chrisoldwood.com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" y="4381500"/>
            <a:ext cx="2133600" cy="228600"/>
          </a:xfrm>
          <a:prstGeom prst="rect">
            <a:avLst/>
          </a:prstGeom>
        </p:spPr>
        <p:txBody>
          <a:bodyPr vert="horz" lIns="91440" tIns="45720" rIns="91440" bIns="9144" rtlCol="0" anchor="b"/>
          <a:lstStyle>
            <a:lvl1pPr algn="l">
              <a:defRPr sz="16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56032" algn="l" defTabSz="914400" rtl="0" eaLnBrk="1" latinLnBrk="0" hangingPunct="1">
        <a:spcBef>
          <a:spcPct val="20000"/>
        </a:spcBef>
        <a:spcAft>
          <a:spcPts val="0"/>
        </a:spcAft>
        <a:buSzPct val="60000"/>
        <a:buFont typeface="Wingdings" pitchFamily="2" charset="2"/>
        <a:buChar char=""/>
        <a:defRPr sz="21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400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058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7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5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6596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2402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514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8346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438150"/>
            <a:ext cx="7543800" cy="2090738"/>
          </a:xfrm>
        </p:spPr>
        <p:txBody>
          <a:bodyPr/>
          <a:lstStyle/>
          <a:p>
            <a:r>
              <a:rPr lang="en-GB" dirty="0"/>
              <a:t>Shipshape and Bristol Fashion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ACCU Early Careers </a:t>
            </a:r>
            <a:r>
              <a:rPr lang="en-GB"/>
              <a:t>Day 2023</a:t>
            </a:r>
            <a:endParaRPr lang="en-GB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3886200" y="3486150"/>
            <a:ext cx="432048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GB" sz="4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</a:rPr>
              <a:t>Chris Oldwood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@chrisoldwood / gort@cix.co.uk / chrisoldwood.com</a:t>
            </a:r>
          </a:p>
        </p:txBody>
      </p:sp>
    </p:spTree>
  </p:cSld>
  <p:clrMapOvr>
    <a:masterClrMapping/>
  </p:clrMapOvr>
  <p:transition advTm="171462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Push the changes</a:t>
            </a:r>
          </a:p>
          <a:p>
            <a:r>
              <a:rPr lang="en-GB" dirty="0"/>
              <a:t>Deploy them</a:t>
            </a:r>
          </a:p>
          <a:p>
            <a:r>
              <a:rPr lang="en-GB" dirty="0"/>
              <a:t>Monitor for breaks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Publish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@chrisoldwood / gort@cix.co.uk / chrisoldwood.com</a:t>
            </a:r>
          </a:p>
        </p:txBody>
      </p:sp>
    </p:spTree>
  </p:cSld>
  <p:clrMapOvr>
    <a:masterClrMapping/>
  </p:clrMapOvr>
  <p:transition advTm="134394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Bon voyage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@chrisoldwood / gort@cix.co.uk / chrisoldwood.com</a:t>
            </a:r>
          </a:p>
        </p:txBody>
      </p:sp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971600" y="951571"/>
            <a:ext cx="72009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r>
              <a:rPr lang="en-GB" sz="2800" dirty="0">
                <a:latin typeface="+mn-lt"/>
              </a:rPr>
              <a:t>Blog:</a:t>
            </a:r>
          </a:p>
          <a:p>
            <a:r>
              <a:rPr lang="en-GB" sz="2800" dirty="0">
                <a:latin typeface="+mn-lt"/>
              </a:rPr>
              <a:t>http://chrisoldwood.blogspot.co.uk</a:t>
            </a:r>
          </a:p>
        </p:txBody>
      </p:sp>
      <p:sp>
        <p:nvSpPr>
          <p:cNvPr id="7" name="TextBox 5"/>
          <p:cNvSpPr txBox="1">
            <a:spLocks noChangeArrowheads="1"/>
          </p:cNvSpPr>
          <p:nvPr/>
        </p:nvSpPr>
        <p:spPr bwMode="auto">
          <a:xfrm>
            <a:off x="971600" y="2031690"/>
            <a:ext cx="72009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r>
              <a:rPr lang="en-GB" sz="2800" dirty="0">
                <a:latin typeface="+mn-lt"/>
              </a:rPr>
              <a:t>Articles:</a:t>
            </a:r>
          </a:p>
          <a:p>
            <a:r>
              <a:rPr lang="en-GB" sz="2800" dirty="0">
                <a:latin typeface="+mn-lt"/>
              </a:rPr>
              <a:t>http://chrisoldwood.com/articles.htm</a:t>
            </a:r>
          </a:p>
        </p:txBody>
      </p:sp>
    </p:spTree>
  </p:cSld>
  <p:clrMapOvr>
    <a:masterClrMapping/>
  </p:clrMapOvr>
  <p:transition advTm="31239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3657600"/>
            <a:ext cx="7833360" cy="685800"/>
          </a:xfrm>
        </p:spPr>
        <p:txBody>
          <a:bodyPr/>
          <a:lstStyle/>
          <a:p>
            <a:r>
              <a:rPr lang="en-GB" dirty="0"/>
              <a:t>“Code Complete”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@chrisoldwood / gort@cix.co.uk / chrisoldwood.com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990600" y="2000250"/>
            <a:ext cx="1371600" cy="5143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Implement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743200" y="2000250"/>
            <a:ext cx="1447800" cy="5143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Validate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572000" y="2000250"/>
            <a:ext cx="1447800" cy="5143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Deploy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400800" y="2000250"/>
            <a:ext cx="1371600" cy="5143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Monitor</a:t>
            </a:r>
          </a:p>
        </p:txBody>
      </p:sp>
      <p:sp>
        <p:nvSpPr>
          <p:cNvPr id="8" name="Right Arrow 7"/>
          <p:cNvSpPr/>
          <p:nvPr/>
        </p:nvSpPr>
        <p:spPr>
          <a:xfrm>
            <a:off x="2286000" y="2057400"/>
            <a:ext cx="533400" cy="363474"/>
          </a:xfrm>
          <a:prstGeom prst="rightArrow">
            <a:avLst/>
          </a:prstGeom>
          <a:pattFill prst="horzBrick">
            <a:fgClr>
              <a:schemeClr val="bg1"/>
            </a:fgClr>
            <a:bgClr>
              <a:srgbClr val="FFFF00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ight Arrow 8"/>
          <p:cNvSpPr/>
          <p:nvPr/>
        </p:nvSpPr>
        <p:spPr>
          <a:xfrm>
            <a:off x="4114800" y="2057400"/>
            <a:ext cx="533400" cy="363474"/>
          </a:xfrm>
          <a:prstGeom prst="rightArrow">
            <a:avLst/>
          </a:prstGeom>
          <a:pattFill prst="horzBrick">
            <a:fgClr>
              <a:schemeClr val="bg1"/>
            </a:fgClr>
            <a:bgClr>
              <a:srgbClr val="FFFF00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ight Arrow 9"/>
          <p:cNvSpPr/>
          <p:nvPr/>
        </p:nvSpPr>
        <p:spPr>
          <a:xfrm>
            <a:off x="5943600" y="2057400"/>
            <a:ext cx="533400" cy="363474"/>
          </a:xfrm>
          <a:prstGeom prst="rightArrow">
            <a:avLst/>
          </a:prstGeom>
          <a:pattFill prst="horzBrick">
            <a:fgClr>
              <a:schemeClr val="bg1"/>
            </a:fgClr>
            <a:bgClr>
              <a:srgbClr val="FFFF00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1752600" y="1200150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Done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657600" y="1200150"/>
            <a:ext cx="1399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Done, Done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324601" y="1200150"/>
            <a:ext cx="1039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Shipped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133600" y="148590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4343401" y="1485900"/>
            <a:ext cx="14071" cy="4659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6781800" y="148590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advTm="258858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Feature Demo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@chrisoldwood / gort@cix.co.uk / chrisoldwood.com</a:t>
            </a:r>
          </a:p>
        </p:txBody>
      </p:sp>
      <p:pic>
        <p:nvPicPr>
          <p:cNvPr id="1026" name="Picture 2" descr="Image for post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38400" y="438149"/>
            <a:ext cx="4267200" cy="2849245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 rot="16200000">
            <a:off x="6853469" y="2044310"/>
            <a:ext cx="43348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dirty="0">
                <a:solidFill>
                  <a:schemeClr val="accent5"/>
                </a:solidFill>
              </a:rPr>
              <a:t>https://miro.medium.com/max/500/1*G_WKPGdh5mIUHS-Cf4aXtA.jpeg</a:t>
            </a:r>
          </a:p>
        </p:txBody>
      </p:sp>
    </p:spTree>
  </p:cSld>
  <p:clrMapOvr>
    <a:masterClrMapping/>
  </p:clrMapOvr>
  <p:transition advTm="231856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Clean the workspace</a:t>
            </a:r>
          </a:p>
          <a:p>
            <a:r>
              <a:rPr lang="en-GB" dirty="0"/>
              <a:t>Compile the code from scratch</a:t>
            </a:r>
          </a:p>
          <a:p>
            <a:r>
              <a:rPr lang="en-GB" dirty="0"/>
              <a:t>Run all the tests</a:t>
            </a:r>
          </a:p>
          <a:p>
            <a:r>
              <a:rPr lang="en-GB" dirty="0"/>
              <a:t>Build the deployment package</a:t>
            </a:r>
          </a:p>
          <a:p>
            <a:r>
              <a:rPr lang="en-GB" dirty="0"/>
              <a:t>Deploy the package locally</a:t>
            </a:r>
          </a:p>
          <a:p>
            <a:endParaRPr lang="en-GB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Repeatable Build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@chrisoldwood / gort@cix.co.uk / chrisoldwood.com</a:t>
            </a:r>
          </a:p>
        </p:txBody>
      </p:sp>
    </p:spTree>
  </p:cSld>
  <p:clrMapOvr>
    <a:masterClrMapping/>
  </p:clrMapOvr>
  <p:transition advTm="335744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Automation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@chrisoldwood / gort@cix.co.uk / chrisoldwood.com</a:t>
            </a:r>
          </a:p>
        </p:txBody>
      </p:sp>
      <p:pic>
        <p:nvPicPr>
          <p:cNvPr id="6" name="Picture 5" descr="http://trendingchannel.com/wp-content/uploads/2013/01/China-car-production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38400" y="438150"/>
            <a:ext cx="4599836" cy="2819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 rot="16200000">
            <a:off x="6572142" y="2325637"/>
            <a:ext cx="48974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>
                <a:solidFill>
                  <a:schemeClr val="accent5"/>
                </a:solidFill>
              </a:rPr>
              <a:t>http://trendingchannel.com/wp-content/uploads/2013/01/China-car-production.jpg</a:t>
            </a:r>
          </a:p>
        </p:txBody>
      </p:sp>
    </p:spTree>
  </p:cSld>
  <p:clrMapOvr>
    <a:masterClrMapping/>
  </p:clrMapOvr>
  <p:transition advTm="13869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Revert unintentional changes</a:t>
            </a:r>
          </a:p>
          <a:p>
            <a:r>
              <a:rPr lang="en-GB" dirty="0"/>
              <a:t>Ensure correlated files are changed</a:t>
            </a:r>
          </a:p>
          <a:p>
            <a:r>
              <a:rPr lang="en-GB" dirty="0"/>
              <a:t>Diff </a:t>
            </a:r>
            <a:r>
              <a:rPr lang="en-GB" i="1" dirty="0"/>
              <a:t>every</a:t>
            </a:r>
            <a:r>
              <a:rPr lang="en-GB" dirty="0"/>
              <a:t> changed file</a:t>
            </a:r>
          </a:p>
          <a:p>
            <a:r>
              <a:rPr lang="en-GB" dirty="0"/>
              <a:t>Check the </a:t>
            </a:r>
            <a:r>
              <a:rPr lang="en-GB" i="1" dirty="0"/>
              <a:t>diff</a:t>
            </a:r>
            <a:r>
              <a:rPr lang="en-GB" dirty="0"/>
              <a:t> makes sense</a:t>
            </a:r>
          </a:p>
          <a:p>
            <a:r>
              <a:rPr lang="en-GB" dirty="0"/>
              <a:t>Split-up unrelated changes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Review Changes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@chrisoldwood / gort@cix.co.uk / chrisoldwood.com</a:t>
            </a:r>
          </a:p>
        </p:txBody>
      </p:sp>
    </p:spTree>
  </p:cSld>
  <p:clrMapOvr>
    <a:masterClrMapping/>
  </p:clrMapOvr>
  <p:transition advTm="365885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Resolve conflicts</a:t>
            </a:r>
          </a:p>
          <a:p>
            <a:r>
              <a:rPr lang="en-GB" dirty="0"/>
              <a:t>Re-build and re-test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3657600"/>
            <a:ext cx="8153400" cy="685800"/>
          </a:xfrm>
        </p:spPr>
        <p:txBody>
          <a:bodyPr/>
          <a:lstStyle/>
          <a:p>
            <a:r>
              <a:rPr lang="en-GB" dirty="0"/>
              <a:t>Integrate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@chrisoldwood / gort@cix.co.uk / chrisoldwood.com</a:t>
            </a:r>
          </a:p>
        </p:txBody>
      </p:sp>
    </p:spTree>
  </p:cSld>
  <p:clrMapOvr>
    <a:masterClrMapping/>
  </p:clrMapOvr>
  <p:transition advTm="185708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Continuous Sharing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@chrisoldwood / gort@cix.co.uk / chrisoldwood.com</a:t>
            </a:r>
          </a:p>
        </p:txBody>
      </p:sp>
      <p:pic>
        <p:nvPicPr>
          <p:cNvPr id="5" name="Picture 4" descr="https://upload.wikimedia.org/wikipedia/commons/thumb/6/67/A_Sunday_on_La_Grande_Jatte,_Georges_Seurat,_1884.png/1280px-A_Sunday_on_La_Grande_Jatte,_Georges_Seurat,_188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2200" y="438150"/>
            <a:ext cx="4267200" cy="286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 rot="16200000">
            <a:off x="6964948" y="1809720"/>
            <a:ext cx="401955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000" dirty="0">
                <a:solidFill>
                  <a:schemeClr val="accent5"/>
                </a:solidFill>
              </a:rPr>
              <a:t>https://upload.wikimedia.org/wikipedia/.../1280px-A_Sunday_on_La_Grande_Jatte,_Georges_Seurat,_1884.png</a:t>
            </a:r>
          </a:p>
        </p:txBody>
      </p:sp>
    </p:spTree>
  </p:cSld>
  <p:clrMapOvr>
    <a:masterClrMapping/>
  </p:clrMapOvr>
  <p:transition advTm="227234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Summarise in one-line</a:t>
            </a:r>
          </a:p>
          <a:p>
            <a:r>
              <a:rPr lang="en-GB" dirty="0"/>
              <a:t>Add any further details</a:t>
            </a:r>
          </a:p>
          <a:p>
            <a:r>
              <a:rPr lang="en-GB" dirty="0"/>
              <a:t>Link to issue tracker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Document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@chrisoldwood / gort@cix.co.uk / chrisoldwood.com</a:t>
            </a:r>
          </a:p>
        </p:txBody>
      </p:sp>
    </p:spTree>
  </p:cSld>
  <p:clrMapOvr>
    <a:masterClrMapping/>
  </p:clrMapOvr>
  <p:transition advTm="266999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PT-Theme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PPT-Theme</Template>
  <TotalTime>1729</TotalTime>
  <Words>524</Words>
  <Application>Microsoft Office PowerPoint</Application>
  <PresentationFormat>On-screen Show (16:9)</PresentationFormat>
  <Paragraphs>74</Paragraphs>
  <Slides>11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Calibri</vt:lpstr>
      <vt:lpstr>Palatino Linotype</vt:lpstr>
      <vt:lpstr>Wingdings</vt:lpstr>
      <vt:lpstr>PPT-Theme</vt:lpstr>
      <vt:lpstr>Shipshape and Bristol Fashion</vt:lpstr>
      <vt:lpstr>“Code Complete”</vt:lpstr>
      <vt:lpstr>Feature Demo</vt:lpstr>
      <vt:lpstr>Repeatable Build</vt:lpstr>
      <vt:lpstr>Automation</vt:lpstr>
      <vt:lpstr>Review Changes</vt:lpstr>
      <vt:lpstr>Integrate</vt:lpstr>
      <vt:lpstr>Continuous Sharing</vt:lpstr>
      <vt:lpstr>Document</vt:lpstr>
      <vt:lpstr>Publish</vt:lpstr>
      <vt:lpstr>Bon voyage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Shipshape and Bristol Fashion</dc:title>
  <dc:creator>Chris</dc:creator>
  <cp:lastModifiedBy>Chris Oldwood</cp:lastModifiedBy>
  <cp:revision>42</cp:revision>
  <dcterms:created xsi:type="dcterms:W3CDTF">2006-08-16T00:00:00Z</dcterms:created>
  <dcterms:modified xsi:type="dcterms:W3CDTF">2023-04-18T12:32:33Z</dcterms:modified>
</cp:coreProperties>
</file>