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63"/>
  </p:notesMasterIdLst>
  <p:sldIdLst>
    <p:sldId id="256" r:id="rId2"/>
    <p:sldId id="265" r:id="rId3"/>
    <p:sldId id="259" r:id="rId4"/>
    <p:sldId id="272" r:id="rId5"/>
    <p:sldId id="258" r:id="rId6"/>
    <p:sldId id="267" r:id="rId7"/>
    <p:sldId id="261" r:id="rId8"/>
    <p:sldId id="260" r:id="rId9"/>
    <p:sldId id="268" r:id="rId10"/>
    <p:sldId id="263" r:id="rId11"/>
    <p:sldId id="266" r:id="rId12"/>
    <p:sldId id="264" r:id="rId13"/>
    <p:sldId id="271" r:id="rId14"/>
    <p:sldId id="281" r:id="rId15"/>
    <p:sldId id="288" r:id="rId16"/>
    <p:sldId id="306" r:id="rId17"/>
    <p:sldId id="312" r:id="rId18"/>
    <p:sldId id="304" r:id="rId19"/>
    <p:sldId id="269" r:id="rId20"/>
    <p:sldId id="314" r:id="rId21"/>
    <p:sldId id="313" r:id="rId22"/>
    <p:sldId id="305" r:id="rId23"/>
    <p:sldId id="270" r:id="rId24"/>
    <p:sldId id="277" r:id="rId25"/>
    <p:sldId id="318" r:id="rId26"/>
    <p:sldId id="276" r:id="rId27"/>
    <p:sldId id="292" r:id="rId28"/>
    <p:sldId id="293" r:id="rId29"/>
    <p:sldId id="278" r:id="rId30"/>
    <p:sldId id="291" r:id="rId31"/>
    <p:sldId id="297" r:id="rId32"/>
    <p:sldId id="300" r:id="rId33"/>
    <p:sldId id="301" r:id="rId34"/>
    <p:sldId id="302" r:id="rId35"/>
    <p:sldId id="298" r:id="rId36"/>
    <p:sldId id="299" r:id="rId37"/>
    <p:sldId id="283" r:id="rId38"/>
    <p:sldId id="295" r:id="rId39"/>
    <p:sldId id="294" r:id="rId40"/>
    <p:sldId id="296" r:id="rId41"/>
    <p:sldId id="307" r:id="rId42"/>
    <p:sldId id="308" r:id="rId43"/>
    <p:sldId id="309" r:id="rId44"/>
    <p:sldId id="317" r:id="rId45"/>
    <p:sldId id="310" r:id="rId46"/>
    <p:sldId id="311" r:id="rId47"/>
    <p:sldId id="279" r:id="rId48"/>
    <p:sldId id="280" r:id="rId49"/>
    <p:sldId id="290" r:id="rId50"/>
    <p:sldId id="284" r:id="rId51"/>
    <p:sldId id="287" r:id="rId52"/>
    <p:sldId id="286" r:id="rId53"/>
    <p:sldId id="285" r:id="rId54"/>
    <p:sldId id="274" r:id="rId55"/>
    <p:sldId id="273" r:id="rId56"/>
    <p:sldId id="275" r:id="rId57"/>
    <p:sldId id="315" r:id="rId58"/>
    <p:sldId id="316" r:id="rId59"/>
    <p:sldId id="303" r:id="rId60"/>
    <p:sldId id="289" r:id="rId61"/>
    <p:sldId id="25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404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85517" autoAdjust="0"/>
  </p:normalViewPr>
  <p:slideViewPr>
    <p:cSldViewPr>
      <p:cViewPr varScale="1">
        <p:scale>
          <a:sx n="99" d="100"/>
          <a:sy n="99" d="100"/>
        </p:scale>
        <p:origin x="-20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3EE98CB-4158-4D68-A89B-176D29CF3598}" type="datetimeFigureOut">
              <a:rPr lang="en-GB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16EB729-EC7B-490A-9F9B-8D9031DA86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I’m a freelance developer working with</a:t>
            </a:r>
            <a:r>
              <a:rPr lang="en-GB" baseline="0" dirty="0" smtClean="0"/>
              <a:t> “enterprise grade” technology.</a:t>
            </a:r>
            <a:endParaRPr lang="en-GB" dirty="0" smtClean="0"/>
          </a:p>
          <a:p>
            <a:r>
              <a:rPr lang="en-GB" dirty="0" smtClean="0"/>
              <a:t>This is a</a:t>
            </a:r>
            <a:r>
              <a:rPr lang="en-GB" baseline="0" dirty="0" smtClean="0"/>
              <a:t> talk about both the mechanics and psychology of writing good tests.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FEB3AA-68A1-4F00-8C21-C282EEA313C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dad who was a bookkeeper</a:t>
            </a:r>
            <a:r>
              <a:rPr lang="en-GB" baseline="0" dirty="0" smtClean="0"/>
              <a:t> and taught me to use different techniques to verify my answers.</a:t>
            </a:r>
          </a:p>
          <a:p>
            <a:r>
              <a:rPr lang="en-GB" dirty="0" smtClean="0"/>
              <a:t>Naturally I didn’t listen and tried to skip over</a:t>
            </a:r>
            <a:r>
              <a:rPr lang="en-GB" baseline="0" dirty="0" smtClean="0"/>
              <a:t> the boring stuff to get to more fun things.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</a:t>
            </a:r>
            <a:r>
              <a:rPr lang="en-GB" baseline="0" dirty="0" smtClean="0"/>
              <a:t> he’d been a programmer this is what he’d probably have said.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book finally</a:t>
            </a:r>
            <a:r>
              <a:rPr lang="en-GB" baseline="0" dirty="0" smtClean="0"/>
              <a:t> spoke to me as my life was legacy code, not green-field development.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Term comes</a:t>
            </a:r>
            <a:r>
              <a:rPr lang="en-GB" baseline="0" dirty="0" smtClean="0"/>
              <a:t> from the hardware world.</a:t>
            </a:r>
          </a:p>
          <a:p>
            <a:r>
              <a:rPr lang="en-GB" baseline="0" dirty="0" smtClean="0"/>
              <a:t>One example is adding a </a:t>
            </a:r>
            <a:r>
              <a:rPr lang="en-GB" baseline="0" dirty="0" err="1" smtClean="0"/>
              <a:t>mockable</a:t>
            </a:r>
            <a:r>
              <a:rPr lang="en-GB" baseline="0" dirty="0" smtClean="0"/>
              <a:t> Clock purely so you can write deterministic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need as much TLC as production</a:t>
            </a:r>
            <a:r>
              <a:rPr lang="en-GB" baseline="0" dirty="0" smtClean="0"/>
              <a:t> code, they are not an afterthought they are instrumental to delivery.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</a:t>
            </a:r>
            <a:r>
              <a:rPr lang="en-GB" baseline="0" dirty="0" smtClean="0"/>
              <a:t> you test the tests?</a:t>
            </a:r>
            <a:endParaRPr lang="en-GB" dirty="0" smtClean="0"/>
          </a:p>
          <a:p>
            <a:r>
              <a:rPr lang="en-GB" dirty="0" smtClean="0"/>
              <a:t>When</a:t>
            </a:r>
            <a:r>
              <a:rPr lang="en-GB" baseline="0" dirty="0" smtClean="0"/>
              <a:t> you’re not sure what coverage there is you can manually break the code and see how it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</a:t>
            </a:r>
            <a:r>
              <a:rPr lang="en-GB" baseline="0" dirty="0" smtClean="0"/>
              <a:t> behaviours, not methods – how do you test a </a:t>
            </a:r>
            <a:r>
              <a:rPr lang="en-GB" baseline="0" dirty="0" err="1" smtClean="0"/>
              <a:t>ctor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Property based testing puts the emphasis on this rather than canned examples.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</a:t>
            </a:r>
            <a:r>
              <a:rPr lang="en-GB" baseline="0" dirty="0" smtClean="0"/>
              <a:t> the swathes of stale, fragmented documentation with the same intent, but in code.</a:t>
            </a:r>
          </a:p>
          <a:p>
            <a:r>
              <a:rPr lang="en-GB" baseline="0" dirty="0" smtClean="0"/>
              <a:t>Introduces some overall structure instead of just being an ad-hoc set of test cases.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n expedited walk through my journey and where I went wrong.</a:t>
            </a:r>
          </a:p>
          <a:p>
            <a:r>
              <a:rPr lang="en-GB" baseline="0" dirty="0" smtClean="0"/>
              <a:t>In some senses it’s a Rite of Passage, you may still need to go through it – I can only show you my path.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Even some</a:t>
            </a:r>
            <a:r>
              <a:rPr lang="en-GB" baseline="0" dirty="0" smtClean="0"/>
              <a:t> of the big names disagree about what approach works best.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</a:t>
            </a:r>
            <a:r>
              <a:rPr lang="en-GB" baseline="0" dirty="0" smtClean="0"/>
              <a:t> it a testing “pyramid” or just some other kind of “polygon”?</a:t>
            </a:r>
          </a:p>
          <a:p>
            <a:r>
              <a:rPr lang="en-GB" baseline="0" dirty="0" smtClean="0"/>
              <a:t>Monoliths and micro-services may have different balances due to smaller scope.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 short tale about having the courage to try and unit test a small change in a very old codebase.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Probably the most important aspect of writing</a:t>
            </a:r>
            <a:r>
              <a:rPr lang="en-GB" baseline="0" dirty="0" smtClean="0"/>
              <a:t> strong tests is being concise about the behaviour.</a:t>
            </a:r>
          </a:p>
          <a:p>
            <a:r>
              <a:rPr lang="en-GB" baseline="0" dirty="0" smtClean="0"/>
              <a:t>Struggling to write the test name is a smell that I’m not sure what I’m supposed to be doing.</a:t>
            </a:r>
          </a:p>
          <a:p>
            <a:r>
              <a:rPr lang="en-GB" dirty="0" smtClean="0"/>
              <a:t>When I write code first I’m saying to myself “I don’t know what I’m doing so</a:t>
            </a:r>
            <a:r>
              <a:rPr lang="en-GB" baseline="0" dirty="0" smtClean="0"/>
              <a:t> I’ll just make something up” – that’s not focusing on the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don’t have</a:t>
            </a:r>
            <a:r>
              <a:rPr lang="en-GB" baseline="0" dirty="0" smtClean="0"/>
              <a:t> the same rules as production code, they serve a different purpose.</a:t>
            </a:r>
          </a:p>
          <a:p>
            <a:r>
              <a:rPr lang="en-GB" dirty="0" smtClean="0"/>
              <a:t>Introduce</a:t>
            </a:r>
            <a:r>
              <a:rPr lang="en-GB" baseline="0" dirty="0" smtClean="0"/>
              <a:t> structure to break up repetition in the scenarios.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where I found a bug purely from the test names and assertions.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underlies</a:t>
            </a:r>
            <a:r>
              <a:rPr lang="en-GB" baseline="0" dirty="0" smtClean="0"/>
              <a:t> the advice about only one </a:t>
            </a:r>
            <a:r>
              <a:rPr lang="en-GB" i="1" baseline="0" dirty="0" smtClean="0"/>
              <a:t>assert</a:t>
            </a:r>
            <a:r>
              <a:rPr lang="en-GB" baseline="0" dirty="0" smtClean="0"/>
              <a:t> per test.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XP’s five values are communication, simplicity,</a:t>
            </a:r>
            <a:r>
              <a:rPr lang="en-GB" baseline="0" dirty="0" smtClean="0"/>
              <a:t> </a:t>
            </a:r>
            <a:r>
              <a:rPr lang="en-GB" dirty="0" smtClean="0"/>
              <a:t>feedback, courage and respect.</a:t>
            </a:r>
          </a:p>
          <a:p>
            <a:r>
              <a:rPr lang="en-GB" dirty="0" smtClean="0"/>
              <a:t>Strong tests satisfy</a:t>
            </a:r>
            <a:r>
              <a:rPr lang="en-GB" baseline="0" dirty="0" smtClean="0"/>
              <a:t> four of those five values with the most important one being the courage to make changes.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Started out with simpler programs that can (and had to) be manually tested (GUIs).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The test scenarios were fairly small and focused on the feature so regressions were handled by QA.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61A20-3881-4DBC-9813-2F9402D09F7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book to peddle, but</a:t>
            </a:r>
            <a:r>
              <a:rPr lang="en-GB" baseline="0" dirty="0" smtClean="0"/>
              <a:t> here are some links...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“Unit testing” accomplished by using Steve Maguire's (Writing Solid Code) advice about stepping through the code with a debugger.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Ask yourself 2 questions – How could I have prevented</a:t>
            </a:r>
            <a:r>
              <a:rPr lang="en-GB" baseline="0" dirty="0" smtClean="0"/>
              <a:t> this bug and how could I have automatically detected this bug?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Positive</a:t>
            </a:r>
            <a:r>
              <a:rPr lang="en-GB" baseline="0" dirty="0" smtClean="0"/>
              <a:t> effects on design as it meant you needed to be able to easily get into the debugger in the first place (i.e. test harnesses).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Worked</a:t>
            </a:r>
            <a:r>
              <a:rPr lang="en-GB" baseline="0" dirty="0" smtClean="0"/>
              <a:t> this way for nearly a decade and it seemed to work pretty well, by comparison.</a:t>
            </a:r>
            <a:endParaRPr lang="en-GB" dirty="0" smtClean="0"/>
          </a:p>
          <a:p>
            <a:pPr>
              <a:spcBef>
                <a:spcPct val="0"/>
              </a:spcBef>
            </a:pPr>
            <a:r>
              <a:rPr lang="en-GB" dirty="0" smtClean="0"/>
              <a:t>Slip-up caused by refactoring not found by manual testing.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Bug found by unrelated, new automated tests that started failing.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521CD-FEB1-49C5-999D-078B16C41AC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was </a:t>
            </a:r>
            <a:r>
              <a:rPr lang="en-GB" i="1" dirty="0" smtClean="0"/>
              <a:t>now</a:t>
            </a:r>
            <a:r>
              <a:rPr lang="en-GB" dirty="0" smtClean="0"/>
              <a:t> sold on the idea</a:t>
            </a:r>
            <a:r>
              <a:rPr lang="en-GB" baseline="0" dirty="0" smtClean="0"/>
              <a:t> of automated unit tests, at least, for catching regressions.</a:t>
            </a:r>
          </a:p>
          <a:p>
            <a:r>
              <a:rPr lang="en-GB" baseline="0" dirty="0" smtClean="0"/>
              <a:t>But I still had many reservations about the tool and technique – time required for writing  tests, not paid too write tests, short term loss of productivity, etc.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This is a test I wrote for a C++ based command line parser.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What do you think it tests? Note the test (function) name is not missing – the framework allows you to elide it by using scopes instead!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 thought I was being clever and more productive by </a:t>
            </a:r>
            <a:r>
              <a:rPr lang="en-GB" i="1" dirty="0" smtClean="0"/>
              <a:t>not</a:t>
            </a:r>
            <a:r>
              <a:rPr lang="en-GB" dirty="0" smtClean="0"/>
              <a:t> being verbose.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AA76FA-2DAE-4B0E-88DB-474AF0F4BB7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Premature optimisation does not just relate to software performance, you can prematurely optimise other endeavours too.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In this case I thought I could optimise the process of writing tests by leaving out all the tricky boiler-plate stuff, like the name.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8B0244-4F92-489B-9DDC-64F3AC4BCA5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Yes it’s a </a:t>
            </a:r>
            <a:r>
              <a:rPr lang="en-GB" dirty="0" err="1" smtClean="0"/>
              <a:t>backronym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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DDF59-7E65-41AF-952F-6FC5F281426F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63F60C-5859-4675-A93D-E45E33EA6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93A26-DF13-4A0B-BBBB-FD5A2C763978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7C50A-1705-497E-B467-9090A6C07AF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1D464-3323-4AC8-BB69-70948AE50D34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28E0A-86AD-4DC5-B4D0-51768F7645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4878D-6492-4AC0-9295-75FE331B135D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3F959-9BEC-46AD-A7E5-61A02B0CE6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D5B3F-818F-4DB3-BAD2-BF6320B9CF49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02E17-5751-403B-8DD7-5592DD0CD3A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6D912-7DB4-4DE2-9A42-FD6EDE99B993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DAE38-A20A-4AAE-B809-E8E195D298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A434D-4229-4716-A2D3-6E22BA87C78B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5439F-CBFC-4C09-AEF2-CCDE32271F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C18D2-EF49-488A-89C6-52B6974FE32B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1A6B45-75F7-4BE0-A0C8-46B6CB12F5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DE3B4-942F-40E2-9059-7AD6D6E59642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A7F57-371B-4F60-82CD-838C53540B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0E2B-F345-49E9-B89B-B25AFD451C7D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3B624-B9E3-4F68-A71C-27F72135CC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46039-2713-4D2D-8FDE-1A52DCDA57FE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1DA6F-CBED-4F5E-B38E-3329C794A87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70356C77-7DE2-45BB-BB91-6A6CE2504514}" type="datetime1">
              <a:rPr lang="en-GB" smtClean="0"/>
              <a:pPr>
                <a:defRPr/>
              </a:pPr>
              <a:t>22/02/2019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5F1EF399-0D74-4119-823E-F9CC284150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Test of Strength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mtClean="0"/>
              <a:t>Nor(Dev):Con </a:t>
            </a:r>
            <a:r>
              <a:rPr lang="en-GB" dirty="0" smtClean="0"/>
              <a:t>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3851920" y="486916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</p:cSld>
  <p:clrMapOvr>
    <a:masterClrMapping/>
  </p:clrMapOvr>
  <p:transition advTm="10767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548680"/>
            <a:ext cx="5112568" cy="3672408"/>
          </a:xfrm>
        </p:spPr>
        <p:txBody>
          <a:bodyPr anchor="t">
            <a:normAutofit/>
          </a:bodyPr>
          <a:lstStyle/>
          <a:p>
            <a:r>
              <a:rPr lang="en-GB" sz="2800" dirty="0" smtClean="0"/>
              <a:t>Multiple responsibilities</a:t>
            </a:r>
          </a:p>
          <a:p>
            <a:r>
              <a:rPr lang="en-GB" sz="2800" dirty="0" smtClean="0"/>
              <a:t>No clear intent</a:t>
            </a:r>
          </a:p>
          <a:p>
            <a:r>
              <a:rPr lang="en-GB" sz="2800" dirty="0" smtClean="0"/>
              <a:t>Noise from incidental details</a:t>
            </a:r>
          </a:p>
          <a:p>
            <a:r>
              <a:rPr lang="en-GB" sz="2800" dirty="0" smtClean="0"/>
              <a:t>Observing using side-effects</a:t>
            </a:r>
          </a:p>
          <a:p>
            <a:r>
              <a:rPr lang="en-GB" sz="2800" dirty="0" smtClean="0"/>
              <a:t>Under or overly prescriptive</a:t>
            </a:r>
          </a:p>
          <a:p>
            <a:r>
              <a:rPr lang="en-GB" sz="2800" dirty="0" smtClean="0"/>
              <a:t>Non-deterministic</a:t>
            </a:r>
          </a:p>
          <a:p>
            <a:r>
              <a:rPr lang="en-GB" sz="2800" dirty="0" smtClean="0"/>
              <a:t>Unmanaged resources</a:t>
            </a: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Smells of WTFs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</p:spTree>
  </p:cSld>
  <p:clrMapOvr>
    <a:masterClrMapping/>
  </p:clrMapOvr>
  <p:transition advTm="186593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Playing the long game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1905000"/>
            <a:ext cx="7349440" cy="235000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Towards a Better Goal</a:t>
            </a:r>
          </a:p>
        </p:txBody>
      </p:sp>
    </p:spTree>
  </p:cSld>
  <p:clrMapOvr>
    <a:masterClrMapping/>
  </p:clrMapOvr>
  <p:transition advTm="4003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IN_20170307_21_31_19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750"/>
          <a:stretch>
            <a:fillRect/>
          </a:stretch>
        </p:blipFill>
        <p:spPr>
          <a:xfrm>
            <a:off x="971600" y="548680"/>
            <a:ext cx="3384376" cy="360408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Essential Redundancy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</p:spTree>
  </p:cSld>
  <p:clrMapOvr>
    <a:masterClrMapping/>
  </p:clrMapOvr>
  <p:transition advTm="19043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8759"/>
            <a:ext cx="5760640" cy="292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https://twitter.com/jbrains/status/167297606698008576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465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75778" name="Picture 2" descr="https://images-na.ssl-images-amazon.com/images/I/51TG9F1B8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48680"/>
            <a:ext cx="3600400" cy="47750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09528" y="6581001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https://www.amazon.co.uk/Working-Effectively-Legacy-Michael-Feathers/dp/0131177052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0631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Testability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362743" y="6581001"/>
            <a:ext cx="1781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https://flic.kr/p/aXBw2i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1026" name="Picture 2" descr="C:\Users\Chris\Downloads\6536548107_b4cdae1f95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472608" cy="3602392"/>
          </a:xfrm>
          <a:prstGeom prst="rect">
            <a:avLst/>
          </a:prstGeom>
          <a:noFill/>
        </p:spPr>
      </p:pic>
    </p:spTree>
  </p:cSld>
  <p:clrMapOvr>
    <a:masterClrMapping/>
  </p:clrMapOvr>
  <p:transition advTm="10115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First Class Citizens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11628058586_61814d362d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544615" cy="358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297020" y="6581001"/>
            <a:ext cx="1846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https://flic.kr/p/iHwQGJ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4239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 Testing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2050" name="Picture 2" descr="C:\Users\Chris\Downloads\3080247531_bf04a5cbe5_z.jpg"/>
          <p:cNvPicPr>
            <a:picLocks noChangeAspect="1" noChangeArrowheads="1"/>
          </p:cNvPicPr>
          <p:nvPr/>
        </p:nvPicPr>
        <p:blipFill>
          <a:blip r:embed="rId3" cstate="print"/>
          <a:srcRect l="2362" t="3308" r="3139" b="4054"/>
          <a:stretch>
            <a:fillRect/>
          </a:stretch>
        </p:blipFill>
        <p:spPr bwMode="auto">
          <a:xfrm>
            <a:off x="971600" y="548680"/>
            <a:ext cx="5143428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80376" y="6581001"/>
            <a:ext cx="1763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https://flic.kr/p/5Gc5h4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62672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Behaviours, Not Methods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076" name="Picture 4" descr="C:\Users\Chris\Downloads\13844037173_2fd97c2ca2_z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79"/>
            <a:ext cx="4680520" cy="361277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308241" y="6581001"/>
            <a:ext cx="1835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https://flic.kr/p/n6miW6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1407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Specifications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" name="Picture 4" descr="8643961221_8f7d5f19fb_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8680"/>
            <a:ext cx="4800534" cy="36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814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https://flic.kr/p/eaQywa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7" name="Picture 6" descr="16792752287_2e63673840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268760"/>
            <a:ext cx="3590528" cy="3590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5643" y="0"/>
            <a:ext cx="1728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https://flic.kr/p/rzVfcR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55344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Optimising for writing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The Wrong Goal</a:t>
            </a:r>
          </a:p>
        </p:txBody>
      </p:sp>
    </p:spTree>
  </p:cSld>
  <p:clrMapOvr>
    <a:masterClrMapping/>
  </p:clrMapOvr>
  <p:transition advTm="2931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Lack of Consensus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5298" name="Picture 2" descr="http://blog.jayway.com/wp-content/uploads/2009/05/Picture-8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2914609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http://blog.jayway.com/wp-content/uploads/2009/05/Picture-883.png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55301" name="Picture 5" descr="https://images-na.ssl-images-amazon.com/images/I/61b7VTCUEfL._UX25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48680"/>
            <a:ext cx="2808312" cy="35609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455368" y="6581001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https://images-na.ssl-images-amazon.com/images/I/61b7VTCUEfL._UX250_.jpg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0031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Testing Polygon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971600" y="1268760"/>
            <a:ext cx="288032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gular Pentagon 4"/>
          <p:cNvSpPr/>
          <p:nvPr/>
        </p:nvSpPr>
        <p:spPr>
          <a:xfrm>
            <a:off x="5292080" y="1268760"/>
            <a:ext cx="2880320" cy="28803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1835696" y="1268760"/>
            <a:ext cx="1152128" cy="1152128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1840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Customer Tests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42210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Programmer Tests</a:t>
            </a:r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4355976" y="2780928"/>
            <a:ext cx="484632" cy="13384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4355976" y="1268760"/>
            <a:ext cx="484632" cy="136815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292080" y="1268760"/>
            <a:ext cx="2880320" cy="10801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rapezoid 11"/>
          <p:cNvSpPr/>
          <p:nvPr/>
        </p:nvSpPr>
        <p:spPr>
          <a:xfrm>
            <a:off x="971600" y="3429000"/>
            <a:ext cx="2880320" cy="712096"/>
          </a:xfrm>
          <a:prstGeom prst="trapezoid">
            <a:avLst>
              <a:gd name="adj" fmla="val 5002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rot="10800000">
            <a:off x="5652120" y="3429000"/>
            <a:ext cx="2160240" cy="712096"/>
          </a:xfrm>
          <a:prstGeom prst="trapezoid">
            <a:avLst>
              <a:gd name="adj" fmla="val 255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106782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Keeping the Faith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988840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the_world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advTm="13578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Writing stronger tests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endParaRPr lang="en-GB" dirty="0"/>
          </a:p>
        </p:txBody>
      </p:sp>
    </p:spTree>
  </p:cSld>
  <p:clrMapOvr>
    <a:masterClrMapping/>
  </p:clrMapOvr>
  <p:transition advTm="19375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“Naming is hard. Really hard. You just won’t believe how vastly, hugely, mind-bogglingly hard it is.” -- Adam Douglas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32313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Struggling to name a test is a sign that you don’t know what you’re doing. Listen to that feedback.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68375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The Rules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42359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given_the_service_is_already_running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given_...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then_it_logs_a_disconnect_event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then_it_reconnects_in_the_background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83438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so_the_service_is_happily_running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"so it logs a disconnect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"and it reconnects in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78516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Debugging Using Language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67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Tests That Fit in Your Head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pic>
        <p:nvPicPr>
          <p:cNvPr id="4100" name="Picture 4" descr="C:\Users\Chris\Downloads\12971678593_66c7ff7d54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0"/>
            <a:ext cx="5400599" cy="360180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985706" y="6596390"/>
            <a:ext cx="2158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https://flic.kr/p/kLgf7V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6853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_for_good_data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CreateGoodData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_for_bad_data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CreateBadData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14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Describe Scenarios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9891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75725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"12345"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"!abc.def?"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[def]"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450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150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"Cannot be empty"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"Numbers are 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"Punctuation is allowed"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"Whitespace invalid"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4516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sending_throws_when_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service_unavailable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672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sending_throws_for_all_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server_error_codes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500;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125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Behaviour Per Test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5485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runs_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651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768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30722" name="Picture 2" descr="https://images-na.ssl-images-amazon.com/images/I/719IV-Xyr1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3456383" cy="4359838"/>
          </a:xfrm>
          <a:prstGeom prst="rect">
            <a:avLst/>
          </a:prstGeom>
          <a:noFill/>
        </p:spPr>
      </p:pic>
      <p:pic>
        <p:nvPicPr>
          <p:cNvPr id="30724" name="Picture 4" descr="https://images-na.ssl-images-amazon.com/images/I/51wf3ZkWR7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48680"/>
            <a:ext cx="3312368" cy="436987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661177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https://www.amazon.com/Steve-Maguire/e/B00DP4BEB2 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25812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Result&lt;S, E&gt;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Option&lt;S&gt;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Option&lt;E&gt;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fetching_data_returns_latest_value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11187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Tautologies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abs_returns_magnitude_of_the_value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(-1)));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641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expected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(expected));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Component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Result Process()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 advTm="844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Is.Not.Empty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59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const string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“unique-id";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generator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FakeGuidGenerator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Component(generator);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906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Overly-Prescriptive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("id-20010304-050607")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generated_id_includes_current_date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Year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Month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Day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4093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Relying on Side Effects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void Refresh();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Refresh()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Refreshed = true;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406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(cache);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5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Watershed Moment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57594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ParseXmlNode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-    return 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    return 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</p:spTree>
  </p:cSld>
  <p:clrMapOvr>
    <a:masterClrMapping/>
  </p:clrMapOvr>
  <p:transition advTm="117094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Non-Deterministic Tests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76594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_now = 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_now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_now;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48718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class Clock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Implementation(); }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internal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6609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 . 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timestamp;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8438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Unmanaged Resources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new 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7953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IDisposable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 Thread(()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Dispose()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?.Join();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86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AutoRefreshingCache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AutoRefreshingCache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new Thread . . .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859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Sync, Not Sleep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(5000);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594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invoked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ManualResetEvent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connection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MockConnection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(invoked);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Cache(connection);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invoked.WaitOne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(10000);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39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Strength to deliver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Times</a:t>
            </a:r>
            <a:endParaRPr lang="en-GB" dirty="0"/>
          </a:p>
        </p:txBody>
      </p:sp>
    </p:spTree>
  </p:cSld>
  <p:clrMapOvr>
    <a:masterClrMapping/>
  </p:clrMapOvr>
  <p:transition advTm="6261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6606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CppUnit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TestFixture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CPPUNIT_TEST_SUITE_END();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money12FF( 12,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( 135, "FF" 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( 123,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+= money12FF;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== money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&amp;money == &amp;(money += money12FF)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12141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Courage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2290" name="Picture 2" descr="https://images-na.ssl-images-amazon.com/images/I/416Y8MS65T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1"/>
            <a:ext cx="2880320" cy="3609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23120" y="6581001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https://www.amazon.co.uk/Extreme-Programming-Explained-Embrace-Change/dp/0321278658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44500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Assert.True</a:t>
            </a:r>
            <a:r>
              <a:rPr lang="en-GB" dirty="0" smtClean="0"/>
              <a:t>(</a:t>
            </a:r>
            <a:r>
              <a:rPr lang="en-GB" dirty="0" err="1" smtClean="0"/>
              <a:t>TheEnd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  <a:endParaRPr lang="en-GB" dirty="0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971600" y="1268760"/>
            <a:ext cx="7200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971600" y="2708920"/>
            <a:ext cx="72009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1034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611560" y="548680"/>
            <a:ext cx="79208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Core::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CmdLineParser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s_aoSwitches+s_nCount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[] = { TXT("program.exe"), TXT("-short"), TXT("/short"),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               TXT("--long"), TXT("/long"), TXT("-b"), TXT("--both"), 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                   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("/both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"),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("unnamed")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ARRAY_SIZE(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3);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1);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(SHORT_ONLY)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(LONG_ONLY)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(SHORT_LONG));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TEST_TRUE(!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(FLAG));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argv2[] = { TXT("program.exe")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argc2 = ARRAY_SIZE(argv2);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(argc2, 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9195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pic>
        <p:nvPicPr>
          <p:cNvPr id="6149" name="Picture 5" descr="https://upload.wikimedia.org/wikipedia/commons/thumb/2/2c/Sir_Tony_Hoare_IMG_5125.jpg/220px-Sir_Tony_Hoare_IMG_51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2088232" cy="208823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19872" y="1988840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“Premature </a:t>
            </a:r>
            <a:r>
              <a:rPr lang="en-GB" dirty="0">
                <a:latin typeface="+mn-lt"/>
              </a:rPr>
              <a:t>optimization is the root of all evil</a:t>
            </a:r>
            <a:r>
              <a:rPr lang="en-GB" dirty="0" smtClean="0">
                <a:latin typeface="+mn-lt"/>
              </a:rPr>
              <a:t>.” -- </a:t>
            </a:r>
            <a:r>
              <a:rPr lang="en-GB" dirty="0">
                <a:latin typeface="+mn-lt"/>
              </a:rPr>
              <a:t>Tony Hoare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4149080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“You can prematurely optimize maintainability, flexibility, security, and robustness just like you can performance.” -- John </a:t>
            </a:r>
            <a:r>
              <a:rPr lang="en-GB" dirty="0" err="1" smtClean="0">
                <a:latin typeface="+mn-lt"/>
              </a:rPr>
              <a:t>Carmack</a:t>
            </a:r>
            <a:endParaRPr lang="en-GB" dirty="0">
              <a:latin typeface="+mn-lt"/>
            </a:endParaRPr>
          </a:p>
        </p:txBody>
      </p:sp>
      <p:pic>
        <p:nvPicPr>
          <p:cNvPr id="6151" name="Picture 7" descr="https://upload.wikimedia.org/wikipedia/commons/d/dc/John_Carmack_GDC_2010.jpg"/>
          <p:cNvPicPr>
            <a:picLocks noChangeAspect="1" noChangeArrowheads="1"/>
          </p:cNvPicPr>
          <p:nvPr/>
        </p:nvPicPr>
        <p:blipFill>
          <a:blip r:embed="rId4" cstate="print"/>
          <a:srcRect l="13557" t="4405" r="11881" b="18506"/>
          <a:stretch>
            <a:fillRect/>
          </a:stretch>
        </p:blipFill>
        <p:spPr bwMode="auto">
          <a:xfrm>
            <a:off x="6156176" y="3429000"/>
            <a:ext cx="2016224" cy="213842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4539" y="6581001"/>
            <a:ext cx="4169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https://en.wikipedia.org/wiki/John_Carmack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5907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https://en.wikipedia.org/wiki/Tony_Hoare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595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WTFs (Weak Test Functions)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9938" name="Picture 2" descr="http://www.osnews.com/images/comics/wtf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4536504" cy="427338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http://www.osnews.com/story/19266/WTFs_m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332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_tf00001195</Template>
  <TotalTime>31168</TotalTime>
  <Words>2985</Words>
  <Application>Microsoft Office PowerPoint</Application>
  <PresentationFormat>On-screen Show (4:3)</PresentationFormat>
  <Paragraphs>649</Paragraphs>
  <Slides>61</Slides>
  <Notes>30</Notes>
  <HiddenSlides>15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Elemental</vt:lpstr>
      <vt:lpstr>A Test of Strength</vt:lpstr>
      <vt:lpstr>The Wrong Goal</vt:lpstr>
      <vt:lpstr>Tests That Fit in Your Head</vt:lpstr>
      <vt:lpstr>Slide 4</vt:lpstr>
      <vt:lpstr>A Watershed Moment</vt:lpstr>
      <vt:lpstr>Slide 6</vt:lpstr>
      <vt:lpstr>Slide 7</vt:lpstr>
      <vt:lpstr>Slide 8</vt:lpstr>
      <vt:lpstr>WTFs (Weak Test Functions)</vt:lpstr>
      <vt:lpstr>Common Smells of WTFs</vt:lpstr>
      <vt:lpstr>Towards a Better Goal</vt:lpstr>
      <vt:lpstr>Essential Redundancy</vt:lpstr>
      <vt:lpstr>Slide 13</vt:lpstr>
      <vt:lpstr>Slide 14</vt:lpstr>
      <vt:lpstr>Design for Testability</vt:lpstr>
      <vt:lpstr>First Class Citizens</vt:lpstr>
      <vt:lpstr>Mutation Testing</vt:lpstr>
      <vt:lpstr>Behaviours, Not Methods</vt:lpstr>
      <vt:lpstr>Executable Specifications</vt:lpstr>
      <vt:lpstr>Lack of Consensus</vt:lpstr>
      <vt:lpstr>The Testing Polygon</vt:lpstr>
      <vt:lpstr>Keeping the Faith</vt:lpstr>
      <vt:lpstr>In Practice</vt:lpstr>
      <vt:lpstr>Slide 24</vt:lpstr>
      <vt:lpstr>Slide 25</vt:lpstr>
      <vt:lpstr>Break The Rules</vt:lpstr>
      <vt:lpstr>Slide 27</vt:lpstr>
      <vt:lpstr>Slide 28</vt:lpstr>
      <vt:lpstr>Debugging Using Language</vt:lpstr>
      <vt:lpstr>Slide 30</vt:lpstr>
      <vt:lpstr>Describe Scenarios</vt:lpstr>
      <vt:lpstr>Slide 32</vt:lpstr>
      <vt:lpstr>Slide 33</vt:lpstr>
      <vt:lpstr>Slide 34</vt:lpstr>
      <vt:lpstr>Slide 35</vt:lpstr>
      <vt:lpstr>Slide 36</vt:lpstr>
      <vt:lpstr>One Behaviour Per Test</vt:lpstr>
      <vt:lpstr>Slide 38</vt:lpstr>
      <vt:lpstr>Slide 39</vt:lpstr>
      <vt:lpstr>Slide 40</vt:lpstr>
      <vt:lpstr>Tautologies</vt:lpstr>
      <vt:lpstr>Slide 42</vt:lpstr>
      <vt:lpstr>Slide 43</vt:lpstr>
      <vt:lpstr>Slide 44</vt:lpstr>
      <vt:lpstr>Overly-Prescriptive</vt:lpstr>
      <vt:lpstr>Slide 46</vt:lpstr>
      <vt:lpstr>Relying on Side Effects</vt:lpstr>
      <vt:lpstr>Slide 48</vt:lpstr>
      <vt:lpstr>Slide 49</vt:lpstr>
      <vt:lpstr>Non-Deterministic Tests</vt:lpstr>
      <vt:lpstr>Slide 51</vt:lpstr>
      <vt:lpstr>Slide 52</vt:lpstr>
      <vt:lpstr>Slide 53</vt:lpstr>
      <vt:lpstr>Unmanaged Resources</vt:lpstr>
      <vt:lpstr>Slide 55</vt:lpstr>
      <vt:lpstr>Slide 56</vt:lpstr>
      <vt:lpstr>Sync, Not Sleep</vt:lpstr>
      <vt:lpstr>Slide 58</vt:lpstr>
      <vt:lpstr>Testing Times</vt:lpstr>
      <vt:lpstr>Courage</vt:lpstr>
      <vt:lpstr>Assert.True(TheEnd);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 of Strength</dc:title>
  <dc:creator>Chris Oldwood</dc:creator>
  <cp:lastModifiedBy>Chris Oldwood</cp:lastModifiedBy>
  <cp:revision>284</cp:revision>
  <dcterms:created xsi:type="dcterms:W3CDTF">2017-03-07T07:52:13Z</dcterms:created>
  <dcterms:modified xsi:type="dcterms:W3CDTF">2019-02-22T11:04:56Z</dcterms:modified>
</cp:coreProperties>
</file>