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61" r:id="rId3"/>
    <p:sldId id="258" r:id="rId4"/>
    <p:sldId id="279" r:id="rId5"/>
    <p:sldId id="260" r:id="rId6"/>
    <p:sldId id="257" r:id="rId7"/>
    <p:sldId id="278" r:id="rId8"/>
    <p:sldId id="262" r:id="rId9"/>
    <p:sldId id="265" r:id="rId10"/>
    <p:sldId id="275" r:id="rId11"/>
    <p:sldId id="259" r:id="rId12"/>
    <p:sldId id="263" r:id="rId13"/>
    <p:sldId id="272" r:id="rId14"/>
    <p:sldId id="274" r:id="rId15"/>
    <p:sldId id="280" r:id="rId16"/>
    <p:sldId id="264" r:id="rId17"/>
    <p:sldId id="271" r:id="rId18"/>
    <p:sldId id="273" r:id="rId19"/>
    <p:sldId id="276" r:id="rId20"/>
    <p:sldId id="266" r:id="rId21"/>
    <p:sldId id="277" r:id="rId22"/>
    <p:sldId id="26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0000" autoAdjust="0"/>
  </p:normalViewPr>
  <p:slideViewPr>
    <p:cSldViewPr>
      <p:cViewPr varScale="1">
        <p:scale>
          <a:sx n="104" d="100"/>
          <a:sy n="104" d="100"/>
        </p:scale>
        <p:origin x="-18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26A98-3010-4FB3-9D59-B268FF351B3A}" type="datetimeFigureOut">
              <a:rPr lang="en-GB" smtClean="0"/>
              <a:pPr/>
              <a:t>10/04/2019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BE1C6-0A68-431A-9A62-3A945185079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I’m a freelance developer working with</a:t>
            </a:r>
            <a:r>
              <a:rPr lang="en-GB" baseline="0" dirty="0" smtClean="0"/>
              <a:t> “enterprise grade” technology.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BE1C6-0A68-431A-9A62-3A945185079F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BE1C6-0A68-431A-9A62-3A945185079F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BE1C6-0A68-431A-9A62-3A945185079F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CD273-3F75-42DD-83CD-E6B3BB7A3B13}" type="datetime1">
              <a:rPr lang="en-GB" smtClean="0"/>
              <a:pPr/>
              <a:t>10/04/2019</a:t>
            </a:fld>
            <a:endParaRPr lang="en-GB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2E5E69-BEE6-4DB4-93F6-7E8B70ED462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@chrisoldwood / gort@cix.co.uk / chrisoldwood.com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DF53-1835-4E9D-AAC2-B6CAD6E549A1}" type="datetime1">
              <a:rPr lang="en-GB" smtClean="0"/>
              <a:pPr/>
              <a:t>10/04/2019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5E69-BEE6-4DB4-93F6-7E8B70ED462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0A24D-E50C-4804-B5C2-CDD25C5E1649}" type="datetime1">
              <a:rPr lang="en-GB" smtClean="0"/>
              <a:pPr/>
              <a:t>10/04/2019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5E69-BEE6-4DB4-93F6-7E8B70ED462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7E726-7DD3-4C0C-B26B-8E6531949FA7}" type="datetime1">
              <a:rPr lang="en-GB" smtClean="0"/>
              <a:pPr/>
              <a:t>10/04/2019</a:t>
            </a:fld>
            <a:endParaRPr lang="en-GB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2E5E69-BEE6-4DB4-93F6-7E8B70ED462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@chrisoldwood / gort@cix.co.uk / chrisoldwood.com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8970-47ED-473F-88A7-4CDA95AF0086}" type="datetime1">
              <a:rPr lang="en-GB" smtClean="0"/>
              <a:pPr/>
              <a:t>10/04/2019</a:t>
            </a:fld>
            <a:endParaRPr lang="en-GB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2E5E69-BEE6-4DB4-93F6-7E8B70ED462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0B98-0D78-4194-91E9-3921D1CAF171}" type="datetime1">
              <a:rPr lang="en-GB" smtClean="0"/>
              <a:pPr/>
              <a:t>10/04/2019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2E5E69-BEE6-4DB4-93F6-7E8B70ED462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F0270-11A3-4568-BCED-AA310CB776A4}" type="datetime1">
              <a:rPr lang="en-GB" smtClean="0"/>
              <a:pPr/>
              <a:t>10/04/2019</a:t>
            </a:fld>
            <a:endParaRPr lang="en-GB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2E5E69-BEE6-4DB4-93F6-7E8B70ED462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@chrisoldwood / gort@cix.co.uk / chrisoldwood.com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C7FB3-17E0-4058-A846-6E5D166A89BA}" type="datetime1">
              <a:rPr lang="en-GB" smtClean="0"/>
              <a:pPr/>
              <a:t>10/04/2019</a:t>
            </a:fld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2E5E69-BEE6-4DB4-93F6-7E8B70ED462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@chrisoldwood / gort@cix.co.uk / chrisoldwood.com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C696-E978-43EA-8612-E84E5C44E9D8}" type="datetime1">
              <a:rPr lang="en-GB" smtClean="0"/>
              <a:pPr/>
              <a:t>10/04/2019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2E5E69-BEE6-4DB4-93F6-7E8B70ED462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@chrisoldwood / gort@cix.co.uk / chrisoldwood.com</a:t>
            </a:r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DDF40-8131-401F-B821-2FC0ECE44C50}" type="datetime1">
              <a:rPr lang="en-GB" smtClean="0"/>
              <a:pPr/>
              <a:t>10/04/2019</a:t>
            </a:fld>
            <a:endParaRPr lang="en-GB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2E5E69-BEE6-4DB4-93F6-7E8B70ED462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908D-5A78-42D2-B4EC-353D4D5771EA}" type="datetime1">
              <a:rPr lang="en-GB" smtClean="0"/>
              <a:pPr/>
              <a:t>10/04/2019</a:t>
            </a:fld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2E5E69-BEE6-4DB4-93F6-7E8B70ED462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@chrisoldwood / gort@cix.co.uk / chrisoldwood.com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775E822C-39F9-41E0-BC60-DADE7C55B103}" type="datetime1">
              <a:rPr lang="en-GB" smtClean="0"/>
              <a:pPr/>
              <a:t>10/04/2019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742E5E69-BEE6-4DB4-93F6-7E8B70ED462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Monitoring: Turning Noise Into Signal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ACCU Conference 2019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851920" y="4869160"/>
            <a:ext cx="432048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GB" sz="4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Chris Oldwood</a:t>
            </a:r>
          </a:p>
        </p:txBody>
      </p:sp>
    </p:spTree>
  </p:cSld>
  <p:clrMapOvr>
    <a:masterClrMapping/>
  </p:clrMapOvr>
  <p:transition advTm="31515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Transient Blips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@chrisoldwood / gort@cix.co.uk / chrisoldwood.com</a:t>
            </a:r>
            <a:endParaRPr lang="en-GB"/>
          </a:p>
        </p:txBody>
      </p:sp>
      <p:cxnSp>
        <p:nvCxnSpPr>
          <p:cNvPr id="6" name="Straight Connector 5"/>
          <p:cNvCxnSpPr/>
          <p:nvPr/>
        </p:nvCxnSpPr>
        <p:spPr>
          <a:xfrm>
            <a:off x="971600" y="3429000"/>
            <a:ext cx="28803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851920" y="1268760"/>
            <a:ext cx="360040" cy="21602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211960" y="1268760"/>
            <a:ext cx="360040" cy="21602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572000" y="3429000"/>
            <a:ext cx="3600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485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Long-Term Trends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9" name="Freeform 8"/>
          <p:cNvSpPr/>
          <p:nvPr/>
        </p:nvSpPr>
        <p:spPr>
          <a:xfrm>
            <a:off x="960120" y="1984248"/>
            <a:ext cx="7214616" cy="1435608"/>
          </a:xfrm>
          <a:custGeom>
            <a:avLst/>
            <a:gdLst>
              <a:gd name="connsiteX0" fmla="*/ 0 w 7214616"/>
              <a:gd name="connsiteY0" fmla="*/ 1435608 h 1435608"/>
              <a:gd name="connsiteX1" fmla="*/ 3968496 w 7214616"/>
              <a:gd name="connsiteY1" fmla="*/ 1088136 h 1435608"/>
              <a:gd name="connsiteX2" fmla="*/ 7214616 w 7214616"/>
              <a:gd name="connsiteY2" fmla="*/ 0 h 143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14616" h="1435608">
                <a:moveTo>
                  <a:pt x="0" y="1435608"/>
                </a:moveTo>
                <a:cubicBezTo>
                  <a:pt x="1383030" y="1381506"/>
                  <a:pt x="2766060" y="1327404"/>
                  <a:pt x="3968496" y="1088136"/>
                </a:cubicBezTo>
                <a:cubicBezTo>
                  <a:pt x="5170932" y="848868"/>
                  <a:pt x="6192774" y="424434"/>
                  <a:pt x="7214616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advTm="57297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How to record events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Structure</a:t>
            </a:r>
            <a:endParaRPr lang="en-GB" dirty="0"/>
          </a:p>
        </p:txBody>
      </p:sp>
    </p:spTree>
  </p:cSld>
  <p:clrMapOvr>
    <a:masterClrMapping/>
  </p:clrMapOvr>
  <p:transition advTm="1075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Free-Text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971600" y="1988840"/>
            <a:ext cx="7200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21:09:47.245 05 INF Fetching orders for customer #42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21:09:47.290 05 DBG Reusing a pooled connection</a:t>
            </a:r>
            <a:br>
              <a:rPr lang="en-GB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21:09:47.740 05 DBG Returning connection to pool</a:t>
            </a:r>
            <a:br>
              <a:rPr lang="en-GB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21:09:47.745 05 INF Orders fetched in 505 ms</a:t>
            </a:r>
            <a:br>
              <a:rPr lang="en-GB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21:09:47.750 05 PRF [Orders=3;Time=505]</a:t>
            </a:r>
          </a:p>
        </p:txBody>
      </p:sp>
    </p:spTree>
  </p:cSld>
  <p:clrMapOvr>
    <a:masterClrMapping/>
  </p:clrMapOvr>
  <p:transition advTm="8281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Aggregatable</a:t>
            </a:r>
            <a:r>
              <a:rPr lang="en-GB" dirty="0" smtClean="0"/>
              <a:t> Logging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971600" y="548680"/>
            <a:ext cx="7200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21:09:47.245 05 INF Fetching orders for customer #42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21:09:47.290 05 DBG Reusing a pooled connection</a:t>
            </a:r>
            <a:br>
              <a:rPr lang="en-GB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21:09:47.740 05 DBG Returning connection to pool</a:t>
            </a:r>
            <a:br>
              <a:rPr lang="en-GB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21:09:47.745 05 INF Orders fetched in 505 ms</a:t>
            </a:r>
            <a:br>
              <a:rPr lang="en-GB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21:09:47.750 05 PRF [Orders=3;Time=505]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971600" y="2708920"/>
            <a:ext cx="7200800" cy="144016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74320" marR="0" lvl="0" indent="-25603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60000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Example events:</a:t>
            </a:r>
          </a:p>
          <a:p>
            <a:pPr marL="274320" marR="0" lvl="0" indent="-25603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60000"/>
              <a:buFont typeface="Wingdings" pitchFamily="2" charset="2"/>
              <a:buChar char="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Persistence performance</a:t>
            </a:r>
          </a:p>
          <a:p>
            <a:pPr marL="274320" marR="0" lvl="0" indent="-25603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60000"/>
              <a:buFont typeface="Wingdings" pitchFamily="2" charset="2"/>
              <a:buChar char=""/>
              <a:tabLst/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Connection pool utilisation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Tm="38641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Minimal Event Structure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971600" y="1988840"/>
            <a:ext cx="7200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Timestamp: 21:09:47.740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Name:      connection-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pool.reuse.count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Value:     1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Timestamp: 21:09:47.750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Name:     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database.orders.read.duration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-ms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Value:     505</a:t>
            </a:r>
          </a:p>
        </p:txBody>
      </p:sp>
    </p:spTree>
  </p:cSld>
  <p:clrMapOvr>
    <a:masterClrMapping/>
  </p:clrMapOvr>
  <p:transition advTm="15406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Naming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971600" y="1268760"/>
            <a:ext cx="720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&lt;component...&gt;.&lt;operation&gt;.&lt;type&gt;</a:t>
            </a:r>
            <a:endParaRPr lang="en-GB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971600" y="2708920"/>
            <a:ext cx="7200800" cy="14401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lvl="0" indent="-256032">
              <a:spcBef>
                <a:spcPct val="20000"/>
              </a:spcBef>
              <a:buSzPct val="60000"/>
              <a:buFont typeface="Wingdings" pitchFamily="2" charset="2"/>
              <a:buChar char=""/>
            </a:pP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database.orders.read.duration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-ms</a:t>
            </a: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274320" lvl="0" indent="-256032">
              <a:spcBef>
                <a:spcPct val="20000"/>
              </a:spcBef>
              <a:buSzPct val="60000"/>
              <a:buFont typeface="Wingdings" pitchFamily="2" charset="2"/>
              <a:buChar char=""/>
            </a:pP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connection-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pool.reuse.count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advTm="35485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Diagnostic Context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971600" y="1268760"/>
            <a:ext cx="7200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Timestamp: 21:09:47.750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Name:     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database.orders.read.duration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-ms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Value:     505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Context: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CustomerId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:    42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CorreationId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:  38563-83902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OrdersFetched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: 3</a:t>
            </a:r>
          </a:p>
        </p:txBody>
      </p:sp>
    </p:spTree>
  </p:cSld>
  <p:clrMapOvr>
    <a:masterClrMapping/>
  </p:clrMapOvr>
  <p:transition advTm="25593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Causality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971600" y="1268760"/>
            <a:ext cx="1440160" cy="14401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 smtClean="0">
                <a:solidFill>
                  <a:schemeClr val="bg1"/>
                </a:solidFill>
              </a:rPr>
              <a:t>A</a:t>
            </a:r>
            <a:endParaRPr lang="en-GB" sz="4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51920" y="548680"/>
            <a:ext cx="1440160" cy="14401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 smtClean="0">
                <a:solidFill>
                  <a:schemeClr val="bg1"/>
                </a:solidFill>
              </a:rPr>
              <a:t>B</a:t>
            </a:r>
            <a:endParaRPr lang="en-GB" sz="44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31840" y="2708920"/>
            <a:ext cx="1440160" cy="14401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 smtClean="0">
                <a:solidFill>
                  <a:schemeClr val="bg1"/>
                </a:solidFill>
              </a:rPr>
              <a:t>C</a:t>
            </a:r>
            <a:endParaRPr lang="en-GB" sz="44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32240" y="1988840"/>
            <a:ext cx="1440160" cy="14401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 smtClean="0">
                <a:solidFill>
                  <a:schemeClr val="bg1"/>
                </a:solidFill>
              </a:rPr>
              <a:t>D</a:t>
            </a:r>
            <a:endParaRPr lang="en-GB" sz="44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92080" y="4149080"/>
            <a:ext cx="1440160" cy="14401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 smtClean="0">
                <a:solidFill>
                  <a:schemeClr val="bg1"/>
                </a:solidFill>
              </a:rPr>
              <a:t>E</a:t>
            </a:r>
            <a:endParaRPr lang="en-GB" sz="4400" dirty="0">
              <a:solidFill>
                <a:schemeClr val="bg1"/>
              </a:solidFill>
            </a:endParaRPr>
          </a:p>
        </p:txBody>
      </p:sp>
      <p:cxnSp>
        <p:nvCxnSpPr>
          <p:cNvPr id="11" name="Elbow Connector 10"/>
          <p:cNvCxnSpPr>
            <a:stCxn id="5" idx="3"/>
            <a:endCxn id="6" idx="1"/>
          </p:cNvCxnSpPr>
          <p:nvPr/>
        </p:nvCxnSpPr>
        <p:spPr>
          <a:xfrm flipV="1">
            <a:off x="2411760" y="1268760"/>
            <a:ext cx="1440160" cy="72008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hape 12"/>
          <p:cNvCxnSpPr>
            <a:stCxn id="6" idx="3"/>
            <a:endCxn id="8" idx="0"/>
          </p:cNvCxnSpPr>
          <p:nvPr/>
        </p:nvCxnSpPr>
        <p:spPr>
          <a:xfrm>
            <a:off x="5292080" y="1268760"/>
            <a:ext cx="2160240" cy="720080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hape 17"/>
          <p:cNvCxnSpPr>
            <a:endCxn id="7" idx="1"/>
          </p:cNvCxnSpPr>
          <p:nvPr/>
        </p:nvCxnSpPr>
        <p:spPr>
          <a:xfrm rot="16200000" flipH="1">
            <a:off x="2231740" y="2528900"/>
            <a:ext cx="1440160" cy="360040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hape 21"/>
          <p:cNvCxnSpPr>
            <a:stCxn id="7" idx="3"/>
            <a:endCxn id="9" idx="1"/>
          </p:cNvCxnSpPr>
          <p:nvPr/>
        </p:nvCxnSpPr>
        <p:spPr>
          <a:xfrm>
            <a:off x="4572000" y="3429000"/>
            <a:ext cx="720080" cy="144016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7" idx="3"/>
            <a:endCxn id="8" idx="1"/>
          </p:cNvCxnSpPr>
          <p:nvPr/>
        </p:nvCxnSpPr>
        <p:spPr>
          <a:xfrm flipV="1">
            <a:off x="4572000" y="2708920"/>
            <a:ext cx="2160240" cy="720080"/>
          </a:xfrm>
          <a:prstGeom prst="bentConnector3">
            <a:avLst>
              <a:gd name="adj1" fmla="val 66508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4406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Local Aggregations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971600" y="1268760"/>
            <a:ext cx="7200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Timestamp: 21:09:56.934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Name:      http-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request.duration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-ms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Value:     390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Summary: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Authentication: 100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Database:       280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Calculation:    10</a:t>
            </a:r>
          </a:p>
        </p:txBody>
      </p:sp>
    </p:spTree>
  </p:cSld>
  <p:clrMapOvr>
    <a:masterClrMapping/>
  </p:clrMapOvr>
  <p:transition advTm="7312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Whose job is it anyway?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People</a:t>
            </a:r>
            <a:endParaRPr lang="en-GB" dirty="0"/>
          </a:p>
        </p:txBody>
      </p:sp>
    </p:spTree>
  </p:cSld>
  <p:clrMapOvr>
    <a:masterClrMapping/>
  </p:clrMapOvr>
  <p:transition advTm="1414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Improving visibility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Noise Reduction</a:t>
            </a:r>
            <a:endParaRPr lang="en-GB" dirty="0"/>
          </a:p>
        </p:txBody>
      </p:sp>
    </p:spTree>
  </p:cSld>
  <p:clrMapOvr>
    <a:masterClrMapping/>
  </p:clrMapOvr>
  <p:transition advTm="33407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971224" cy="914400"/>
          </a:xfrm>
        </p:spPr>
        <p:txBody>
          <a:bodyPr/>
          <a:lstStyle/>
          <a:p>
            <a:r>
              <a:rPr lang="en-GB" dirty="0" smtClean="0"/>
              <a:t>Incremental Improvements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@chrisoldwood / gort@cix.co.uk / chrisoldwood.com</a:t>
            </a:r>
            <a:endParaRPr lang="en-GB"/>
          </a:p>
        </p:txBody>
      </p:sp>
      <p:pic>
        <p:nvPicPr>
          <p:cNvPr id="1026" name="Picture 2" descr="C:\Users\Chris\Downloads\5487851839_700b5fe575_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99" y="548680"/>
            <a:ext cx="4795845" cy="36004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0" y="0"/>
            <a:ext cx="18630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solidFill>
                  <a:schemeClr val="accent5"/>
                </a:solidFill>
              </a:rPr>
              <a:t>https://flic.kr/p/9mWFaa</a:t>
            </a:r>
            <a:endParaRPr lang="en-GB" sz="12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ransition advTm="66797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{ Event: “</a:t>
            </a:r>
            <a:r>
              <a:rPr lang="en-GB" dirty="0" err="1" smtClean="0"/>
              <a:t>Talk.Ended</a:t>
            </a:r>
            <a:r>
              <a:rPr lang="en-GB" dirty="0" smtClean="0"/>
              <a:t>” }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971600" y="1268760"/>
            <a:ext cx="72009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en-GB" sz="2800" dirty="0">
                <a:latin typeface="+mn-lt"/>
              </a:rPr>
              <a:t>Blog:</a:t>
            </a:r>
          </a:p>
          <a:p>
            <a:r>
              <a:rPr lang="en-GB" sz="2800" dirty="0">
                <a:latin typeface="+mn-lt"/>
              </a:rPr>
              <a:t>http://chrisoldwood.blogspot.co.uk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971600" y="2708920"/>
            <a:ext cx="72009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en-GB" sz="2800" dirty="0">
                <a:latin typeface="+mn-lt"/>
              </a:rPr>
              <a:t>Articles:</a:t>
            </a:r>
          </a:p>
          <a:p>
            <a:r>
              <a:rPr lang="en-GB" sz="2800" dirty="0">
                <a:latin typeface="+mn-lt"/>
              </a:rPr>
              <a:t>http://chrisoldwood.com/articles.htm</a:t>
            </a:r>
          </a:p>
        </p:txBody>
      </p:sp>
    </p:spTree>
  </p:cSld>
  <p:clrMapOvr>
    <a:masterClrMapping/>
  </p:clrMapOvr>
  <p:transition advTm="1094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71600" y="1988840"/>
            <a:ext cx="1440160" cy="72008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4800" dirty="0" smtClean="0"/>
              <a:t>Dev</a:t>
            </a:r>
            <a:endParaRPr lang="en-GB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9797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smtClean="0">
                <a:solidFill>
                  <a:schemeClr val="accent5"/>
                </a:solidFill>
                <a:latin typeface="+mn-lt"/>
              </a:rPr>
              <a:t>https://flic.kr/p/oW9SZG</a:t>
            </a:r>
            <a:endParaRPr lang="en-GB" sz="1200" dirty="0">
              <a:solidFill>
                <a:schemeClr val="accent5"/>
              </a:solidFill>
              <a:latin typeface="+mn-lt"/>
            </a:endParaRPr>
          </a:p>
        </p:txBody>
      </p:sp>
      <p:pic>
        <p:nvPicPr>
          <p:cNvPr id="1026" name="Picture 2" descr="C:\Users\Chris\Downloads\15052672122_d5eca12092_z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1268760"/>
            <a:ext cx="4320480" cy="3240360"/>
          </a:xfrm>
          <a:prstGeom prst="rect">
            <a:avLst/>
          </a:prstGeom>
          <a:noFill/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6732240" y="1988840"/>
            <a:ext cx="144016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274320" marR="0" lvl="0" indent="-256032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60000"/>
              <a:buFont typeface="Wingdings" pitchFamily="2" charset="2"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Ops</a:t>
            </a:r>
            <a:endParaRPr kumimoji="0" lang="en-GB" sz="4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</p:spPr>
        <p:txBody>
          <a:bodyPr/>
          <a:lstStyle/>
          <a:p>
            <a:r>
              <a:rPr lang="en-GB" dirty="0" smtClean="0"/>
              <a:t>The Great Divide</a:t>
            </a:r>
            <a:endParaRPr lang="en-GB" dirty="0"/>
          </a:p>
        </p:txBody>
      </p:sp>
      <p:cxnSp>
        <p:nvCxnSpPr>
          <p:cNvPr id="21" name="Curved Connector 20"/>
          <p:cNvCxnSpPr>
            <a:stCxn id="2" idx="0"/>
            <a:endCxn id="7" idx="0"/>
          </p:cNvCxnSpPr>
          <p:nvPr/>
        </p:nvCxnSpPr>
        <p:spPr>
          <a:xfrm rot="5400000" flipH="1" flipV="1">
            <a:off x="4572000" y="-891480"/>
            <a:ext cx="12700" cy="5760640"/>
          </a:xfrm>
          <a:prstGeom prst="curvedConnector3">
            <a:avLst>
              <a:gd name="adj1" fmla="val 11592004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20797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Dev+Ops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@chrisoldwood / gort@cix.co.uk / chrisoldwood.com</a:t>
            </a:r>
            <a:endParaRPr lang="en-GB"/>
          </a:p>
        </p:txBody>
      </p:sp>
      <p:pic>
        <p:nvPicPr>
          <p:cNvPr id="1026" name="Picture 2" descr="C:\Users\Chris\Downloads\2378288736_b34836b9dd_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548680"/>
            <a:ext cx="5395584" cy="36004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0" y="0"/>
            <a:ext cx="18341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solidFill>
                  <a:schemeClr val="accent5"/>
                </a:solidFill>
              </a:rPr>
              <a:t>https://flic.kr/p/4Camod</a:t>
            </a:r>
            <a:endParaRPr lang="en-GB" sz="12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ransition advTm="28375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Multiple Narratives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9319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solidFill>
                  <a:schemeClr val="accent5"/>
                </a:solidFill>
              </a:rPr>
              <a:t>https://flic.kr/p/6LuHMm</a:t>
            </a:r>
            <a:endParaRPr lang="en-GB" sz="1200" dirty="0">
              <a:solidFill>
                <a:schemeClr val="accent5"/>
              </a:solidFill>
            </a:endParaRPr>
          </a:p>
        </p:txBody>
      </p:sp>
      <p:pic>
        <p:nvPicPr>
          <p:cNvPr id="2050" name="Picture 2" descr="C:\Users\Chris\Downloads\3785313354_8ea05767e5_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1" y="548681"/>
            <a:ext cx="2880319" cy="2880319"/>
          </a:xfrm>
          <a:prstGeom prst="rect">
            <a:avLst/>
          </a:prstGeom>
          <a:noFill/>
        </p:spPr>
      </p:pic>
      <p:pic>
        <p:nvPicPr>
          <p:cNvPr id="2052" name="Picture 4" descr="C:\Users\Chris\Downloads\7006378754_0fdd791091_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548680"/>
            <a:ext cx="2852936" cy="2852936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7349919" y="0"/>
            <a:ext cx="17940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solidFill>
                  <a:schemeClr val="accent5"/>
                </a:solidFill>
              </a:rPr>
              <a:t>https://flic.kr/p/bF8wiG</a:t>
            </a:r>
            <a:endParaRPr lang="en-GB" sz="1200" dirty="0">
              <a:solidFill>
                <a:schemeClr val="accent5"/>
              </a:solidFill>
            </a:endParaRPr>
          </a:p>
        </p:txBody>
      </p:sp>
      <p:pic>
        <p:nvPicPr>
          <p:cNvPr id="8" name="Picture 2" descr="C:\Users\Chris\Downloads\6794714135_647bf6ef50_b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1840" y="2348880"/>
            <a:ext cx="3240360" cy="2161295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7220075" y="6581001"/>
            <a:ext cx="19239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solidFill>
                  <a:schemeClr val="accent5"/>
                </a:solidFill>
              </a:rPr>
              <a:t>https://flic.kr/p/bmqFMH</a:t>
            </a:r>
            <a:endParaRPr lang="en-GB" sz="12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ransition advTm="51859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131840" y="548680"/>
            <a:ext cx="2160240" cy="3600400"/>
          </a:xfrm>
        </p:spPr>
        <p:txBody>
          <a:bodyPr>
            <a:normAutofit/>
          </a:bodyPr>
          <a:lstStyle/>
          <a:p>
            <a:r>
              <a:rPr lang="en-GB" sz="2800" dirty="0" smtClean="0"/>
              <a:t>Architect</a:t>
            </a:r>
          </a:p>
          <a:p>
            <a:r>
              <a:rPr lang="en-GB" sz="2800" dirty="0" smtClean="0"/>
              <a:t>Code</a:t>
            </a:r>
          </a:p>
          <a:p>
            <a:r>
              <a:rPr lang="en-GB" sz="2800" dirty="0" smtClean="0"/>
              <a:t>Test</a:t>
            </a:r>
          </a:p>
          <a:p>
            <a:r>
              <a:rPr lang="en-GB" sz="2800" dirty="0" smtClean="0"/>
              <a:t>Build</a:t>
            </a:r>
          </a:p>
          <a:p>
            <a:r>
              <a:rPr lang="en-GB" sz="2800" dirty="0" smtClean="0"/>
              <a:t>Deploy</a:t>
            </a:r>
          </a:p>
          <a:p>
            <a:r>
              <a:rPr lang="en-GB" sz="2800" dirty="0" smtClean="0"/>
              <a:t>Monitor</a:t>
            </a:r>
          </a:p>
          <a:p>
            <a:r>
              <a:rPr lang="en-GB" sz="2800" dirty="0" smtClean="0"/>
              <a:t>Support</a:t>
            </a:r>
            <a:endParaRPr lang="en-GB" sz="2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“Full Pipeline Developer”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@chrisoldwood / gort@cix.co.uk / chrisoldwood.com</a:t>
            </a:r>
            <a:endParaRPr lang="en-GB"/>
          </a:p>
        </p:txBody>
      </p:sp>
    </p:spTree>
  </p:cSld>
  <p:clrMapOvr>
    <a:masterClrMapping/>
  </p:clrMapOvr>
  <p:transition advTm="6325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Self-Healing Systems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@chrisoldwood / gort@cix.co.uk / chrisoldwood.com</a:t>
            </a:r>
            <a:endParaRPr lang="en-GB"/>
          </a:p>
        </p:txBody>
      </p:sp>
      <p:pic>
        <p:nvPicPr>
          <p:cNvPr id="2050" name="Picture 2" descr="C:\Users\Chris\Downloads\12500965335_75001934e7_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548680"/>
            <a:ext cx="4824536" cy="3593643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0" y="0"/>
            <a:ext cx="17684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solidFill>
                  <a:schemeClr val="accent5"/>
                </a:solidFill>
              </a:rPr>
              <a:t>https://flic.kr/p/k3EHt6</a:t>
            </a:r>
            <a:endParaRPr lang="en-GB" sz="12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ransition advTm="51782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What to monitor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System</a:t>
            </a:r>
            <a:endParaRPr lang="en-GB" dirty="0"/>
          </a:p>
        </p:txBody>
      </p:sp>
    </p:spTree>
  </p:cSld>
  <p:clrMapOvr>
    <a:masterClrMapping/>
  </p:clrMapOvr>
  <p:transition advTm="275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71600" y="548680"/>
            <a:ext cx="3672408" cy="4320480"/>
          </a:xfrm>
        </p:spPr>
        <p:txBody>
          <a:bodyPr/>
          <a:lstStyle/>
          <a:p>
            <a:r>
              <a:rPr lang="en-GB" dirty="0" smtClean="0"/>
              <a:t>File I/O</a:t>
            </a:r>
          </a:p>
          <a:p>
            <a:r>
              <a:rPr lang="en-GB" dirty="0" smtClean="0"/>
              <a:t>Network I/O</a:t>
            </a:r>
          </a:p>
          <a:p>
            <a:r>
              <a:rPr lang="en-GB" dirty="0" smtClean="0"/>
              <a:t>Memory consumption</a:t>
            </a:r>
          </a:p>
          <a:p>
            <a:r>
              <a:rPr lang="en-GB" dirty="0" smtClean="0"/>
              <a:t>Computation time</a:t>
            </a:r>
          </a:p>
          <a:p>
            <a:r>
              <a:rPr lang="en-GB" dirty="0" smtClean="0"/>
              <a:t>Queuing time</a:t>
            </a:r>
          </a:p>
          <a:p>
            <a:r>
              <a:rPr lang="en-GB" dirty="0" smtClean="0"/>
              <a:t>Cache efficiency</a:t>
            </a:r>
          </a:p>
          <a:p>
            <a:r>
              <a:rPr lang="en-GB" dirty="0" smtClean="0"/>
              <a:t>Pool usage</a:t>
            </a:r>
          </a:p>
          <a:p>
            <a:r>
              <a:rPr lang="en-GB" dirty="0" smtClean="0"/>
              <a:t>Query execution times</a:t>
            </a:r>
          </a:p>
          <a:p>
            <a:r>
              <a:rPr lang="en-GB" dirty="0" smtClean="0"/>
              <a:t>Feature use</a:t>
            </a:r>
          </a:p>
          <a:p>
            <a:r>
              <a:rPr lang="en-GB" dirty="0" smtClean="0"/>
              <a:t>. . .</a:t>
            </a:r>
          </a:p>
          <a:p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Instrument Everything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@chrisoldwood / gort@cix.co.uk / chrisoldwood.com</a:t>
            </a:r>
            <a:endParaRPr lang="en-GB"/>
          </a:p>
        </p:txBody>
      </p:sp>
      <p:pic>
        <p:nvPicPr>
          <p:cNvPr id="4098" name="Picture 2" descr="C:\Users\Chris\Downloads\6423390687_d7e22495da_z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548679"/>
            <a:ext cx="3600399" cy="2700299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354728" y="0"/>
            <a:ext cx="17892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solidFill>
                  <a:schemeClr val="accent5"/>
                </a:solidFill>
              </a:rPr>
              <a:t>https://flic.kr/p/aMBygi</a:t>
            </a:r>
            <a:endParaRPr lang="en-GB" sz="12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ransition advTm="95328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 Test of Strength - NorDev</Template>
  <TotalTime>8319</TotalTime>
  <Words>401</Words>
  <Application>Microsoft Office PowerPoint</Application>
  <PresentationFormat>On-screen Show (4:3)</PresentationFormat>
  <Paragraphs>123</Paragraphs>
  <Slides>22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Elemental</vt:lpstr>
      <vt:lpstr>Monitoring: Turning Noise Into Signal</vt:lpstr>
      <vt:lpstr>People</vt:lpstr>
      <vt:lpstr>The Great Divide</vt:lpstr>
      <vt:lpstr>Dev+Ops</vt:lpstr>
      <vt:lpstr>Multiple Narratives</vt:lpstr>
      <vt:lpstr>“Full Pipeline Developer”</vt:lpstr>
      <vt:lpstr>Self-Healing Systems</vt:lpstr>
      <vt:lpstr>System</vt:lpstr>
      <vt:lpstr>Instrument Everything</vt:lpstr>
      <vt:lpstr>Transient Blips</vt:lpstr>
      <vt:lpstr>Long-Term Trends</vt:lpstr>
      <vt:lpstr>Structure</vt:lpstr>
      <vt:lpstr>Free-Text</vt:lpstr>
      <vt:lpstr>Aggregatable Logging</vt:lpstr>
      <vt:lpstr>Minimal Event Structure</vt:lpstr>
      <vt:lpstr>Naming</vt:lpstr>
      <vt:lpstr>Diagnostic Context</vt:lpstr>
      <vt:lpstr>Causality</vt:lpstr>
      <vt:lpstr>Local Aggregations</vt:lpstr>
      <vt:lpstr>Noise Reduction</vt:lpstr>
      <vt:lpstr>Incremental Improvements</vt:lpstr>
      <vt:lpstr>{ Event: “Talk.Ended” }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Monitoring: Turning Noise Into Signal</dc:title>
  <dc:creator>Chris Oldwood</dc:creator>
  <cp:lastModifiedBy>Chris Oldwood</cp:lastModifiedBy>
  <cp:revision>35</cp:revision>
  <dcterms:created xsi:type="dcterms:W3CDTF">2019-04-01T12:33:06Z</dcterms:created>
  <dcterms:modified xsi:type="dcterms:W3CDTF">2019-04-11T11:24:19Z</dcterms:modified>
</cp:coreProperties>
</file>