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rels" ContentType="application/vnd.openxmlformats-package.relationship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60" r:id="rId1"/>
  </p:sldMasterIdLst>
  <p:notesMasterIdLst>
    <p:notesMasterId r:id="rId63"/>
  </p:notesMasterIdLst>
  <p:sldIdLst>
    <p:sldId id="256" r:id="rId2"/>
    <p:sldId id="265" r:id="rId3"/>
    <p:sldId id="259" r:id="rId4"/>
    <p:sldId id="272" r:id="rId5"/>
    <p:sldId id="258" r:id="rId6"/>
    <p:sldId id="267" r:id="rId7"/>
    <p:sldId id="260" r:id="rId8"/>
    <p:sldId id="261" r:id="rId9"/>
    <p:sldId id="268" r:id="rId10"/>
    <p:sldId id="263" r:id="rId11"/>
    <p:sldId id="266" r:id="rId12"/>
    <p:sldId id="264" r:id="rId13"/>
    <p:sldId id="271" r:id="rId14"/>
    <p:sldId id="281" r:id="rId15"/>
    <p:sldId id="288" r:id="rId16"/>
    <p:sldId id="306" r:id="rId17"/>
    <p:sldId id="312" r:id="rId18"/>
    <p:sldId id="304" r:id="rId19"/>
    <p:sldId id="269" r:id="rId20"/>
    <p:sldId id="314" r:id="rId21"/>
    <p:sldId id="313" r:id="rId22"/>
    <p:sldId id="305" r:id="rId23"/>
    <p:sldId id="270" r:id="rId24"/>
    <p:sldId id="277" r:id="rId25"/>
    <p:sldId id="318" r:id="rId26"/>
    <p:sldId id="276" r:id="rId27"/>
    <p:sldId id="292" r:id="rId28"/>
    <p:sldId id="293" r:id="rId29"/>
    <p:sldId id="278" r:id="rId30"/>
    <p:sldId id="291" r:id="rId31"/>
    <p:sldId id="297" r:id="rId32"/>
    <p:sldId id="300" r:id="rId33"/>
    <p:sldId id="301" r:id="rId34"/>
    <p:sldId id="302" r:id="rId35"/>
    <p:sldId id="298" r:id="rId36"/>
    <p:sldId id="299" r:id="rId37"/>
    <p:sldId id="283" r:id="rId38"/>
    <p:sldId id="295" r:id="rId39"/>
    <p:sldId id="294" r:id="rId40"/>
    <p:sldId id="296" r:id="rId41"/>
    <p:sldId id="307" r:id="rId42"/>
    <p:sldId id="308" r:id="rId43"/>
    <p:sldId id="309" r:id="rId44"/>
    <p:sldId id="317" r:id="rId45"/>
    <p:sldId id="310" r:id="rId46"/>
    <p:sldId id="311" r:id="rId47"/>
    <p:sldId id="279" r:id="rId48"/>
    <p:sldId id="280" r:id="rId49"/>
    <p:sldId id="290" r:id="rId50"/>
    <p:sldId id="284" r:id="rId51"/>
    <p:sldId id="287" r:id="rId52"/>
    <p:sldId id="286" r:id="rId53"/>
    <p:sldId id="285" r:id="rId54"/>
    <p:sldId id="274" r:id="rId55"/>
    <p:sldId id="273" r:id="rId56"/>
    <p:sldId id="275" r:id="rId57"/>
    <p:sldId id="315" r:id="rId58"/>
    <p:sldId id="316" r:id="rId59"/>
    <p:sldId id="303" r:id="rId60"/>
    <p:sldId id="289" r:id="rId61"/>
    <p:sldId id="257" r:id="rId6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</p:showPr>
  <p:clrMru>
    <a:srgbClr val="FF4040"/>
    <a:srgbClr val="CC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555" autoAdjust="0"/>
    <p:restoredTop sz="85517" autoAdjust="0"/>
  </p:normalViewPr>
  <p:slideViewPr>
    <p:cSldViewPr>
      <p:cViewPr varScale="1">
        <p:scale>
          <a:sx n="99" d="100"/>
          <a:sy n="99" d="100"/>
        </p:scale>
        <p:origin x="-199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93EE98CB-4158-4D68-A89B-176D29CF3598}" type="datetimeFigureOut">
              <a:rPr lang="en-GB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GB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16EB729-EC7B-490A-9F9B-8D9031DA86F2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I’m a freelance developer working with</a:t>
            </a:r>
            <a:r>
              <a:rPr lang="en-GB" baseline="0" dirty="0" smtClean="0"/>
              <a:t> “enterprise grade” technology.</a:t>
            </a:r>
            <a:endParaRPr lang="en-GB" dirty="0" smtClean="0"/>
          </a:p>
          <a:p>
            <a:r>
              <a:rPr lang="en-GB" dirty="0" smtClean="0"/>
              <a:t>This is a</a:t>
            </a:r>
            <a:r>
              <a:rPr lang="en-GB" baseline="0" dirty="0" smtClean="0"/>
              <a:t> talk about both the mechanics and psychology of writing good tests.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 dirty="0" smtClean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29FEB3AA-68A1-4F00-8C21-C282EEA313C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My dad who was a bookkeeper</a:t>
            </a:r>
            <a:r>
              <a:rPr lang="en-GB" baseline="0" dirty="0" smtClean="0"/>
              <a:t> and taught me to use different techniques to verify my answers.</a:t>
            </a:r>
          </a:p>
          <a:p>
            <a:r>
              <a:rPr lang="en-GB" dirty="0" smtClean="0"/>
              <a:t>Naturally I didn’t listen and tried to skip over</a:t>
            </a:r>
            <a:r>
              <a:rPr lang="en-GB" baseline="0" dirty="0" smtClean="0"/>
              <a:t> the boring stuff to get to more fun things.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12</a:t>
            </a:fld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14</a:t>
            </a:fld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Term comes</a:t>
            </a:r>
            <a:r>
              <a:rPr lang="en-GB" baseline="0" dirty="0" smtClean="0"/>
              <a:t> from the hardware world.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15</a:t>
            </a:fld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Tests need as much TLC as production</a:t>
            </a:r>
            <a:r>
              <a:rPr lang="en-GB" baseline="0" dirty="0" smtClean="0"/>
              <a:t> code, they are not an afterthought they are instrumental to delivery.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16</a:t>
            </a:fld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How do</a:t>
            </a:r>
            <a:r>
              <a:rPr lang="en-GB" baseline="0" dirty="0" smtClean="0"/>
              <a:t> you test the tests?</a:t>
            </a:r>
            <a:endParaRPr lang="en-GB" dirty="0" smtClean="0"/>
          </a:p>
          <a:p>
            <a:r>
              <a:rPr lang="en-GB" dirty="0" smtClean="0"/>
              <a:t>When</a:t>
            </a:r>
            <a:r>
              <a:rPr lang="en-GB" baseline="0" dirty="0" smtClean="0"/>
              <a:t> you’re not sure what coverage there is you can manually break the code and see how it fails.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17</a:t>
            </a:fld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</a:t>
            </a:r>
            <a:r>
              <a:rPr lang="en-GB" baseline="0" dirty="0" smtClean="0"/>
              <a:t> behaviours, not methods – how do you test a </a:t>
            </a:r>
            <a:r>
              <a:rPr lang="en-GB" baseline="0" dirty="0" err="1" smtClean="0"/>
              <a:t>ctor</a:t>
            </a:r>
            <a:r>
              <a:rPr lang="en-GB" baseline="0" dirty="0" smtClean="0"/>
              <a:t>?</a:t>
            </a:r>
          </a:p>
          <a:p>
            <a:r>
              <a:rPr lang="en-GB" baseline="0" dirty="0" smtClean="0"/>
              <a:t>Property based testing puts the emphasis on this rather than canned examples.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18</a:t>
            </a:fld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Replace</a:t>
            </a:r>
            <a:r>
              <a:rPr lang="en-GB" baseline="0" dirty="0" smtClean="0"/>
              <a:t> the swathes of stale, fragmented documentation with the same intent, but in code.</a:t>
            </a:r>
          </a:p>
          <a:p>
            <a:r>
              <a:rPr lang="en-GB" baseline="0" dirty="0" smtClean="0"/>
              <a:t>Introduces some overall structure instead of just being an ad-hoc set of test cases.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19</a:t>
            </a:fld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20</a:t>
            </a:fld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r>
              <a:rPr lang="en-GB" baseline="0" dirty="0" smtClean="0"/>
              <a:t>n expedited walk through my journey and where I went wrong.</a:t>
            </a:r>
          </a:p>
          <a:p>
            <a:r>
              <a:rPr lang="en-GB" baseline="0" dirty="0" smtClean="0"/>
              <a:t>In some senses it’s a Rite of Passage, you may still need to go through it – I can only show you my path.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Is</a:t>
            </a:r>
            <a:r>
              <a:rPr lang="en-GB" baseline="0" dirty="0" smtClean="0"/>
              <a:t> it a testing “pyramid” or just some other kind of “polygon”?</a:t>
            </a:r>
          </a:p>
          <a:p>
            <a:r>
              <a:rPr lang="en-GB" baseline="0" dirty="0" smtClean="0"/>
              <a:t>Monoliths and </a:t>
            </a:r>
            <a:r>
              <a:rPr lang="en-GB" baseline="0" dirty="0" err="1" smtClean="0"/>
              <a:t>microservices</a:t>
            </a:r>
            <a:r>
              <a:rPr lang="en-GB" baseline="0" dirty="0" smtClean="0"/>
              <a:t> may have different balances due to smaller scope.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21</a:t>
            </a:fld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A</a:t>
            </a:r>
            <a:r>
              <a:rPr lang="en-GB" baseline="0" dirty="0" smtClean="0"/>
              <a:t> short tale about having the courage to try and unit test a small change in a very old codebase.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22</a:t>
            </a:fld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Probably the most important aspect of writing</a:t>
            </a:r>
            <a:r>
              <a:rPr lang="en-GB" baseline="0" dirty="0" smtClean="0"/>
              <a:t> strong tests is being concise about the behaviour.</a:t>
            </a:r>
          </a:p>
          <a:p>
            <a:r>
              <a:rPr lang="en-GB" baseline="0" dirty="0" smtClean="0"/>
              <a:t>Struggling to write the test name is a smell that I’m not sure what I’m supposed to be doing.</a:t>
            </a:r>
          </a:p>
          <a:p>
            <a:r>
              <a:rPr lang="en-GB" dirty="0" smtClean="0"/>
              <a:t>When I write code first I’m saying to myself “I don’t know what I’m doing so</a:t>
            </a:r>
            <a:r>
              <a:rPr lang="en-GB" baseline="0" dirty="0" smtClean="0"/>
              <a:t> I’ll just make something up” – that’s not focusing on the problem.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24</a:t>
            </a:fld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Tests don’t have</a:t>
            </a:r>
            <a:r>
              <a:rPr lang="en-GB" baseline="0" dirty="0" smtClean="0"/>
              <a:t> the same rules as production code, they serve a different purpose.</a:t>
            </a:r>
          </a:p>
          <a:p>
            <a:r>
              <a:rPr lang="en-GB" dirty="0" smtClean="0"/>
              <a:t>Introduce</a:t>
            </a:r>
            <a:r>
              <a:rPr lang="en-GB" baseline="0" dirty="0" smtClean="0"/>
              <a:t> structure to break up repetition in the scenarios.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26</a:t>
            </a:fld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Example</a:t>
            </a:r>
            <a:r>
              <a:rPr lang="en-GB" baseline="0" dirty="0" smtClean="0"/>
              <a:t> where I found a bug purely from the test names and assertions.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29</a:t>
            </a:fld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53</a:t>
            </a:fld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XP’s five values are communication, simplicity,</a:t>
            </a:r>
            <a:r>
              <a:rPr lang="en-GB" baseline="0" dirty="0" smtClean="0"/>
              <a:t> </a:t>
            </a:r>
            <a:r>
              <a:rPr lang="en-GB" dirty="0" smtClean="0"/>
              <a:t>feedback, courage and respect.</a:t>
            </a:r>
          </a:p>
          <a:p>
            <a:r>
              <a:rPr lang="en-GB" dirty="0" smtClean="0"/>
              <a:t>Strong tests satisfy</a:t>
            </a:r>
            <a:r>
              <a:rPr lang="en-GB" baseline="0" dirty="0" smtClean="0"/>
              <a:t> four of those five values with the most important one being the courage to make changes.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60</a:t>
            </a:fld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No book to peddle, but</a:t>
            </a:r>
            <a:r>
              <a:rPr lang="en-GB" baseline="0" dirty="0" smtClean="0"/>
              <a:t> here are some links...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61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Started out with simpler programs that can be (had to be) manually tested (GUIs).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The test scenarios were failing small and focused on the feature so regressions were caught by QA.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8DA61A20-3881-4DBC-9813-2F9402D09F7C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“Unit testing” accomplished by using Steve Maguire's (Writing Solid Code) advice about stepping through the code with a debugger.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Ask yourself 2 questions – How could I have prevented</a:t>
            </a:r>
            <a:r>
              <a:rPr lang="en-GB" baseline="0" dirty="0" smtClean="0"/>
              <a:t> this bug and how could I have automatically detected this bug?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dirty="0" smtClean="0"/>
              <a:t>Positive</a:t>
            </a:r>
            <a:r>
              <a:rPr lang="en-GB" baseline="0" dirty="0" smtClean="0"/>
              <a:t> effects on design as it meant you needed to be able to easily get into the debugger in the first place (i.e. test harnesses).</a:t>
            </a:r>
            <a:endParaRPr lang="en-GB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4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Slip-up caused by refactoring not found by manual testing.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Bug found by unrelated automated tests that started failing.</a:t>
            </a:r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A82521CD-FEB1-49C5-999D-078B16C41ACD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 was </a:t>
            </a:r>
            <a:r>
              <a:rPr lang="en-GB" i="1" dirty="0" smtClean="0"/>
              <a:t>now</a:t>
            </a:r>
            <a:r>
              <a:rPr lang="en-GB" dirty="0" smtClean="0"/>
              <a:t> sold on the idea</a:t>
            </a:r>
            <a:r>
              <a:rPr lang="en-GB" baseline="0" dirty="0" smtClean="0"/>
              <a:t> of automated unit tests, at least, for catching regressions.</a:t>
            </a:r>
          </a:p>
          <a:p>
            <a:r>
              <a:rPr lang="en-GB" baseline="0" dirty="0" smtClean="0"/>
              <a:t>But I still had many reservations about the tool and technique – time required for writing  tests, not paid too write tests, short term loss of productivity, etc.</a:t>
            </a:r>
          </a:p>
          <a:p>
            <a:endParaRPr lang="en-GB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6</a:t>
            </a:fld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Premature optimisation does not just relate to software performance, you can prematurely optimise other endeavours too.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In this case I thought I could optimise the process of writing tests by leaving out all the tricky boiler-plate stuff, like the name.</a:t>
            </a: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D8B0244-4F92-489B-9DDC-64F3AC4BCA59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This is a test I wrote for a C++ based command line parser.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What do you think it tests? Note the test (function) name is not missing – the framework allows you to elide it by using scopes instead!</a:t>
            </a:r>
          </a:p>
          <a:p>
            <a:pPr>
              <a:spcBef>
                <a:spcPct val="0"/>
              </a:spcBef>
            </a:pPr>
            <a:r>
              <a:rPr lang="en-GB" dirty="0" smtClean="0"/>
              <a:t>I thought I was being clever and more productive by </a:t>
            </a:r>
            <a:r>
              <a:rPr lang="en-GB" i="1" dirty="0" smtClean="0"/>
              <a:t>not</a:t>
            </a:r>
            <a:r>
              <a:rPr lang="en-GB" dirty="0" smtClean="0"/>
              <a:t> being verbose.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55AA76FA-2DAE-4B0E-88DB-474AF0F4BB77}" type="slidenum">
              <a:rPr lang="en-GB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GB" dirty="0" smtClean="0"/>
              <a:t>Yes it’s a </a:t>
            </a:r>
            <a:r>
              <a:rPr lang="en-GB" dirty="0" err="1" smtClean="0"/>
              <a:t>backronym</a:t>
            </a:r>
            <a:r>
              <a:rPr lang="en-GB" dirty="0" smtClean="0"/>
              <a:t> </a:t>
            </a:r>
            <a:r>
              <a:rPr lang="en-GB" dirty="0" smtClean="0">
                <a:sym typeface="Wingdings" pitchFamily="2" charset="2"/>
              </a:rPr>
              <a:t></a:t>
            </a:r>
            <a:r>
              <a:rPr lang="en-GB" dirty="0" smtClean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6EB729-EC7B-490A-9F9B-8D9031DA86F2}" type="slidenum">
              <a:rPr lang="en-GB" smtClean="0"/>
              <a:pPr>
                <a:defRPr/>
              </a:pPr>
              <a:t>9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828800" y="3159760"/>
            <a:ext cx="457200" cy="1034129"/>
          </a:xfrm>
          <a:prstGeom prst="rect">
            <a:avLst/>
          </a:prstGeom>
          <a:noFill/>
        </p:spPr>
        <p:txBody>
          <a:bodyPr wrap="square" lIns="0" tIns="9144" rIns="0" bIns="9144" rtlCol="0" anchor="ctr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77240" y="1219200"/>
            <a:ext cx="7543800" cy="2152650"/>
          </a:xfrm>
        </p:spPr>
        <p:txBody>
          <a:bodyPr>
            <a:noAutofit/>
          </a:bodyPr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33600" y="3375491"/>
            <a:ext cx="6172200" cy="685800"/>
          </a:xfrm>
        </p:spPr>
        <p:txBody>
          <a:bodyPr anchor="ctr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90DDF59-7E65-41AF-952F-6FC5F281426F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8663F60C-5859-4675-A93D-E45E33EA677B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3600" y="685801"/>
            <a:ext cx="5791200" cy="3505199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B193A26-DF13-4A0B-BBBB-FD5A2C763978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867C50A-1705-497E-B467-9090A6C07AF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9600" y="609601"/>
            <a:ext cx="2133600" cy="5181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95600" y="685801"/>
            <a:ext cx="5029200" cy="45720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01D464-3323-4AC8-BB69-70948AE50D34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6D28E0A-86AD-4DC5-B4D0-51768F7645A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444878D-6492-4AC0-9295-75FE331B135D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0793F959-9BEC-46AD-A7E5-61A02B0CE67C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4267200" y="4074497"/>
            <a:ext cx="457200" cy="101566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0" y="4267368"/>
            <a:ext cx="3733800" cy="731520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31D5B3F-818F-4DB3-BAD2-BF6320B9CF49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3702E17-5751-403B-8DD7-5592DD0CD3A8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286000" y="1905000"/>
            <a:ext cx="6035040" cy="2350008"/>
          </a:xfrm>
        </p:spPr>
        <p:txBody>
          <a:bodyPr/>
          <a:lstStyle>
            <a:lvl1pPr marL="0" algn="l" defTabSz="914400" rtl="0" eaLnBrk="1" latinLnBrk="0" hangingPunct="1">
              <a:spcBef>
                <a:spcPct val="0"/>
              </a:spcBef>
              <a:buNone/>
              <a:defRPr lang="en-US" sz="5400" b="0" kern="1200" cap="none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A26D912-7DB4-4DE2-9A42-FD6EDE99B993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34DAE38-A20A-4AAE-B809-E8E195D2983D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3"/>
          </p:nvPr>
        </p:nvSpPr>
        <p:spPr>
          <a:xfrm>
            <a:off x="1344168" y="658368"/>
            <a:ext cx="3273552" cy="3429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4"/>
          </p:nvPr>
        </p:nvSpPr>
        <p:spPr>
          <a:xfrm>
            <a:off x="5029200" y="658368"/>
            <a:ext cx="3273552" cy="34321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4168" y="1371600"/>
            <a:ext cx="3276600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29200" y="661976"/>
            <a:ext cx="3273552" cy="639762"/>
          </a:xfrm>
        </p:spPr>
        <p:txBody>
          <a:bodyPr anchor="ctr">
            <a:noAutofit/>
          </a:bodyPr>
          <a:lstStyle>
            <a:lvl1pPr marL="0" indent="0">
              <a:buNone/>
              <a:defRPr sz="2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200" y="1371600"/>
            <a:ext cx="3273552" cy="2743200"/>
          </a:xfrm>
        </p:spPr>
        <p:txBody>
          <a:bodyPr anchor="t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5664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780280" y="520192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52A434D-4229-4716-A2D3-6E22BA87C78B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1FC5439F-CBFC-4C09-AEF2-CCDE32271FE6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C0C18D2-EF49-488A-89C6-52B6974FE32B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471A6B45-75F7-4BE0-A0C8-46B6CB12F5C5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BDDE3B4-942F-40E2-9059-7AD6D6E59642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6DA7F57-371B-4F60-82CD-838C53540B9A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328920" y="1774588"/>
            <a:ext cx="457200" cy="123110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8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8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1"/>
            <a:ext cx="4343400" cy="3429000"/>
          </a:xfrm>
        </p:spPr>
        <p:txBody>
          <a:bodyPr anchor="ctr"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15000" y="685801"/>
            <a:ext cx="2590800" cy="3429000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07B0E2B-F345-49E9-B89B-B25AFD451C7D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2B3B624-B9E3-4F68-A71C-27F72135CC41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219200" y="612775"/>
            <a:ext cx="6705600" cy="2546985"/>
          </a:xfrm>
          <a:effectLst>
            <a:outerShdw blurRad="152400" dist="317500" dir="5400000" sx="90000" sy="-19000" rotWithShape="0">
              <a:prstClr val="black">
                <a:alpha val="15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743200" y="3453047"/>
            <a:ext cx="5029200" cy="720804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435352" y="3331464"/>
            <a:ext cx="457200" cy="9233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/>
          <a:p>
            <a:r>
              <a:rPr lang="en-US" sz="6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{</a:t>
            </a:r>
            <a:endParaRPr 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546039-2713-4D2D-8FDE-1A52DCDA57FE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D1DA6F-CBED-4F5E-B38E-3329C794A87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0">
                <a:schemeClr val="accent6">
                  <a:lumMod val="50000"/>
                  <a:alpha val="36000"/>
                </a:schemeClr>
              </a:gs>
              <a:gs pos="100000">
                <a:schemeClr val="bg2">
                  <a:alpha val="1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19724275">
            <a:off x="1373221" y="1038440"/>
            <a:ext cx="7240620" cy="570698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7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17656910">
            <a:off x="-274211" y="1165875"/>
            <a:ext cx="5538472" cy="4480459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19724275">
            <a:off x="3277955" y="116854"/>
            <a:ext cx="6479362" cy="4754757"/>
          </a:xfrm>
          <a:prstGeom prst="ellipse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alpha val="8000"/>
                </a:schemeClr>
              </a:gs>
              <a:gs pos="58000">
                <a:schemeClr val="bg2"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7543800" cy="9144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3600" y="685801"/>
            <a:ext cx="6096000" cy="3657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72200" y="615473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70356C77-7DE2-45BB-BB91-6A6CE2504514}" type="datetime1">
              <a:rPr lang="en-GB" smtClean="0"/>
              <a:pPr>
                <a:defRPr/>
              </a:pPr>
              <a:t>03/07/2017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22960" y="6154738"/>
            <a:ext cx="45720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2960" y="5842000"/>
            <a:ext cx="2133600" cy="304800"/>
          </a:xfrm>
          <a:prstGeom prst="rect">
            <a:avLst/>
          </a:prstGeom>
        </p:spPr>
        <p:txBody>
          <a:bodyPr vert="horz" lIns="91440" tIns="45720" rIns="91440" bIns="9144" rtlCol="0" anchor="b"/>
          <a:lstStyle>
            <a:lvl1pPr algn="l">
              <a:defRPr sz="1600">
                <a:solidFill>
                  <a:schemeClr val="tx1">
                    <a:alpha val="60000"/>
                  </a:schemeClr>
                </a:solidFill>
                <a:effectLst/>
              </a:defRPr>
            </a:lvl1pPr>
          </a:lstStyle>
          <a:p>
            <a:pPr>
              <a:defRPr/>
            </a:pPr>
            <a:fld id="{5F1EF399-0D74-4119-823E-F9CC28415014}" type="slidenum">
              <a:rPr lang="en-GB" smtClean="0"/>
              <a:pPr>
                <a:defRPr/>
              </a:pPr>
              <a:t>‹#›</a:t>
            </a:fld>
            <a:endParaRPr lang="en-GB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261" r:id="rId1"/>
    <p:sldLayoutId id="2147484262" r:id="rId2"/>
    <p:sldLayoutId id="2147484263" r:id="rId3"/>
    <p:sldLayoutId id="2147484264" r:id="rId4"/>
    <p:sldLayoutId id="2147484265" r:id="rId5"/>
    <p:sldLayoutId id="2147484266" r:id="rId6"/>
    <p:sldLayoutId id="2147484267" r:id="rId7"/>
    <p:sldLayoutId id="2147484268" r:id="rId8"/>
    <p:sldLayoutId id="2147484269" r:id="rId9"/>
    <p:sldLayoutId id="2147484270" r:id="rId10"/>
    <p:sldLayoutId id="2147484271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56032" algn="l" defTabSz="914400" rtl="0" eaLnBrk="1" latinLnBrk="0" hangingPunct="1">
        <a:spcBef>
          <a:spcPct val="20000"/>
        </a:spcBef>
        <a:spcAft>
          <a:spcPts val="0"/>
        </a:spcAft>
        <a:buSzPct val="60000"/>
        <a:buFont typeface="Wingdings" pitchFamily="2" charset="2"/>
        <a:buChar char=""/>
        <a:defRPr sz="21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6400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9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0058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7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371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6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164592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500" kern="1200">
          <a:solidFill>
            <a:schemeClr val="tx1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196596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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6pPr>
      <a:lvl7pPr marL="224028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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7pPr>
      <a:lvl8pPr marL="251460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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8pPr>
      <a:lvl9pPr marL="2834640" indent="-256032" algn="l" defTabSz="914400" rtl="0" eaLnBrk="1" latinLnBrk="0" hangingPunct="1">
        <a:spcBef>
          <a:spcPct val="20000"/>
        </a:spcBef>
        <a:buSzPct val="60000"/>
        <a:buFont typeface="Wingdings" pitchFamily="2" charset="2"/>
        <a:buChar char=""/>
        <a:defRPr sz="1400" kern="1200">
          <a:solidFill>
            <a:schemeClr val="tx1"/>
          </a:solidFill>
          <a:effectLst>
            <a:outerShdw blurRad="38100" dist="38100" dir="2700000" algn="ctr" rotWithShape="0">
              <a:srgbClr val="000000">
                <a:alpha val="43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 Test of Strength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/>
              <a:t>Agile on the Beach </a:t>
            </a:r>
            <a:r>
              <a:rPr lang="en-GB" dirty="0" smtClean="0"/>
              <a:t>2017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2053" name="TextBox 4"/>
          <p:cNvSpPr txBox="1">
            <a:spLocks noChangeArrowheads="1"/>
          </p:cNvSpPr>
          <p:nvPr/>
        </p:nvSpPr>
        <p:spPr bwMode="auto">
          <a:xfrm>
            <a:off x="3851920" y="4869160"/>
            <a:ext cx="432048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en-GB" sz="4000" dirty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rPr>
              <a:t>Chris Oldwood</a:t>
            </a:r>
          </a:p>
        </p:txBody>
      </p:sp>
    </p:spTree>
  </p:cSld>
  <p:clrMapOvr>
    <a:masterClrMapping/>
  </p:clrMapOvr>
  <p:transition advTm="77875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971600" y="548680"/>
            <a:ext cx="5112568" cy="3672408"/>
          </a:xfrm>
        </p:spPr>
        <p:txBody>
          <a:bodyPr anchor="t">
            <a:normAutofit/>
          </a:bodyPr>
          <a:lstStyle/>
          <a:p>
            <a:r>
              <a:rPr lang="en-GB" sz="2800" dirty="0" smtClean="0"/>
              <a:t>Multiple responsibilities</a:t>
            </a:r>
          </a:p>
          <a:p>
            <a:r>
              <a:rPr lang="en-GB" sz="2800" dirty="0" smtClean="0"/>
              <a:t>No clear intent</a:t>
            </a:r>
          </a:p>
          <a:p>
            <a:r>
              <a:rPr lang="en-GB" sz="2800" dirty="0" smtClean="0"/>
              <a:t>Noise from incidental details</a:t>
            </a:r>
          </a:p>
          <a:p>
            <a:r>
              <a:rPr lang="en-GB" sz="2800" dirty="0" smtClean="0"/>
              <a:t>Observing using side-effects</a:t>
            </a:r>
          </a:p>
          <a:p>
            <a:r>
              <a:rPr lang="en-GB" sz="2800" dirty="0" smtClean="0"/>
              <a:t>Under or overly prescriptive</a:t>
            </a:r>
          </a:p>
          <a:p>
            <a:r>
              <a:rPr lang="en-GB" sz="2800" dirty="0" smtClean="0"/>
              <a:t>Non-deterministic</a:t>
            </a:r>
          </a:p>
          <a:p>
            <a:r>
              <a:rPr lang="en-GB" sz="2800" dirty="0" smtClean="0"/>
              <a:t>Unmanaged resources</a:t>
            </a:r>
          </a:p>
        </p:txBody>
      </p:sp>
      <p:sp>
        <p:nvSpPr>
          <p:cNvPr id="819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Common Smells of WTFs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</p:spTree>
  </p:cSld>
  <p:clrMapOvr>
    <a:masterClrMapping/>
  </p:clrMapOvr>
  <p:transition advTm="186641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Playing the long game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71600" y="1905000"/>
            <a:ext cx="7349440" cy="2350008"/>
          </a:xfrm>
        </p:spPr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Towards a Better Goal</a:t>
            </a:r>
          </a:p>
        </p:txBody>
      </p:sp>
    </p:spTree>
  </p:cSld>
  <p:clrMapOvr>
    <a:masterClrMapping/>
  </p:clrMapOvr>
  <p:transition advTm="39671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WIN_20170307_21_31_19_Pro.jpg"/>
          <p:cNvPicPr>
            <a:picLocks noGrp="1" noChangeAspect="1"/>
          </p:cNvPicPr>
          <p:nvPr>
            <p:ph idx="1"/>
          </p:nvPr>
        </p:nvPicPr>
        <p:blipFill>
          <a:blip r:embed="rId3" cstate="print"/>
          <a:srcRect t="27750"/>
          <a:stretch>
            <a:fillRect/>
          </a:stretch>
        </p:blipFill>
        <p:spPr>
          <a:xfrm>
            <a:off x="971600" y="548680"/>
            <a:ext cx="3384376" cy="3604086"/>
          </a:xfrm>
        </p:spPr>
      </p:pic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Essential Redundancy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</a:p>
        </p:txBody>
      </p:sp>
    </p:spTree>
  </p:cSld>
  <p:clrMapOvr>
    <a:masterClrMapping/>
  </p:clrMapOvr>
  <p:transition advTm="150047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1745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1268759"/>
            <a:ext cx="5760640" cy="29261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https://twitter.com/jbrains/status/167297606698008576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36875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@</a:t>
            </a:r>
            <a:r>
              <a:rPr lang="en-GB" dirty="0" err="1" smtClean="0"/>
              <a:t>chrisoldwood</a:t>
            </a:r>
            <a:r>
              <a:rPr lang="en-GB" dirty="0" smtClean="0"/>
              <a:t> / gort@cix.co.uk / chrisoldwood.com</a:t>
            </a:r>
            <a:endParaRPr lang="en-GB" dirty="0"/>
          </a:p>
        </p:txBody>
      </p:sp>
      <p:pic>
        <p:nvPicPr>
          <p:cNvPr id="75778" name="Picture 2" descr="https://images-na.ssl-images-amazon.com/images/I/51TG9F1B8A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71800" y="548680"/>
            <a:ext cx="3600400" cy="4775066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2609528" y="6581001"/>
            <a:ext cx="65344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https://www.amazon.co.uk/Working-Effectively-Legacy-Michael-Feathers/dp/0131177052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72859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Design for Testability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7362743" y="6581001"/>
            <a:ext cx="17812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https://flic.kr/p/aXBw2i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1026" name="Picture 2" descr="C:\Users\Chris\Downloads\6536548107_b4cdae1f95_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5472608" cy="3602392"/>
          </a:xfrm>
          <a:prstGeom prst="rect">
            <a:avLst/>
          </a:prstGeom>
          <a:noFill/>
        </p:spPr>
      </p:pic>
    </p:spTree>
  </p:cSld>
  <p:clrMapOvr>
    <a:masterClrMapping/>
  </p:clrMapOvr>
  <p:transition advTm="62719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First Class Citizens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026" name="Picture 2" descr="C:\Users\Chris\Downloads\11628058586_61814d362d_z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5544615" cy="3586672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297020" y="6581001"/>
            <a:ext cx="184698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https://flic.kr/p/iHwQGJ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20047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Mutation Testing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2050" name="Picture 2" descr="C:\Users\Chris\Downloads\3080247531_bf04a5cbe5_z.jpg"/>
          <p:cNvPicPr>
            <a:picLocks noChangeAspect="1" noChangeArrowheads="1"/>
          </p:cNvPicPr>
          <p:nvPr/>
        </p:nvPicPr>
        <p:blipFill>
          <a:blip r:embed="rId3" cstate="print"/>
          <a:srcRect l="2362" t="3308" r="3139" b="4054"/>
          <a:stretch>
            <a:fillRect/>
          </a:stretch>
        </p:blipFill>
        <p:spPr bwMode="auto">
          <a:xfrm>
            <a:off x="971600" y="548680"/>
            <a:ext cx="5143428" cy="3600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7380376" y="6581001"/>
            <a:ext cx="176362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https://flic.kr/p/5Gc5h4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53531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Behaviours, Not Methods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076" name="Picture 4" descr="C:\Users\Chris\Downloads\13844037173_2fd97c2ca2_z (2)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79"/>
            <a:ext cx="4680520" cy="361277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7308241" y="6581001"/>
            <a:ext cx="18357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https://flic.kr/p/n6miW6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69609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Executable Specifications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5" name="Picture 4" descr="8643961221_8f7d5f19fb_z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971600" y="548680"/>
            <a:ext cx="4800534" cy="3600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0"/>
            <a:ext cx="181402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https://flic.kr/p/eaQywa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7" name="Picture 6" descr="16792752287_2e63673840_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1920" y="1268760"/>
            <a:ext cx="3590528" cy="359052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415643" y="0"/>
            <a:ext cx="17283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https://flic.kr/p/rzVfcR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51015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Optimising for writing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GB" dirty="0" smtClean="0"/>
              <a:t>The Wrong Goal</a:t>
            </a:r>
          </a:p>
        </p:txBody>
      </p:sp>
    </p:spTree>
  </p:cSld>
  <p:clrMapOvr>
    <a:masterClrMapping/>
  </p:clrMapOvr>
  <p:transition advTm="36781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Cope vs. Bob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55298" name="Picture 2" descr="http://blog.jayway.com/wp-content/uploads/2009/05/Picture-88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2914609" cy="36004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0" y="0"/>
            <a:ext cx="610242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http://blog.jayway.com/wp-content/uploads/2009/05/Picture-883.png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pic>
        <p:nvPicPr>
          <p:cNvPr id="55301" name="Picture 5" descr="https://images-na.ssl-images-amazon.com/images/I/61b7VTCUEfL._UX250_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64088" y="548680"/>
            <a:ext cx="2808312" cy="356094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3455368" y="6581001"/>
            <a:ext cx="568863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https://images-na.ssl-images-amazon.com/images/I/61b7VTCUEfL._UX250_.jpg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47125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The Testing Polygon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Isosceles Triangle 3"/>
          <p:cNvSpPr/>
          <p:nvPr/>
        </p:nvSpPr>
        <p:spPr>
          <a:xfrm>
            <a:off x="971600" y="1268760"/>
            <a:ext cx="2880320" cy="288032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gular Pentagon 4"/>
          <p:cNvSpPr/>
          <p:nvPr/>
        </p:nvSpPr>
        <p:spPr>
          <a:xfrm>
            <a:off x="5292080" y="1268760"/>
            <a:ext cx="2880320" cy="2880320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Isosceles Triangle 5"/>
          <p:cNvSpPr/>
          <p:nvPr/>
        </p:nvSpPr>
        <p:spPr>
          <a:xfrm>
            <a:off x="1835696" y="1268760"/>
            <a:ext cx="1152128" cy="1152128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/>
          <p:cNvSpPr txBox="1"/>
          <p:nvPr/>
        </p:nvSpPr>
        <p:spPr>
          <a:xfrm>
            <a:off x="3131840" y="836712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Customer Tests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3131840" y="4221088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smtClean="0"/>
              <a:t>Programmer Tests</a:t>
            </a:r>
            <a:endParaRPr lang="en-GB" dirty="0"/>
          </a:p>
        </p:txBody>
      </p:sp>
      <p:sp>
        <p:nvSpPr>
          <p:cNvPr id="9" name="Down Arrow 8"/>
          <p:cNvSpPr/>
          <p:nvPr/>
        </p:nvSpPr>
        <p:spPr>
          <a:xfrm>
            <a:off x="4355976" y="2780928"/>
            <a:ext cx="484632" cy="1338448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Down Arrow 9"/>
          <p:cNvSpPr/>
          <p:nvPr/>
        </p:nvSpPr>
        <p:spPr>
          <a:xfrm rot="10800000">
            <a:off x="4355976" y="1268760"/>
            <a:ext cx="484632" cy="1368152"/>
          </a:xfrm>
          <a:prstGeom prst="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/>
        </p:nvSpPr>
        <p:spPr>
          <a:xfrm>
            <a:off x="5292080" y="1268760"/>
            <a:ext cx="2880320" cy="108012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rapezoid 11"/>
          <p:cNvSpPr/>
          <p:nvPr/>
        </p:nvSpPr>
        <p:spPr>
          <a:xfrm>
            <a:off x="971600" y="3429000"/>
            <a:ext cx="2880320" cy="712096"/>
          </a:xfrm>
          <a:prstGeom prst="trapezoid">
            <a:avLst>
              <a:gd name="adj" fmla="val 5002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/>
          <p:cNvSpPr/>
          <p:nvPr/>
        </p:nvSpPr>
        <p:spPr>
          <a:xfrm rot="10800000">
            <a:off x="5652120" y="3429000"/>
            <a:ext cx="2160240" cy="712096"/>
          </a:xfrm>
          <a:prstGeom prst="trapezoid">
            <a:avLst>
              <a:gd name="adj" fmla="val 2556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</p:cSld>
  <p:clrMapOvr>
    <a:masterClrMapping/>
  </p:clrMapOvr>
  <p:transition advTm="114609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Test of Strength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988840"/>
            <a:ext cx="3672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the_world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</a:t>
            </a:r>
          </a:p>
        </p:txBody>
      </p:sp>
    </p:spTree>
  </p:cSld>
  <p:clrMapOvr>
    <a:masterClrMapping/>
  </p:clrMapOvr>
  <p:transition advTm="227937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Writing stronger tests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 Practice</a:t>
            </a:r>
            <a:endParaRPr lang="en-GB" dirty="0"/>
          </a:p>
        </p:txBody>
      </p:sp>
    </p:spTree>
  </p:cSld>
  <p:clrMapOvr>
    <a:masterClrMapping/>
  </p:clrMapOvr>
  <p:transition advTm="19359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+mn-lt"/>
              </a:rPr>
              <a:t>“Naming is hard. Really hard. You just won’t believe how vastly, hugely, mind-bogglingly hard it is.” -- Adam Douglas</a:t>
            </a:r>
            <a:endParaRPr lang="en-GB" sz="3600" dirty="0">
              <a:latin typeface="+mn-lt"/>
            </a:endParaRPr>
          </a:p>
        </p:txBody>
      </p:sp>
    </p:spTree>
  </p:cSld>
  <p:clrMapOvr>
    <a:masterClrMapping/>
  </p:clrMapOvr>
  <p:transition advTm="32531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TextBox 2"/>
          <p:cNvSpPr txBox="1"/>
          <p:nvPr/>
        </p:nvSpPr>
        <p:spPr>
          <a:xfrm>
            <a:off x="971600" y="1268760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 smtClean="0">
                <a:latin typeface="+mn-lt"/>
              </a:rPr>
              <a:t>Struggling to name a test is a sign that you don’t know what you’re doing. Listen to that feedback.</a:t>
            </a:r>
            <a:endParaRPr lang="en-GB" sz="3600" dirty="0">
              <a:latin typeface="+mn-lt"/>
            </a:endParaRPr>
          </a:p>
        </p:txBody>
      </p:sp>
    </p:spTree>
  </p:cSld>
  <p:clrMapOvr>
    <a:masterClrMapping/>
  </p:clrMapOvr>
  <p:transition advTm="76781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Break The Rules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38500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client_automatically_reconnects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given_the_service_is_already_running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when_the_connection_is_lost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: connected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then_it_logs_a_disconnect_event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then_it_reconnects_in_the_background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 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85922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548680"/>
            <a:ext cx="79208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static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client_automatically_reconnects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static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so_the_service_is_happily_running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public static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then_the_connection_is_lost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"so it logs a disconnect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event".Is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}),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"and it reconnects in the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background".Is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}),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54141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Debugging Using Language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0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77240" y="4876800"/>
            <a:ext cx="8115240" cy="914400"/>
          </a:xfrm>
        </p:spPr>
        <p:txBody>
          <a:bodyPr/>
          <a:lstStyle/>
          <a:p>
            <a:r>
              <a:rPr lang="en-GB" dirty="0" smtClean="0"/>
              <a:t>Tests That Fit in Your Head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pic>
        <p:nvPicPr>
          <p:cNvPr id="4100" name="Picture 4" descr="C:\Users\Chris\Downloads\12971678593_66c7ff7d54_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548680"/>
            <a:ext cx="5400599" cy="3601807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6985706" y="6596390"/>
            <a:ext cx="215829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https://flic.kr/p/kLgf7V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45922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write_returns_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_for_good_data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CreateGoodData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indicator = Write(data);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(indicator);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write_returns_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failure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_for_bad_data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data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CreateBadData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indicator = Write(data);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(indicator);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57750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Describe Scenarios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</p:spTree>
  </p:cSld>
  <p:clrMapOvr>
    <a:masterClrMapping/>
  </p:clrMapOvr>
  <p:transition advTm="1375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75725"/>
            <a:ext cx="792088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false)]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"12345"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true)]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"!abc.def?"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true)]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 [def]"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false)]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only_valid_input_accepted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Input.IsValid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(input),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(valid));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42078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Empty_not_valid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Numbers_are_valid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Punctuation_allowed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Whitespace_is_invalid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false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Empty_not_valid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("12345",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Numbers_are_valid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("!abc.def?",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Punctuation_allowed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 [def]",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Whitespace_is_invalid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only_valid_input_accepted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Input.IsValid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(input),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(valid));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24656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("", false,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"Cannot be empty"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("12345", true,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"Numbers are valid"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("!abc.def?", true,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"Punctuation is allowed"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TestCase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abc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 [def]", false,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"Whitespace invalid"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only_valid_input_accepted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Input.IsValid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(input),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(valid),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message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9390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sending_throws_when_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service_unavailable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MockRestApi.RespondWith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500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client.SendRequest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Throws.Exception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59985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sending_throws_on_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server_error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any5xxStatusCode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500;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MockRestApi.RespondWith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HttpResponse</a:t>
            </a:r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any5xxStatusCode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client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RestClient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client.SendRequest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Throws.Exception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3422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One Behaviour Per Test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calculates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_the_result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("the calculation took"));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9609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runs_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_instruments_the_calculation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("the calculation took"));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61516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calculates_the_result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instruments_the_calculation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// . . 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("the calculation took"));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46578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@</a:t>
            </a:r>
            <a:r>
              <a:rPr lang="en-GB" dirty="0" err="1" smtClean="0"/>
              <a:t>chrisoldwood</a:t>
            </a:r>
            <a:r>
              <a:rPr lang="en-GB" dirty="0" smtClean="0"/>
              <a:t> / gort@cix.co.uk / chrisoldwood.com</a:t>
            </a:r>
            <a:endParaRPr lang="en-GB" dirty="0"/>
          </a:p>
        </p:txBody>
      </p:sp>
      <p:pic>
        <p:nvPicPr>
          <p:cNvPr id="30722" name="Picture 2" descr="https://images-na.ssl-images-amazon.com/images/I/719IV-Xyr1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3456383" cy="4359838"/>
          </a:xfrm>
          <a:prstGeom prst="rect">
            <a:avLst/>
          </a:prstGeom>
          <a:noFill/>
        </p:spPr>
      </p:pic>
      <p:pic>
        <p:nvPicPr>
          <p:cNvPr id="30724" name="Picture 4" descr="https://images-na.ssl-images-amazon.com/images/I/51wf3ZkWR7L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548680"/>
            <a:ext cx="3312368" cy="4369878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4572000" y="6611779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https://www.amazon.com/Steve-Maguire/e/B00DP4BEB2 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66422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Result&lt;S, E&gt;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Option&lt;S&gt;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 get;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Option&lt;E&gt;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{ get;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fetching_data_returns_latest_value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SendRequest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.HasValue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Error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.HasValue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Is.False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Success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(...));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45906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Tautologies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abs_returns_magnitude_of_the_value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const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negativeValue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-1;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negativeValue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(result,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Math.Abs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(-1)));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32641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expected =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Formatter.Format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(expected));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. . .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Component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Result Process()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id =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Formatter.Format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</p:txBody>
      </p:sp>
    </p:spTree>
  </p:cSld>
  <p:clrMapOvr>
    <a:masterClrMapping/>
  </p:clrMapOvr>
  <p:transition advTm="51343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792088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Is.Not.Empty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8672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54868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unique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_id_generated_during_processing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const string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uniqueId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“unique-id";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GuidGenerator.Implementation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uniqueId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Contains.Substring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uniqueId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4484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Overly-Prescriptive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timestamp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(2001,3,4,5,6,7);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Clock.NowImpl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 { return timestamp;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("id-20010304-050607")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2937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id_generated_during_processing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timestamp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(2001,3,4,5,6,7);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Clock.NowImpl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 { return timestamp;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component = new Component();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component.Process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result.Id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timestamp.Year.ToString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.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And.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timestamp.Month.ToString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.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And.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Contains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timestamp.Day.ToString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4719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Relying on Side Effects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200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refreshes_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log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InMemoryLog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Log.Logger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log;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("Refreshed cache"));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3281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648072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ICache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void Refresh();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MockCache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ICache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false;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void Refresh()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Refreshed = true;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1594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Rectangle 2"/>
          <p:cNvSpPr/>
          <p:nvPr/>
        </p:nvSpPr>
        <p:spPr>
          <a:xfrm>
            <a:off x="971600" y="1268760"/>
            <a:ext cx="648072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refreshes_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MockCache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(cache);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Assert.True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cache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.Refreshed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250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 Watershed Moment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71600" y="1988840"/>
            <a:ext cx="5759450" cy="12017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Node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ParseXmlNode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-    return </a:t>
            </a:r>
            <a:r>
              <a:rPr lang="en-GB" b="1" dirty="0" err="1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ToNode</a:t>
            </a:r>
            <a:r>
              <a:rPr lang="en-GB" b="1" dirty="0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ReadTag</a:t>
            </a:r>
            <a:r>
              <a:rPr lang="en-GB" b="1" dirty="0">
                <a:solidFill>
                  <a:srgbClr val="FF4040"/>
                </a:solidFill>
                <a:latin typeface="Courier New" pitchFamily="49" charset="0"/>
                <a:cs typeface="Courier New" pitchFamily="49" charset="0"/>
              </a:rPr>
              <a:t>());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+    return </a:t>
            </a:r>
            <a:r>
              <a:rPr lang="en-GB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ToNode</a:t>
            </a: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i="1" dirty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Decode</a:t>
            </a: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ReadTag</a:t>
            </a:r>
            <a:r>
              <a:rPr lang="en-GB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()));</a:t>
            </a:r>
          </a:p>
        </p:txBody>
      </p:sp>
    </p:spTree>
  </p:cSld>
  <p:clrMapOvr>
    <a:masterClrMapping/>
  </p:clrMapOvr>
  <p:transition advTm="120422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Non-Deterministic Tests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2008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records_the_current_time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result.Timestamp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782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interface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IClock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 { get;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FixedClock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: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IClock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FixedClock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_now = now;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get { return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_now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_now;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890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971600" y="126876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static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class Clock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static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Now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get { return Implementation(); } 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internal static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Func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Implementation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DateTime.Now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2141"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792088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records_the_current_time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timestamp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(. . .);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Clock.Implementation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() =&gt; {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return timestamp;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result =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Action.Do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result.Timestamp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Is.EqualTo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timestamp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140"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Unmanaged Resources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1268760"/>
            <a:ext cx="367240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Cache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Cache()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new 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1047"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 smtClean="0"/>
              <a:t>@</a:t>
            </a:r>
            <a:r>
              <a:rPr lang="en-GB" dirty="0" err="1" smtClean="0"/>
              <a:t>chrisoldwood</a:t>
            </a:r>
            <a:r>
              <a:rPr lang="en-GB" dirty="0" smtClean="0"/>
              <a:t> / gort@cix.co.uk / chrisoldwood.com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971600" y="548680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Cache :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IDisposable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Cache()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new Thread(() =&gt;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...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});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void Dispose()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?.Join();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Thread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500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2008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Cache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void 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Refresh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...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endParaRPr lang="en-GB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class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AutoRefreshingCache</a:t>
            </a:r>
            <a:endParaRPr lang="en-GB" b="1" dirty="0" smtClean="0">
              <a:solidFill>
                <a:srgbClr val="FFFF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public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AutoRefreshingCache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{</a:t>
            </a:r>
            <a:br>
              <a:rPr lang="en-GB" b="1" dirty="0" smtClean="0">
                <a:latin typeface="Courier New" pitchFamily="49" charset="0"/>
                <a:cs typeface="Courier New" pitchFamily="49" charset="0"/>
              </a:rPr>
            </a:b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new Thread . . .</a:t>
            </a:r>
          </a:p>
          <a:p>
            <a:r>
              <a:rPr lang="en-GB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}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Cache();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private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readonly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Thread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backgroundThread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985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Sync, Not Sleep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event_logged_when_refreshed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log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InMemoryLog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Log.Logger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log;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Cache();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Thread.Sleep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(5000);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("Refreshed cache"));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2078"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4" name="Rectangle 3"/>
          <p:cNvSpPr/>
          <p:nvPr/>
        </p:nvSpPr>
        <p:spPr>
          <a:xfrm>
            <a:off x="971600" y="548680"/>
            <a:ext cx="7920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[Test]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public void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event_logged_when_refreshed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log = new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InMemoryLog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Log.Logger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= log;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invoked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ManualResetEvent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(false);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connection = new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MockConnection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(invoked);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cache = new Cache(connection);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invoked.WaitOne</a:t>
            </a:r>
            <a:r>
              <a:rPr lang="en-GB" b="1" dirty="0" smtClean="0">
                <a:solidFill>
                  <a:srgbClr val="FFFF00"/>
                </a:solidFill>
                <a:latin typeface="Courier New" pitchFamily="49" charset="0"/>
                <a:cs typeface="Courier New" pitchFamily="49" charset="0"/>
              </a:rPr>
              <a:t>(10000);</a:t>
            </a:r>
          </a:p>
          <a:p>
            <a:endParaRPr lang="en-GB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Assert.That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log.Messages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                      </a:t>
            </a:r>
            <a:r>
              <a:rPr lang="en-GB" b="1" dirty="0" err="1" smtClean="0">
                <a:latin typeface="Courier New" pitchFamily="49" charset="0"/>
                <a:cs typeface="Courier New" pitchFamily="49" charset="0"/>
              </a:rPr>
              <a:t>Does.Contain</a:t>
            </a:r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("Refreshed cache"));</a:t>
            </a:r>
          </a:p>
          <a:p>
            <a:r>
              <a:rPr lang="en-GB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1875"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Strength to deliver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Testing Times</a:t>
            </a:r>
            <a:endParaRPr lang="en-GB" dirty="0"/>
          </a:p>
        </p:txBody>
      </p:sp>
    </p:spTree>
  </p:cSld>
  <p:clrMapOvr>
    <a:masterClrMapping/>
  </p:clrMapOvr>
  <p:transition advTm="83500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971600" y="548680"/>
            <a:ext cx="660648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MoneyTest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CppUnit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TestFixture</a:t>
            </a:r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CPPUNIT_TEST_SUITE(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MoneyTest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CPPUNIT_TEST(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testAdd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...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CPPUNIT_TEST_SUITE_END();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void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MoneyTest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::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testAdd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const Money money12FF( 12, "FF"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const Money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expectedMoney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( 135, "FF" );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Money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money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( 123, "FF"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money += money12FF;</a:t>
            </a:r>
          </a:p>
          <a:p>
            <a:endParaRPr lang="en-GB" sz="16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CPPUNIT_ASSERT( </a:t>
            </a:r>
            <a:r>
              <a:rPr lang="en-GB" sz="1600" b="1" dirty="0" err="1" smtClean="0">
                <a:latin typeface="Courier New" pitchFamily="49" charset="0"/>
                <a:cs typeface="Courier New" pitchFamily="49" charset="0"/>
              </a:rPr>
              <a:t>expectedMoney</a:t>
            </a:r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== money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  CPPUNIT_ASSERT( &amp;money == &amp;(money += money12FF) );</a:t>
            </a:r>
          </a:p>
          <a:p>
            <a:r>
              <a:rPr lang="en-GB" sz="1600" b="1" dirty="0" smtClean="0">
                <a:latin typeface="Courier New" pitchFamily="49" charset="0"/>
                <a:cs typeface="Courier New" pitchFamily="49" charset="0"/>
              </a:rPr>
              <a:t>}</a:t>
            </a:r>
            <a:endParaRPr lang="en-GB" sz="16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ransition advTm="61593"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Courage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12290" name="Picture 2" descr="https://images-na.ssl-images-amazon.com/images/I/416Y8MS65TL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1" y="548681"/>
            <a:ext cx="2880320" cy="36099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1223120" y="6581001"/>
            <a:ext cx="792088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https://www.amazon.co.uk/Extreme-Programming-Explained-Embrace-Change/dp/0321278658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83063"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/>
              <a:t>Assert.True</a:t>
            </a:r>
            <a:r>
              <a:rPr lang="en-GB" dirty="0" smtClean="0"/>
              <a:t>(</a:t>
            </a:r>
            <a:r>
              <a:rPr lang="en-GB" dirty="0" err="1" smtClean="0"/>
              <a:t>TheEnd</a:t>
            </a:r>
            <a:r>
              <a:rPr lang="en-GB" dirty="0" smtClean="0"/>
              <a:t>);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  <a:endParaRPr lang="en-GB" dirty="0"/>
          </a:p>
        </p:txBody>
      </p:sp>
      <p:sp>
        <p:nvSpPr>
          <p:cNvPr id="11267" name="TextBox 4"/>
          <p:cNvSpPr txBox="1">
            <a:spLocks noChangeArrowheads="1"/>
          </p:cNvSpPr>
          <p:nvPr/>
        </p:nvSpPr>
        <p:spPr bwMode="auto">
          <a:xfrm>
            <a:off x="971600" y="1268760"/>
            <a:ext cx="72009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Blog:</a:t>
            </a:r>
          </a:p>
          <a:p>
            <a:r>
              <a:rPr lang="en-GB" sz="2800" dirty="0">
                <a:latin typeface="+mn-lt"/>
              </a:rPr>
              <a:t>http://chrisoldwood.blogspot.co.uk</a:t>
            </a:r>
          </a:p>
        </p:txBody>
      </p:sp>
      <p:sp>
        <p:nvSpPr>
          <p:cNvPr id="11268" name="TextBox 5"/>
          <p:cNvSpPr txBox="1">
            <a:spLocks noChangeArrowheads="1"/>
          </p:cNvSpPr>
          <p:nvPr/>
        </p:nvSpPr>
        <p:spPr bwMode="auto">
          <a:xfrm>
            <a:off x="971600" y="2708920"/>
            <a:ext cx="7200900" cy="95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spAutoFit/>
          </a:bodyPr>
          <a:lstStyle/>
          <a:p>
            <a:r>
              <a:rPr lang="en-GB" sz="2800" dirty="0">
                <a:latin typeface="+mn-lt"/>
              </a:rPr>
              <a:t>Articles:</a:t>
            </a:r>
          </a:p>
          <a:p>
            <a:r>
              <a:rPr lang="en-GB" sz="2800" dirty="0">
                <a:latin typeface="+mn-lt"/>
              </a:rPr>
              <a:t>http://chrisoldwood.com/articles.htm</a:t>
            </a:r>
          </a:p>
        </p:txBody>
      </p:sp>
    </p:spTree>
  </p:cSld>
  <p:clrMapOvr>
    <a:masterClrMapping/>
  </p:clrMapOvr>
  <p:transition advTm="5906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/>
              <a:t>@chrisoldwood / gort@cix.co.uk / chrisoldwood.com</a:t>
            </a:r>
          </a:p>
        </p:txBody>
      </p:sp>
      <p:pic>
        <p:nvPicPr>
          <p:cNvPr id="6149" name="Picture 5" descr="https://upload.wikimedia.org/wikipedia/commons/thumb/2/2c/Sir_Tony_Hoare_IMG_5125.jpg/220px-Sir_Tony_Hoare_IMG_5125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1268760"/>
            <a:ext cx="2088232" cy="2088233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3419872" y="1988840"/>
            <a:ext cx="47525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“Premature </a:t>
            </a:r>
            <a:r>
              <a:rPr lang="en-GB" dirty="0">
                <a:latin typeface="+mn-lt"/>
              </a:rPr>
              <a:t>optimization is the root of all evil</a:t>
            </a:r>
            <a:r>
              <a:rPr lang="en-GB" dirty="0" smtClean="0">
                <a:latin typeface="+mn-lt"/>
              </a:rPr>
              <a:t>.” -- </a:t>
            </a:r>
            <a:r>
              <a:rPr lang="en-GB" dirty="0">
                <a:latin typeface="+mn-lt"/>
              </a:rPr>
              <a:t>Tony Hoare</a:t>
            </a:r>
          </a:p>
        </p:txBody>
      </p:sp>
      <p:sp>
        <p:nvSpPr>
          <p:cNvPr id="6" name="Rectangle 5"/>
          <p:cNvSpPr/>
          <p:nvPr/>
        </p:nvSpPr>
        <p:spPr>
          <a:xfrm>
            <a:off x="971600" y="4149080"/>
            <a:ext cx="5040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 smtClean="0">
                <a:latin typeface="+mn-lt"/>
              </a:rPr>
              <a:t>“You can prematurely optimize maintainability, flexibility, security, and robustness just like you can performance.” -- John </a:t>
            </a:r>
            <a:r>
              <a:rPr lang="en-GB" dirty="0" err="1" smtClean="0">
                <a:latin typeface="+mn-lt"/>
              </a:rPr>
              <a:t>Carmack</a:t>
            </a:r>
            <a:endParaRPr lang="en-GB" dirty="0">
              <a:latin typeface="+mn-lt"/>
            </a:endParaRPr>
          </a:p>
        </p:txBody>
      </p:sp>
      <p:pic>
        <p:nvPicPr>
          <p:cNvPr id="6151" name="Picture 7" descr="https://upload.wikimedia.org/wikipedia/commons/d/dc/John_Carmack_GDC_2010.jpg"/>
          <p:cNvPicPr>
            <a:picLocks noChangeAspect="1" noChangeArrowheads="1"/>
          </p:cNvPicPr>
          <p:nvPr/>
        </p:nvPicPr>
        <p:blipFill>
          <a:blip r:embed="rId4" cstate="print"/>
          <a:srcRect l="13557" t="4405" r="11881" b="18506"/>
          <a:stretch>
            <a:fillRect/>
          </a:stretch>
        </p:blipFill>
        <p:spPr bwMode="auto">
          <a:xfrm>
            <a:off x="6156176" y="3429000"/>
            <a:ext cx="2016224" cy="2138420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4974539" y="6581001"/>
            <a:ext cx="416946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https://en.wikipedia.org/wiki/John_Carmack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35907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https://en.wikipedia.org/wiki/Tony_Hoare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50750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@</a:t>
            </a:r>
            <a:r>
              <a:rPr lang="en-GB" dirty="0" err="1"/>
              <a:t>chrisoldwood</a:t>
            </a:r>
            <a:r>
              <a:rPr lang="en-GB" dirty="0"/>
              <a:t> / gort@cix.co.uk / chrisoldwood.com</a:t>
            </a:r>
          </a:p>
        </p:txBody>
      </p:sp>
      <p:sp>
        <p:nvSpPr>
          <p:cNvPr id="7172" name="TextBox 2"/>
          <p:cNvSpPr txBox="1">
            <a:spLocks noChangeArrowheads="1"/>
          </p:cNvSpPr>
          <p:nvPr/>
        </p:nvSpPr>
        <p:spPr bwMode="auto">
          <a:xfrm>
            <a:off x="611560" y="548680"/>
            <a:ext cx="792088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Core::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CmdLineParser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s_aoSwitches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s_aoSwitches+s_nCount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oParser.GetUnnamedArgs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tchar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*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[] = { TXT("program.exe"), TXT("-short"), TXT("/short"),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                   TXT("--long"), TXT("/long"), TXT("-b"), TXT("--both"), </a:t>
            </a:r>
            <a:endParaRPr lang="en-GB" sz="12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                            TXT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("/both</a:t>
            </a:r>
            <a:r>
              <a:rPr lang="en-GB" sz="1200" b="1" dirty="0" smtClean="0">
                <a:latin typeface="Courier New" pitchFamily="49" charset="0"/>
                <a:cs typeface="Courier New" pitchFamily="49" charset="0"/>
              </a:rPr>
              <a:t>"), TXT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("unnamed") };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= ARRAY_SIZE(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oParser.Parse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().size() == 3);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oParser.GetUnnamedArgs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().size() == 1);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(SHORT_ONLY)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(LONG_ONLY)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         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(SHORT_LONG));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TEST_TRUE(!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oParser.IsSwitchSet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(FLAG));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tchar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* argv2[] = { TXT("program.exe") };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static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 argc2 = ARRAY_SIZE(argv2);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oParser.Parse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(argc2, argv2);</a:t>
            </a:r>
          </a:p>
          <a:p>
            <a:endParaRPr lang="en-GB" sz="12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    TEST_TRUE(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 &amp;&amp; </a:t>
            </a:r>
            <a:r>
              <a:rPr lang="en-GB" sz="1200" b="1" dirty="0" err="1">
                <a:latin typeface="Courier New" pitchFamily="49" charset="0"/>
                <a:cs typeface="Courier New" pitchFamily="49" charset="0"/>
              </a:rPr>
              <a:t>oParser.GetUnnamedArgs</a:t>
            </a:r>
            <a:r>
              <a:rPr lang="en-GB" sz="1200" b="1" dirty="0">
                <a:latin typeface="Courier New" pitchFamily="49" charset="0"/>
                <a:cs typeface="Courier New" pitchFamily="49" charset="0"/>
              </a:rPr>
              <a:t>().empty());</a:t>
            </a:r>
          </a:p>
          <a:p>
            <a:r>
              <a:rPr lang="en-GB" sz="12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advTm="92859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WTFs (Weak Test Functions)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GB" smtClean="0"/>
              <a:t>@chrisoldwood / gort@cix.co.uk / chrisoldwood.com</a:t>
            </a:r>
            <a:endParaRPr lang="en-GB"/>
          </a:p>
        </p:txBody>
      </p:sp>
      <p:pic>
        <p:nvPicPr>
          <p:cNvPr id="39938" name="Picture 2" descr="http://www.osnews.com/images/comics/wtfm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48680"/>
            <a:ext cx="3822080" cy="3600400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4572000" y="6581001"/>
            <a:ext cx="45720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GB" sz="1200" dirty="0" smtClean="0">
                <a:solidFill>
                  <a:schemeClr val="accent5"/>
                </a:solidFill>
                <a:latin typeface="+mn-lt"/>
              </a:rPr>
              <a:t>http://www.osnews.com/story/19266/WTFs_m</a:t>
            </a:r>
            <a:endParaRPr lang="en-GB" sz="1200" dirty="0">
              <a:solidFill>
                <a:schemeClr val="accent5"/>
              </a:solidFill>
              <a:latin typeface="+mn-lt"/>
            </a:endParaRPr>
          </a:p>
        </p:txBody>
      </p:sp>
    </p:spTree>
  </p:cSld>
  <p:clrMapOvr>
    <a:masterClrMapping/>
  </p:clrMapOvr>
  <p:transition advTm="35625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lemental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Elemental">
      <a:maj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19800000"/>
            </a:lightRig>
          </a:scene3d>
          <a:sp3d prstMaterial="metal">
            <a:bevelT w="38100" h="3810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</a:schemeClr>
            </a:gs>
            <a:gs pos="100000">
              <a:schemeClr val="phClr">
                <a:shade val="40000"/>
                <a:satMod val="18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4000"/>
                <a:satMod val="280000"/>
              </a:schemeClr>
              <a:schemeClr val="phClr">
                <a:tint val="60000"/>
                <a:satMod val="12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_tf00001195</Template>
  <TotalTime>28767</TotalTime>
  <Words>2907</Words>
  <Application>Microsoft Office PowerPoint</Application>
  <PresentationFormat>On-screen Show (4:3)</PresentationFormat>
  <Paragraphs>646</Paragraphs>
  <Slides>61</Slides>
  <Notes>27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2" baseType="lpstr">
      <vt:lpstr>Elemental</vt:lpstr>
      <vt:lpstr>A Test of Strength</vt:lpstr>
      <vt:lpstr>The Wrong Goal</vt:lpstr>
      <vt:lpstr>Tests That Fit in Your Head</vt:lpstr>
      <vt:lpstr>Slide 4</vt:lpstr>
      <vt:lpstr>A Watershed Moment</vt:lpstr>
      <vt:lpstr>Slide 6</vt:lpstr>
      <vt:lpstr>Slide 7</vt:lpstr>
      <vt:lpstr>Slide 8</vt:lpstr>
      <vt:lpstr>WTFs (Weak Test Functions)</vt:lpstr>
      <vt:lpstr>Common Smells of WTFs</vt:lpstr>
      <vt:lpstr>Towards a Better Goal</vt:lpstr>
      <vt:lpstr>Essential Redundancy</vt:lpstr>
      <vt:lpstr>Slide 13</vt:lpstr>
      <vt:lpstr>Slide 14</vt:lpstr>
      <vt:lpstr>Design for Testability</vt:lpstr>
      <vt:lpstr>First Class Citizens</vt:lpstr>
      <vt:lpstr>Mutation Testing</vt:lpstr>
      <vt:lpstr>Behaviours, Not Methods</vt:lpstr>
      <vt:lpstr>Executable Specifications</vt:lpstr>
      <vt:lpstr>Cope vs. Bob</vt:lpstr>
      <vt:lpstr>The Testing Polygon</vt:lpstr>
      <vt:lpstr>A Test of Strength</vt:lpstr>
      <vt:lpstr>In Practice</vt:lpstr>
      <vt:lpstr>Slide 24</vt:lpstr>
      <vt:lpstr>Slide 25</vt:lpstr>
      <vt:lpstr>Break The Rules</vt:lpstr>
      <vt:lpstr>Slide 27</vt:lpstr>
      <vt:lpstr>Slide 28</vt:lpstr>
      <vt:lpstr>Debugging Using Language</vt:lpstr>
      <vt:lpstr>Slide 30</vt:lpstr>
      <vt:lpstr>Describe Scenarios</vt:lpstr>
      <vt:lpstr>Slide 32</vt:lpstr>
      <vt:lpstr>Slide 33</vt:lpstr>
      <vt:lpstr>Slide 34</vt:lpstr>
      <vt:lpstr>Slide 35</vt:lpstr>
      <vt:lpstr>Slide 36</vt:lpstr>
      <vt:lpstr>One Behaviour Per Test</vt:lpstr>
      <vt:lpstr>Slide 38</vt:lpstr>
      <vt:lpstr>Slide 39</vt:lpstr>
      <vt:lpstr>Slide 40</vt:lpstr>
      <vt:lpstr>Tautologies</vt:lpstr>
      <vt:lpstr>Slide 42</vt:lpstr>
      <vt:lpstr>Slide 43</vt:lpstr>
      <vt:lpstr>Slide 44</vt:lpstr>
      <vt:lpstr>Overly-Prescriptive</vt:lpstr>
      <vt:lpstr>Slide 46</vt:lpstr>
      <vt:lpstr>Relying on Side Effects</vt:lpstr>
      <vt:lpstr>Slide 48</vt:lpstr>
      <vt:lpstr>Slide 49</vt:lpstr>
      <vt:lpstr>Non-Deterministic Tests</vt:lpstr>
      <vt:lpstr>Slide 51</vt:lpstr>
      <vt:lpstr>Slide 52</vt:lpstr>
      <vt:lpstr>Slide 53</vt:lpstr>
      <vt:lpstr>Unmanaged Resources</vt:lpstr>
      <vt:lpstr>Slide 55</vt:lpstr>
      <vt:lpstr>Slide 56</vt:lpstr>
      <vt:lpstr>Sync, Not Sleep</vt:lpstr>
      <vt:lpstr>Slide 58</vt:lpstr>
      <vt:lpstr>Testing Times</vt:lpstr>
      <vt:lpstr>Courage</vt:lpstr>
      <vt:lpstr>Assert.True(TheEnd);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Test of Strength</dc:title>
  <dc:creator>Chris Oldwood</dc:creator>
  <cp:lastModifiedBy>Chris Oldwood</cp:lastModifiedBy>
  <cp:revision>261</cp:revision>
  <dcterms:created xsi:type="dcterms:W3CDTF">2017-03-07T07:52:13Z</dcterms:created>
  <dcterms:modified xsi:type="dcterms:W3CDTF">2017-07-03T20:23:45Z</dcterms:modified>
</cp:coreProperties>
</file>