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63"/>
  </p:notesMasterIdLst>
  <p:sldIdLst>
    <p:sldId id="256" r:id="rId2"/>
    <p:sldId id="265" r:id="rId3"/>
    <p:sldId id="259" r:id="rId4"/>
    <p:sldId id="272" r:id="rId5"/>
    <p:sldId id="258" r:id="rId6"/>
    <p:sldId id="267" r:id="rId7"/>
    <p:sldId id="260" r:id="rId8"/>
    <p:sldId id="261" r:id="rId9"/>
    <p:sldId id="268" r:id="rId10"/>
    <p:sldId id="263" r:id="rId11"/>
    <p:sldId id="266" r:id="rId12"/>
    <p:sldId id="264" r:id="rId13"/>
    <p:sldId id="271" r:id="rId14"/>
    <p:sldId id="281" r:id="rId15"/>
    <p:sldId id="288" r:id="rId16"/>
    <p:sldId id="306" r:id="rId17"/>
    <p:sldId id="312" r:id="rId18"/>
    <p:sldId id="304" r:id="rId19"/>
    <p:sldId id="269" r:id="rId20"/>
    <p:sldId id="314" r:id="rId21"/>
    <p:sldId id="313" r:id="rId22"/>
    <p:sldId id="305" r:id="rId23"/>
    <p:sldId id="270" r:id="rId24"/>
    <p:sldId id="277" r:id="rId25"/>
    <p:sldId id="318" r:id="rId26"/>
    <p:sldId id="276" r:id="rId27"/>
    <p:sldId id="292" r:id="rId28"/>
    <p:sldId id="293" r:id="rId29"/>
    <p:sldId id="278" r:id="rId30"/>
    <p:sldId id="291" r:id="rId31"/>
    <p:sldId id="297" r:id="rId32"/>
    <p:sldId id="300" r:id="rId33"/>
    <p:sldId id="301" r:id="rId34"/>
    <p:sldId id="302" r:id="rId35"/>
    <p:sldId id="298" r:id="rId36"/>
    <p:sldId id="299" r:id="rId37"/>
    <p:sldId id="283" r:id="rId38"/>
    <p:sldId id="295" r:id="rId39"/>
    <p:sldId id="294" r:id="rId40"/>
    <p:sldId id="296" r:id="rId41"/>
    <p:sldId id="307" r:id="rId42"/>
    <p:sldId id="308" r:id="rId43"/>
    <p:sldId id="309" r:id="rId44"/>
    <p:sldId id="317" r:id="rId45"/>
    <p:sldId id="310" r:id="rId46"/>
    <p:sldId id="311" r:id="rId47"/>
    <p:sldId id="279" r:id="rId48"/>
    <p:sldId id="280" r:id="rId49"/>
    <p:sldId id="290" r:id="rId50"/>
    <p:sldId id="284" r:id="rId51"/>
    <p:sldId id="287" r:id="rId52"/>
    <p:sldId id="286" r:id="rId53"/>
    <p:sldId id="285" r:id="rId54"/>
    <p:sldId id="274" r:id="rId55"/>
    <p:sldId id="273" r:id="rId56"/>
    <p:sldId id="275" r:id="rId57"/>
    <p:sldId id="315" r:id="rId58"/>
    <p:sldId id="316" r:id="rId59"/>
    <p:sldId id="303" r:id="rId60"/>
    <p:sldId id="289" r:id="rId61"/>
    <p:sldId id="257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FF4040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555" autoAdjust="0"/>
    <p:restoredTop sz="85517" autoAdjust="0"/>
  </p:normalViewPr>
  <p:slideViewPr>
    <p:cSldViewPr>
      <p:cViewPr varScale="1">
        <p:scale>
          <a:sx n="99" d="100"/>
          <a:sy n="99" d="100"/>
        </p:scale>
        <p:origin x="-19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3EE98CB-4158-4D68-A89B-176D29CF3598}" type="datetimeFigureOut">
              <a:rPr lang="en-GB"/>
              <a:pPr>
                <a:defRPr/>
              </a:pPr>
              <a:t>23/04/2017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16EB729-EC7B-490A-9F9B-8D9031DA86F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I’m a freelance developer working with</a:t>
            </a:r>
            <a:r>
              <a:rPr lang="en-GB" baseline="0" dirty="0" smtClean="0"/>
              <a:t> “enterprise grade” technology.</a:t>
            </a:r>
            <a:endParaRPr lang="en-GB" dirty="0" smtClean="0"/>
          </a:p>
          <a:p>
            <a:r>
              <a:rPr lang="en-GB" dirty="0" smtClean="0"/>
              <a:t>This is a</a:t>
            </a:r>
            <a:r>
              <a:rPr lang="en-GB" baseline="0" dirty="0" smtClean="0"/>
              <a:t> talk about both the mechanics and psychology of writing good tests.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9FEB3AA-68A1-4F00-8C21-C282EEA313C7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My dad who was a bookkeeper</a:t>
            </a:r>
            <a:r>
              <a:rPr lang="en-GB" baseline="0" dirty="0" smtClean="0"/>
              <a:t> and taught me to use different techniques to verify my answers.</a:t>
            </a:r>
          </a:p>
          <a:p>
            <a:r>
              <a:rPr lang="en-GB" dirty="0" smtClean="0"/>
              <a:t>Naturally I didn’t listen and tried to skip over</a:t>
            </a:r>
            <a:r>
              <a:rPr lang="en-GB" baseline="0" dirty="0" smtClean="0"/>
              <a:t> the boring stuff to get to more fun things.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Term comes</a:t>
            </a:r>
            <a:r>
              <a:rPr lang="en-GB" baseline="0" dirty="0" smtClean="0"/>
              <a:t> from the hardware world.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Tests need as much TLC as production</a:t>
            </a:r>
            <a:r>
              <a:rPr lang="en-GB" baseline="0" dirty="0" smtClean="0"/>
              <a:t> code, they are not an afterthought they are instrumental to delivery.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do</a:t>
            </a:r>
            <a:r>
              <a:rPr lang="en-GB" baseline="0" dirty="0" smtClean="0"/>
              <a:t> you test the tests?</a:t>
            </a:r>
            <a:endParaRPr lang="en-GB" dirty="0" smtClean="0"/>
          </a:p>
          <a:p>
            <a:r>
              <a:rPr lang="en-GB" dirty="0" smtClean="0"/>
              <a:t>When</a:t>
            </a:r>
            <a:r>
              <a:rPr lang="en-GB" baseline="0" dirty="0" smtClean="0"/>
              <a:t> you’re not sure what coverage there is you can manually break the code and see how it fails.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Test</a:t>
            </a:r>
            <a:r>
              <a:rPr lang="en-GB" baseline="0" dirty="0" smtClean="0"/>
              <a:t> behaviours, not methods – how do you test a </a:t>
            </a:r>
            <a:r>
              <a:rPr lang="en-GB" baseline="0" dirty="0" err="1" smtClean="0"/>
              <a:t>ctor</a:t>
            </a:r>
            <a:r>
              <a:rPr lang="en-GB" baseline="0" dirty="0" smtClean="0"/>
              <a:t>?</a:t>
            </a:r>
          </a:p>
          <a:p>
            <a:r>
              <a:rPr lang="en-GB" baseline="0" dirty="0" smtClean="0"/>
              <a:t>Property based testing puts the emphasis on this rather than canned examples.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Replace</a:t>
            </a:r>
            <a:r>
              <a:rPr lang="en-GB" baseline="0" dirty="0" smtClean="0"/>
              <a:t> the swathes of stale, fragmented documentation with the same intent, but in code.</a:t>
            </a:r>
          </a:p>
          <a:p>
            <a:r>
              <a:rPr lang="en-GB" baseline="0" dirty="0" smtClean="0"/>
              <a:t>Introduces some overall structure instead of just being an ad-hoc set of test cases.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</a:t>
            </a:r>
            <a:r>
              <a:rPr lang="en-GB" baseline="0" dirty="0" smtClean="0"/>
              <a:t>n expedited walk through my journey and where I went wrong.</a:t>
            </a:r>
          </a:p>
          <a:p>
            <a:r>
              <a:rPr lang="en-GB" baseline="0" dirty="0" smtClean="0"/>
              <a:t>In some senses it’s a Rite of Passage, you may still need to go through it – I can only show you my path.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Is</a:t>
            </a:r>
            <a:r>
              <a:rPr lang="en-GB" baseline="0" dirty="0" smtClean="0"/>
              <a:t> it a testing “pyramid” or just some other kind of “polygon”?</a:t>
            </a:r>
          </a:p>
          <a:p>
            <a:r>
              <a:rPr lang="en-GB" baseline="0" dirty="0" smtClean="0"/>
              <a:t>Monoliths and </a:t>
            </a:r>
            <a:r>
              <a:rPr lang="en-GB" baseline="0" dirty="0" err="1" smtClean="0"/>
              <a:t>microservices</a:t>
            </a:r>
            <a:r>
              <a:rPr lang="en-GB" baseline="0" dirty="0" smtClean="0"/>
              <a:t> may have different balances due to smaller scope.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</a:t>
            </a:r>
            <a:r>
              <a:rPr lang="en-GB" baseline="0" dirty="0" smtClean="0"/>
              <a:t> short tale about having the courage to try and unit test a small change in a very old codebase.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Probably the most important aspect of writing</a:t>
            </a:r>
            <a:r>
              <a:rPr lang="en-GB" baseline="0" dirty="0" smtClean="0"/>
              <a:t> strong tests is being concise about the behaviour.</a:t>
            </a:r>
          </a:p>
          <a:p>
            <a:r>
              <a:rPr lang="en-GB" baseline="0" dirty="0" smtClean="0"/>
              <a:t>Struggling to write the test name is a smell that I’m not sure what I’m supposed to be doing.</a:t>
            </a:r>
          </a:p>
          <a:p>
            <a:r>
              <a:rPr lang="en-GB" dirty="0" smtClean="0"/>
              <a:t>When I write code first I’m saying to myself “I don’t know what I’m doing so</a:t>
            </a:r>
            <a:r>
              <a:rPr lang="en-GB" baseline="0" dirty="0" smtClean="0"/>
              <a:t> I’ll just make something up” – that’s not focusing on the problem.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Tests don’t have</a:t>
            </a:r>
            <a:r>
              <a:rPr lang="en-GB" baseline="0" dirty="0" smtClean="0"/>
              <a:t> the same rules as production code, they serve a different purpose.</a:t>
            </a:r>
          </a:p>
          <a:p>
            <a:r>
              <a:rPr lang="en-GB" dirty="0" smtClean="0"/>
              <a:t>Introduce</a:t>
            </a:r>
            <a:r>
              <a:rPr lang="en-GB" baseline="0" dirty="0" smtClean="0"/>
              <a:t> structure to break up repetition in the scenarios.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</a:t>
            </a:r>
            <a:r>
              <a:rPr lang="en-GB" baseline="0" dirty="0" smtClean="0"/>
              <a:t> where I found a bug purely from the test names and assertions.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53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XP’s five values are communication, simplicity,</a:t>
            </a:r>
            <a:r>
              <a:rPr lang="en-GB" baseline="0" dirty="0" smtClean="0"/>
              <a:t> </a:t>
            </a:r>
            <a:r>
              <a:rPr lang="en-GB" dirty="0" smtClean="0"/>
              <a:t>feedback, courage and respect.</a:t>
            </a:r>
          </a:p>
          <a:p>
            <a:r>
              <a:rPr lang="en-GB" dirty="0" smtClean="0"/>
              <a:t>Strong tests satisfy</a:t>
            </a:r>
            <a:r>
              <a:rPr lang="en-GB" baseline="0" dirty="0" smtClean="0"/>
              <a:t> four of those five values with the most important one being the courage to make changes.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60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No book to peddle, but</a:t>
            </a:r>
            <a:r>
              <a:rPr lang="en-GB" baseline="0" dirty="0" smtClean="0"/>
              <a:t> here are some links...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61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dirty="0" smtClean="0"/>
              <a:t>Started out with simpler programs that can be (had to be) manually tested (GUIs).</a:t>
            </a:r>
          </a:p>
          <a:p>
            <a:pPr>
              <a:spcBef>
                <a:spcPct val="0"/>
              </a:spcBef>
            </a:pPr>
            <a:r>
              <a:rPr lang="en-GB" dirty="0" smtClean="0"/>
              <a:t>The test scenarios were failing small and focused on the feature so regressions were caught by QA.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DA61A20-3881-4DBC-9813-2F9402D09F7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“Unit testing” accomplished by using Steve Maguire's (Writing Solid Code) advice about stepping through the code with a debugger.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Ask yourself 2 questions – How could I have prevented</a:t>
            </a:r>
            <a:r>
              <a:rPr lang="en-GB" baseline="0" dirty="0" smtClean="0"/>
              <a:t> this bug and how could I have automatically detected this bug?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Positive</a:t>
            </a:r>
            <a:r>
              <a:rPr lang="en-GB" baseline="0" dirty="0" smtClean="0"/>
              <a:t> effects on design as it meant you needed to be able to easily get into the debugger in the first place (i.e. test harnesses).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dirty="0" smtClean="0"/>
              <a:t>Slip-up caused by refactoring not found by manual testing.</a:t>
            </a:r>
          </a:p>
          <a:p>
            <a:pPr>
              <a:spcBef>
                <a:spcPct val="0"/>
              </a:spcBef>
            </a:pPr>
            <a:r>
              <a:rPr lang="en-GB" dirty="0" smtClean="0"/>
              <a:t>Bug found by unrelated automated tests that started failing.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82521CD-FEB1-49C5-999D-078B16C41ACD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 was </a:t>
            </a:r>
            <a:r>
              <a:rPr lang="en-GB" i="1" dirty="0" smtClean="0"/>
              <a:t>now</a:t>
            </a:r>
            <a:r>
              <a:rPr lang="en-GB" dirty="0" smtClean="0"/>
              <a:t> sold on the idea</a:t>
            </a:r>
            <a:r>
              <a:rPr lang="en-GB" baseline="0" dirty="0" smtClean="0"/>
              <a:t> of automated unit tests, at least, for catching regressions.</a:t>
            </a:r>
          </a:p>
          <a:p>
            <a:r>
              <a:rPr lang="en-GB" baseline="0" dirty="0" smtClean="0"/>
              <a:t>But I still had many reservations about the tool and technique – time required for writing  tests, not paid too write tests, short term loss of productivity, etc.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dirty="0" smtClean="0"/>
              <a:t>Premature optimisation does not just relate to software performance, you can prematurely optimise other endeavours too.</a:t>
            </a:r>
          </a:p>
          <a:p>
            <a:pPr>
              <a:spcBef>
                <a:spcPct val="0"/>
              </a:spcBef>
            </a:pPr>
            <a:r>
              <a:rPr lang="en-GB" dirty="0" smtClean="0"/>
              <a:t>In this case I thought I could optimise the process of writing tests by leaving out all the tricky boiler-plate stuff, like the name.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D8B0244-4F92-489B-9DDC-64F3AC4BCA59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dirty="0" smtClean="0"/>
              <a:t>This is a test I wrote for a C++ based command line parser.</a:t>
            </a:r>
          </a:p>
          <a:p>
            <a:pPr>
              <a:spcBef>
                <a:spcPct val="0"/>
              </a:spcBef>
            </a:pPr>
            <a:r>
              <a:rPr lang="en-GB" dirty="0" smtClean="0"/>
              <a:t>What do you think it tests? Note the test (function) name is not missing – the framework allows you to elide it by using scopes instead!</a:t>
            </a:r>
          </a:p>
          <a:p>
            <a:pPr>
              <a:spcBef>
                <a:spcPct val="0"/>
              </a:spcBef>
            </a:pPr>
            <a:r>
              <a:rPr lang="en-GB" dirty="0" smtClean="0"/>
              <a:t>I thought I was being clever and more productive by </a:t>
            </a:r>
            <a:r>
              <a:rPr lang="en-GB" i="1" dirty="0" smtClean="0"/>
              <a:t>not</a:t>
            </a:r>
            <a:r>
              <a:rPr lang="en-GB" dirty="0" smtClean="0"/>
              <a:t> being verbose.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AA76FA-2DAE-4B0E-88DB-474AF0F4BB77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GB" dirty="0" smtClean="0"/>
              <a:t>Yes it’s a </a:t>
            </a:r>
            <a:r>
              <a:rPr lang="en-GB" dirty="0" err="1" smtClean="0"/>
              <a:t>backronym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</a:t>
            </a:r>
            <a:r>
              <a:rPr lang="en-GB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0DDF59-7E65-41AF-952F-6FC5F281426F}" type="datetime1">
              <a:rPr lang="en-GB" smtClean="0"/>
              <a:pPr>
                <a:defRPr/>
              </a:pPr>
              <a:t>23/04/2017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63F60C-5859-4675-A93D-E45E33EA677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193A26-DF13-4A0B-BBBB-FD5A2C763978}" type="datetime1">
              <a:rPr lang="en-GB" smtClean="0"/>
              <a:pPr>
                <a:defRPr/>
              </a:pPr>
              <a:t>23/04/2017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67C50A-1705-497E-B467-9090A6C07AF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01D464-3323-4AC8-BB69-70948AE50D34}" type="datetime1">
              <a:rPr lang="en-GB" smtClean="0"/>
              <a:pPr>
                <a:defRPr/>
              </a:pPr>
              <a:t>23/04/2017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D28E0A-86AD-4DC5-B4D0-51768F7645A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44878D-6492-4AC0-9295-75FE331B135D}" type="datetime1">
              <a:rPr lang="en-GB" smtClean="0"/>
              <a:pPr>
                <a:defRPr/>
              </a:pPr>
              <a:t>23/04/2017</a:t>
            </a:fld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93F959-9BEC-46AD-A7E5-61A02B0CE67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1D5B3F-818F-4DB3-BAD2-BF6320B9CF49}" type="datetime1">
              <a:rPr lang="en-GB" smtClean="0"/>
              <a:pPr>
                <a:defRPr/>
              </a:pPr>
              <a:t>23/04/2017</a:t>
            </a:fld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702E17-5751-403B-8DD7-5592DD0CD3A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26D912-7DB4-4DE2-9A42-FD6EDE99B993}" type="datetime1">
              <a:rPr lang="en-GB" smtClean="0"/>
              <a:pPr>
                <a:defRPr/>
              </a:pPr>
              <a:t>23/04/2017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4DAE38-A20A-4AAE-B809-E8E195D2983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2A434D-4229-4716-A2D3-6E22BA87C78B}" type="datetime1">
              <a:rPr lang="en-GB" smtClean="0"/>
              <a:pPr>
                <a:defRPr/>
              </a:pPr>
              <a:t>23/04/2017</a:t>
            </a:fld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C5439F-CBFC-4C09-AEF2-CCDE32271FE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0C18D2-EF49-488A-89C6-52B6974FE32B}" type="datetime1">
              <a:rPr lang="en-GB" smtClean="0"/>
              <a:pPr>
                <a:defRPr/>
              </a:pPr>
              <a:t>23/04/2017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1A6B45-75F7-4BE0-A0C8-46B6CB12F5C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DDE3B4-942F-40E2-9059-7AD6D6E59642}" type="datetime1">
              <a:rPr lang="en-GB" smtClean="0"/>
              <a:pPr>
                <a:defRPr/>
              </a:pPr>
              <a:t>23/04/2017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DA7F57-371B-4F60-82CD-838C53540B9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7B0E2B-F345-49E9-B89B-B25AFD451C7D}" type="datetime1">
              <a:rPr lang="en-GB" smtClean="0"/>
              <a:pPr>
                <a:defRPr/>
              </a:pPr>
              <a:t>23/04/2017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3B624-B9E3-4F68-A71C-27F72135CC4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546039-2713-4D2D-8FDE-1A52DCDA57FE}" type="datetime1">
              <a:rPr lang="en-GB" smtClean="0"/>
              <a:pPr>
                <a:defRPr/>
              </a:pPr>
              <a:t>23/04/2017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D1DA6F-CBED-4F5E-B38E-3329C794A87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pPr>
              <a:defRPr/>
            </a:pPr>
            <a:fld id="{70356C77-7DE2-45BB-BB91-6A6CE2504514}" type="datetime1">
              <a:rPr lang="en-GB" smtClean="0"/>
              <a:pPr>
                <a:defRPr/>
              </a:pPr>
              <a:t>23/04/2017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pPr>
              <a:defRPr/>
            </a:pPr>
            <a:fld id="{5F1EF399-0D74-4119-823E-F9CC2841501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 Test of Strength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ACCU Conference 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@</a:t>
            </a:r>
            <a:r>
              <a:rPr lang="en-GB" dirty="0" err="1"/>
              <a:t>chrisoldwood</a:t>
            </a:r>
            <a:r>
              <a:rPr lang="en-GB" dirty="0"/>
              <a:t> / gort@cix.co.uk / chrisoldwood.com</a:t>
            </a:r>
          </a:p>
        </p:txBody>
      </p:sp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3851920" y="4869160"/>
            <a:ext cx="43204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GB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Chris Oldwood</a:t>
            </a:r>
          </a:p>
        </p:txBody>
      </p:sp>
    </p:spTree>
  </p:cSld>
  <p:clrMapOvr>
    <a:masterClrMapping/>
  </p:clrMapOvr>
  <p:transition advTm="90704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71600" y="548680"/>
            <a:ext cx="5112568" cy="3672408"/>
          </a:xfrm>
        </p:spPr>
        <p:txBody>
          <a:bodyPr anchor="t">
            <a:normAutofit/>
          </a:bodyPr>
          <a:lstStyle/>
          <a:p>
            <a:r>
              <a:rPr lang="en-GB" sz="2800" dirty="0" smtClean="0"/>
              <a:t>Multiple responsibilities</a:t>
            </a:r>
          </a:p>
          <a:p>
            <a:r>
              <a:rPr lang="en-GB" sz="2800" dirty="0" smtClean="0"/>
              <a:t>No clear intent</a:t>
            </a:r>
          </a:p>
          <a:p>
            <a:r>
              <a:rPr lang="en-GB" sz="2800" dirty="0" smtClean="0"/>
              <a:t>Noise from incidental details</a:t>
            </a:r>
          </a:p>
          <a:p>
            <a:r>
              <a:rPr lang="en-GB" sz="2800" dirty="0" smtClean="0"/>
              <a:t>Observing using side-effects</a:t>
            </a:r>
          </a:p>
          <a:p>
            <a:r>
              <a:rPr lang="en-GB" sz="2800" dirty="0" smtClean="0"/>
              <a:t>Under or overly prescriptive</a:t>
            </a:r>
          </a:p>
          <a:p>
            <a:r>
              <a:rPr lang="en-GB" sz="2800" dirty="0" smtClean="0"/>
              <a:t>Non-deterministic</a:t>
            </a:r>
          </a:p>
          <a:p>
            <a:r>
              <a:rPr lang="en-GB" sz="2800" dirty="0" smtClean="0"/>
              <a:t>Unmanaged resources</a:t>
            </a:r>
          </a:p>
        </p:txBody>
      </p:sp>
      <p:sp>
        <p:nvSpPr>
          <p:cNvPr id="81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Smells of WTFs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@</a:t>
            </a:r>
            <a:r>
              <a:rPr lang="en-GB" dirty="0" err="1"/>
              <a:t>chrisoldwood</a:t>
            </a:r>
            <a:r>
              <a:rPr lang="en-GB" dirty="0"/>
              <a:t> / gort@cix.co.uk / chrisoldwood.com</a:t>
            </a:r>
          </a:p>
        </p:txBody>
      </p:sp>
    </p:spTree>
  </p:cSld>
  <p:clrMapOvr>
    <a:masterClrMapping/>
  </p:clrMapOvr>
  <p:transition advTm="216984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Playing the long game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@</a:t>
            </a:r>
            <a:r>
              <a:rPr lang="en-GB" dirty="0" err="1"/>
              <a:t>chrisoldwood</a:t>
            </a:r>
            <a:r>
              <a:rPr lang="en-GB" dirty="0"/>
              <a:t> / gort@cix.co.uk / chrisoldwood.com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71600" y="1905000"/>
            <a:ext cx="7349440" cy="235000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Towards a Better Goal</a:t>
            </a:r>
          </a:p>
        </p:txBody>
      </p:sp>
    </p:spTree>
  </p:cSld>
  <p:clrMapOvr>
    <a:masterClrMapping/>
  </p:clrMapOvr>
  <p:transition advTm="55359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WIN_20170307_21_31_19_Pro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27750"/>
          <a:stretch>
            <a:fillRect/>
          </a:stretch>
        </p:blipFill>
        <p:spPr>
          <a:xfrm>
            <a:off x="971600" y="548680"/>
            <a:ext cx="3384376" cy="3604086"/>
          </a:xfr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Essential Redundancy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@chrisoldwood / gort@cix.co.uk / chrisoldwood.com</a:t>
            </a:r>
          </a:p>
        </p:txBody>
      </p:sp>
    </p:spTree>
  </p:cSld>
  <p:clrMapOvr>
    <a:masterClrMapping/>
  </p:clrMapOvr>
  <p:transition advTm="188172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268759"/>
            <a:ext cx="5760640" cy="2926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0" y="65810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https://twitter.com/jbrains/status/167297606698008576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  <p:transition advTm="84781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@</a:t>
            </a:r>
            <a:r>
              <a:rPr lang="en-GB" dirty="0" err="1" smtClean="0"/>
              <a:t>chrisoldwood</a:t>
            </a:r>
            <a:r>
              <a:rPr lang="en-GB" dirty="0" smtClean="0"/>
              <a:t> / gort@cix.co.uk / chrisoldwood.com</a:t>
            </a:r>
            <a:endParaRPr lang="en-GB" dirty="0"/>
          </a:p>
        </p:txBody>
      </p:sp>
      <p:pic>
        <p:nvPicPr>
          <p:cNvPr id="75778" name="Picture 2" descr="https://images-na.ssl-images-amazon.com/images/I/51TG9F1B8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548680"/>
            <a:ext cx="3600400" cy="4775066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609528" y="6581001"/>
            <a:ext cx="6534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https://www.amazon.co.uk/Working-Effectively-Legacy-Michael-Feathers/dp/0131177052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  <p:transition advTm="107704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for Testability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7362743" y="6581001"/>
            <a:ext cx="1781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https://flic.kr/p/aXBw2i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  <p:pic>
        <p:nvPicPr>
          <p:cNvPr id="1026" name="Picture 2" descr="C:\Users\Chris\Downloads\6536548107_b4cdae1f95_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548680"/>
            <a:ext cx="5472608" cy="3602392"/>
          </a:xfrm>
          <a:prstGeom prst="rect">
            <a:avLst/>
          </a:prstGeom>
          <a:noFill/>
        </p:spPr>
      </p:pic>
    </p:spTree>
  </p:cSld>
  <p:clrMapOvr>
    <a:masterClrMapping/>
  </p:clrMapOvr>
  <p:transition advTm="68422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8115240" cy="914400"/>
          </a:xfrm>
        </p:spPr>
        <p:txBody>
          <a:bodyPr/>
          <a:lstStyle/>
          <a:p>
            <a:r>
              <a:rPr lang="en-GB" dirty="0" smtClean="0"/>
              <a:t>First Class Citizens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pic>
        <p:nvPicPr>
          <p:cNvPr id="1026" name="Picture 2" descr="C:\Users\Chris\Downloads\11628058586_61814d362d_z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548680"/>
            <a:ext cx="5544615" cy="358667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297020" y="6581001"/>
            <a:ext cx="18469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https://flic.kr/p/iHwQGJ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  <p:transition advTm="39593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Mutation Testing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pic>
        <p:nvPicPr>
          <p:cNvPr id="2050" name="Picture 2" descr="C:\Users\Chris\Downloads\3080247531_bf04a5cbe5_z.jpg"/>
          <p:cNvPicPr>
            <a:picLocks noChangeAspect="1" noChangeArrowheads="1"/>
          </p:cNvPicPr>
          <p:nvPr/>
        </p:nvPicPr>
        <p:blipFill>
          <a:blip r:embed="rId3" cstate="print"/>
          <a:srcRect l="2362" t="3308" r="3139" b="4054"/>
          <a:stretch>
            <a:fillRect/>
          </a:stretch>
        </p:blipFill>
        <p:spPr bwMode="auto">
          <a:xfrm>
            <a:off x="971600" y="548680"/>
            <a:ext cx="5143428" cy="36004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380376" y="6581001"/>
            <a:ext cx="17636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https://flic.kr/p/5Gc5h4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  <p:transition advTm="102656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8115240" cy="914400"/>
          </a:xfrm>
        </p:spPr>
        <p:txBody>
          <a:bodyPr/>
          <a:lstStyle/>
          <a:p>
            <a:r>
              <a:rPr lang="en-GB" dirty="0" smtClean="0"/>
              <a:t>Behaviours, Not Methods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pic>
        <p:nvPicPr>
          <p:cNvPr id="3076" name="Picture 4" descr="C:\Users\Chris\Downloads\13844037173_2fd97c2ca2_z (2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548679"/>
            <a:ext cx="4680520" cy="3612777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7308241" y="6581001"/>
            <a:ext cx="18357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https://flic.kr/p/n6miW6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  <p:transition advTm="152937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Executable Specifications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pic>
        <p:nvPicPr>
          <p:cNvPr id="5" name="Picture 4" descr="8643961221_8f7d5f19fb_z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548680"/>
            <a:ext cx="4800534" cy="3600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8140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https://flic.kr/p/eaQywa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  <p:pic>
        <p:nvPicPr>
          <p:cNvPr id="7" name="Picture 6" descr="16792752287_2e63673840_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1920" y="1268760"/>
            <a:ext cx="3590528" cy="35905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15643" y="0"/>
            <a:ext cx="1728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https://flic.kr/p/rzVfcR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  <p:transition advTm="111797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Optimising for writing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@</a:t>
            </a:r>
            <a:r>
              <a:rPr lang="en-GB" dirty="0" err="1"/>
              <a:t>chrisoldwood</a:t>
            </a:r>
            <a:r>
              <a:rPr lang="en-GB" dirty="0"/>
              <a:t> / gort@cix.co.uk / chrisoldwood.com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The Wrong Goal</a:t>
            </a:r>
          </a:p>
        </p:txBody>
      </p:sp>
    </p:spTree>
  </p:cSld>
  <p:clrMapOvr>
    <a:masterClrMapping/>
  </p:clrMapOvr>
  <p:transition advTm="67531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Cope vs. Bob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pic>
        <p:nvPicPr>
          <p:cNvPr id="55298" name="Picture 2" descr="http://blog.jayway.com/wp-content/uploads/2009/05/Picture-8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548680"/>
            <a:ext cx="2914609" cy="36004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0"/>
            <a:ext cx="6102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http://blog.jayway.com/wp-content/uploads/2009/05/Picture-883.png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  <p:pic>
        <p:nvPicPr>
          <p:cNvPr id="55301" name="Picture 5" descr="https://images-na.ssl-images-amazon.com/images/I/61b7VTCUEfL._UX250_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548680"/>
            <a:ext cx="2808312" cy="356094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455368" y="6581001"/>
            <a:ext cx="56886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https://images-na.ssl-images-amazon.com/images/I/61b7VTCUEfL._UX250_.jpg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  <p:transition advTm="81343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Testing Polygon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Isosceles Triangle 3"/>
          <p:cNvSpPr/>
          <p:nvPr/>
        </p:nvSpPr>
        <p:spPr>
          <a:xfrm>
            <a:off x="971600" y="1268760"/>
            <a:ext cx="2880320" cy="28803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gular Pentagon 4"/>
          <p:cNvSpPr/>
          <p:nvPr/>
        </p:nvSpPr>
        <p:spPr>
          <a:xfrm>
            <a:off x="5292080" y="1268760"/>
            <a:ext cx="2880320" cy="288032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Isosceles Triangle 5"/>
          <p:cNvSpPr/>
          <p:nvPr/>
        </p:nvSpPr>
        <p:spPr>
          <a:xfrm>
            <a:off x="1835696" y="1268760"/>
            <a:ext cx="1152128" cy="1152128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131840" y="83671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Customer Tests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131840" y="422108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Programmer Tests</a:t>
            </a:r>
            <a:endParaRPr lang="en-GB" dirty="0"/>
          </a:p>
        </p:txBody>
      </p:sp>
      <p:sp>
        <p:nvSpPr>
          <p:cNvPr id="9" name="Down Arrow 8"/>
          <p:cNvSpPr/>
          <p:nvPr/>
        </p:nvSpPr>
        <p:spPr>
          <a:xfrm>
            <a:off x="4355976" y="2780928"/>
            <a:ext cx="484632" cy="133844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 rot="10800000">
            <a:off x="4355976" y="1268760"/>
            <a:ext cx="484632" cy="136815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/>
        </p:nvSpPr>
        <p:spPr>
          <a:xfrm>
            <a:off x="5292080" y="1268760"/>
            <a:ext cx="2880320" cy="108012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rapezoid 11"/>
          <p:cNvSpPr/>
          <p:nvPr/>
        </p:nvSpPr>
        <p:spPr>
          <a:xfrm>
            <a:off x="971600" y="3429000"/>
            <a:ext cx="2880320" cy="712096"/>
          </a:xfrm>
          <a:prstGeom prst="trapezoid">
            <a:avLst>
              <a:gd name="adj" fmla="val 5002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apezoid 12"/>
          <p:cNvSpPr/>
          <p:nvPr/>
        </p:nvSpPr>
        <p:spPr>
          <a:xfrm rot="10800000">
            <a:off x="5652120" y="3429000"/>
            <a:ext cx="2160240" cy="712096"/>
          </a:xfrm>
          <a:prstGeom prst="trapezoid">
            <a:avLst>
              <a:gd name="adj" fmla="val 2556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advTm="139859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Test of Strength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1988840"/>
            <a:ext cx="3672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the_world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ransition advTm="329828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Writing stronger tests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Practice</a:t>
            </a:r>
            <a:endParaRPr lang="en-GB" dirty="0"/>
          </a:p>
        </p:txBody>
      </p:sp>
    </p:spTree>
  </p:cSld>
  <p:clrMapOvr>
    <a:masterClrMapping/>
  </p:clrMapOvr>
  <p:transition advTm="6550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971600" y="1268760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latin typeface="+mn-lt"/>
              </a:rPr>
              <a:t>“Naming is hard. Really hard. You just won’t believe how vastly, hugely, mind-bogglingly hard it is.” -- Adam Douglas</a:t>
            </a:r>
            <a:endParaRPr lang="en-GB" sz="3600" dirty="0">
              <a:latin typeface="+mn-lt"/>
            </a:endParaRPr>
          </a:p>
        </p:txBody>
      </p:sp>
    </p:spTree>
  </p:cSld>
  <p:clrMapOvr>
    <a:masterClrMapping/>
  </p:clrMapOvr>
  <p:transition advTm="179078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971600" y="1268760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latin typeface="+mn-lt"/>
              </a:rPr>
              <a:t>Struggling to name a test is a sign that you don’t know what you’re doing. Listen to that feedback.</a:t>
            </a:r>
            <a:endParaRPr lang="en-GB" sz="3600" dirty="0">
              <a:latin typeface="+mn-lt"/>
            </a:endParaRPr>
          </a:p>
        </p:txBody>
      </p:sp>
    </p:spTree>
  </p:cSld>
  <p:clrMapOvr>
    <a:masterClrMapping/>
  </p:clrMapOvr>
  <p:transition advTm="97188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 The Rules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  <p:transition advTm="8211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548680"/>
            <a:ext cx="792088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client_automatically_reconnects</a:t>
            </a: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class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given_the_service_is_already_running</a:t>
            </a: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     . . .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class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when_the_connection_is_lost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: connected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then_it_logs_a_disconnect_event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       . . .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then_it_reconnects_in_the_background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       . . .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246750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971600" y="548680"/>
            <a:ext cx="79208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static class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client_automatically_reconnects</a:t>
            </a: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static class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so_the_service_is_happily_running</a:t>
            </a: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public static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then_the_connection_is_lost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"so it logs a disconnect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event".Is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(() =&gt;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// . . .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}),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"and it reconnects in the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background".Is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(() =&gt;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// . . .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}),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});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86828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8115240" cy="914400"/>
          </a:xfrm>
        </p:spPr>
        <p:txBody>
          <a:bodyPr/>
          <a:lstStyle/>
          <a:p>
            <a:r>
              <a:rPr lang="en-GB" dirty="0" smtClean="0"/>
              <a:t>Debugging Using Language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  <p:transition advTm="157657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77240" y="4876800"/>
            <a:ext cx="8115240" cy="914400"/>
          </a:xfrm>
        </p:spPr>
        <p:txBody>
          <a:bodyPr/>
          <a:lstStyle/>
          <a:p>
            <a:r>
              <a:rPr lang="en-GB" dirty="0" smtClean="0"/>
              <a:t>Tests That Fit in Your Head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@</a:t>
            </a:r>
            <a:r>
              <a:rPr lang="en-GB" dirty="0" err="1"/>
              <a:t>chrisoldwood</a:t>
            </a:r>
            <a:r>
              <a:rPr lang="en-GB" dirty="0"/>
              <a:t> / gort@cix.co.uk / chrisoldwood.com</a:t>
            </a:r>
          </a:p>
        </p:txBody>
      </p:sp>
      <p:pic>
        <p:nvPicPr>
          <p:cNvPr id="4100" name="Picture 4" descr="C:\Users\Chris\Downloads\12971678593_66c7ff7d54_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1" y="548680"/>
            <a:ext cx="5400599" cy="360180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985706" y="6596390"/>
            <a:ext cx="21582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https://flic.kr/p/kLgf7V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  <p:transition advTm="59391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548680"/>
            <a:ext cx="7200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write_returns_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success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_for_good_data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data =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CreateGoodData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indicator = Write(data);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(indicator);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write_returns_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failure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_for_bad_data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data =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CreateBadData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indicator = Write(data);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(indicator);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130063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Describe Scenarios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  <p:transition advTm="21954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1275725"/>
            <a:ext cx="7920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 false)]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"12345"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 true)]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"!abc.def?"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 true)]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"(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 [def]"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 false)]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only_valid_input_accepted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(...)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Input.IsValid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(input),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Is.EqualTo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(valid));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61859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971600" y="1268760"/>
            <a:ext cx="79208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Empty_not_valid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Numbers_are_valid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Punctuation_allowed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Whitespace_is_invalid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("",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Empty_not_valid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("12345",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Numbers_are_valid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("!abc.def?",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Punctuation_allowed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 [def]",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Whitespace_is_invalid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only_valid_input_accepted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(...)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Input.IsValid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(input),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Is.EqualTo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(valid));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58968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971600" y="1268760"/>
            <a:ext cx="79208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("", false,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"Cannot be empty"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("12345", true,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"Numbers are valid"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("!abc.def?", true,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"Punctuation is allowed"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 [def]", false,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"Whitespace invalid"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only_valid_input_accepted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(...)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Input.IsValid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(input),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Is.EqualTo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(valid),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61953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1268760"/>
            <a:ext cx="79208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sending_throws_when_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service_unavailable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MockRestApi.RespondWith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() =&gt;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return new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HttpResponse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StatusCode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500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client = new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RestClient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(() =&gt;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client.SendRequest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(),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                          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Throws.Exception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127718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971600" y="1268760"/>
            <a:ext cx="79208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sending_throws_on_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server_error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any5xxStatusCode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500;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MockRestApi.RespondWith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() =&gt;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return new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HttpResponse</a:t>
            </a: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{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StatusCode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any5xxStatusCode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client = new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RestClient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(() =&gt;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client.SendRequest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(),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                          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Throws.Exception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72532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 Behaviour Per Test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1268760"/>
            <a:ext cx="720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calculates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_the_result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// . . .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(result,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Is.EqualTo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(...));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log.Messages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Contains.Substring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("the calculation took"));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123250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1268760"/>
            <a:ext cx="720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runs_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_instruments_the_calculation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// . . .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(result,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Is.EqualTo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(...));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log.Messages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Contains.Substring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("the calculation took"));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38828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1268760"/>
            <a:ext cx="7200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calculates_the_result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// . . .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(result,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Is.EqualTo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(...));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instruments_the_calculation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// . . .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log.Messages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Contains.Substring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("the calculation took"));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5961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@</a:t>
            </a:r>
            <a:r>
              <a:rPr lang="en-GB" dirty="0" err="1" smtClean="0"/>
              <a:t>chrisoldwood</a:t>
            </a:r>
            <a:r>
              <a:rPr lang="en-GB" dirty="0" smtClean="0"/>
              <a:t> / gort@cix.co.uk / chrisoldwood.com</a:t>
            </a:r>
            <a:endParaRPr lang="en-GB" dirty="0"/>
          </a:p>
        </p:txBody>
      </p:sp>
      <p:pic>
        <p:nvPicPr>
          <p:cNvPr id="30722" name="Picture 2" descr="https://images-na.ssl-images-amazon.com/images/I/719IV-Xyr1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548680"/>
            <a:ext cx="3456383" cy="4359838"/>
          </a:xfrm>
          <a:prstGeom prst="rect">
            <a:avLst/>
          </a:prstGeom>
          <a:noFill/>
        </p:spPr>
      </p:pic>
      <p:pic>
        <p:nvPicPr>
          <p:cNvPr id="30724" name="Picture 4" descr="https://images-na.ssl-images-amazon.com/images/I/51wf3ZkWR7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548680"/>
            <a:ext cx="3312368" cy="436987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0" y="6611779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https://www.amazon.com/Steve-Maguire/e/B00DP4BEB2 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  <p:transition advTm="145328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1268760"/>
            <a:ext cx="79208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class Result&lt;S, E&gt;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Option&lt;S&gt;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Success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{ get; }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Option&lt;E&gt;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{ get; }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fetching_data_returns_latest_value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SendRequest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(...);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result.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Success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.HasValue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Is.True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result.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.HasValue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Is.False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result.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Success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.Value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Is.EqualTo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(...));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109578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Tautologies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1268760"/>
            <a:ext cx="7200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abs_returns_magnitude_of_the_value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const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negativeValue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-1;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Math.Abs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negativeValue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(result,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Is.EqualTo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Math.Abs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(-1)));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29375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548680"/>
            <a:ext cx="7200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id_generated_during_processing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expected =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Formatter.Format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component = new Component();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component.Process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result.Id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Is.EqualTo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(expected));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. . .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class Component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Result Process()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id =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Formatter.Format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</p:cSld>
  <p:clrMapOvr>
    <a:masterClrMapping/>
  </p:clrMapOvr>
  <p:transition advTm="111281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971600" y="1268760"/>
            <a:ext cx="79208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id_generated_during_processing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component = new Component();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component.Process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result.Id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Is.Not.Empty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advTm="37015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971600" y="548680"/>
            <a:ext cx="79208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unique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_id_generated_during_processing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const string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uniqueId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“unique-id";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GuidGenerator.Implementation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() =&gt;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uniqueId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component = new Component();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component.Process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result.Id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Contains.Substring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uniqueId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72547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Overly-Prescriptive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548680"/>
            <a:ext cx="79208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id_generated_during_processing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timestamp = new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(2001,3,4,5,6,7);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Clock.NowImpl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() =&gt; { return timestamp; };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component = new Component();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component.Process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result.Id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Is.EqualTo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("id-20010304-050607")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advTm="89532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548680"/>
            <a:ext cx="79208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id_generated_during_processing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timestamp = new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(2001,3,4,5,6,7);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Clock.NowImpl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() =&gt; { return timestamp; };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component = new Component();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component.Process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result.Id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Does.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Contain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timestamp.Year.ToString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      .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And.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Contains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timestamp.Month.ToString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      .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And.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Contains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timestamp.Day.ToString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110297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Relying on Side Effects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1268760"/>
            <a:ext cx="7200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refreshes_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cache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log = new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InMemoryLog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Log.Logger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log;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Action.Do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log.Messages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Does.Contain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("Refreshed cache"));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advTm="84312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1268760"/>
            <a:ext cx="64807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ICache</a:t>
            </a:r>
            <a:endParaRPr lang="en-GB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void Refresh();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MockCache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ICache</a:t>
            </a:r>
            <a:endParaRPr lang="en-GB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Refreshed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void Refresh()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Refreshed = true;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advTm="27578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971600" y="1268760"/>
            <a:ext cx="64807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refreshes_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cache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cache = new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MockCache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Action.Do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(cache);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Assert.True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cache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.Refreshed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35234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Watershed Moment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@chrisoldwood / gort@cix.co.uk / chrisoldwood.com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988840"/>
            <a:ext cx="5759450" cy="12017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Node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ParseXmlNode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rgbClr val="FF4040"/>
                </a:solidFill>
                <a:latin typeface="Courier New" pitchFamily="49" charset="0"/>
                <a:cs typeface="Courier New" pitchFamily="49" charset="0"/>
              </a:rPr>
              <a:t>-    return </a:t>
            </a:r>
            <a:r>
              <a:rPr lang="en-GB" b="1" dirty="0" err="1">
                <a:solidFill>
                  <a:srgbClr val="FF4040"/>
                </a:solidFill>
                <a:latin typeface="Courier New" pitchFamily="49" charset="0"/>
                <a:cs typeface="Courier New" pitchFamily="49" charset="0"/>
              </a:rPr>
              <a:t>ToNode</a:t>
            </a:r>
            <a:r>
              <a:rPr lang="en-GB" b="1" dirty="0">
                <a:solidFill>
                  <a:srgbClr val="FF404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>
                <a:solidFill>
                  <a:srgbClr val="FF4040"/>
                </a:solidFill>
                <a:latin typeface="Courier New" pitchFamily="49" charset="0"/>
                <a:cs typeface="Courier New" pitchFamily="49" charset="0"/>
              </a:rPr>
              <a:t>ReadTag</a:t>
            </a:r>
            <a:r>
              <a:rPr lang="en-GB" b="1" dirty="0">
                <a:solidFill>
                  <a:srgbClr val="FF404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+    return </a:t>
            </a:r>
            <a:r>
              <a:rPr lang="en-GB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ToNode</a:t>
            </a:r>
            <a:r>
              <a:rPr lang="en-GB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i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Decode</a:t>
            </a:r>
            <a:r>
              <a:rPr lang="en-GB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ReadTag</a:t>
            </a:r>
            <a:r>
              <a:rPr lang="en-GB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()));</a:t>
            </a:r>
          </a:p>
        </p:txBody>
      </p:sp>
    </p:spTree>
  </p:cSld>
  <p:clrMapOvr>
    <a:masterClrMapping/>
  </p:clrMapOvr>
  <p:transition advTm="173375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Non-Deterministic Tests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971600" y="1268760"/>
            <a:ext cx="720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records_the_current_time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Action.Do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result.Timestamp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GB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Is.EqualTo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DateTime.Now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138578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548680"/>
            <a:ext cx="7200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IClock</a:t>
            </a:r>
            <a:endParaRPr lang="en-GB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Now { get; }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FixedClock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IClock</a:t>
            </a:r>
            <a:endParaRPr lang="en-GB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FixedClock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now)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_now = now;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Now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get { return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_now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readonly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_now;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advTm="34109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971600" y="1268760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class Clock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static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Now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get { return Implementation(); } 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internal static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Implementation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() =&gt;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DateTime.Now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28344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1268760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records_the_current_time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timestamp = new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(. . .);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Clock.Implementation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() =&gt; {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return timestamp;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Action.Do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result.Timestamp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Is.EqualTo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timestamp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60000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Unmanaged Resources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1268760"/>
            <a:ext cx="36724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class Cache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Cache()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new Thread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(() =&gt;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...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});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advTm="89046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@</a:t>
            </a:r>
            <a:r>
              <a:rPr lang="en-GB" dirty="0" err="1" smtClean="0"/>
              <a:t>chrisoldwood</a:t>
            </a:r>
            <a:r>
              <a:rPr lang="en-GB" dirty="0" smtClean="0"/>
              <a:t> / gort@cix.co.uk / chrisoldwood.com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71600" y="548680"/>
            <a:ext cx="7200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class Cache :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IDisposable</a:t>
            </a:r>
            <a:endParaRPr lang="en-GB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Cache()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backgroundThread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new Thread(() =&gt;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...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});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void Dispose()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backgroundThread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?.Join();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backgroundThread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readonly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Thread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backgroundThread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62641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548680"/>
            <a:ext cx="7200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class Cache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Refresh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AutoRefreshingCache</a:t>
            </a:r>
            <a:endParaRPr lang="en-GB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AutoRefreshingCache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GB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  <a:br>
              <a:rPr lang="en-GB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backgroundThread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new Thread . . .</a:t>
            </a:r>
          </a:p>
          <a:p>
            <a:r>
              <a:rPr lang="en-GB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readonly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Cache = new Cache();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readonly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Thread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backgroundThread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56657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Sync, Not Sleep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548680"/>
            <a:ext cx="79208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event_logged_when_refreshed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log = new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InMemoryLog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Log.Logger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log;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cache = new Cache();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Thread.Sleep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(5000);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log.Messages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Does.Contain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("Refreshed cache"));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80453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548680"/>
            <a:ext cx="79208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event_logged_when_refreshed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log = new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InMemoryLog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Log.Logger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log;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invoked = new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ManualResetEvent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(false);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connection = new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MockConnection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(invoked);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cache = new Cache(connection);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invoked.WaitOne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(10000);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log.Messages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Does.Contain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("Refreshed cache"));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101047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Strength to deliver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Times</a:t>
            </a:r>
            <a:endParaRPr lang="en-GB" dirty="0"/>
          </a:p>
        </p:txBody>
      </p:sp>
    </p:spTree>
  </p:cSld>
  <p:clrMapOvr>
    <a:masterClrMapping/>
  </p:clrMapOvr>
  <p:transition advTm="8781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971600" y="548680"/>
            <a:ext cx="66064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MoneyTest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CppUnit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TestFixture</a:t>
            </a:r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CPPUNIT_TEST_SUITE(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MoneyTest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CPPUNIT_TEST(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testAdd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CPPUNIT_TEST_SUITE_END();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MoneyTest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testAdd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const Money money12FF( 12, "FF" 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const Money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expectedMoney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( 135, "FF" );</a:t>
            </a:r>
          </a:p>
          <a:p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Money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money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( 123, "FF" 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money += money12FF;</a:t>
            </a:r>
          </a:p>
          <a:p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CPPUNIT_ASSERT(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expectedMoney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== money 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CPPUNIT_ASSERT( &amp;money == &amp;(money += money12FF) 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90641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Courage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pic>
        <p:nvPicPr>
          <p:cNvPr id="12290" name="Picture 2" descr="https://images-na.ssl-images-amazon.com/images/I/416Y8MS65T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1" y="548681"/>
            <a:ext cx="2880320" cy="36099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223120" y="6581001"/>
            <a:ext cx="79208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https://www.amazon.co.uk/Extreme-Programming-Explained-Embrace-Change/dp/0321278658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  <p:transition advTm="156547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Assert.True</a:t>
            </a:r>
            <a:r>
              <a:rPr lang="en-GB" dirty="0" smtClean="0"/>
              <a:t>(</a:t>
            </a:r>
            <a:r>
              <a:rPr lang="en-GB" dirty="0" err="1" smtClean="0"/>
              <a:t>TheEnd</a:t>
            </a:r>
            <a:r>
              <a:rPr lang="en-GB" dirty="0" smtClean="0"/>
              <a:t>);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@chrisoldwood / gort@cix.co.uk / chrisoldwood.com</a:t>
            </a:r>
            <a:endParaRPr lang="en-GB" dirty="0"/>
          </a:p>
        </p:txBody>
      </p:sp>
      <p:sp>
        <p:nvSpPr>
          <p:cNvPr id="11267" name="TextBox 4"/>
          <p:cNvSpPr txBox="1">
            <a:spLocks noChangeArrowheads="1"/>
          </p:cNvSpPr>
          <p:nvPr/>
        </p:nvSpPr>
        <p:spPr bwMode="auto">
          <a:xfrm>
            <a:off x="971600" y="1268760"/>
            <a:ext cx="72009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GB" sz="2800" dirty="0">
                <a:latin typeface="+mn-lt"/>
              </a:rPr>
              <a:t>Blog:</a:t>
            </a:r>
          </a:p>
          <a:p>
            <a:r>
              <a:rPr lang="en-GB" sz="2800" dirty="0">
                <a:latin typeface="+mn-lt"/>
              </a:rPr>
              <a:t>http://chrisoldwood.blogspot.co.uk</a:t>
            </a:r>
          </a:p>
        </p:txBody>
      </p:sp>
      <p:sp>
        <p:nvSpPr>
          <p:cNvPr id="11268" name="TextBox 5"/>
          <p:cNvSpPr txBox="1">
            <a:spLocks noChangeArrowheads="1"/>
          </p:cNvSpPr>
          <p:nvPr/>
        </p:nvSpPr>
        <p:spPr bwMode="auto">
          <a:xfrm>
            <a:off x="971600" y="2708920"/>
            <a:ext cx="72009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GB" sz="2800" dirty="0">
                <a:latin typeface="+mn-lt"/>
              </a:rPr>
              <a:t>Articles:</a:t>
            </a:r>
          </a:p>
          <a:p>
            <a:r>
              <a:rPr lang="en-GB" sz="2800" dirty="0">
                <a:latin typeface="+mn-lt"/>
              </a:rPr>
              <a:t>http://chrisoldwood.com/articles.htm</a:t>
            </a:r>
          </a:p>
        </p:txBody>
      </p:sp>
    </p:spTree>
  </p:cSld>
  <p:clrMapOvr>
    <a:masterClrMapping/>
  </p:clrMapOvr>
  <p:transition advTm="1661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@chrisoldwood / gort@cix.co.uk / chrisoldwood.com</a:t>
            </a:r>
          </a:p>
        </p:txBody>
      </p:sp>
      <p:pic>
        <p:nvPicPr>
          <p:cNvPr id="6149" name="Picture 5" descr="https://upload.wikimedia.org/wikipedia/commons/thumb/2/2c/Sir_Tony_Hoare_IMG_5125.jpg/220px-Sir_Tony_Hoare_IMG_512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268760"/>
            <a:ext cx="2088232" cy="208823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419872" y="1988840"/>
            <a:ext cx="475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+mn-lt"/>
              </a:rPr>
              <a:t>“Premature </a:t>
            </a:r>
            <a:r>
              <a:rPr lang="en-GB" dirty="0">
                <a:latin typeface="+mn-lt"/>
              </a:rPr>
              <a:t>optimization is the root of all evil</a:t>
            </a:r>
            <a:r>
              <a:rPr lang="en-GB" dirty="0" smtClean="0">
                <a:latin typeface="+mn-lt"/>
              </a:rPr>
              <a:t>.” -- </a:t>
            </a:r>
            <a:r>
              <a:rPr lang="en-GB" dirty="0">
                <a:latin typeface="+mn-lt"/>
              </a:rPr>
              <a:t>Tony Hoare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4149080"/>
            <a:ext cx="5040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+mn-lt"/>
              </a:rPr>
              <a:t>“You can prematurely optimize maintainability, flexibility, security, and robustness just like you can performance.” -- John </a:t>
            </a:r>
            <a:r>
              <a:rPr lang="en-GB" dirty="0" err="1" smtClean="0">
                <a:latin typeface="+mn-lt"/>
              </a:rPr>
              <a:t>Carmack</a:t>
            </a:r>
            <a:endParaRPr lang="en-GB" dirty="0">
              <a:latin typeface="+mn-lt"/>
            </a:endParaRPr>
          </a:p>
        </p:txBody>
      </p:sp>
      <p:pic>
        <p:nvPicPr>
          <p:cNvPr id="6151" name="Picture 7" descr="https://upload.wikimedia.org/wikipedia/commons/d/dc/John_Carmack_GDC_2010.jpg"/>
          <p:cNvPicPr>
            <a:picLocks noChangeAspect="1" noChangeArrowheads="1"/>
          </p:cNvPicPr>
          <p:nvPr/>
        </p:nvPicPr>
        <p:blipFill>
          <a:blip r:embed="rId4" cstate="print"/>
          <a:srcRect l="13557" t="4405" r="11881" b="18506"/>
          <a:stretch>
            <a:fillRect/>
          </a:stretch>
        </p:blipFill>
        <p:spPr bwMode="auto">
          <a:xfrm>
            <a:off x="6156176" y="3429000"/>
            <a:ext cx="2016224" cy="213842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974539" y="6581001"/>
            <a:ext cx="41694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https://en.wikipedia.org/wiki/John_Carmack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5907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https://en.wikipedia.org/wiki/Tony_Hoare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  <p:transition advTm="69484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@</a:t>
            </a:r>
            <a:r>
              <a:rPr lang="en-GB" dirty="0" err="1"/>
              <a:t>chrisoldwood</a:t>
            </a:r>
            <a:r>
              <a:rPr lang="en-GB" dirty="0"/>
              <a:t> / gort@cix.co.uk / chrisoldwood.com</a:t>
            </a:r>
          </a:p>
        </p:txBody>
      </p:sp>
      <p:sp>
        <p:nvSpPr>
          <p:cNvPr id="7172" name="TextBox 2"/>
          <p:cNvSpPr txBox="1">
            <a:spLocks noChangeArrowheads="1"/>
          </p:cNvSpPr>
          <p:nvPr/>
        </p:nvSpPr>
        <p:spPr bwMode="auto">
          <a:xfrm>
            <a:off x="611560" y="548680"/>
            <a:ext cx="792088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Core::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CmdLineParser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oParser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s_aoSwitches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s_aoSwitches+s_nCount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GB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TEST_TRUE(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oParser.GetNamedArgs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().empty() &amp;&amp;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oParser.GetUnnamedArgs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().empty());</a:t>
            </a:r>
          </a:p>
          <a:p>
            <a:endParaRPr lang="en-GB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static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tchar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[] = { TXT("program.exe"), TXT("-short"), TXT("/short"),</a:t>
            </a: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                         TXT("--long"), TXT("/long"), TXT("-b"), TXT("--both"), 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                           TXT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("/both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"), TXT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("unnamed") };</a:t>
            </a: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static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= ARRAY_SIZE(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GB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oParser.Parse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GB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TEST_TRUE(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oParser.GetNamedArgs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().size() == 3);</a:t>
            </a: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TEST_TRUE(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oParser.GetUnnamedArgs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().size() == 1);</a:t>
            </a: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TEST_TRUE(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oParser.IsSwitchSet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(SHORT_ONLY) &amp;&amp;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oParser.IsSwitchSet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(LONG_ONLY)</a:t>
            </a: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          &amp;&amp;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oParser.IsSwitchSet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(SHORT_LONG));</a:t>
            </a: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TEST_TRUE(!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oParser.IsSwitchSet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(FLAG));</a:t>
            </a:r>
          </a:p>
          <a:p>
            <a:endParaRPr lang="en-GB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static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tchar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* argv2[] = { TXT("program.exe") };</a:t>
            </a: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static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argc2 = ARRAY_SIZE(argv2);</a:t>
            </a:r>
          </a:p>
          <a:p>
            <a:endParaRPr lang="en-GB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oParser.Parse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(argc2, argv2);</a:t>
            </a:r>
          </a:p>
          <a:p>
            <a:endParaRPr lang="en-GB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TEST_TRUE(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oParser.GetNamedArgs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().empty() &amp;&amp;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oParser.GetUnnamedArgs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().empty());</a:t>
            </a: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advTm="82984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WTFs (Weak Test Functions)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pic>
        <p:nvPicPr>
          <p:cNvPr id="39938" name="Picture 2" descr="http://www.osnews.com/images/comics/wtf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548680"/>
            <a:ext cx="3822080" cy="36004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572000" y="6581001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http://www.osnews.com/story/19266/WTFs_m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  <p:transition advTm="83578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_tf00001195</Template>
  <TotalTime>28686</TotalTime>
  <Words>2905</Words>
  <Application>Microsoft Office PowerPoint</Application>
  <PresentationFormat>On-screen Show (4:3)</PresentationFormat>
  <Paragraphs>646</Paragraphs>
  <Slides>61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Elemental</vt:lpstr>
      <vt:lpstr>A Test of Strength</vt:lpstr>
      <vt:lpstr>The Wrong Goal</vt:lpstr>
      <vt:lpstr>Tests That Fit in Your Head</vt:lpstr>
      <vt:lpstr>Slide 4</vt:lpstr>
      <vt:lpstr>A Watershed Moment</vt:lpstr>
      <vt:lpstr>Slide 6</vt:lpstr>
      <vt:lpstr>Slide 7</vt:lpstr>
      <vt:lpstr>Slide 8</vt:lpstr>
      <vt:lpstr>WTFs (Weak Test Functions)</vt:lpstr>
      <vt:lpstr>Common Smells of WTFs</vt:lpstr>
      <vt:lpstr>Towards a Better Goal</vt:lpstr>
      <vt:lpstr>Essential Redundancy</vt:lpstr>
      <vt:lpstr>Slide 13</vt:lpstr>
      <vt:lpstr>Slide 14</vt:lpstr>
      <vt:lpstr>Design for Testability</vt:lpstr>
      <vt:lpstr>First Class Citizens</vt:lpstr>
      <vt:lpstr>Mutation Testing</vt:lpstr>
      <vt:lpstr>Behaviours, Not Methods</vt:lpstr>
      <vt:lpstr>Executable Specifications</vt:lpstr>
      <vt:lpstr>Cope vs. Bob</vt:lpstr>
      <vt:lpstr>The Testing Polygon</vt:lpstr>
      <vt:lpstr>A Test of Strength</vt:lpstr>
      <vt:lpstr>In Practice</vt:lpstr>
      <vt:lpstr>Slide 24</vt:lpstr>
      <vt:lpstr>Slide 25</vt:lpstr>
      <vt:lpstr>Break The Rules</vt:lpstr>
      <vt:lpstr>Slide 27</vt:lpstr>
      <vt:lpstr>Slide 28</vt:lpstr>
      <vt:lpstr>Debugging Using Language</vt:lpstr>
      <vt:lpstr>Slide 30</vt:lpstr>
      <vt:lpstr>Describe Scenarios</vt:lpstr>
      <vt:lpstr>Slide 32</vt:lpstr>
      <vt:lpstr>Slide 33</vt:lpstr>
      <vt:lpstr>Slide 34</vt:lpstr>
      <vt:lpstr>Slide 35</vt:lpstr>
      <vt:lpstr>Slide 36</vt:lpstr>
      <vt:lpstr>One Behaviour Per Test</vt:lpstr>
      <vt:lpstr>Slide 38</vt:lpstr>
      <vt:lpstr>Slide 39</vt:lpstr>
      <vt:lpstr>Slide 40</vt:lpstr>
      <vt:lpstr>Tautologies</vt:lpstr>
      <vt:lpstr>Slide 42</vt:lpstr>
      <vt:lpstr>Slide 43</vt:lpstr>
      <vt:lpstr>Slide 44</vt:lpstr>
      <vt:lpstr>Overly-Prescriptive</vt:lpstr>
      <vt:lpstr>Slide 46</vt:lpstr>
      <vt:lpstr>Relying on Side Effects</vt:lpstr>
      <vt:lpstr>Slide 48</vt:lpstr>
      <vt:lpstr>Slide 49</vt:lpstr>
      <vt:lpstr>Non-Deterministic Tests</vt:lpstr>
      <vt:lpstr>Slide 51</vt:lpstr>
      <vt:lpstr>Slide 52</vt:lpstr>
      <vt:lpstr>Slide 53</vt:lpstr>
      <vt:lpstr>Unmanaged Resources</vt:lpstr>
      <vt:lpstr>Slide 55</vt:lpstr>
      <vt:lpstr>Slide 56</vt:lpstr>
      <vt:lpstr>Sync, Not Sleep</vt:lpstr>
      <vt:lpstr>Slide 58</vt:lpstr>
      <vt:lpstr>Testing Times</vt:lpstr>
      <vt:lpstr>Courage</vt:lpstr>
      <vt:lpstr>Assert.True(TheEnd);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Test of Strength</dc:title>
  <dc:creator>Chris Oldwood</dc:creator>
  <cp:lastModifiedBy>Chris Oldwood</cp:lastModifiedBy>
  <cp:revision>259</cp:revision>
  <dcterms:created xsi:type="dcterms:W3CDTF">2017-03-07T07:52:13Z</dcterms:created>
  <dcterms:modified xsi:type="dcterms:W3CDTF">2017-04-23T22:14:00Z</dcterms:modified>
</cp:coreProperties>
</file>