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66" r:id="rId5"/>
    <p:sldId id="259" r:id="rId6"/>
    <p:sldId id="260" r:id="rId7"/>
    <p:sldId id="262" r:id="rId8"/>
    <p:sldId id="261" r:id="rId9"/>
    <p:sldId id="263" r:id="rId10"/>
    <p:sldId id="264" r:id="rId11"/>
    <p:sldId id="265" r:id="rId12"/>
    <p:sldId id="267" r:id="rId13"/>
    <p:sldId id="282" r:id="rId14"/>
    <p:sldId id="275" r:id="rId15"/>
    <p:sldId id="277" r:id="rId16"/>
    <p:sldId id="276" r:id="rId17"/>
    <p:sldId id="285" r:id="rId18"/>
    <p:sldId id="272" r:id="rId19"/>
    <p:sldId id="273" r:id="rId20"/>
    <p:sldId id="271" r:id="rId21"/>
    <p:sldId id="270" r:id="rId22"/>
    <p:sldId id="278" r:id="rId23"/>
    <p:sldId id="268" r:id="rId24"/>
    <p:sldId id="269" r:id="rId25"/>
    <p:sldId id="281" r:id="rId26"/>
    <p:sldId id="283" r:id="rId27"/>
    <p:sldId id="284" r:id="rId28"/>
    <p:sldId id="280"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6667" autoAdjust="0"/>
  </p:normalViewPr>
  <p:slideViewPr>
    <p:cSldViewPr>
      <p:cViewPr varScale="1">
        <p:scale>
          <a:sx n="100" d="100"/>
          <a:sy n="100" d="100"/>
        </p:scale>
        <p:origin x="-1944"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7D9DDB-E5EB-4A22-B2CB-FE1F85F37BB2}" type="datetimeFigureOut">
              <a:rPr lang="en-GB" smtClean="0"/>
              <a:pPr/>
              <a:t>13/04/2018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F6B076-59AF-43BD-BA5C-00D5455A7AD0}"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I’m a freelance developer working with</a:t>
            </a:r>
            <a:r>
              <a:rPr lang="en-GB" baseline="0" dirty="0" smtClean="0"/>
              <a:t> “enterprise grade” technology.</a:t>
            </a:r>
            <a:endParaRPr lang="en-GB" dirty="0" smtClean="0"/>
          </a:p>
          <a:p>
            <a:r>
              <a:rPr lang="en-GB" dirty="0" smtClean="0"/>
              <a:t>This talk is about the misconception that monolithic</a:t>
            </a:r>
            <a:r>
              <a:rPr lang="en-GB" baseline="0" dirty="0" smtClean="0"/>
              <a:t> architectures are </a:t>
            </a:r>
            <a:r>
              <a:rPr lang="en-GB" baseline="0" dirty="0" smtClean="0"/>
              <a:t>inherently bad</a:t>
            </a:r>
            <a:r>
              <a:rPr lang="en-GB" baseline="0" dirty="0" smtClean="0"/>
              <a:t>, the problem is </a:t>
            </a:r>
            <a:r>
              <a:rPr lang="en-GB" baseline="0" dirty="0" smtClean="0"/>
              <a:t>not necessarily the </a:t>
            </a:r>
            <a:r>
              <a:rPr lang="en-GB" baseline="0" dirty="0" smtClean="0"/>
              <a:t>system’s architecture but </a:t>
            </a:r>
            <a:r>
              <a:rPr lang="en-GB" baseline="0" dirty="0" smtClean="0"/>
              <a:t>might be the </a:t>
            </a:r>
            <a:r>
              <a:rPr lang="en-GB" baseline="0" dirty="0" smtClean="0"/>
              <a:t>method of delivery.</a:t>
            </a:r>
            <a:endParaRPr lang="en-GB" dirty="0"/>
          </a:p>
        </p:txBody>
      </p:sp>
      <p:sp>
        <p:nvSpPr>
          <p:cNvPr id="4" name="Slide Number Placeholder 3"/>
          <p:cNvSpPr>
            <a:spLocks noGrp="1"/>
          </p:cNvSpPr>
          <p:nvPr>
            <p:ph type="sldNum" sz="quarter" idx="10"/>
          </p:nvPr>
        </p:nvSpPr>
        <p:spPr/>
        <p:txBody>
          <a:bodyPr/>
          <a:lstStyle/>
          <a:p>
            <a:fld id="{3FF6B076-59AF-43BD-BA5C-00D5455A7AD0}" type="slidenum">
              <a:rPr lang="en-GB" smtClean="0"/>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3FF6B076-59AF-43BD-BA5C-00D5455A7AD0}" type="slidenum">
              <a:rPr lang="en-GB" smtClean="0"/>
              <a:pPr/>
              <a:t>11</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Smaller units of work (stories / tasks).</a:t>
            </a:r>
          </a:p>
          <a:p>
            <a:r>
              <a:rPr lang="en-GB" dirty="0" smtClean="0"/>
              <a:t>The MVP is not “everything”.</a:t>
            </a:r>
          </a:p>
          <a:p>
            <a:r>
              <a:rPr lang="en-GB" dirty="0" smtClean="0"/>
              <a:t>Okay to deliver partially implemented features.</a:t>
            </a:r>
            <a:r>
              <a:rPr lang="en-GB" baseline="0" dirty="0" smtClean="0"/>
              <a:t> Hide behind toggle if necessary.</a:t>
            </a:r>
          </a:p>
          <a:p>
            <a:endParaRPr lang="en-GB" dirty="0"/>
          </a:p>
        </p:txBody>
      </p:sp>
      <p:sp>
        <p:nvSpPr>
          <p:cNvPr id="4" name="Slide Number Placeholder 3"/>
          <p:cNvSpPr>
            <a:spLocks noGrp="1"/>
          </p:cNvSpPr>
          <p:nvPr>
            <p:ph type="sldNum" sz="quarter" idx="10"/>
          </p:nvPr>
        </p:nvSpPr>
        <p:spPr/>
        <p:txBody>
          <a:bodyPr/>
          <a:lstStyle/>
          <a:p>
            <a:fld id="{3FF6B076-59AF-43BD-BA5C-00D5455A7AD0}" type="slidenum">
              <a:rPr lang="en-GB" smtClean="0"/>
              <a:pPr/>
              <a:t>12</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 example of how to decompose into smaller deliverables and how ordering can be overcome.</a:t>
            </a:r>
            <a:endParaRPr lang="en-GB" dirty="0"/>
          </a:p>
        </p:txBody>
      </p:sp>
      <p:sp>
        <p:nvSpPr>
          <p:cNvPr id="4" name="Slide Number Placeholder 3"/>
          <p:cNvSpPr>
            <a:spLocks noGrp="1"/>
          </p:cNvSpPr>
          <p:nvPr>
            <p:ph type="sldNum" sz="quarter" idx="10"/>
          </p:nvPr>
        </p:nvSpPr>
        <p:spPr/>
        <p:txBody>
          <a:bodyPr/>
          <a:lstStyle/>
          <a:p>
            <a:fld id="{3FF6B076-59AF-43BD-BA5C-00D5455A7AD0}" type="slidenum">
              <a:rPr lang="en-GB" smtClean="0"/>
              <a:pPr/>
              <a:t>14</a:t>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Evolution of calculation</a:t>
            </a:r>
            <a:r>
              <a:rPr lang="en-GB" baseline="0" dirty="0" smtClean="0"/>
              <a:t> engine from single simple console app to multiple services, data stores, scripts, tools, etc.</a:t>
            </a:r>
          </a:p>
          <a:p>
            <a:endParaRPr lang="en-GB" dirty="0"/>
          </a:p>
        </p:txBody>
      </p:sp>
      <p:sp>
        <p:nvSpPr>
          <p:cNvPr id="4" name="Slide Number Placeholder 3"/>
          <p:cNvSpPr>
            <a:spLocks noGrp="1"/>
          </p:cNvSpPr>
          <p:nvPr>
            <p:ph type="sldNum" sz="quarter" idx="10"/>
          </p:nvPr>
        </p:nvSpPr>
        <p:spPr/>
        <p:txBody>
          <a:bodyPr/>
          <a:lstStyle/>
          <a:p>
            <a:fld id="{3FF6B076-59AF-43BD-BA5C-00D5455A7AD0}" type="slidenum">
              <a:rPr lang="en-GB" smtClean="0"/>
              <a:pPr/>
              <a:t>17</a:t>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No just functions</a:t>
            </a:r>
            <a:r>
              <a:rPr lang="en-GB" baseline="0" dirty="0" smtClean="0"/>
              <a:t> and methods but the structure and architecture.</a:t>
            </a:r>
          </a:p>
          <a:p>
            <a:r>
              <a:rPr lang="en-GB" baseline="0" dirty="0" smtClean="0"/>
              <a:t>See Michael </a:t>
            </a:r>
            <a:r>
              <a:rPr lang="en-GB" baseline="0" dirty="0" err="1" smtClean="0"/>
              <a:t>Stal’s</a:t>
            </a:r>
            <a:r>
              <a:rPr lang="en-GB" baseline="0" dirty="0" smtClean="0"/>
              <a:t> blog.</a:t>
            </a:r>
            <a:endParaRPr lang="en-GB" dirty="0"/>
          </a:p>
        </p:txBody>
      </p:sp>
      <p:sp>
        <p:nvSpPr>
          <p:cNvPr id="4" name="Slide Number Placeholder 3"/>
          <p:cNvSpPr>
            <a:spLocks noGrp="1"/>
          </p:cNvSpPr>
          <p:nvPr>
            <p:ph type="sldNum" sz="quarter" idx="10"/>
          </p:nvPr>
        </p:nvSpPr>
        <p:spPr/>
        <p:txBody>
          <a:bodyPr/>
          <a:lstStyle/>
          <a:p>
            <a:fld id="{3FF6B076-59AF-43BD-BA5C-00D5455A7AD0}" type="slidenum">
              <a:rPr lang="en-GB" smtClean="0"/>
              <a:pPr/>
              <a:t>19</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Even</a:t>
            </a:r>
            <a:r>
              <a:rPr lang="en-GB" baseline="0" dirty="0" smtClean="0"/>
              <a:t> deploying to a development or test environment is deploying – do it regularly.</a:t>
            </a:r>
          </a:p>
          <a:p>
            <a:r>
              <a:rPr lang="en-GB" baseline="0" dirty="0" smtClean="0"/>
              <a:t>Minimise the time it takes to get a fix or feature from idea into production.</a:t>
            </a:r>
          </a:p>
          <a:p>
            <a:r>
              <a:rPr lang="en-GB" baseline="0" dirty="0" smtClean="0"/>
              <a:t>Deploying regularly gets you good at it and minimises the impact of changes as they are smaller and the time-to-fix is shorter.</a:t>
            </a:r>
            <a:endParaRPr lang="en-GB" dirty="0"/>
          </a:p>
        </p:txBody>
      </p:sp>
      <p:sp>
        <p:nvSpPr>
          <p:cNvPr id="4" name="Slide Number Placeholder 3"/>
          <p:cNvSpPr>
            <a:spLocks noGrp="1"/>
          </p:cNvSpPr>
          <p:nvPr>
            <p:ph type="sldNum" sz="quarter" idx="10"/>
          </p:nvPr>
        </p:nvSpPr>
        <p:spPr/>
        <p:txBody>
          <a:bodyPr/>
          <a:lstStyle/>
          <a:p>
            <a:fld id="{3FF6B076-59AF-43BD-BA5C-00D5455A7AD0}" type="slidenum">
              <a:rPr lang="en-GB" smtClean="0"/>
              <a:pPr/>
              <a:t>20</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Know your system’s behaviour.</a:t>
            </a:r>
          </a:p>
          <a:p>
            <a:r>
              <a:rPr lang="en-GB" dirty="0" smtClean="0"/>
              <a:t>Instrument everything you can afford to – see</a:t>
            </a:r>
            <a:r>
              <a:rPr lang="en-GB" baseline="0" dirty="0" smtClean="0"/>
              <a:t> the trends and compensate before performance drops off a cliff.</a:t>
            </a:r>
          </a:p>
          <a:p>
            <a:r>
              <a:rPr lang="en-GB" baseline="0" dirty="0" smtClean="0"/>
              <a:t>Know your clients.</a:t>
            </a:r>
          </a:p>
          <a:p>
            <a:r>
              <a:rPr lang="en-GB" baseline="0" dirty="0" smtClean="0"/>
              <a:t>Help your clients to help themselves by providing you with non-functional data, e.g. version number, correlation ID, etc.</a:t>
            </a:r>
          </a:p>
          <a:p>
            <a:endParaRPr lang="en-GB" dirty="0"/>
          </a:p>
        </p:txBody>
      </p:sp>
      <p:sp>
        <p:nvSpPr>
          <p:cNvPr id="4" name="Slide Number Placeholder 3"/>
          <p:cNvSpPr>
            <a:spLocks noGrp="1"/>
          </p:cNvSpPr>
          <p:nvPr>
            <p:ph type="sldNum" sz="quarter" idx="10"/>
          </p:nvPr>
        </p:nvSpPr>
        <p:spPr/>
        <p:txBody>
          <a:bodyPr/>
          <a:lstStyle/>
          <a:p>
            <a:fld id="{3FF6B076-59AF-43BD-BA5C-00D5455A7AD0}" type="slidenum">
              <a:rPr lang="en-GB" smtClean="0"/>
              <a:pPr/>
              <a:t>21</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FF6B076-59AF-43BD-BA5C-00D5455A7AD0}" type="slidenum">
              <a:rPr lang="en-GB" smtClean="0"/>
              <a:pPr/>
              <a:t>23</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Prefer trunk based development by default.</a:t>
            </a:r>
          </a:p>
          <a:p>
            <a:r>
              <a:rPr lang="en-GB" dirty="0" smtClean="0"/>
              <a:t>Branching has</a:t>
            </a:r>
            <a:r>
              <a:rPr lang="en-GB" baseline="0" dirty="0" smtClean="0"/>
              <a:t> its uses</a:t>
            </a:r>
            <a:r>
              <a:rPr lang="en-GB" dirty="0" smtClean="0"/>
              <a:t>,</a:t>
            </a:r>
            <a:r>
              <a:rPr lang="en-GB" baseline="0" dirty="0" smtClean="0"/>
              <a:t> but know the costs and keep it short, e.g. Spikes.</a:t>
            </a:r>
          </a:p>
          <a:p>
            <a:r>
              <a:rPr lang="en-GB" dirty="0" smtClean="0"/>
              <a:t>If branching for</a:t>
            </a:r>
            <a:r>
              <a:rPr lang="en-GB" baseline="0" dirty="0" smtClean="0"/>
              <a:t> release, do it late, aim for higher quality first to avoid needing to in future.</a:t>
            </a:r>
          </a:p>
          <a:p>
            <a:endParaRPr lang="en-GB" dirty="0"/>
          </a:p>
        </p:txBody>
      </p:sp>
      <p:sp>
        <p:nvSpPr>
          <p:cNvPr id="4" name="Slide Number Placeholder 3"/>
          <p:cNvSpPr>
            <a:spLocks noGrp="1"/>
          </p:cNvSpPr>
          <p:nvPr>
            <p:ph type="sldNum" sz="quarter" idx="10"/>
          </p:nvPr>
        </p:nvSpPr>
        <p:spPr/>
        <p:txBody>
          <a:bodyPr/>
          <a:lstStyle/>
          <a:p>
            <a:fld id="{3FF6B076-59AF-43BD-BA5C-00D5455A7AD0}" type="slidenum">
              <a:rPr lang="en-GB" smtClean="0"/>
              <a:pPr/>
              <a:t>24</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FF6B076-59AF-43BD-BA5C-00D5455A7AD0}" type="slidenum">
              <a:rPr lang="en-GB" smtClean="0"/>
              <a:pPr/>
              <a:t>26</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What is a “monolith” anyway?</a:t>
            </a:r>
            <a:endParaRPr lang="en-GB" dirty="0"/>
          </a:p>
        </p:txBody>
      </p:sp>
      <p:sp>
        <p:nvSpPr>
          <p:cNvPr id="4" name="Slide Number Placeholder 3"/>
          <p:cNvSpPr>
            <a:spLocks noGrp="1"/>
          </p:cNvSpPr>
          <p:nvPr>
            <p:ph type="sldNum" sz="quarter" idx="10"/>
          </p:nvPr>
        </p:nvSpPr>
        <p:spPr/>
        <p:txBody>
          <a:bodyPr/>
          <a:lstStyle/>
          <a:p>
            <a:fld id="{3FF6B076-59AF-43BD-BA5C-00D5455A7AD0}" type="slidenum">
              <a:rPr lang="en-GB" smtClean="0"/>
              <a:pPr/>
              <a:t>3</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Possibly the most common visual metaphor for a monolith</a:t>
            </a:r>
            <a:r>
              <a:rPr lang="en-GB" baseline="0" dirty="0" smtClean="0"/>
              <a:t> – opaque, impenetrable, undiscoverable, etc.</a:t>
            </a:r>
            <a:endParaRPr lang="en-GB" dirty="0" smtClean="0"/>
          </a:p>
        </p:txBody>
      </p:sp>
      <p:sp>
        <p:nvSpPr>
          <p:cNvPr id="4" name="Slide Number Placeholder 3"/>
          <p:cNvSpPr>
            <a:spLocks noGrp="1"/>
          </p:cNvSpPr>
          <p:nvPr>
            <p:ph type="sldNum" sz="quarter" idx="10"/>
          </p:nvPr>
        </p:nvSpPr>
        <p:spPr/>
        <p:txBody>
          <a:bodyPr/>
          <a:lstStyle/>
          <a:p>
            <a:fld id="{3FF6B076-59AF-43BD-BA5C-00D5455A7AD0}" type="slidenum">
              <a:rPr lang="en-GB" smtClean="0"/>
              <a:pPr/>
              <a:t>4</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True monolithic</a:t>
            </a:r>
            <a:r>
              <a:rPr lang="en-GB" baseline="0" dirty="0" smtClean="0"/>
              <a:t> systems involved the delivery of a single piece of hardware and software, e.g. a mainframe or home computer.</a:t>
            </a:r>
            <a:endParaRPr lang="en-GB" dirty="0"/>
          </a:p>
        </p:txBody>
      </p:sp>
      <p:sp>
        <p:nvSpPr>
          <p:cNvPr id="4" name="Slide Number Placeholder 3"/>
          <p:cNvSpPr>
            <a:spLocks noGrp="1"/>
          </p:cNvSpPr>
          <p:nvPr>
            <p:ph type="sldNum" sz="quarter" idx="10"/>
          </p:nvPr>
        </p:nvSpPr>
        <p:spPr/>
        <p:txBody>
          <a:bodyPr/>
          <a:lstStyle/>
          <a:p>
            <a:fld id="{3FF6B076-59AF-43BD-BA5C-00D5455A7AD0}" type="slidenum">
              <a:rPr lang="en-GB" smtClean="0"/>
              <a:pPr/>
              <a:t>5</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What do</a:t>
            </a:r>
            <a:r>
              <a:rPr lang="en-GB" baseline="0" dirty="0" smtClean="0"/>
              <a:t> we mean today by a monolithic architecture?</a:t>
            </a:r>
            <a:endParaRPr lang="en-GB" dirty="0"/>
          </a:p>
        </p:txBody>
      </p:sp>
      <p:sp>
        <p:nvSpPr>
          <p:cNvPr id="4" name="Slide Number Placeholder 3"/>
          <p:cNvSpPr>
            <a:spLocks noGrp="1"/>
          </p:cNvSpPr>
          <p:nvPr>
            <p:ph type="sldNum" sz="quarter" idx="10"/>
          </p:nvPr>
        </p:nvSpPr>
        <p:spPr/>
        <p:txBody>
          <a:bodyPr/>
          <a:lstStyle/>
          <a:p>
            <a:fld id="{3FF6B076-59AF-43BD-BA5C-00D5455A7AD0}" type="slidenum">
              <a:rPr lang="en-GB" smtClean="0"/>
              <a:pPr/>
              <a:t>6</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An example of a monolithic service.</a:t>
            </a:r>
          </a:p>
        </p:txBody>
      </p:sp>
      <p:sp>
        <p:nvSpPr>
          <p:cNvPr id="4" name="Slide Number Placeholder 3"/>
          <p:cNvSpPr>
            <a:spLocks noGrp="1"/>
          </p:cNvSpPr>
          <p:nvPr>
            <p:ph type="sldNum" sz="quarter" idx="10"/>
          </p:nvPr>
        </p:nvSpPr>
        <p:spPr/>
        <p:txBody>
          <a:bodyPr/>
          <a:lstStyle/>
          <a:p>
            <a:fld id="{3FF6B076-59AF-43BD-BA5C-00D5455A7AD0}" type="slidenum">
              <a:rPr lang="en-GB" smtClean="0"/>
              <a:pPr/>
              <a:t>7</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Is it possible to apply</a:t>
            </a:r>
            <a:r>
              <a:rPr lang="en-GB" baseline="0" dirty="0" smtClean="0"/>
              <a:t> the same rigid approach to an entire suite of services?</a:t>
            </a:r>
          </a:p>
          <a:p>
            <a:r>
              <a:rPr lang="en-GB" baseline="0" dirty="0" smtClean="0"/>
              <a:t>Of course – multiple supposedly discrete systems can be tightly coupled by their service contracts.</a:t>
            </a:r>
          </a:p>
          <a:p>
            <a:r>
              <a:rPr lang="en-GB" baseline="0" dirty="0" smtClean="0"/>
              <a:t>Example of multiple systems needing upgrading together due to coupling.</a:t>
            </a:r>
            <a:endParaRPr lang="en-GB" dirty="0"/>
          </a:p>
        </p:txBody>
      </p:sp>
      <p:sp>
        <p:nvSpPr>
          <p:cNvPr id="4" name="Slide Number Placeholder 3"/>
          <p:cNvSpPr>
            <a:spLocks noGrp="1"/>
          </p:cNvSpPr>
          <p:nvPr>
            <p:ph type="sldNum" sz="quarter" idx="10"/>
          </p:nvPr>
        </p:nvSpPr>
        <p:spPr/>
        <p:txBody>
          <a:bodyPr/>
          <a:lstStyle/>
          <a:p>
            <a:fld id="{3FF6B076-59AF-43BD-BA5C-00D5455A7AD0}" type="slidenum">
              <a:rPr lang="en-GB" smtClean="0"/>
              <a:pPr/>
              <a:t>8</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But nobody would design an entire enterprise</a:t>
            </a:r>
            <a:r>
              <a:rPr lang="en-GB" baseline="0" dirty="0" smtClean="0"/>
              <a:t> to be tightly coupled, would they?</a:t>
            </a:r>
          </a:p>
          <a:p>
            <a:r>
              <a:rPr lang="en-GB" dirty="0" err="1" smtClean="0"/>
              <a:t>Microservices</a:t>
            </a:r>
            <a:r>
              <a:rPr lang="en-GB" baseline="0" dirty="0" smtClean="0"/>
              <a:t> are an organisational pattern intended to decouple delivery by spreading around the jam.</a:t>
            </a:r>
            <a:endParaRPr lang="en-GB" dirty="0"/>
          </a:p>
        </p:txBody>
      </p:sp>
      <p:sp>
        <p:nvSpPr>
          <p:cNvPr id="4" name="Slide Number Placeholder 3"/>
          <p:cNvSpPr>
            <a:spLocks noGrp="1"/>
          </p:cNvSpPr>
          <p:nvPr>
            <p:ph type="sldNum" sz="quarter" idx="10"/>
          </p:nvPr>
        </p:nvSpPr>
        <p:spPr/>
        <p:txBody>
          <a:bodyPr/>
          <a:lstStyle/>
          <a:p>
            <a:fld id="{3FF6B076-59AF-43BD-BA5C-00D5455A7AD0}" type="slidenum">
              <a:rPr lang="en-GB" smtClean="0"/>
              <a:pPr/>
              <a:t>9</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My message - it’s not the architecture’s fault</a:t>
            </a:r>
            <a:r>
              <a:rPr lang="en-GB" baseline="0" dirty="0" smtClean="0"/>
              <a:t> per-se, it’s the method of delivery that is tightly coupled.</a:t>
            </a:r>
            <a:endParaRPr lang="en-GB" dirty="0"/>
          </a:p>
        </p:txBody>
      </p:sp>
      <p:sp>
        <p:nvSpPr>
          <p:cNvPr id="4" name="Slide Number Placeholder 3"/>
          <p:cNvSpPr>
            <a:spLocks noGrp="1"/>
          </p:cNvSpPr>
          <p:nvPr>
            <p:ph type="sldNum" sz="quarter" idx="10"/>
          </p:nvPr>
        </p:nvSpPr>
        <p:spPr/>
        <p:txBody>
          <a:bodyPr/>
          <a:lstStyle/>
          <a:p>
            <a:fld id="{3FF6B076-59AF-43BD-BA5C-00D5455A7AD0}" type="slidenum">
              <a:rPr lang="en-GB" smtClean="0"/>
              <a:pPr/>
              <a:t>10</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8EC639C3-AA3B-44D2-88D7-FE4DECFF9CA8}" type="datetime1">
              <a:rPr lang="en-GB" smtClean="0"/>
              <a:pPr/>
              <a:t>13/04/2018</a:t>
            </a:fld>
            <a:endParaRPr lang="en-GB"/>
          </a:p>
        </p:txBody>
      </p:sp>
      <p:sp>
        <p:nvSpPr>
          <p:cNvPr id="16" name="Slide Number Placeholder 15"/>
          <p:cNvSpPr>
            <a:spLocks noGrp="1"/>
          </p:cNvSpPr>
          <p:nvPr>
            <p:ph type="sldNum" sz="quarter" idx="11"/>
          </p:nvPr>
        </p:nvSpPr>
        <p:spPr/>
        <p:txBody>
          <a:bodyPr/>
          <a:lstStyle/>
          <a:p>
            <a:fld id="{2BB3D930-0CE3-44BD-B5E2-94C34ED3E5AE}" type="slidenum">
              <a:rPr lang="en-GB" smtClean="0"/>
              <a:pPr/>
              <a:t>‹#›</a:t>
            </a:fld>
            <a:endParaRPr lang="en-GB"/>
          </a:p>
        </p:txBody>
      </p:sp>
      <p:sp>
        <p:nvSpPr>
          <p:cNvPr id="17" name="Footer Placeholder 16"/>
          <p:cNvSpPr>
            <a:spLocks noGrp="1"/>
          </p:cNvSpPr>
          <p:nvPr>
            <p:ph type="ftr" sz="quarter" idx="12"/>
          </p:nvPr>
        </p:nvSpPr>
        <p:spPr/>
        <p:txBody>
          <a:bodyPr/>
          <a:lstStyle/>
          <a:p>
            <a:r>
              <a:rPr lang="en-GB" smtClean="0"/>
              <a:t>@chrisoldwood / gort@cix.co.uk / chrisoldwood.com</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B87297-9EBE-4FBF-AC2A-CCD99A7CB161}" type="datetime1">
              <a:rPr lang="en-GB" smtClean="0"/>
              <a:pPr/>
              <a:t>13/04/2018</a:t>
            </a:fld>
            <a:endParaRPr lang="en-GB"/>
          </a:p>
        </p:txBody>
      </p:sp>
      <p:sp>
        <p:nvSpPr>
          <p:cNvPr id="5" name="Footer Placeholder 4"/>
          <p:cNvSpPr>
            <a:spLocks noGrp="1"/>
          </p:cNvSpPr>
          <p:nvPr>
            <p:ph type="ftr" sz="quarter" idx="11"/>
          </p:nvPr>
        </p:nvSpPr>
        <p:spPr/>
        <p:txBody>
          <a:bodyPr/>
          <a:lstStyle/>
          <a:p>
            <a:r>
              <a:rPr lang="en-GB" smtClean="0"/>
              <a:t>@chrisoldwood / gort@cix.co.uk / chrisoldwood.com</a:t>
            </a:r>
            <a:endParaRPr lang="en-GB"/>
          </a:p>
        </p:txBody>
      </p:sp>
      <p:sp>
        <p:nvSpPr>
          <p:cNvPr id="6" name="Slide Number Placeholder 5"/>
          <p:cNvSpPr>
            <a:spLocks noGrp="1"/>
          </p:cNvSpPr>
          <p:nvPr>
            <p:ph type="sldNum" sz="quarter" idx="12"/>
          </p:nvPr>
        </p:nvSpPr>
        <p:spPr/>
        <p:txBody>
          <a:bodyPr/>
          <a:lstStyle/>
          <a:p>
            <a:fld id="{2BB3D930-0CE3-44BD-B5E2-94C34ED3E5A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6F8A4D-B7D2-4811-826C-4B8E3F869D24}" type="datetime1">
              <a:rPr lang="en-GB" smtClean="0"/>
              <a:pPr/>
              <a:t>13/04/2018</a:t>
            </a:fld>
            <a:endParaRPr lang="en-GB"/>
          </a:p>
        </p:txBody>
      </p:sp>
      <p:sp>
        <p:nvSpPr>
          <p:cNvPr id="5" name="Footer Placeholder 4"/>
          <p:cNvSpPr>
            <a:spLocks noGrp="1"/>
          </p:cNvSpPr>
          <p:nvPr>
            <p:ph type="ftr" sz="quarter" idx="11"/>
          </p:nvPr>
        </p:nvSpPr>
        <p:spPr/>
        <p:txBody>
          <a:bodyPr/>
          <a:lstStyle/>
          <a:p>
            <a:r>
              <a:rPr lang="en-GB" smtClean="0"/>
              <a:t>@chrisoldwood / gort@cix.co.uk / chrisoldwood.com</a:t>
            </a:r>
            <a:endParaRPr lang="en-GB"/>
          </a:p>
        </p:txBody>
      </p:sp>
      <p:sp>
        <p:nvSpPr>
          <p:cNvPr id="6" name="Slide Number Placeholder 5"/>
          <p:cNvSpPr>
            <a:spLocks noGrp="1"/>
          </p:cNvSpPr>
          <p:nvPr>
            <p:ph type="sldNum" sz="quarter" idx="12"/>
          </p:nvPr>
        </p:nvSpPr>
        <p:spPr/>
        <p:txBody>
          <a:bodyPr/>
          <a:lstStyle/>
          <a:p>
            <a:fld id="{2BB3D930-0CE3-44BD-B5E2-94C34ED3E5A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BB40367A-4AB7-42BF-B7C8-0DFC41F279FC}" type="datetime1">
              <a:rPr lang="en-GB" smtClean="0"/>
              <a:pPr/>
              <a:t>13/04/2018</a:t>
            </a:fld>
            <a:endParaRPr lang="en-GB"/>
          </a:p>
        </p:txBody>
      </p:sp>
      <p:sp>
        <p:nvSpPr>
          <p:cNvPr id="15" name="Slide Number Placeholder 14"/>
          <p:cNvSpPr>
            <a:spLocks noGrp="1"/>
          </p:cNvSpPr>
          <p:nvPr>
            <p:ph type="sldNum" sz="quarter" idx="11"/>
          </p:nvPr>
        </p:nvSpPr>
        <p:spPr/>
        <p:txBody>
          <a:bodyPr/>
          <a:lstStyle/>
          <a:p>
            <a:fld id="{2BB3D930-0CE3-44BD-B5E2-94C34ED3E5AE}" type="slidenum">
              <a:rPr lang="en-GB" smtClean="0"/>
              <a:pPr/>
              <a:t>‹#›</a:t>
            </a:fld>
            <a:endParaRPr lang="en-GB"/>
          </a:p>
        </p:txBody>
      </p:sp>
      <p:sp>
        <p:nvSpPr>
          <p:cNvPr id="16" name="Footer Placeholder 15"/>
          <p:cNvSpPr>
            <a:spLocks noGrp="1"/>
          </p:cNvSpPr>
          <p:nvPr>
            <p:ph type="ftr" sz="quarter" idx="12"/>
          </p:nvPr>
        </p:nvSpPr>
        <p:spPr/>
        <p:txBody>
          <a:bodyPr/>
          <a:lstStyle/>
          <a:p>
            <a:r>
              <a:rPr lang="en-GB" smtClean="0"/>
              <a:t>@chrisoldwood / gort@cix.co.uk / chrisoldwood.com</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29D3B4C7-5D58-49ED-BE30-73D4689649CF}" type="datetime1">
              <a:rPr lang="en-GB" smtClean="0"/>
              <a:pPr/>
              <a:t>13/04/2018</a:t>
            </a:fld>
            <a:endParaRPr lang="en-GB"/>
          </a:p>
        </p:txBody>
      </p:sp>
      <p:sp>
        <p:nvSpPr>
          <p:cNvPr id="13" name="Slide Number Placeholder 12"/>
          <p:cNvSpPr>
            <a:spLocks noGrp="1"/>
          </p:cNvSpPr>
          <p:nvPr>
            <p:ph type="sldNum" sz="quarter" idx="11"/>
          </p:nvPr>
        </p:nvSpPr>
        <p:spPr/>
        <p:txBody>
          <a:bodyPr/>
          <a:lstStyle/>
          <a:p>
            <a:fld id="{2BB3D930-0CE3-44BD-B5E2-94C34ED3E5AE}" type="slidenum">
              <a:rPr lang="en-GB" smtClean="0"/>
              <a:pPr/>
              <a:t>‹#›</a:t>
            </a:fld>
            <a:endParaRPr lang="en-GB"/>
          </a:p>
        </p:txBody>
      </p:sp>
      <p:sp>
        <p:nvSpPr>
          <p:cNvPr id="14" name="Footer Placeholder 13"/>
          <p:cNvSpPr>
            <a:spLocks noGrp="1"/>
          </p:cNvSpPr>
          <p:nvPr>
            <p:ph type="ftr" sz="quarter" idx="12"/>
          </p:nvPr>
        </p:nvSpPr>
        <p:spPr/>
        <p:txBody>
          <a:bodyPr/>
          <a:lstStyle/>
          <a:p>
            <a:r>
              <a:rPr lang="en-GB" smtClean="0"/>
              <a:t>@chrisoldwood / gort@cix.co.uk / chrisoldwood.com</a:t>
            </a:r>
            <a:endParaRPr lang="en-GB"/>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0F826D70-D1B1-4880-9D8B-E937C19513B2}" type="datetime1">
              <a:rPr lang="en-GB" smtClean="0"/>
              <a:pPr/>
              <a:t>13/04/2018</a:t>
            </a:fld>
            <a:endParaRPr lang="en-GB"/>
          </a:p>
        </p:txBody>
      </p:sp>
      <p:sp>
        <p:nvSpPr>
          <p:cNvPr id="9" name="Slide Number Placeholder 8"/>
          <p:cNvSpPr>
            <a:spLocks noGrp="1"/>
          </p:cNvSpPr>
          <p:nvPr>
            <p:ph type="sldNum" sz="quarter" idx="11"/>
          </p:nvPr>
        </p:nvSpPr>
        <p:spPr/>
        <p:txBody>
          <a:bodyPr/>
          <a:lstStyle/>
          <a:p>
            <a:fld id="{2BB3D930-0CE3-44BD-B5E2-94C34ED3E5AE}" type="slidenum">
              <a:rPr lang="en-GB" smtClean="0"/>
              <a:pPr/>
              <a:t>‹#›</a:t>
            </a:fld>
            <a:endParaRPr lang="en-GB"/>
          </a:p>
        </p:txBody>
      </p:sp>
      <p:sp>
        <p:nvSpPr>
          <p:cNvPr id="10" name="Footer Placeholder 9"/>
          <p:cNvSpPr>
            <a:spLocks noGrp="1"/>
          </p:cNvSpPr>
          <p:nvPr>
            <p:ph type="ftr" sz="quarter" idx="12"/>
          </p:nvPr>
        </p:nvSpPr>
        <p:spPr/>
        <p:txBody>
          <a:bodyPr/>
          <a:lstStyle/>
          <a:p>
            <a:r>
              <a:rPr lang="en-GB" smtClean="0"/>
              <a:t>@chrisoldwood / gort@cix.co.uk / chrisoldwood.com</a:t>
            </a:r>
            <a:endParaRPr lang="en-GB"/>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C1787DBC-3614-4E9A-8250-5392BE7D7E78}" type="datetime1">
              <a:rPr lang="en-GB" smtClean="0"/>
              <a:pPr/>
              <a:t>13/04/2018</a:t>
            </a:fld>
            <a:endParaRPr lang="en-GB"/>
          </a:p>
        </p:txBody>
      </p:sp>
      <p:sp>
        <p:nvSpPr>
          <p:cNvPr id="15" name="Slide Number Placeholder 14"/>
          <p:cNvSpPr>
            <a:spLocks noGrp="1"/>
          </p:cNvSpPr>
          <p:nvPr>
            <p:ph type="sldNum" sz="quarter" idx="11"/>
          </p:nvPr>
        </p:nvSpPr>
        <p:spPr/>
        <p:txBody>
          <a:bodyPr/>
          <a:lstStyle/>
          <a:p>
            <a:fld id="{2BB3D930-0CE3-44BD-B5E2-94C34ED3E5AE}" type="slidenum">
              <a:rPr lang="en-GB" smtClean="0"/>
              <a:pPr/>
              <a:t>‹#›</a:t>
            </a:fld>
            <a:endParaRPr lang="en-GB"/>
          </a:p>
        </p:txBody>
      </p:sp>
      <p:sp>
        <p:nvSpPr>
          <p:cNvPr id="16" name="Footer Placeholder 15"/>
          <p:cNvSpPr>
            <a:spLocks noGrp="1"/>
          </p:cNvSpPr>
          <p:nvPr>
            <p:ph type="ftr" sz="quarter" idx="12"/>
          </p:nvPr>
        </p:nvSpPr>
        <p:spPr/>
        <p:txBody>
          <a:bodyPr/>
          <a:lstStyle/>
          <a:p>
            <a:r>
              <a:rPr lang="en-GB" smtClean="0"/>
              <a:t>@chrisoldwood / gort@cix.co.uk / chrisoldwood.com</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D9E9A5B6-3DF8-45E1-9B1D-983A0D4B27CF}" type="datetime1">
              <a:rPr lang="en-GB" smtClean="0"/>
              <a:pPr/>
              <a:t>13/04/2018</a:t>
            </a:fld>
            <a:endParaRPr lang="en-GB"/>
          </a:p>
        </p:txBody>
      </p:sp>
      <p:sp>
        <p:nvSpPr>
          <p:cNvPr id="8" name="Slide Number Placeholder 7"/>
          <p:cNvSpPr>
            <a:spLocks noGrp="1"/>
          </p:cNvSpPr>
          <p:nvPr>
            <p:ph type="sldNum" sz="quarter" idx="11"/>
          </p:nvPr>
        </p:nvSpPr>
        <p:spPr/>
        <p:txBody>
          <a:bodyPr/>
          <a:lstStyle/>
          <a:p>
            <a:fld id="{2BB3D930-0CE3-44BD-B5E2-94C34ED3E5AE}" type="slidenum">
              <a:rPr lang="en-GB" smtClean="0"/>
              <a:pPr/>
              <a:t>‹#›</a:t>
            </a:fld>
            <a:endParaRPr lang="en-GB"/>
          </a:p>
        </p:txBody>
      </p:sp>
      <p:sp>
        <p:nvSpPr>
          <p:cNvPr id="9" name="Footer Placeholder 8"/>
          <p:cNvSpPr>
            <a:spLocks noGrp="1"/>
          </p:cNvSpPr>
          <p:nvPr>
            <p:ph type="ftr" sz="quarter" idx="12"/>
          </p:nvPr>
        </p:nvSpPr>
        <p:spPr/>
        <p:txBody>
          <a:bodyPr/>
          <a:lstStyle/>
          <a:p>
            <a:r>
              <a:rPr lang="en-GB" smtClean="0"/>
              <a:t>@chrisoldwood / gort@cix.co.uk / chrisoldwood.com</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E4D54E1-9296-4D35-9442-2D8BA8EDAAC2}" type="datetime1">
              <a:rPr lang="en-GB" smtClean="0"/>
              <a:pPr/>
              <a:t>13/04/2018</a:t>
            </a:fld>
            <a:endParaRPr lang="en-GB"/>
          </a:p>
        </p:txBody>
      </p:sp>
      <p:sp>
        <p:nvSpPr>
          <p:cNvPr id="6" name="Slide Number Placeholder 5"/>
          <p:cNvSpPr>
            <a:spLocks noGrp="1"/>
          </p:cNvSpPr>
          <p:nvPr>
            <p:ph type="sldNum" sz="quarter" idx="11"/>
          </p:nvPr>
        </p:nvSpPr>
        <p:spPr/>
        <p:txBody>
          <a:bodyPr/>
          <a:lstStyle/>
          <a:p>
            <a:fld id="{2BB3D930-0CE3-44BD-B5E2-94C34ED3E5AE}" type="slidenum">
              <a:rPr lang="en-GB" smtClean="0"/>
              <a:pPr/>
              <a:t>‹#›</a:t>
            </a:fld>
            <a:endParaRPr lang="en-GB"/>
          </a:p>
        </p:txBody>
      </p:sp>
      <p:sp>
        <p:nvSpPr>
          <p:cNvPr id="7" name="Footer Placeholder 6"/>
          <p:cNvSpPr>
            <a:spLocks noGrp="1"/>
          </p:cNvSpPr>
          <p:nvPr>
            <p:ph type="ftr" sz="quarter" idx="12"/>
          </p:nvPr>
        </p:nvSpPr>
        <p:spPr/>
        <p:txBody>
          <a:bodyPr/>
          <a:lstStyle/>
          <a:p>
            <a:r>
              <a:rPr lang="en-GB" smtClean="0"/>
              <a:t>@chrisoldwood / gort@cix.co.uk / chrisoldwood.com</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525BA5D1-587F-40D8-98B1-E2D02D800E33}" type="datetime1">
              <a:rPr lang="en-GB" smtClean="0"/>
              <a:pPr/>
              <a:t>13/04/2018</a:t>
            </a:fld>
            <a:endParaRPr lang="en-GB"/>
          </a:p>
        </p:txBody>
      </p:sp>
      <p:sp>
        <p:nvSpPr>
          <p:cNvPr id="16" name="Slide Number Placeholder 15"/>
          <p:cNvSpPr>
            <a:spLocks noGrp="1"/>
          </p:cNvSpPr>
          <p:nvPr>
            <p:ph type="sldNum" sz="quarter" idx="11"/>
          </p:nvPr>
        </p:nvSpPr>
        <p:spPr/>
        <p:txBody>
          <a:bodyPr/>
          <a:lstStyle/>
          <a:p>
            <a:fld id="{2BB3D930-0CE3-44BD-B5E2-94C34ED3E5AE}" type="slidenum">
              <a:rPr lang="en-GB" smtClean="0"/>
              <a:pPr/>
              <a:t>‹#›</a:t>
            </a:fld>
            <a:endParaRPr lang="en-GB"/>
          </a:p>
        </p:txBody>
      </p:sp>
      <p:sp>
        <p:nvSpPr>
          <p:cNvPr id="17" name="Footer Placeholder 16"/>
          <p:cNvSpPr>
            <a:spLocks noGrp="1"/>
          </p:cNvSpPr>
          <p:nvPr>
            <p:ph type="ftr" sz="quarter" idx="12"/>
          </p:nvPr>
        </p:nvSpPr>
        <p:spPr/>
        <p:txBody>
          <a:bodyPr/>
          <a:lstStyle/>
          <a:p>
            <a:r>
              <a:rPr lang="en-GB" smtClean="0"/>
              <a:t>@chrisoldwood / gort@cix.co.uk / chrisoldwood.com</a:t>
            </a:r>
            <a:endParaRPr lang="en-GB"/>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480FE329-21C6-440D-8011-7E93BFA0F0E3}" type="datetime1">
              <a:rPr lang="en-GB" smtClean="0"/>
              <a:pPr/>
              <a:t>13/04/2018</a:t>
            </a:fld>
            <a:endParaRPr lang="en-GB"/>
          </a:p>
        </p:txBody>
      </p:sp>
      <p:sp>
        <p:nvSpPr>
          <p:cNvPr id="14" name="Slide Number Placeholder 13"/>
          <p:cNvSpPr>
            <a:spLocks noGrp="1"/>
          </p:cNvSpPr>
          <p:nvPr>
            <p:ph type="sldNum" sz="quarter" idx="11"/>
          </p:nvPr>
        </p:nvSpPr>
        <p:spPr/>
        <p:txBody>
          <a:bodyPr/>
          <a:lstStyle/>
          <a:p>
            <a:fld id="{2BB3D930-0CE3-44BD-B5E2-94C34ED3E5AE}" type="slidenum">
              <a:rPr lang="en-GB" smtClean="0"/>
              <a:pPr/>
              <a:t>‹#›</a:t>
            </a:fld>
            <a:endParaRPr lang="en-GB"/>
          </a:p>
        </p:txBody>
      </p:sp>
      <p:sp>
        <p:nvSpPr>
          <p:cNvPr id="15" name="Footer Placeholder 14"/>
          <p:cNvSpPr>
            <a:spLocks noGrp="1"/>
          </p:cNvSpPr>
          <p:nvPr>
            <p:ph type="ftr" sz="quarter" idx="12"/>
          </p:nvPr>
        </p:nvSpPr>
        <p:spPr/>
        <p:txBody>
          <a:bodyPr/>
          <a:lstStyle/>
          <a:p>
            <a:r>
              <a:rPr lang="en-GB" smtClean="0"/>
              <a:t>@chrisoldwood / gort@cix.co.uk / chrisoldwood.com</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4078D6D2-725C-48C2-ADCF-C5EB13CAB362}" type="datetime1">
              <a:rPr lang="en-GB" smtClean="0"/>
              <a:pPr/>
              <a:t>13/04/2018</a:t>
            </a:fld>
            <a:endParaRPr lang="en-GB"/>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r>
              <a:rPr lang="en-GB" smtClean="0"/>
              <a:t>@chrisoldwood / gort@cix.co.uk / chrisoldwood.com</a:t>
            </a:r>
            <a:endParaRPr lang="en-GB"/>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2BB3D930-0CE3-44BD-B5E2-94C34ED3E5AE}"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Monolithic Delivery</a:t>
            </a:r>
            <a:endParaRPr lang="en-GB" dirty="0"/>
          </a:p>
        </p:txBody>
      </p:sp>
      <p:sp>
        <p:nvSpPr>
          <p:cNvPr id="3" name="Subtitle 2"/>
          <p:cNvSpPr>
            <a:spLocks noGrp="1"/>
          </p:cNvSpPr>
          <p:nvPr>
            <p:ph type="subTitle" idx="1"/>
          </p:nvPr>
        </p:nvSpPr>
        <p:spPr/>
        <p:txBody>
          <a:bodyPr/>
          <a:lstStyle/>
          <a:p>
            <a:r>
              <a:rPr lang="en-GB" dirty="0" smtClean="0"/>
              <a:t>ACCU Conference 2018</a:t>
            </a:r>
            <a:endParaRPr lang="en-GB" dirty="0"/>
          </a:p>
        </p:txBody>
      </p:sp>
      <p:sp>
        <p:nvSpPr>
          <p:cNvPr id="4" name="TextBox 4"/>
          <p:cNvSpPr txBox="1">
            <a:spLocks noChangeArrowheads="1"/>
          </p:cNvSpPr>
          <p:nvPr/>
        </p:nvSpPr>
        <p:spPr bwMode="auto">
          <a:xfrm>
            <a:off x="3851920" y="4869160"/>
            <a:ext cx="4320480" cy="707886"/>
          </a:xfrm>
          <a:prstGeom prst="rect">
            <a:avLst/>
          </a:prstGeom>
          <a:noFill/>
          <a:ln w="9525">
            <a:noFill/>
            <a:miter lim="800000"/>
            <a:headEnd/>
            <a:tailEnd/>
          </a:ln>
        </p:spPr>
        <p:txBody>
          <a:bodyPr wrap="square">
            <a:spAutoFit/>
          </a:bodyPr>
          <a:lstStyle/>
          <a:p>
            <a:pPr algn="r"/>
            <a:r>
              <a:rPr lang="en-GB" sz="4000" dirty="0">
                <a:effectLst>
                  <a:outerShdw blurRad="50800" dist="38100" dir="2700000" algn="tl" rotWithShape="0">
                    <a:prstClr val="black">
                      <a:alpha val="40000"/>
                    </a:prstClr>
                  </a:outerShdw>
                </a:effectLst>
                <a:latin typeface="+mj-lt"/>
              </a:rPr>
              <a:t>Chris Oldwood</a:t>
            </a:r>
          </a:p>
        </p:txBody>
      </p:sp>
      <p:sp>
        <p:nvSpPr>
          <p:cNvPr id="6" name="Footer Placeholder 5"/>
          <p:cNvSpPr>
            <a:spLocks noGrp="1"/>
          </p:cNvSpPr>
          <p:nvPr>
            <p:ph type="ftr" sz="quarter" idx="12"/>
          </p:nvPr>
        </p:nvSpPr>
        <p:spPr/>
        <p:txBody>
          <a:bodyPr/>
          <a:lstStyle/>
          <a:p>
            <a:r>
              <a:rPr lang="en-GB" smtClean="0"/>
              <a:t>@chrisoldwood / gort@cix.co.uk / chrisoldwood.com</a:t>
            </a:r>
            <a:endParaRPr lang="en-GB"/>
          </a:p>
        </p:txBody>
      </p:sp>
    </p:spTree>
  </p:cSld>
  <p:clrMapOvr>
    <a:masterClrMapping/>
  </p:clrMapOvr>
  <p:transition advTm="53485"/>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Monolithic Delivery</a:t>
            </a:r>
            <a:endParaRPr lang="en-GB" dirty="0"/>
          </a:p>
        </p:txBody>
      </p:sp>
      <p:sp>
        <p:nvSpPr>
          <p:cNvPr id="4" name="Footer Placeholder 3"/>
          <p:cNvSpPr>
            <a:spLocks noGrp="1"/>
          </p:cNvSpPr>
          <p:nvPr>
            <p:ph type="ftr" sz="quarter" idx="12"/>
          </p:nvPr>
        </p:nvSpPr>
        <p:spPr/>
        <p:txBody>
          <a:bodyPr/>
          <a:lstStyle/>
          <a:p>
            <a:r>
              <a:rPr lang="en-GB" smtClean="0"/>
              <a:t>@chrisoldwood / gort@cix.co.uk / chrisoldwood.com</a:t>
            </a:r>
            <a:endParaRPr lang="en-GB"/>
          </a:p>
        </p:txBody>
      </p:sp>
      <p:pic>
        <p:nvPicPr>
          <p:cNvPr id="16386" name="Picture 2" descr="https://www.aanavandi.com/blog/wp-content/uploads/2016/11/securedownload-44.jpg"/>
          <p:cNvPicPr>
            <a:picLocks noChangeAspect="1" noChangeArrowheads="1"/>
          </p:cNvPicPr>
          <p:nvPr/>
        </p:nvPicPr>
        <p:blipFill>
          <a:blip r:embed="rId3" cstate="print"/>
          <a:srcRect/>
          <a:stretch>
            <a:fillRect/>
          </a:stretch>
        </p:blipFill>
        <p:spPr bwMode="auto">
          <a:xfrm>
            <a:off x="1907704" y="548680"/>
            <a:ext cx="6264696" cy="4293927"/>
          </a:xfrm>
          <a:prstGeom prst="rect">
            <a:avLst/>
          </a:prstGeom>
          <a:noFill/>
        </p:spPr>
      </p:pic>
      <p:sp>
        <p:nvSpPr>
          <p:cNvPr id="7" name="Rectangle 6"/>
          <p:cNvSpPr/>
          <p:nvPr/>
        </p:nvSpPr>
        <p:spPr>
          <a:xfrm>
            <a:off x="2411760" y="6581001"/>
            <a:ext cx="6732240" cy="276999"/>
          </a:xfrm>
          <a:prstGeom prst="rect">
            <a:avLst/>
          </a:prstGeom>
        </p:spPr>
        <p:txBody>
          <a:bodyPr wrap="square">
            <a:spAutoFit/>
          </a:bodyPr>
          <a:lstStyle/>
          <a:p>
            <a:pPr algn="r"/>
            <a:r>
              <a:rPr lang="en-GB" sz="1200" dirty="0" smtClean="0">
                <a:solidFill>
                  <a:schemeClr val="accent5"/>
                </a:solidFill>
              </a:rPr>
              <a:t>https://www.aanavandi.com/blog/wp-content/uploads/2016/11/securedownload-44.jpg</a:t>
            </a:r>
            <a:endParaRPr lang="en-GB" sz="1200" dirty="0">
              <a:solidFill>
                <a:schemeClr val="accent5"/>
              </a:solidFill>
            </a:endParaRPr>
          </a:p>
        </p:txBody>
      </p:sp>
    </p:spTree>
  </p:cSld>
  <p:clrMapOvr>
    <a:masterClrMapping/>
  </p:clrMapOvr>
  <p:transition advTm="100328"/>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GB" dirty="0" smtClean="0"/>
              <a:t>Techniques for smaller deliveries</a:t>
            </a:r>
            <a:endParaRPr lang="en-GB" dirty="0"/>
          </a:p>
        </p:txBody>
      </p:sp>
      <p:sp>
        <p:nvSpPr>
          <p:cNvPr id="4" name="Footer Placeholder 3"/>
          <p:cNvSpPr>
            <a:spLocks noGrp="1"/>
          </p:cNvSpPr>
          <p:nvPr>
            <p:ph type="ftr" sz="quarter" idx="12"/>
          </p:nvPr>
        </p:nvSpPr>
        <p:spPr/>
        <p:txBody>
          <a:bodyPr/>
          <a:lstStyle/>
          <a:p>
            <a:r>
              <a:rPr lang="en-GB" smtClean="0"/>
              <a:t>@chrisoldwood / gort@cix.co.uk / chrisoldwood.com</a:t>
            </a:r>
            <a:endParaRPr lang="en-GB"/>
          </a:p>
        </p:txBody>
      </p:sp>
      <p:sp>
        <p:nvSpPr>
          <p:cNvPr id="5" name="Title 4"/>
          <p:cNvSpPr>
            <a:spLocks noGrp="1"/>
          </p:cNvSpPr>
          <p:nvPr>
            <p:ph type="title"/>
          </p:nvPr>
        </p:nvSpPr>
        <p:spPr>
          <a:xfrm>
            <a:off x="1691680" y="1905000"/>
            <a:ext cx="6629360" cy="2350008"/>
          </a:xfrm>
        </p:spPr>
        <p:txBody>
          <a:bodyPr/>
          <a:lstStyle/>
          <a:p>
            <a:r>
              <a:rPr lang="en-GB" dirty="0" smtClean="0"/>
              <a:t>Decoupling Delivery</a:t>
            </a:r>
            <a:endParaRPr lang="en-GB" dirty="0"/>
          </a:p>
        </p:txBody>
      </p:sp>
    </p:spTree>
  </p:cSld>
  <p:clrMapOvr>
    <a:masterClrMapping/>
  </p:clrMapOvr>
  <p:transition advTm="42953"/>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Smaller Units of Change</a:t>
            </a:r>
            <a:endParaRPr lang="en-GB" dirty="0"/>
          </a:p>
        </p:txBody>
      </p:sp>
      <p:sp>
        <p:nvSpPr>
          <p:cNvPr id="3" name="Footer Placeholder 2"/>
          <p:cNvSpPr>
            <a:spLocks noGrp="1"/>
          </p:cNvSpPr>
          <p:nvPr>
            <p:ph type="ftr" sz="quarter" idx="12"/>
          </p:nvPr>
        </p:nvSpPr>
        <p:spPr/>
        <p:txBody>
          <a:bodyPr/>
          <a:lstStyle/>
          <a:p>
            <a:r>
              <a:rPr lang="en-GB" smtClean="0"/>
              <a:t>@chrisoldwood / gort@cix.co.uk / chrisoldwood.com</a:t>
            </a:r>
            <a:endParaRPr lang="en-GB"/>
          </a:p>
        </p:txBody>
      </p:sp>
      <p:pic>
        <p:nvPicPr>
          <p:cNvPr id="12290" name="Picture 2" descr="http://parkinsurance.co.uk/wp-content/uploads/2015/06/Josephine-Reitzel-2013-bike-messenger-worlds.jpg"/>
          <p:cNvPicPr>
            <a:picLocks noChangeAspect="1" noChangeArrowheads="1"/>
          </p:cNvPicPr>
          <p:nvPr/>
        </p:nvPicPr>
        <p:blipFill>
          <a:blip r:embed="rId3" cstate="print"/>
          <a:srcRect/>
          <a:stretch>
            <a:fillRect/>
          </a:stretch>
        </p:blipFill>
        <p:spPr bwMode="auto">
          <a:xfrm>
            <a:off x="2195736" y="548680"/>
            <a:ext cx="5976664" cy="4295424"/>
          </a:xfrm>
          <a:prstGeom prst="rect">
            <a:avLst/>
          </a:prstGeom>
          <a:noFill/>
        </p:spPr>
      </p:pic>
      <p:sp>
        <p:nvSpPr>
          <p:cNvPr id="9" name="Rectangle 8"/>
          <p:cNvSpPr/>
          <p:nvPr/>
        </p:nvSpPr>
        <p:spPr>
          <a:xfrm>
            <a:off x="1691680" y="6581001"/>
            <a:ext cx="7452320" cy="276999"/>
          </a:xfrm>
          <a:prstGeom prst="rect">
            <a:avLst/>
          </a:prstGeom>
        </p:spPr>
        <p:txBody>
          <a:bodyPr wrap="square">
            <a:spAutoFit/>
          </a:bodyPr>
          <a:lstStyle/>
          <a:p>
            <a:pPr algn="r"/>
            <a:r>
              <a:rPr lang="en-GB" sz="1200" dirty="0" smtClean="0">
                <a:solidFill>
                  <a:schemeClr val="accent5"/>
                </a:solidFill>
              </a:rPr>
              <a:t>http://parkinsurance.co.uk/wp-content/uploads/2015/06/Josephine-Reitzel-2013-bike-messenger-worlds.jpg</a:t>
            </a:r>
            <a:endParaRPr lang="en-GB" sz="1200" dirty="0">
              <a:solidFill>
                <a:schemeClr val="accent5"/>
              </a:solidFill>
            </a:endParaRPr>
          </a:p>
        </p:txBody>
      </p:sp>
    </p:spTree>
  </p:cSld>
  <p:clrMapOvr>
    <a:masterClrMapping/>
  </p:clrMapOvr>
  <p:transition advTm="388531"/>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Always Be Ready To Ship</a:t>
            </a:r>
            <a:endParaRPr lang="en-GB" dirty="0"/>
          </a:p>
        </p:txBody>
      </p:sp>
      <p:sp>
        <p:nvSpPr>
          <p:cNvPr id="4" name="Footer Placeholder 3"/>
          <p:cNvSpPr>
            <a:spLocks noGrp="1"/>
          </p:cNvSpPr>
          <p:nvPr>
            <p:ph type="ftr" sz="quarter" idx="12"/>
          </p:nvPr>
        </p:nvSpPr>
        <p:spPr/>
        <p:txBody>
          <a:bodyPr/>
          <a:lstStyle/>
          <a:p>
            <a:r>
              <a:rPr lang="en-GB" smtClean="0"/>
              <a:t>@chrisoldwood / gort@cix.co.uk / chrisoldwood.com</a:t>
            </a:r>
            <a:endParaRPr lang="en-GB"/>
          </a:p>
        </p:txBody>
      </p:sp>
      <p:sp>
        <p:nvSpPr>
          <p:cNvPr id="6" name="Rectangle 5"/>
          <p:cNvSpPr/>
          <p:nvPr/>
        </p:nvSpPr>
        <p:spPr>
          <a:xfrm>
            <a:off x="5292081" y="6581001"/>
            <a:ext cx="3851920" cy="276999"/>
          </a:xfrm>
          <a:prstGeom prst="rect">
            <a:avLst/>
          </a:prstGeom>
        </p:spPr>
        <p:txBody>
          <a:bodyPr wrap="square">
            <a:spAutoFit/>
          </a:bodyPr>
          <a:lstStyle/>
          <a:p>
            <a:pPr algn="r"/>
            <a:r>
              <a:rPr lang="en-GB" sz="1200" dirty="0" smtClean="0">
                <a:solidFill>
                  <a:schemeClr val="accent5"/>
                </a:solidFill>
              </a:rPr>
              <a:t>http://wiki.c2.com/?AlwaysBeReadyToShip</a:t>
            </a:r>
            <a:endParaRPr lang="en-GB" sz="1200" dirty="0">
              <a:solidFill>
                <a:schemeClr val="accent5"/>
              </a:solidFill>
            </a:endParaRPr>
          </a:p>
        </p:txBody>
      </p:sp>
      <p:sp>
        <p:nvSpPr>
          <p:cNvPr id="8" name="Rectangle 7"/>
          <p:cNvSpPr/>
          <p:nvPr/>
        </p:nvSpPr>
        <p:spPr>
          <a:xfrm>
            <a:off x="1619672" y="548680"/>
            <a:ext cx="6552728" cy="3539430"/>
          </a:xfrm>
          <a:prstGeom prst="rect">
            <a:avLst/>
          </a:prstGeom>
        </p:spPr>
        <p:txBody>
          <a:bodyPr wrap="square">
            <a:spAutoFit/>
          </a:bodyPr>
          <a:lstStyle/>
          <a:p>
            <a:r>
              <a:rPr lang="en-GB" sz="3200" dirty="0" smtClean="0"/>
              <a:t>“A </a:t>
            </a:r>
            <a:r>
              <a:rPr lang="en-GB" sz="3200" dirty="0" smtClean="0"/>
              <a:t>principle (or consequence) of highly iterative software development methodologies is that after the first iteration, the product is always </a:t>
            </a:r>
            <a:r>
              <a:rPr lang="en-GB" sz="3200" dirty="0" smtClean="0"/>
              <a:t>‘ready </a:t>
            </a:r>
            <a:r>
              <a:rPr lang="en-GB" sz="3200" dirty="0" smtClean="0"/>
              <a:t>to </a:t>
            </a:r>
            <a:r>
              <a:rPr lang="en-GB" sz="3200" dirty="0" smtClean="0"/>
              <a:t>ship’. </a:t>
            </a:r>
            <a:r>
              <a:rPr lang="en-GB" sz="3200" dirty="0" smtClean="0"/>
              <a:t>That is, the product does something useful and is in a releasable state</a:t>
            </a:r>
            <a:r>
              <a:rPr lang="en-GB" sz="3200" dirty="0" smtClean="0"/>
              <a:t>.”</a:t>
            </a:r>
            <a:endParaRPr lang="en-GB" sz="3200" dirty="0"/>
          </a:p>
        </p:txBody>
      </p:sp>
    </p:spTree>
  </p:cSld>
  <p:clrMapOvr>
    <a:masterClrMapping/>
  </p:clrMapOvr>
  <p:transition advTm="1395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GB" dirty="0" smtClean="0"/>
              <a:t>An example: sharing loyalty points:</a:t>
            </a:r>
          </a:p>
          <a:p>
            <a:pPr>
              <a:buNone/>
            </a:pPr>
            <a:endParaRPr lang="en-GB" dirty="0" smtClean="0"/>
          </a:p>
          <a:p>
            <a:r>
              <a:rPr lang="en-GB" dirty="0" smtClean="0"/>
              <a:t>View shared balance</a:t>
            </a:r>
          </a:p>
          <a:p>
            <a:r>
              <a:rPr lang="en-GB" dirty="0" smtClean="0"/>
              <a:t>Accrue shared value</a:t>
            </a:r>
          </a:p>
          <a:p>
            <a:r>
              <a:rPr lang="en-GB" dirty="0" smtClean="0"/>
              <a:t>Spend shared value</a:t>
            </a:r>
          </a:p>
          <a:p>
            <a:r>
              <a:rPr lang="en-GB" dirty="0" smtClean="0"/>
              <a:t>Join customers</a:t>
            </a:r>
          </a:p>
          <a:p>
            <a:r>
              <a:rPr lang="en-GB" dirty="0" smtClean="0"/>
              <a:t>Split customers</a:t>
            </a:r>
            <a:endParaRPr lang="en-GB" dirty="0"/>
          </a:p>
        </p:txBody>
      </p:sp>
      <p:sp>
        <p:nvSpPr>
          <p:cNvPr id="3" name="Title 2"/>
          <p:cNvSpPr>
            <a:spLocks noGrp="1"/>
          </p:cNvSpPr>
          <p:nvPr>
            <p:ph type="title"/>
          </p:nvPr>
        </p:nvSpPr>
        <p:spPr/>
        <p:txBody>
          <a:bodyPr/>
          <a:lstStyle/>
          <a:p>
            <a:r>
              <a:rPr lang="en-GB" dirty="0" smtClean="0"/>
              <a:t>Partial Deliveries</a:t>
            </a:r>
            <a:endParaRPr lang="en-GB" dirty="0"/>
          </a:p>
        </p:txBody>
      </p:sp>
      <p:sp>
        <p:nvSpPr>
          <p:cNvPr id="4" name="Footer Placeholder 3"/>
          <p:cNvSpPr>
            <a:spLocks noGrp="1"/>
          </p:cNvSpPr>
          <p:nvPr>
            <p:ph type="ftr" sz="quarter" idx="12"/>
          </p:nvPr>
        </p:nvSpPr>
        <p:spPr/>
        <p:txBody>
          <a:bodyPr/>
          <a:lstStyle/>
          <a:p>
            <a:r>
              <a:rPr lang="en-GB" smtClean="0"/>
              <a:t>@chrisoldwood / gort@cix.co.uk / chrisoldwood.com</a:t>
            </a:r>
            <a:endParaRPr lang="en-GB"/>
          </a:p>
        </p:txBody>
      </p:sp>
    </p:spTree>
  </p:cSld>
  <p:clrMapOvr>
    <a:masterClrMapping/>
  </p:clrMapOvr>
  <p:transition advTm="727609"/>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dirty="0" smtClean="0"/>
              <a:t>Emergent Design</a:t>
            </a:r>
            <a:endParaRPr lang="en-GB" dirty="0"/>
          </a:p>
        </p:txBody>
      </p:sp>
      <p:sp>
        <p:nvSpPr>
          <p:cNvPr id="3" name="Footer Placeholder 2"/>
          <p:cNvSpPr>
            <a:spLocks noGrp="1"/>
          </p:cNvSpPr>
          <p:nvPr>
            <p:ph type="ftr" sz="quarter" idx="12"/>
          </p:nvPr>
        </p:nvSpPr>
        <p:spPr/>
        <p:txBody>
          <a:bodyPr/>
          <a:lstStyle/>
          <a:p>
            <a:r>
              <a:rPr lang="en-GB" smtClean="0"/>
              <a:t>@chrisoldwood / gort@cix.co.uk / chrisoldwood.com</a:t>
            </a:r>
            <a:endParaRPr lang="en-GB"/>
          </a:p>
        </p:txBody>
      </p:sp>
      <p:pic>
        <p:nvPicPr>
          <p:cNvPr id="1028" name="Picture 4" descr="https://upload.wikimedia.org/wikipedia/commons/thumb/5/5d/Oerlikon_-_%27Gleis_9%27_w%C3%A4hrend_der_Geb%C3%A4udeverschiebung_2012-05-23_15-38-40_%28P7000%29.JPG/768px-Oerlikon_-_%27Gleis_9%27_w%C3%A4hrend_der_Geb%C3%A4udeverschiebung_2012-05-23_15-38-40_%28P7000%29.JPG"/>
          <p:cNvPicPr>
            <a:picLocks noChangeAspect="1" noChangeArrowheads="1"/>
          </p:cNvPicPr>
          <p:nvPr/>
        </p:nvPicPr>
        <p:blipFill>
          <a:blip r:embed="rId2" cstate="print"/>
          <a:srcRect/>
          <a:stretch>
            <a:fillRect/>
          </a:stretch>
        </p:blipFill>
        <p:spPr bwMode="auto">
          <a:xfrm>
            <a:off x="4932040" y="548679"/>
            <a:ext cx="3218204" cy="4290939"/>
          </a:xfrm>
          <a:prstGeom prst="rect">
            <a:avLst/>
          </a:prstGeom>
          <a:noFill/>
        </p:spPr>
      </p:pic>
    </p:spTree>
  </p:cSld>
  <p:clrMapOvr>
    <a:masterClrMapping/>
  </p:clrMapOvr>
  <p:transition advTm="233422"/>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en-GB" smtClean="0"/>
              <a:t>@chrisoldwood / gort@cix.co.uk / chrisoldwood.com</a:t>
            </a:r>
            <a:endParaRPr lang="en-GB"/>
          </a:p>
        </p:txBody>
      </p:sp>
      <p:sp>
        <p:nvSpPr>
          <p:cNvPr id="7" name="Rectangle 6"/>
          <p:cNvSpPr/>
          <p:nvPr/>
        </p:nvSpPr>
        <p:spPr>
          <a:xfrm>
            <a:off x="3851920" y="6581001"/>
            <a:ext cx="5292080" cy="276999"/>
          </a:xfrm>
          <a:prstGeom prst="rect">
            <a:avLst/>
          </a:prstGeom>
        </p:spPr>
        <p:txBody>
          <a:bodyPr wrap="square">
            <a:spAutoFit/>
          </a:bodyPr>
          <a:lstStyle/>
          <a:p>
            <a:pPr algn="r"/>
            <a:r>
              <a:rPr lang="en-GB" sz="1200" dirty="0" smtClean="0">
                <a:solidFill>
                  <a:schemeClr val="accent5"/>
                </a:solidFill>
              </a:rPr>
              <a:t>https://martinfowler.com/ieeeSoftware/whoNeedsArchitect.pdf</a:t>
            </a:r>
            <a:endParaRPr lang="en-GB" sz="1200" dirty="0">
              <a:solidFill>
                <a:schemeClr val="accent5"/>
              </a:solidFill>
            </a:endParaRPr>
          </a:p>
        </p:txBody>
      </p:sp>
      <p:sp>
        <p:nvSpPr>
          <p:cNvPr id="9" name="Rectangle 8"/>
          <p:cNvSpPr/>
          <p:nvPr/>
        </p:nvSpPr>
        <p:spPr>
          <a:xfrm>
            <a:off x="971600" y="548680"/>
            <a:ext cx="7164288" cy="4524315"/>
          </a:xfrm>
          <a:prstGeom prst="rect">
            <a:avLst/>
          </a:prstGeom>
        </p:spPr>
        <p:txBody>
          <a:bodyPr wrap="square">
            <a:spAutoFit/>
          </a:bodyPr>
          <a:lstStyle/>
          <a:p>
            <a:r>
              <a:rPr lang="en-GB" sz="3200" dirty="0" smtClean="0"/>
              <a:t>“Software is not limited by physics, like buildings are. It is limited by imagination, by design, by organization. In short, it is limited by properties of people, not by properties of the world. ‘We have met the enemy, and he is us.’”</a:t>
            </a:r>
          </a:p>
          <a:p>
            <a:endParaRPr lang="en-GB" sz="3200" dirty="0" smtClean="0"/>
          </a:p>
          <a:p>
            <a:r>
              <a:rPr lang="en-GB" sz="3200" dirty="0" smtClean="0"/>
              <a:t>-- Ralph Johnson</a:t>
            </a:r>
            <a:endParaRPr lang="en-GB" sz="3200" dirty="0"/>
          </a:p>
        </p:txBody>
      </p:sp>
    </p:spTree>
  </p:cSld>
  <p:clrMapOvr>
    <a:masterClrMapping/>
  </p:clrMapOvr>
  <p:transition advTm="98297"/>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GB" smtClean="0"/>
              <a:t>@chrisoldwood / gort@cix.co.uk / chrisoldwood.com</a:t>
            </a:r>
            <a:endParaRPr lang="en-GB"/>
          </a:p>
        </p:txBody>
      </p:sp>
      <p:sp>
        <p:nvSpPr>
          <p:cNvPr id="3" name="Rounded Rectangle 2"/>
          <p:cNvSpPr/>
          <p:nvPr/>
        </p:nvSpPr>
        <p:spPr>
          <a:xfrm>
            <a:off x="971600" y="2492896"/>
            <a:ext cx="1152128"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Console app</a:t>
            </a:r>
            <a:endParaRPr lang="en-GB" dirty="0"/>
          </a:p>
        </p:txBody>
      </p:sp>
      <p:sp>
        <p:nvSpPr>
          <p:cNvPr id="4" name="Rectangle 3"/>
          <p:cNvSpPr/>
          <p:nvPr/>
        </p:nvSpPr>
        <p:spPr>
          <a:xfrm>
            <a:off x="1403648" y="548680"/>
            <a:ext cx="649537" cy="400110"/>
          </a:xfrm>
          <a:prstGeom prst="rect">
            <a:avLst/>
          </a:prstGeom>
        </p:spPr>
        <p:txBody>
          <a:bodyPr wrap="none">
            <a:spAutoFit/>
          </a:bodyPr>
          <a:lstStyle/>
          <a:p>
            <a:r>
              <a:rPr lang="en-GB" sz="2000" dirty="0" smtClean="0"/>
              <a:t>v0.1</a:t>
            </a:r>
            <a:endParaRPr lang="en-GB" sz="2000" dirty="0"/>
          </a:p>
        </p:txBody>
      </p:sp>
      <p:sp>
        <p:nvSpPr>
          <p:cNvPr id="5" name="Rectangle 4"/>
          <p:cNvSpPr/>
          <p:nvPr/>
        </p:nvSpPr>
        <p:spPr>
          <a:xfrm>
            <a:off x="6444208" y="548680"/>
            <a:ext cx="649537" cy="400110"/>
          </a:xfrm>
          <a:prstGeom prst="rect">
            <a:avLst/>
          </a:prstGeom>
        </p:spPr>
        <p:txBody>
          <a:bodyPr wrap="none">
            <a:spAutoFit/>
          </a:bodyPr>
          <a:lstStyle/>
          <a:p>
            <a:r>
              <a:rPr lang="en-GB" sz="2000" dirty="0" smtClean="0"/>
              <a:t>v1.0</a:t>
            </a:r>
            <a:endParaRPr lang="en-GB" sz="2000" dirty="0"/>
          </a:p>
        </p:txBody>
      </p:sp>
      <p:sp>
        <p:nvSpPr>
          <p:cNvPr id="6" name="Can 5"/>
          <p:cNvSpPr/>
          <p:nvPr/>
        </p:nvSpPr>
        <p:spPr>
          <a:xfrm>
            <a:off x="4572000" y="34290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DB</a:t>
            </a:r>
            <a:endParaRPr lang="en-GB" dirty="0"/>
          </a:p>
        </p:txBody>
      </p:sp>
      <p:sp>
        <p:nvSpPr>
          <p:cNvPr id="7" name="Rounded Rectangle 6"/>
          <p:cNvSpPr/>
          <p:nvPr/>
        </p:nvSpPr>
        <p:spPr>
          <a:xfrm>
            <a:off x="4572000" y="1268760"/>
            <a:ext cx="1440160"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Services</a:t>
            </a:r>
            <a:endParaRPr lang="en-GB" dirty="0"/>
          </a:p>
        </p:txBody>
      </p:sp>
      <p:sp>
        <p:nvSpPr>
          <p:cNvPr id="8" name="Rounded Rectangle 7"/>
          <p:cNvSpPr/>
          <p:nvPr/>
        </p:nvSpPr>
        <p:spPr>
          <a:xfrm>
            <a:off x="4716016" y="1412776"/>
            <a:ext cx="1440160"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Services</a:t>
            </a:r>
            <a:endParaRPr lang="en-GB" dirty="0"/>
          </a:p>
        </p:txBody>
      </p:sp>
      <p:sp>
        <p:nvSpPr>
          <p:cNvPr id="9" name="Rounded Rectangle 8"/>
          <p:cNvSpPr/>
          <p:nvPr/>
        </p:nvSpPr>
        <p:spPr>
          <a:xfrm>
            <a:off x="6732240" y="1268760"/>
            <a:ext cx="1440160"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Command line tools</a:t>
            </a:r>
            <a:endParaRPr lang="en-GB" dirty="0"/>
          </a:p>
        </p:txBody>
      </p:sp>
      <p:sp>
        <p:nvSpPr>
          <p:cNvPr id="10" name="Can 9"/>
          <p:cNvSpPr/>
          <p:nvPr/>
        </p:nvSpPr>
        <p:spPr>
          <a:xfrm>
            <a:off x="5580112" y="3429000"/>
            <a:ext cx="914400"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File-system</a:t>
            </a:r>
            <a:endParaRPr lang="en-GB" dirty="0"/>
          </a:p>
        </p:txBody>
      </p:sp>
      <p:sp>
        <p:nvSpPr>
          <p:cNvPr id="11" name="Rounded Rectangle 10"/>
          <p:cNvSpPr/>
          <p:nvPr/>
        </p:nvSpPr>
        <p:spPr>
          <a:xfrm>
            <a:off x="6876256" y="1412776"/>
            <a:ext cx="1440160"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Command line tools</a:t>
            </a:r>
            <a:endParaRPr lang="en-GB" dirty="0"/>
          </a:p>
        </p:txBody>
      </p:sp>
      <p:sp>
        <p:nvSpPr>
          <p:cNvPr id="12" name="Striped Right Arrow 11"/>
          <p:cNvSpPr/>
          <p:nvPr/>
        </p:nvSpPr>
        <p:spPr>
          <a:xfrm>
            <a:off x="3131840" y="2852936"/>
            <a:ext cx="720080" cy="484632"/>
          </a:xfrm>
          <a:prstGeom prst="striped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ounded Rectangle 12"/>
          <p:cNvSpPr/>
          <p:nvPr/>
        </p:nvSpPr>
        <p:spPr>
          <a:xfrm>
            <a:off x="6732240" y="3212976"/>
            <a:ext cx="1440160" cy="144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Scripts</a:t>
            </a:r>
            <a:endParaRPr lang="en-GB" dirty="0"/>
          </a:p>
        </p:txBody>
      </p:sp>
    </p:spTree>
  </p:cSld>
  <p:clrMapOvr>
    <a:masterClrMapping/>
  </p:clrMapOvr>
  <p:transition advTm="424687"/>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GB" smtClean="0"/>
              <a:t>@chrisoldwood / gort@cix.co.uk / chrisoldwood.com</a:t>
            </a:r>
            <a:endParaRPr lang="en-GB"/>
          </a:p>
        </p:txBody>
      </p:sp>
      <p:sp>
        <p:nvSpPr>
          <p:cNvPr id="5" name="Rectangle 4"/>
          <p:cNvSpPr/>
          <p:nvPr/>
        </p:nvSpPr>
        <p:spPr>
          <a:xfrm>
            <a:off x="971600" y="1268760"/>
            <a:ext cx="7200800" cy="2062103"/>
          </a:xfrm>
          <a:prstGeom prst="rect">
            <a:avLst/>
          </a:prstGeom>
        </p:spPr>
        <p:txBody>
          <a:bodyPr wrap="square">
            <a:spAutoFit/>
          </a:bodyPr>
          <a:lstStyle/>
          <a:p>
            <a:r>
              <a:rPr lang="en-GB" sz="3200" dirty="0" smtClean="0"/>
              <a:t>Emergent Design is the continued borrowing and repaying of </a:t>
            </a:r>
            <a:r>
              <a:rPr lang="en-GB" sz="3200" i="1" dirty="0" smtClean="0"/>
              <a:t>short term</a:t>
            </a:r>
            <a:r>
              <a:rPr lang="en-GB" sz="3200" dirty="0" smtClean="0"/>
              <a:t> technical debt to allow practical experience to drive evolution.</a:t>
            </a:r>
            <a:endParaRPr lang="en-GB" sz="3200" dirty="0"/>
          </a:p>
        </p:txBody>
      </p:sp>
    </p:spTree>
  </p:cSld>
  <p:clrMapOvr>
    <a:masterClrMapping/>
  </p:clrMapOvr>
  <p:transition advTm="183109"/>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Refactor All The Things</a:t>
            </a:r>
            <a:endParaRPr lang="en-GB" dirty="0"/>
          </a:p>
        </p:txBody>
      </p:sp>
      <p:sp>
        <p:nvSpPr>
          <p:cNvPr id="4" name="Footer Placeholder 3"/>
          <p:cNvSpPr>
            <a:spLocks noGrp="1"/>
          </p:cNvSpPr>
          <p:nvPr>
            <p:ph type="ftr" sz="quarter" idx="12"/>
          </p:nvPr>
        </p:nvSpPr>
        <p:spPr/>
        <p:txBody>
          <a:bodyPr/>
          <a:lstStyle/>
          <a:p>
            <a:r>
              <a:rPr lang="en-GB" smtClean="0"/>
              <a:t>@chrisoldwood / gort@cix.co.uk / chrisoldwood.com</a:t>
            </a:r>
            <a:endParaRPr lang="en-GB"/>
          </a:p>
        </p:txBody>
      </p:sp>
      <p:sp>
        <p:nvSpPr>
          <p:cNvPr id="5" name="Rectangle 4"/>
          <p:cNvSpPr/>
          <p:nvPr/>
        </p:nvSpPr>
        <p:spPr>
          <a:xfrm>
            <a:off x="1691680" y="548680"/>
            <a:ext cx="6480720" cy="3046988"/>
          </a:xfrm>
          <a:prstGeom prst="rect">
            <a:avLst/>
          </a:prstGeom>
        </p:spPr>
        <p:txBody>
          <a:bodyPr wrap="square">
            <a:spAutoFit/>
          </a:bodyPr>
          <a:lstStyle/>
          <a:p>
            <a:r>
              <a:rPr lang="en-GB" sz="3200" dirty="0" smtClean="0"/>
              <a:t>“Perfection is achieved, not when there is nothing more to add, but when there is nothing left to take away”</a:t>
            </a:r>
          </a:p>
          <a:p>
            <a:endParaRPr lang="en-GB" sz="3200" dirty="0" smtClean="0"/>
          </a:p>
          <a:p>
            <a:r>
              <a:rPr lang="en-GB" sz="3200" dirty="0" smtClean="0"/>
              <a:t>-- Antoine de Saint-Exupery</a:t>
            </a:r>
            <a:endParaRPr lang="en-GB" sz="3200" dirty="0"/>
          </a:p>
        </p:txBody>
      </p:sp>
    </p:spTree>
  </p:cSld>
  <p:clrMapOvr>
    <a:masterClrMapping/>
  </p:clrMapOvr>
  <p:transition advTm="29261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p:txBody>
          <a:bodyPr/>
          <a:lstStyle/>
          <a:p>
            <a:r>
              <a:rPr lang="en-GB" dirty="0" smtClean="0"/>
              <a:t>Exploring coupling</a:t>
            </a:r>
            <a:endParaRPr lang="en-GB" dirty="0"/>
          </a:p>
        </p:txBody>
      </p:sp>
      <p:sp>
        <p:nvSpPr>
          <p:cNvPr id="4" name="Footer Placeholder 3"/>
          <p:cNvSpPr>
            <a:spLocks noGrp="1"/>
          </p:cNvSpPr>
          <p:nvPr>
            <p:ph type="ftr" sz="quarter" idx="12"/>
          </p:nvPr>
        </p:nvSpPr>
        <p:spPr/>
        <p:txBody>
          <a:bodyPr/>
          <a:lstStyle/>
          <a:p>
            <a:r>
              <a:rPr lang="en-GB" smtClean="0"/>
              <a:t>@chrisoldwood / gort@cix.co.uk / chrisoldwood.com</a:t>
            </a:r>
            <a:endParaRPr lang="en-GB"/>
          </a:p>
        </p:txBody>
      </p:sp>
      <p:sp>
        <p:nvSpPr>
          <p:cNvPr id="7" name="Title 6"/>
          <p:cNvSpPr>
            <a:spLocks noGrp="1"/>
          </p:cNvSpPr>
          <p:nvPr>
            <p:ph type="title"/>
          </p:nvPr>
        </p:nvSpPr>
        <p:spPr/>
        <p:txBody>
          <a:bodyPr/>
          <a:lstStyle/>
          <a:p>
            <a:r>
              <a:rPr lang="en-GB" dirty="0" smtClean="0"/>
              <a:t>Monoliths</a:t>
            </a:r>
            <a:endParaRPr lang="en-GB" dirty="0"/>
          </a:p>
        </p:txBody>
      </p:sp>
    </p:spTree>
  </p:cSld>
  <p:clrMapOvr>
    <a:masterClrMapping/>
  </p:clrMapOvr>
  <p:transition advTm="29594"/>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Deploy Frequently</a:t>
            </a:r>
            <a:endParaRPr lang="en-GB" dirty="0"/>
          </a:p>
        </p:txBody>
      </p:sp>
      <p:sp>
        <p:nvSpPr>
          <p:cNvPr id="4" name="Footer Placeholder 3"/>
          <p:cNvSpPr>
            <a:spLocks noGrp="1"/>
          </p:cNvSpPr>
          <p:nvPr>
            <p:ph type="ftr" sz="quarter" idx="12"/>
          </p:nvPr>
        </p:nvSpPr>
        <p:spPr/>
        <p:txBody>
          <a:bodyPr/>
          <a:lstStyle/>
          <a:p>
            <a:r>
              <a:rPr lang="en-GB" smtClean="0"/>
              <a:t>@chrisoldwood / gort@cix.co.uk / chrisoldwood.com</a:t>
            </a:r>
            <a:endParaRPr lang="en-GB"/>
          </a:p>
        </p:txBody>
      </p:sp>
      <p:pic>
        <p:nvPicPr>
          <p:cNvPr id="8194" name="Picture 2" descr="https://qz.com/wp-content/uploads/2018/02/spacex-falcon-heavy-elon-musk-china-europe-esa-nasa-mars-sls-boeing.jpg?quality=80&amp;strip=all&amp;w=3200"/>
          <p:cNvPicPr>
            <a:picLocks noChangeAspect="1" noChangeArrowheads="1"/>
          </p:cNvPicPr>
          <p:nvPr/>
        </p:nvPicPr>
        <p:blipFill>
          <a:blip r:embed="rId3" cstate="print"/>
          <a:srcRect/>
          <a:stretch>
            <a:fillRect/>
          </a:stretch>
        </p:blipFill>
        <p:spPr bwMode="auto">
          <a:xfrm>
            <a:off x="971600" y="548680"/>
            <a:ext cx="7200800" cy="4050450"/>
          </a:xfrm>
          <a:prstGeom prst="rect">
            <a:avLst/>
          </a:prstGeom>
          <a:noFill/>
        </p:spPr>
      </p:pic>
      <p:sp>
        <p:nvSpPr>
          <p:cNvPr id="7" name="Rectangle 6"/>
          <p:cNvSpPr/>
          <p:nvPr/>
        </p:nvSpPr>
        <p:spPr>
          <a:xfrm>
            <a:off x="611560" y="6581001"/>
            <a:ext cx="8532440" cy="276999"/>
          </a:xfrm>
          <a:prstGeom prst="rect">
            <a:avLst/>
          </a:prstGeom>
        </p:spPr>
        <p:txBody>
          <a:bodyPr wrap="square">
            <a:spAutoFit/>
          </a:bodyPr>
          <a:lstStyle/>
          <a:p>
            <a:pPr algn="r"/>
            <a:r>
              <a:rPr lang="en-GB" sz="1200" dirty="0" smtClean="0">
                <a:solidFill>
                  <a:schemeClr val="accent5"/>
                </a:solidFill>
              </a:rPr>
              <a:t>https://qz.com/wp-content/uploads/2018/02/spacex-falcon-heavy-elon-musk-china-europe-esa-nasa-mars-sls-boeing.jpg</a:t>
            </a:r>
            <a:endParaRPr lang="en-GB" sz="1200" dirty="0">
              <a:solidFill>
                <a:schemeClr val="accent5"/>
              </a:solidFill>
            </a:endParaRPr>
          </a:p>
        </p:txBody>
      </p:sp>
    </p:spTree>
  </p:cSld>
  <p:clrMapOvr>
    <a:masterClrMapping/>
  </p:clrMapOvr>
  <p:transition advTm="102656"/>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4876800"/>
            <a:ext cx="8115240" cy="914400"/>
          </a:xfrm>
        </p:spPr>
        <p:txBody>
          <a:bodyPr/>
          <a:lstStyle/>
          <a:p>
            <a:r>
              <a:rPr lang="en-GB" dirty="0" smtClean="0"/>
              <a:t>Monitoring</a:t>
            </a:r>
            <a:endParaRPr lang="en-GB" dirty="0"/>
          </a:p>
        </p:txBody>
      </p:sp>
      <p:sp>
        <p:nvSpPr>
          <p:cNvPr id="3" name="Footer Placeholder 2"/>
          <p:cNvSpPr>
            <a:spLocks noGrp="1"/>
          </p:cNvSpPr>
          <p:nvPr>
            <p:ph type="ftr" sz="quarter" idx="12"/>
          </p:nvPr>
        </p:nvSpPr>
        <p:spPr/>
        <p:txBody>
          <a:bodyPr/>
          <a:lstStyle/>
          <a:p>
            <a:r>
              <a:rPr lang="en-GB" smtClean="0"/>
              <a:t>@chrisoldwood / gort@cix.co.uk / chrisoldwood.com</a:t>
            </a:r>
            <a:endParaRPr lang="en-GB"/>
          </a:p>
        </p:txBody>
      </p:sp>
      <p:sp>
        <p:nvSpPr>
          <p:cNvPr id="6" name="Rectangle 5"/>
          <p:cNvSpPr/>
          <p:nvPr/>
        </p:nvSpPr>
        <p:spPr>
          <a:xfrm>
            <a:off x="3131840" y="6581001"/>
            <a:ext cx="6012160" cy="276999"/>
          </a:xfrm>
          <a:prstGeom prst="rect">
            <a:avLst/>
          </a:prstGeom>
        </p:spPr>
        <p:txBody>
          <a:bodyPr wrap="square">
            <a:spAutoFit/>
          </a:bodyPr>
          <a:lstStyle/>
          <a:p>
            <a:pPr algn="r"/>
            <a:r>
              <a:rPr lang="en-GB" sz="1200" dirty="0" smtClean="0">
                <a:solidFill>
                  <a:schemeClr val="accent5"/>
                </a:solidFill>
              </a:rPr>
              <a:t>https://news.artnet.com/app/news-upload/2016/03/spy-booth-01-e1459190262771.jpg</a:t>
            </a:r>
            <a:endParaRPr lang="en-GB" sz="1200" dirty="0">
              <a:solidFill>
                <a:schemeClr val="accent5"/>
              </a:solidFill>
            </a:endParaRPr>
          </a:p>
        </p:txBody>
      </p:sp>
      <p:pic>
        <p:nvPicPr>
          <p:cNvPr id="9218" name="Picture 2" descr="https://news.artnet.com/app/news-upload/2016/03/spy-booth-01-e1459190262771.jpg"/>
          <p:cNvPicPr>
            <a:picLocks noChangeAspect="1" noChangeArrowheads="1"/>
          </p:cNvPicPr>
          <p:nvPr/>
        </p:nvPicPr>
        <p:blipFill>
          <a:blip r:embed="rId3" cstate="print"/>
          <a:srcRect/>
          <a:stretch>
            <a:fillRect/>
          </a:stretch>
        </p:blipFill>
        <p:spPr bwMode="auto">
          <a:xfrm>
            <a:off x="1691680" y="548680"/>
            <a:ext cx="6467872" cy="4309220"/>
          </a:xfrm>
          <a:prstGeom prst="rect">
            <a:avLst/>
          </a:prstGeom>
          <a:noFill/>
        </p:spPr>
      </p:pic>
    </p:spTree>
  </p:cSld>
  <p:clrMapOvr>
    <a:masterClrMapping/>
  </p:clrMapOvr>
  <p:transition advTm="240328"/>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GB" dirty="0" smtClean="0"/>
              <a:t>Friction inducing behaviours</a:t>
            </a:r>
            <a:endParaRPr lang="en-GB" dirty="0"/>
          </a:p>
        </p:txBody>
      </p:sp>
      <p:sp>
        <p:nvSpPr>
          <p:cNvPr id="4" name="Footer Placeholder 3"/>
          <p:cNvSpPr>
            <a:spLocks noGrp="1"/>
          </p:cNvSpPr>
          <p:nvPr>
            <p:ph type="ftr" sz="quarter" idx="12"/>
          </p:nvPr>
        </p:nvSpPr>
        <p:spPr/>
        <p:txBody>
          <a:bodyPr/>
          <a:lstStyle/>
          <a:p>
            <a:r>
              <a:rPr lang="en-GB" smtClean="0"/>
              <a:t>@chrisoldwood / gort@cix.co.uk / chrisoldwood.com</a:t>
            </a:r>
            <a:endParaRPr lang="en-GB"/>
          </a:p>
        </p:txBody>
      </p:sp>
      <p:sp>
        <p:nvSpPr>
          <p:cNvPr id="5" name="Title 4"/>
          <p:cNvSpPr>
            <a:spLocks noGrp="1"/>
          </p:cNvSpPr>
          <p:nvPr>
            <p:ph type="title"/>
          </p:nvPr>
        </p:nvSpPr>
        <p:spPr>
          <a:xfrm>
            <a:off x="1691680" y="1905000"/>
            <a:ext cx="6629360" cy="2350008"/>
          </a:xfrm>
        </p:spPr>
        <p:txBody>
          <a:bodyPr/>
          <a:lstStyle/>
          <a:p>
            <a:r>
              <a:rPr lang="en-GB" dirty="0" smtClean="0"/>
              <a:t>Barriers to Delivery</a:t>
            </a:r>
            <a:endParaRPr lang="en-GB" dirty="0"/>
          </a:p>
        </p:txBody>
      </p:sp>
    </p:spTree>
  </p:cSld>
  <p:clrMapOvr>
    <a:masterClrMapping/>
  </p:clrMapOvr>
  <p:transition advTm="40813"/>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Identify the Real Waste</a:t>
            </a:r>
            <a:endParaRPr lang="en-GB" dirty="0"/>
          </a:p>
        </p:txBody>
      </p:sp>
      <p:sp>
        <p:nvSpPr>
          <p:cNvPr id="3" name="Footer Placeholder 2"/>
          <p:cNvSpPr>
            <a:spLocks noGrp="1"/>
          </p:cNvSpPr>
          <p:nvPr>
            <p:ph type="ftr" sz="quarter" idx="12"/>
          </p:nvPr>
        </p:nvSpPr>
        <p:spPr/>
        <p:txBody>
          <a:bodyPr/>
          <a:lstStyle/>
          <a:p>
            <a:r>
              <a:rPr lang="en-GB" smtClean="0"/>
              <a:t>@chrisoldwood / gort@cix.co.uk / chrisoldwood.com</a:t>
            </a:r>
            <a:endParaRPr lang="en-GB"/>
          </a:p>
        </p:txBody>
      </p:sp>
      <p:pic>
        <p:nvPicPr>
          <p:cNvPr id="11265" name="Picture 1"/>
          <p:cNvPicPr>
            <a:picLocks noChangeAspect="1" noChangeArrowheads="1"/>
          </p:cNvPicPr>
          <p:nvPr/>
        </p:nvPicPr>
        <p:blipFill>
          <a:blip r:embed="rId3" cstate="print"/>
          <a:srcRect/>
          <a:stretch>
            <a:fillRect/>
          </a:stretch>
        </p:blipFill>
        <p:spPr bwMode="auto">
          <a:xfrm>
            <a:off x="2195736" y="548680"/>
            <a:ext cx="5953787" cy="3600400"/>
          </a:xfrm>
          <a:prstGeom prst="rect">
            <a:avLst/>
          </a:prstGeom>
          <a:noFill/>
          <a:ln w="9525">
            <a:noFill/>
            <a:miter lim="800000"/>
            <a:headEnd/>
            <a:tailEnd/>
          </a:ln>
        </p:spPr>
      </p:pic>
      <p:sp>
        <p:nvSpPr>
          <p:cNvPr id="7" name="Rectangle 6"/>
          <p:cNvSpPr/>
          <p:nvPr/>
        </p:nvSpPr>
        <p:spPr>
          <a:xfrm>
            <a:off x="4572000" y="6581001"/>
            <a:ext cx="4572000" cy="276999"/>
          </a:xfrm>
          <a:prstGeom prst="rect">
            <a:avLst/>
          </a:prstGeom>
        </p:spPr>
        <p:txBody>
          <a:bodyPr wrap="square">
            <a:spAutoFit/>
          </a:bodyPr>
          <a:lstStyle/>
          <a:p>
            <a:pPr algn="r"/>
            <a:r>
              <a:rPr lang="en-GB" sz="1200" dirty="0" smtClean="0">
                <a:solidFill>
                  <a:schemeClr val="accent5"/>
                </a:solidFill>
              </a:rPr>
              <a:t>https://twitter.com/raganwald/status/794527181225357312</a:t>
            </a:r>
            <a:endParaRPr lang="en-GB" sz="1200" dirty="0">
              <a:solidFill>
                <a:schemeClr val="accent5"/>
              </a:solidFill>
            </a:endParaRPr>
          </a:p>
        </p:txBody>
      </p:sp>
    </p:spTree>
  </p:cSld>
  <p:clrMapOvr>
    <a:masterClrMapping/>
  </p:clrMapOvr>
  <p:transition advTm="337422"/>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Minimise Branching</a:t>
            </a:r>
            <a:endParaRPr lang="en-GB" dirty="0"/>
          </a:p>
        </p:txBody>
      </p:sp>
      <p:sp>
        <p:nvSpPr>
          <p:cNvPr id="3" name="Footer Placeholder 2"/>
          <p:cNvSpPr>
            <a:spLocks noGrp="1"/>
          </p:cNvSpPr>
          <p:nvPr>
            <p:ph type="ftr" sz="quarter" idx="12"/>
          </p:nvPr>
        </p:nvSpPr>
        <p:spPr/>
        <p:txBody>
          <a:bodyPr/>
          <a:lstStyle/>
          <a:p>
            <a:r>
              <a:rPr lang="en-GB" smtClean="0"/>
              <a:t>@chrisoldwood / gort@cix.co.uk / chrisoldwood.com</a:t>
            </a:r>
            <a:endParaRPr lang="en-GB"/>
          </a:p>
        </p:txBody>
      </p:sp>
      <p:pic>
        <p:nvPicPr>
          <p:cNvPr id="5122" name="Picture 2" descr="https://upload.wikimedia.org/wikipedia/commons/thumb/0/01/Clapham_Junction_railway_station_MMB_03_458XXX_458XXX_450XXX_377XXX_377XXX_455XXX_455XXX_455XXX.jpg/1024px-Clapham_Junction_railway_station_MMB_03_458XXX_458XXX_450XXX_377XXX_377XXX_455XXX_455XXX_455XXX.jpg"/>
          <p:cNvPicPr>
            <a:picLocks noChangeAspect="1" noChangeArrowheads="1"/>
          </p:cNvPicPr>
          <p:nvPr/>
        </p:nvPicPr>
        <p:blipFill>
          <a:blip r:embed="rId3" cstate="print"/>
          <a:srcRect/>
          <a:stretch>
            <a:fillRect/>
          </a:stretch>
        </p:blipFill>
        <p:spPr bwMode="auto">
          <a:xfrm>
            <a:off x="2339752" y="548680"/>
            <a:ext cx="5847324" cy="3586055"/>
          </a:xfrm>
          <a:prstGeom prst="rect">
            <a:avLst/>
          </a:prstGeom>
          <a:noFill/>
        </p:spPr>
      </p:pic>
      <p:sp>
        <p:nvSpPr>
          <p:cNvPr id="6" name="Rectangle 5"/>
          <p:cNvSpPr/>
          <p:nvPr/>
        </p:nvSpPr>
        <p:spPr>
          <a:xfrm>
            <a:off x="2339752" y="6396335"/>
            <a:ext cx="6804248" cy="461665"/>
          </a:xfrm>
          <a:prstGeom prst="rect">
            <a:avLst/>
          </a:prstGeom>
        </p:spPr>
        <p:txBody>
          <a:bodyPr wrap="square">
            <a:spAutoFit/>
          </a:bodyPr>
          <a:lstStyle/>
          <a:p>
            <a:pPr algn="r"/>
            <a:r>
              <a:rPr lang="en-GB" sz="1200" dirty="0" smtClean="0">
                <a:solidFill>
                  <a:schemeClr val="accent5"/>
                </a:solidFill>
              </a:rPr>
              <a:t>https://upload.wikimedia.org/wikipedia/commons/thumb/0/01/Clapham_Junction_railway_station_MMB_03_458XXX_458XXX_450XXX_377XXX_377XXX_455XXX_455XXX_455XXX.jpg</a:t>
            </a:r>
            <a:endParaRPr lang="en-GB" sz="1200" dirty="0">
              <a:solidFill>
                <a:schemeClr val="accent5"/>
              </a:solidFill>
            </a:endParaRPr>
          </a:p>
        </p:txBody>
      </p:sp>
    </p:spTree>
  </p:cSld>
  <p:clrMapOvr>
    <a:masterClrMapping/>
  </p:clrMapOvr>
  <p:transition advTm="310625"/>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Shared Binaries</a:t>
            </a:r>
            <a:endParaRPr lang="en-GB" dirty="0"/>
          </a:p>
        </p:txBody>
      </p:sp>
      <p:sp>
        <p:nvSpPr>
          <p:cNvPr id="3" name="Footer Placeholder 2"/>
          <p:cNvSpPr>
            <a:spLocks noGrp="1"/>
          </p:cNvSpPr>
          <p:nvPr>
            <p:ph type="ftr" sz="quarter" idx="12"/>
          </p:nvPr>
        </p:nvSpPr>
        <p:spPr/>
        <p:txBody>
          <a:bodyPr/>
          <a:lstStyle/>
          <a:p>
            <a:r>
              <a:rPr lang="en-GB" smtClean="0"/>
              <a:t>@chrisoldwood / gort@cix.co.uk / chrisoldwood.com</a:t>
            </a:r>
            <a:endParaRPr lang="en-GB"/>
          </a:p>
        </p:txBody>
      </p:sp>
      <p:pic>
        <p:nvPicPr>
          <p:cNvPr id="2050" name="Picture 2" descr="http://www.telford-live.com/wp-content/uploads/2017/08/abandoned-house-in-telford-720x445.jpg"/>
          <p:cNvPicPr>
            <a:picLocks noChangeAspect="1" noChangeArrowheads="1"/>
          </p:cNvPicPr>
          <p:nvPr/>
        </p:nvPicPr>
        <p:blipFill>
          <a:blip r:embed="rId2" cstate="print"/>
          <a:srcRect/>
          <a:stretch>
            <a:fillRect/>
          </a:stretch>
        </p:blipFill>
        <p:spPr bwMode="auto">
          <a:xfrm>
            <a:off x="2364275" y="548680"/>
            <a:ext cx="5825365" cy="3600400"/>
          </a:xfrm>
          <a:prstGeom prst="rect">
            <a:avLst/>
          </a:prstGeom>
          <a:noFill/>
        </p:spPr>
      </p:pic>
      <p:sp>
        <p:nvSpPr>
          <p:cNvPr id="5" name="Rectangle 4"/>
          <p:cNvSpPr/>
          <p:nvPr/>
        </p:nvSpPr>
        <p:spPr>
          <a:xfrm>
            <a:off x="3851920" y="6581001"/>
            <a:ext cx="5292080" cy="276999"/>
          </a:xfrm>
          <a:prstGeom prst="rect">
            <a:avLst/>
          </a:prstGeom>
        </p:spPr>
        <p:txBody>
          <a:bodyPr wrap="square">
            <a:spAutoFit/>
          </a:bodyPr>
          <a:lstStyle/>
          <a:p>
            <a:pPr algn="r"/>
            <a:r>
              <a:rPr lang="en-GB" sz="1200" dirty="0" smtClean="0">
                <a:solidFill>
                  <a:schemeClr val="accent5"/>
                </a:solidFill>
              </a:rPr>
              <a:t>http://www.telford-live.com/2017/08/abandoned-house-in-telford/</a:t>
            </a:r>
            <a:endParaRPr lang="en-GB" sz="1200" dirty="0">
              <a:solidFill>
                <a:schemeClr val="accent5"/>
              </a:solidFill>
            </a:endParaRPr>
          </a:p>
        </p:txBody>
      </p:sp>
    </p:spTree>
  </p:cSld>
  <p:clrMapOvr>
    <a:masterClrMapping/>
  </p:clrMapOvr>
  <p:transition advTm="321859"/>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Sources of inspiration</a:t>
            </a:r>
            <a:endParaRPr lang="en-GB" dirty="0"/>
          </a:p>
        </p:txBody>
      </p:sp>
      <p:sp>
        <p:nvSpPr>
          <p:cNvPr id="3" name="Footer Placeholder 2"/>
          <p:cNvSpPr>
            <a:spLocks noGrp="1"/>
          </p:cNvSpPr>
          <p:nvPr>
            <p:ph type="ftr" sz="quarter" idx="12"/>
          </p:nvPr>
        </p:nvSpPr>
        <p:spPr/>
        <p:txBody>
          <a:bodyPr/>
          <a:lstStyle/>
          <a:p>
            <a:r>
              <a:rPr lang="en-GB" smtClean="0"/>
              <a:t>@chrisoldwood / gort@cix.co.uk / chrisoldwood.com</a:t>
            </a:r>
            <a:endParaRPr lang="en-GB"/>
          </a:p>
        </p:txBody>
      </p:sp>
      <p:sp>
        <p:nvSpPr>
          <p:cNvPr id="4" name="Title 3"/>
          <p:cNvSpPr>
            <a:spLocks noGrp="1"/>
          </p:cNvSpPr>
          <p:nvPr>
            <p:ph type="title"/>
          </p:nvPr>
        </p:nvSpPr>
        <p:spPr/>
        <p:txBody>
          <a:bodyPr/>
          <a:lstStyle/>
          <a:p>
            <a:r>
              <a:rPr lang="en-GB" dirty="0" smtClean="0"/>
              <a:t>References</a:t>
            </a:r>
            <a:endParaRPr lang="en-GB" dirty="0"/>
          </a:p>
        </p:txBody>
      </p:sp>
    </p:spTree>
  </p:cSld>
  <p:clrMapOvr>
    <a:masterClrMapping/>
  </p:clrMapOvr>
  <p:transition advTm="11516"/>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en-GB" smtClean="0"/>
              <a:t>@chrisoldwood / gort@cix.co.uk / chrisoldwood.com</a:t>
            </a:r>
            <a:endParaRPr lang="en-GB"/>
          </a:p>
        </p:txBody>
      </p:sp>
      <p:pic>
        <p:nvPicPr>
          <p:cNvPr id="58370" name="Picture 2" descr="http://cdn.loot.co.za/static/gallery/previews/f/n/w/fnwc-97-g120/preview.fnwc-97-g120.1.front.0566086654.jpg"/>
          <p:cNvPicPr>
            <a:picLocks noChangeAspect="1" noChangeArrowheads="1"/>
          </p:cNvPicPr>
          <p:nvPr/>
        </p:nvPicPr>
        <p:blipFill>
          <a:blip r:embed="rId2" cstate="print"/>
          <a:srcRect/>
          <a:stretch>
            <a:fillRect/>
          </a:stretch>
        </p:blipFill>
        <p:spPr bwMode="auto">
          <a:xfrm>
            <a:off x="971600" y="548680"/>
            <a:ext cx="2883920" cy="4320480"/>
          </a:xfrm>
          <a:prstGeom prst="rect">
            <a:avLst/>
          </a:prstGeom>
          <a:noFill/>
        </p:spPr>
      </p:pic>
      <p:sp>
        <p:nvSpPr>
          <p:cNvPr id="7" name="Rectangle 6"/>
          <p:cNvSpPr/>
          <p:nvPr/>
        </p:nvSpPr>
        <p:spPr>
          <a:xfrm>
            <a:off x="0" y="0"/>
            <a:ext cx="8172400" cy="276999"/>
          </a:xfrm>
          <a:prstGeom prst="rect">
            <a:avLst/>
          </a:prstGeom>
        </p:spPr>
        <p:txBody>
          <a:bodyPr wrap="square">
            <a:spAutoFit/>
          </a:bodyPr>
          <a:lstStyle/>
          <a:p>
            <a:r>
              <a:rPr lang="en-GB" sz="1200" dirty="0" smtClean="0">
                <a:solidFill>
                  <a:schemeClr val="accent5"/>
                </a:solidFill>
              </a:rPr>
              <a:t>http://cdn.loot.co.za/static/gallery/previews/f/n/w/fnwc-97-g120/preview.fnwc-97-g120.1.front.0566086654.jpg</a:t>
            </a:r>
            <a:endParaRPr lang="en-GB" sz="1200" dirty="0">
              <a:solidFill>
                <a:schemeClr val="accent5"/>
              </a:solidFill>
            </a:endParaRPr>
          </a:p>
        </p:txBody>
      </p:sp>
      <p:pic>
        <p:nvPicPr>
          <p:cNvPr id="58372" name="Picture 4" descr="https://i.ebayimg.com/images/g/gTAAAOSwC81av1F2/s-l500.jpg"/>
          <p:cNvPicPr>
            <a:picLocks noChangeAspect="1" noChangeArrowheads="1"/>
          </p:cNvPicPr>
          <p:nvPr/>
        </p:nvPicPr>
        <p:blipFill>
          <a:blip r:embed="rId3" cstate="print"/>
          <a:srcRect l="16666" r="13333"/>
          <a:stretch>
            <a:fillRect/>
          </a:stretch>
        </p:blipFill>
        <p:spPr bwMode="auto">
          <a:xfrm>
            <a:off x="3563888" y="3501008"/>
            <a:ext cx="1008112" cy="1440160"/>
          </a:xfrm>
          <a:prstGeom prst="rect">
            <a:avLst/>
          </a:prstGeom>
          <a:noFill/>
        </p:spPr>
      </p:pic>
      <p:pic>
        <p:nvPicPr>
          <p:cNvPr id="9" name="Picture 2" descr="http://www.systemsguild.com/tdmbooks/WWBCover.jpg"/>
          <p:cNvPicPr>
            <a:picLocks noChangeAspect="1" noChangeArrowheads="1"/>
          </p:cNvPicPr>
          <p:nvPr/>
        </p:nvPicPr>
        <p:blipFill>
          <a:blip r:embed="rId4" cstate="print"/>
          <a:srcRect/>
          <a:stretch>
            <a:fillRect/>
          </a:stretch>
        </p:blipFill>
        <p:spPr bwMode="auto">
          <a:xfrm>
            <a:off x="5242518" y="548680"/>
            <a:ext cx="2889494" cy="4320480"/>
          </a:xfrm>
          <a:prstGeom prst="rect">
            <a:avLst/>
          </a:prstGeom>
          <a:noFill/>
        </p:spPr>
      </p:pic>
      <p:sp>
        <p:nvSpPr>
          <p:cNvPr id="10" name="Rectangle 9"/>
          <p:cNvSpPr/>
          <p:nvPr/>
        </p:nvSpPr>
        <p:spPr>
          <a:xfrm>
            <a:off x="4716016" y="6581001"/>
            <a:ext cx="4427984" cy="276999"/>
          </a:xfrm>
          <a:prstGeom prst="rect">
            <a:avLst/>
          </a:prstGeom>
        </p:spPr>
        <p:txBody>
          <a:bodyPr wrap="square">
            <a:spAutoFit/>
          </a:bodyPr>
          <a:lstStyle/>
          <a:p>
            <a:pPr algn="r"/>
            <a:r>
              <a:rPr lang="en-GB" sz="1200" dirty="0" smtClean="0">
                <a:solidFill>
                  <a:schemeClr val="accent5"/>
                </a:solidFill>
              </a:rPr>
              <a:t>http://www.systemsguild.com/tdmbooks/WWBCover.jpg</a:t>
            </a:r>
            <a:endParaRPr lang="en-GB" sz="1200" dirty="0">
              <a:solidFill>
                <a:schemeClr val="accent5"/>
              </a:solidFill>
            </a:endParaRPr>
          </a:p>
        </p:txBody>
      </p:sp>
    </p:spTree>
  </p:cSld>
  <p:clrMapOvr>
    <a:masterClrMapping/>
  </p:clrMapOvr>
  <p:transition advTm="148266"/>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GB" dirty="0" smtClean="0"/>
              <a:t>Filling in the gaps</a:t>
            </a:r>
            <a:endParaRPr lang="en-GB" dirty="0"/>
          </a:p>
        </p:txBody>
      </p:sp>
      <p:sp>
        <p:nvSpPr>
          <p:cNvPr id="3" name="Footer Placeholder 2"/>
          <p:cNvSpPr>
            <a:spLocks noGrp="1"/>
          </p:cNvSpPr>
          <p:nvPr>
            <p:ph type="ftr" sz="quarter" idx="12"/>
          </p:nvPr>
        </p:nvSpPr>
        <p:spPr/>
        <p:txBody>
          <a:bodyPr/>
          <a:lstStyle/>
          <a:p>
            <a:r>
              <a:rPr lang="en-GB" smtClean="0"/>
              <a:t>@chrisoldwood / gort@cix.co.uk / chrisoldwood.com</a:t>
            </a:r>
            <a:endParaRPr lang="en-GB"/>
          </a:p>
        </p:txBody>
      </p:sp>
      <p:sp>
        <p:nvSpPr>
          <p:cNvPr id="4" name="Title 3"/>
          <p:cNvSpPr>
            <a:spLocks noGrp="1"/>
          </p:cNvSpPr>
          <p:nvPr>
            <p:ph type="title"/>
          </p:nvPr>
        </p:nvSpPr>
        <p:spPr/>
        <p:txBody>
          <a:bodyPr/>
          <a:lstStyle/>
          <a:p>
            <a:r>
              <a:rPr lang="en-GB" dirty="0" smtClean="0"/>
              <a:t>Q &amp; A</a:t>
            </a:r>
            <a:endParaRPr lang="en-GB" dirty="0"/>
          </a:p>
        </p:txBody>
      </p:sp>
    </p:spTree>
  </p:cSld>
  <p:clrMapOvr>
    <a:masterClrMapping/>
  </p:clrMapOvr>
  <p:transition advTm="10031"/>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2"/>
          </p:nvPr>
        </p:nvSpPr>
        <p:spPr/>
        <p:txBody>
          <a:bodyPr/>
          <a:lstStyle/>
          <a:p>
            <a:r>
              <a:rPr lang="en-GB" smtClean="0"/>
              <a:t>@chrisoldwood / gort@cix.co.uk / chrisoldwood.com</a:t>
            </a:r>
            <a:endParaRPr lang="en-GB"/>
          </a:p>
        </p:txBody>
      </p:sp>
      <p:sp>
        <p:nvSpPr>
          <p:cNvPr id="5" name="Rectangle 4"/>
          <p:cNvSpPr/>
          <p:nvPr/>
        </p:nvSpPr>
        <p:spPr>
          <a:xfrm>
            <a:off x="1691680" y="1268760"/>
            <a:ext cx="6480720" cy="954107"/>
          </a:xfrm>
          <a:prstGeom prst="rect">
            <a:avLst/>
          </a:prstGeom>
        </p:spPr>
        <p:txBody>
          <a:bodyPr wrap="square">
            <a:spAutoFit/>
          </a:bodyPr>
          <a:lstStyle/>
          <a:p>
            <a:r>
              <a:rPr lang="en-GB" sz="2800" dirty="0" smtClean="0"/>
              <a:t>Blog:</a:t>
            </a:r>
          </a:p>
          <a:p>
            <a:r>
              <a:rPr lang="en-GB" sz="2800" dirty="0" smtClean="0"/>
              <a:t>http://chrisoldwood.blogspot.co.uk</a:t>
            </a:r>
            <a:endParaRPr lang="en-GB" sz="2800" dirty="0"/>
          </a:p>
        </p:txBody>
      </p:sp>
      <p:sp>
        <p:nvSpPr>
          <p:cNvPr id="6" name="Rectangle 5"/>
          <p:cNvSpPr/>
          <p:nvPr/>
        </p:nvSpPr>
        <p:spPr>
          <a:xfrm>
            <a:off x="1691680" y="2708920"/>
            <a:ext cx="6480720" cy="954107"/>
          </a:xfrm>
          <a:prstGeom prst="rect">
            <a:avLst/>
          </a:prstGeom>
        </p:spPr>
        <p:txBody>
          <a:bodyPr wrap="square">
            <a:spAutoFit/>
          </a:bodyPr>
          <a:lstStyle/>
          <a:p>
            <a:r>
              <a:rPr lang="en-GB" sz="2800" dirty="0" smtClean="0"/>
              <a:t>Articles:</a:t>
            </a:r>
          </a:p>
          <a:p>
            <a:r>
              <a:rPr lang="en-GB" sz="2800" dirty="0" smtClean="0"/>
              <a:t>http://chrisoldwood.com/articles.htm</a:t>
            </a:r>
            <a:endParaRPr lang="en-GB" sz="2800" dirty="0"/>
          </a:p>
        </p:txBody>
      </p:sp>
    </p:spTree>
  </p:cSld>
  <p:clrMapOvr>
    <a:masterClrMapping/>
  </p:clrMapOvr>
  <p:transition advTm="9891"/>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71600" y="548681"/>
            <a:ext cx="7200800" cy="3600399"/>
          </a:xfrm>
        </p:spPr>
        <p:txBody>
          <a:bodyPr anchor="t"/>
          <a:lstStyle/>
          <a:p>
            <a:pPr marL="475488" indent="-457200">
              <a:buAutoNum type="arabicPeriod"/>
            </a:pPr>
            <a:r>
              <a:rPr lang="en-GB" dirty="0" smtClean="0"/>
              <a:t>a large single upright block of stone, especially one shaped into or serving as a pillar or monument.</a:t>
            </a:r>
            <a:br>
              <a:rPr lang="en-GB" dirty="0" smtClean="0"/>
            </a:br>
            <a:r>
              <a:rPr lang="en-GB" dirty="0" smtClean="0"/>
              <a:t>- a very large and characterless building.</a:t>
            </a:r>
            <a:br>
              <a:rPr lang="en-GB" dirty="0" smtClean="0"/>
            </a:br>
            <a:r>
              <a:rPr lang="en-GB" dirty="0" smtClean="0"/>
              <a:t>- a large block of concrete sunk in water, e.g. in the building of a dock.</a:t>
            </a:r>
          </a:p>
          <a:p>
            <a:pPr marL="475488" indent="-457200">
              <a:buAutoNum type="arabicPeriod"/>
            </a:pPr>
            <a:endParaRPr lang="en-GB" dirty="0" smtClean="0"/>
          </a:p>
          <a:p>
            <a:pPr marL="475488" indent="-457200">
              <a:buAutoNum type="arabicPeriod"/>
            </a:pPr>
            <a:r>
              <a:rPr lang="en-GB" dirty="0" smtClean="0"/>
              <a:t>a large, impersonal political, corporate, or social structure regarded as indivisible and slow to change.</a:t>
            </a:r>
            <a:endParaRPr lang="en-GB" dirty="0"/>
          </a:p>
        </p:txBody>
      </p:sp>
      <p:sp>
        <p:nvSpPr>
          <p:cNvPr id="5" name="Title 4"/>
          <p:cNvSpPr>
            <a:spLocks noGrp="1"/>
          </p:cNvSpPr>
          <p:nvPr>
            <p:ph type="title"/>
          </p:nvPr>
        </p:nvSpPr>
        <p:spPr/>
        <p:txBody>
          <a:bodyPr/>
          <a:lstStyle/>
          <a:p>
            <a:r>
              <a:rPr lang="en-GB" dirty="0" smtClean="0"/>
              <a:t>Monolith (n)</a:t>
            </a:r>
            <a:endParaRPr lang="en-GB" dirty="0"/>
          </a:p>
        </p:txBody>
      </p:sp>
      <p:sp>
        <p:nvSpPr>
          <p:cNvPr id="3" name="Footer Placeholder 2"/>
          <p:cNvSpPr>
            <a:spLocks noGrp="1"/>
          </p:cNvSpPr>
          <p:nvPr>
            <p:ph type="ftr" sz="quarter" idx="12"/>
          </p:nvPr>
        </p:nvSpPr>
        <p:spPr/>
        <p:txBody>
          <a:bodyPr/>
          <a:lstStyle/>
          <a:p>
            <a:r>
              <a:rPr lang="en-GB" smtClean="0"/>
              <a:t>@chrisoldwood / gort@cix.co.uk / chrisoldwood.com</a:t>
            </a:r>
            <a:endParaRPr lang="en-GB"/>
          </a:p>
        </p:txBody>
      </p:sp>
      <p:sp>
        <p:nvSpPr>
          <p:cNvPr id="7" name="Rectangle 6"/>
          <p:cNvSpPr/>
          <p:nvPr/>
        </p:nvSpPr>
        <p:spPr>
          <a:xfrm>
            <a:off x="4572000" y="6596390"/>
            <a:ext cx="4572000" cy="276999"/>
          </a:xfrm>
          <a:prstGeom prst="rect">
            <a:avLst/>
          </a:prstGeom>
        </p:spPr>
        <p:txBody>
          <a:bodyPr wrap="square">
            <a:spAutoFit/>
          </a:bodyPr>
          <a:lstStyle/>
          <a:p>
            <a:pPr algn="r"/>
            <a:r>
              <a:rPr lang="en-GB" sz="1200" dirty="0" smtClean="0">
                <a:solidFill>
                  <a:schemeClr val="accent5"/>
                </a:solidFill>
              </a:rPr>
              <a:t>https://www.google.co.uk/search?q=define+monolith</a:t>
            </a:r>
            <a:endParaRPr lang="en-GB" sz="1200" dirty="0">
              <a:solidFill>
                <a:schemeClr val="accent5"/>
              </a:solidFill>
              <a:latin typeface="+mn-lt"/>
            </a:endParaRPr>
          </a:p>
        </p:txBody>
      </p:sp>
    </p:spTree>
  </p:cSld>
  <p:clrMapOvr>
    <a:masterClrMapping/>
  </p:clrMapOvr>
  <p:transition advTm="8139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1_QVCRxfsQwXHIlBlRDxIrLg.png"/>
          <p:cNvPicPr>
            <a:picLocks noGrp="1" noChangeAspect="1"/>
          </p:cNvPicPr>
          <p:nvPr>
            <p:ph idx="1"/>
          </p:nvPr>
        </p:nvPicPr>
        <p:blipFill>
          <a:blip r:embed="rId3" cstate="print"/>
          <a:stretch>
            <a:fillRect/>
          </a:stretch>
        </p:blipFill>
        <p:spPr>
          <a:xfrm>
            <a:off x="971600" y="548680"/>
            <a:ext cx="7200800" cy="3354279"/>
          </a:xfrm>
        </p:spPr>
      </p:pic>
      <p:sp>
        <p:nvSpPr>
          <p:cNvPr id="3" name="Title 2"/>
          <p:cNvSpPr>
            <a:spLocks noGrp="1"/>
          </p:cNvSpPr>
          <p:nvPr>
            <p:ph type="title"/>
          </p:nvPr>
        </p:nvSpPr>
        <p:spPr/>
        <p:txBody>
          <a:bodyPr/>
          <a:lstStyle/>
          <a:p>
            <a:r>
              <a:rPr lang="en-GB" dirty="0" smtClean="0"/>
              <a:t>The Archetypal Monolith</a:t>
            </a:r>
            <a:endParaRPr lang="en-GB" dirty="0"/>
          </a:p>
        </p:txBody>
      </p:sp>
      <p:sp>
        <p:nvSpPr>
          <p:cNvPr id="4" name="Footer Placeholder 3"/>
          <p:cNvSpPr>
            <a:spLocks noGrp="1"/>
          </p:cNvSpPr>
          <p:nvPr>
            <p:ph type="ftr" sz="quarter" idx="12"/>
          </p:nvPr>
        </p:nvSpPr>
        <p:spPr/>
        <p:txBody>
          <a:bodyPr/>
          <a:lstStyle/>
          <a:p>
            <a:r>
              <a:rPr lang="en-GB" smtClean="0"/>
              <a:t>@chrisoldwood / gort@cix.co.uk / chrisoldwood.com</a:t>
            </a:r>
            <a:endParaRPr lang="en-GB"/>
          </a:p>
        </p:txBody>
      </p:sp>
      <p:sp>
        <p:nvSpPr>
          <p:cNvPr id="6" name="Rectangle 5"/>
          <p:cNvSpPr/>
          <p:nvPr/>
        </p:nvSpPr>
        <p:spPr>
          <a:xfrm>
            <a:off x="3131840" y="6581001"/>
            <a:ext cx="6012160" cy="276999"/>
          </a:xfrm>
          <a:prstGeom prst="rect">
            <a:avLst/>
          </a:prstGeom>
        </p:spPr>
        <p:txBody>
          <a:bodyPr wrap="square">
            <a:spAutoFit/>
          </a:bodyPr>
          <a:lstStyle/>
          <a:p>
            <a:pPr algn="r"/>
            <a:r>
              <a:rPr lang="en-GB" sz="1200" dirty="0" smtClean="0">
                <a:solidFill>
                  <a:schemeClr val="accent5"/>
                </a:solidFill>
              </a:rPr>
              <a:t>https://cdn-images-1.medium.com/max/1200/1*QVCRxfsQwXHIlBlRDxIrLg.png</a:t>
            </a:r>
            <a:endParaRPr lang="en-GB" sz="1200" dirty="0">
              <a:solidFill>
                <a:schemeClr val="accent5"/>
              </a:solidFill>
            </a:endParaRPr>
          </a:p>
        </p:txBody>
      </p:sp>
    </p:spTree>
  </p:cSld>
  <p:clrMapOvr>
    <a:masterClrMapping/>
  </p:clrMapOvr>
  <p:transition advTm="54782"/>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Monolithic Systems</a:t>
            </a:r>
            <a:endParaRPr lang="en-GB" dirty="0"/>
          </a:p>
        </p:txBody>
      </p:sp>
      <p:sp>
        <p:nvSpPr>
          <p:cNvPr id="4" name="Footer Placeholder 3"/>
          <p:cNvSpPr>
            <a:spLocks noGrp="1"/>
          </p:cNvSpPr>
          <p:nvPr>
            <p:ph type="ftr" sz="quarter" idx="12"/>
          </p:nvPr>
        </p:nvSpPr>
        <p:spPr/>
        <p:txBody>
          <a:bodyPr/>
          <a:lstStyle/>
          <a:p>
            <a:r>
              <a:rPr lang="en-GB" smtClean="0"/>
              <a:t>@chrisoldwood / gort@cix.co.uk / chrisoldwood.com</a:t>
            </a:r>
            <a:endParaRPr lang="en-GB"/>
          </a:p>
        </p:txBody>
      </p:sp>
      <p:pic>
        <p:nvPicPr>
          <p:cNvPr id="14340" name="Picture 4"/>
          <p:cNvPicPr>
            <a:picLocks noChangeAspect="1" noChangeArrowheads="1"/>
          </p:cNvPicPr>
          <p:nvPr/>
        </p:nvPicPr>
        <p:blipFill>
          <a:blip r:embed="rId3" cstate="print"/>
          <a:srcRect/>
          <a:stretch>
            <a:fillRect/>
          </a:stretch>
        </p:blipFill>
        <p:spPr bwMode="auto">
          <a:xfrm>
            <a:off x="971600" y="548680"/>
            <a:ext cx="3888432" cy="4005252"/>
          </a:xfrm>
          <a:prstGeom prst="rect">
            <a:avLst/>
          </a:prstGeom>
          <a:noFill/>
          <a:ln w="9525">
            <a:noFill/>
            <a:miter lim="800000"/>
            <a:headEnd/>
            <a:tailEnd/>
          </a:ln>
          <a:effectLst/>
        </p:spPr>
      </p:pic>
      <p:sp>
        <p:nvSpPr>
          <p:cNvPr id="8" name="Rectangle 7"/>
          <p:cNvSpPr/>
          <p:nvPr/>
        </p:nvSpPr>
        <p:spPr>
          <a:xfrm>
            <a:off x="0" y="0"/>
            <a:ext cx="5292080" cy="276999"/>
          </a:xfrm>
          <a:prstGeom prst="rect">
            <a:avLst/>
          </a:prstGeom>
        </p:spPr>
        <p:txBody>
          <a:bodyPr wrap="square">
            <a:spAutoFit/>
          </a:bodyPr>
          <a:lstStyle/>
          <a:p>
            <a:r>
              <a:rPr lang="en-GB" sz="1200" dirty="0" smtClean="0">
                <a:solidFill>
                  <a:schemeClr val="accent5"/>
                </a:solidFill>
              </a:rPr>
              <a:t>http://static.righto.com/images/IBM_1406_Storage_Unit/machines.jpg</a:t>
            </a:r>
            <a:endParaRPr lang="en-GB" sz="1200" dirty="0">
              <a:solidFill>
                <a:schemeClr val="accent5"/>
              </a:solidFill>
            </a:endParaRPr>
          </a:p>
        </p:txBody>
      </p:sp>
      <p:pic>
        <p:nvPicPr>
          <p:cNvPr id="14342" name="Picture 6" descr="https://upload.wikimedia.org/wikipedia/commons/thumb/c/c5/Commodore_2001_Series-IMG_0448b.jpg/1024px-Commodore_2001_Series-IMG_0448b.jpg"/>
          <p:cNvPicPr>
            <a:picLocks noChangeAspect="1" noChangeArrowheads="1"/>
          </p:cNvPicPr>
          <p:nvPr/>
        </p:nvPicPr>
        <p:blipFill>
          <a:blip r:embed="rId4" cstate="print"/>
          <a:srcRect/>
          <a:stretch>
            <a:fillRect/>
          </a:stretch>
        </p:blipFill>
        <p:spPr bwMode="auto">
          <a:xfrm>
            <a:off x="4499992" y="1196752"/>
            <a:ext cx="3672407" cy="3672408"/>
          </a:xfrm>
          <a:prstGeom prst="rect">
            <a:avLst/>
          </a:prstGeom>
          <a:noFill/>
        </p:spPr>
      </p:pic>
      <p:sp>
        <p:nvSpPr>
          <p:cNvPr id="10" name="Rectangle 9"/>
          <p:cNvSpPr/>
          <p:nvPr/>
        </p:nvSpPr>
        <p:spPr>
          <a:xfrm>
            <a:off x="1835696" y="6581001"/>
            <a:ext cx="7308304" cy="276999"/>
          </a:xfrm>
          <a:prstGeom prst="rect">
            <a:avLst/>
          </a:prstGeom>
        </p:spPr>
        <p:txBody>
          <a:bodyPr wrap="square">
            <a:spAutoFit/>
          </a:bodyPr>
          <a:lstStyle/>
          <a:p>
            <a:pPr algn="r"/>
            <a:r>
              <a:rPr lang="en-GB" sz="1200" dirty="0" smtClean="0">
                <a:solidFill>
                  <a:schemeClr val="accent5"/>
                </a:solidFill>
              </a:rPr>
              <a:t>https://en.wikipedia.org/wiki/Commodore_PET#/media/File:Commodore_2001_Series-IMG_0448b.jpg</a:t>
            </a:r>
            <a:endParaRPr lang="en-GB" sz="1200" dirty="0">
              <a:solidFill>
                <a:schemeClr val="accent5"/>
              </a:solidFill>
            </a:endParaRPr>
          </a:p>
        </p:txBody>
      </p:sp>
    </p:spTree>
  </p:cSld>
  <p:clrMapOvr>
    <a:masterClrMapping/>
  </p:clrMapOvr>
  <p:transition advTm="113156"/>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Monolithic Architecture</a:t>
            </a:r>
            <a:endParaRPr lang="en-GB" dirty="0"/>
          </a:p>
        </p:txBody>
      </p:sp>
      <p:sp>
        <p:nvSpPr>
          <p:cNvPr id="4" name="Footer Placeholder 3"/>
          <p:cNvSpPr>
            <a:spLocks noGrp="1"/>
          </p:cNvSpPr>
          <p:nvPr>
            <p:ph type="ftr" sz="quarter" idx="12"/>
          </p:nvPr>
        </p:nvSpPr>
        <p:spPr/>
        <p:txBody>
          <a:bodyPr/>
          <a:lstStyle/>
          <a:p>
            <a:r>
              <a:rPr lang="en-GB" smtClean="0"/>
              <a:t>@chrisoldwood / gort@cix.co.uk / chrisoldwood.com</a:t>
            </a:r>
            <a:endParaRPr lang="en-GB"/>
          </a:p>
        </p:txBody>
      </p:sp>
      <p:pic>
        <p:nvPicPr>
          <p:cNvPr id="24578" name="Picture 2" descr="http://83.133.184.251/winworldpc.com/res/img/screenshots/2x-windows-fca4a76b8746df109821c10d02a4a9f4-Microsoft%20Word%202.0%20-%20WP%20Help.png"/>
          <p:cNvPicPr>
            <a:picLocks noChangeAspect="1" noChangeArrowheads="1"/>
          </p:cNvPicPr>
          <p:nvPr/>
        </p:nvPicPr>
        <p:blipFill>
          <a:blip r:embed="rId3" cstate="print"/>
          <a:srcRect/>
          <a:stretch>
            <a:fillRect/>
          </a:stretch>
        </p:blipFill>
        <p:spPr bwMode="auto">
          <a:xfrm>
            <a:off x="971601" y="548680"/>
            <a:ext cx="4793032" cy="3600400"/>
          </a:xfrm>
          <a:prstGeom prst="rect">
            <a:avLst/>
          </a:prstGeom>
          <a:noFill/>
        </p:spPr>
      </p:pic>
      <p:sp>
        <p:nvSpPr>
          <p:cNvPr id="7" name="Rectangle 6"/>
          <p:cNvSpPr/>
          <p:nvPr/>
        </p:nvSpPr>
        <p:spPr>
          <a:xfrm>
            <a:off x="0" y="0"/>
            <a:ext cx="4572000" cy="276999"/>
          </a:xfrm>
          <a:prstGeom prst="rect">
            <a:avLst/>
          </a:prstGeom>
        </p:spPr>
        <p:txBody>
          <a:bodyPr wrap="square">
            <a:spAutoFit/>
          </a:bodyPr>
          <a:lstStyle/>
          <a:p>
            <a:r>
              <a:rPr lang="en-GB" sz="1200" dirty="0" smtClean="0">
                <a:solidFill>
                  <a:schemeClr val="accent5"/>
                </a:solidFill>
              </a:rPr>
              <a:t>http://83.133.184.251/winworldpc.com/res/img/screenshots</a:t>
            </a:r>
            <a:endParaRPr lang="en-GB" sz="1200" dirty="0">
              <a:solidFill>
                <a:schemeClr val="accent5"/>
              </a:solidFill>
            </a:endParaRPr>
          </a:p>
        </p:txBody>
      </p:sp>
      <p:pic>
        <p:nvPicPr>
          <p:cNvPr id="24580" name="Picture 4" descr="https://pathowe.co.uk/wp-content/uploads/2017/02/iis-sql-750x503.png"/>
          <p:cNvPicPr>
            <a:picLocks noChangeAspect="1" noChangeArrowheads="1"/>
          </p:cNvPicPr>
          <p:nvPr/>
        </p:nvPicPr>
        <p:blipFill>
          <a:blip r:embed="rId4" cstate="print"/>
          <a:srcRect/>
          <a:stretch>
            <a:fillRect/>
          </a:stretch>
        </p:blipFill>
        <p:spPr bwMode="auto">
          <a:xfrm>
            <a:off x="3887281" y="1988840"/>
            <a:ext cx="4228069" cy="2835625"/>
          </a:xfrm>
          <a:prstGeom prst="rect">
            <a:avLst/>
          </a:prstGeom>
          <a:noFill/>
        </p:spPr>
      </p:pic>
      <p:sp>
        <p:nvSpPr>
          <p:cNvPr id="9" name="Rectangle 8"/>
          <p:cNvSpPr/>
          <p:nvPr/>
        </p:nvSpPr>
        <p:spPr>
          <a:xfrm>
            <a:off x="3851920" y="6581001"/>
            <a:ext cx="5292080" cy="276999"/>
          </a:xfrm>
          <a:prstGeom prst="rect">
            <a:avLst/>
          </a:prstGeom>
        </p:spPr>
        <p:txBody>
          <a:bodyPr wrap="square">
            <a:spAutoFit/>
          </a:bodyPr>
          <a:lstStyle/>
          <a:p>
            <a:pPr algn="r"/>
            <a:r>
              <a:rPr lang="en-GB" sz="1200" dirty="0" smtClean="0">
                <a:solidFill>
                  <a:schemeClr val="accent5"/>
                </a:solidFill>
              </a:rPr>
              <a:t>https://pathowe.co.uk/wp-content/uploads/2017/02/iis-sql-750x503.png</a:t>
            </a:r>
            <a:endParaRPr lang="en-GB" sz="1200" dirty="0">
              <a:solidFill>
                <a:schemeClr val="accent5"/>
              </a:solidFill>
            </a:endParaRPr>
          </a:p>
        </p:txBody>
      </p:sp>
    </p:spTree>
  </p:cSld>
  <p:clrMapOvr>
    <a:masterClrMapping/>
  </p:clrMapOvr>
  <p:transition advTm="130282"/>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Monitors upstream data feeds</a:t>
            </a:r>
          </a:p>
          <a:p>
            <a:r>
              <a:rPr lang="en-GB" dirty="0" smtClean="0"/>
              <a:t>Decides when to process data feeds</a:t>
            </a:r>
          </a:p>
          <a:p>
            <a:r>
              <a:rPr lang="en-GB" dirty="0" smtClean="0"/>
              <a:t>Manages compute grid</a:t>
            </a:r>
          </a:p>
          <a:p>
            <a:r>
              <a:rPr lang="en-GB" dirty="0" smtClean="0"/>
              <a:t>Processes data feeds in parallel</a:t>
            </a:r>
          </a:p>
          <a:p>
            <a:r>
              <a:rPr lang="en-GB" dirty="0" smtClean="0"/>
              <a:t>Dispatches work to grid</a:t>
            </a:r>
          </a:p>
          <a:p>
            <a:r>
              <a:rPr lang="en-GB" dirty="0" smtClean="0"/>
              <a:t>Aggregate results in parallel</a:t>
            </a:r>
            <a:endParaRPr lang="en-GB" dirty="0"/>
          </a:p>
        </p:txBody>
      </p:sp>
      <p:sp>
        <p:nvSpPr>
          <p:cNvPr id="3" name="Title 2"/>
          <p:cNvSpPr>
            <a:spLocks noGrp="1"/>
          </p:cNvSpPr>
          <p:nvPr>
            <p:ph type="title"/>
          </p:nvPr>
        </p:nvSpPr>
        <p:spPr>
          <a:xfrm>
            <a:off x="777240" y="4876800"/>
            <a:ext cx="8115240" cy="914400"/>
          </a:xfrm>
        </p:spPr>
        <p:txBody>
          <a:bodyPr/>
          <a:lstStyle/>
          <a:p>
            <a:r>
              <a:rPr lang="en-GB" dirty="0" smtClean="0"/>
              <a:t>“The Scheduler”</a:t>
            </a:r>
            <a:endParaRPr lang="en-GB" dirty="0"/>
          </a:p>
        </p:txBody>
      </p:sp>
      <p:sp>
        <p:nvSpPr>
          <p:cNvPr id="4" name="Footer Placeholder 3"/>
          <p:cNvSpPr>
            <a:spLocks noGrp="1"/>
          </p:cNvSpPr>
          <p:nvPr>
            <p:ph type="ftr" sz="quarter" idx="12"/>
          </p:nvPr>
        </p:nvSpPr>
        <p:spPr/>
        <p:txBody>
          <a:bodyPr/>
          <a:lstStyle/>
          <a:p>
            <a:r>
              <a:rPr lang="en-GB" smtClean="0"/>
              <a:t>@chrisoldwood / gort@cix.co.uk / chrisoldwood.com</a:t>
            </a:r>
            <a:endParaRPr lang="en-GB"/>
          </a:p>
        </p:txBody>
      </p:sp>
    </p:spTree>
  </p:cSld>
  <p:clrMapOvr>
    <a:masterClrMapping/>
  </p:clrMapOvr>
  <p:transition advTm="147297"/>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Monolithic Enterprises</a:t>
            </a:r>
            <a:endParaRPr lang="en-GB" dirty="0"/>
          </a:p>
        </p:txBody>
      </p:sp>
      <p:sp>
        <p:nvSpPr>
          <p:cNvPr id="4" name="Footer Placeholder 3"/>
          <p:cNvSpPr>
            <a:spLocks noGrp="1"/>
          </p:cNvSpPr>
          <p:nvPr>
            <p:ph type="ftr" sz="quarter" idx="12"/>
          </p:nvPr>
        </p:nvSpPr>
        <p:spPr/>
        <p:txBody>
          <a:bodyPr/>
          <a:lstStyle/>
          <a:p>
            <a:r>
              <a:rPr lang="en-GB" smtClean="0"/>
              <a:t>@chrisoldwood / gort@cix.co.uk / chrisoldwood.com</a:t>
            </a:r>
            <a:endParaRPr lang="en-GB"/>
          </a:p>
        </p:txBody>
      </p:sp>
      <p:pic>
        <p:nvPicPr>
          <p:cNvPr id="20482" name="Picture 2" descr="http://www.hns.net/assets/img/data-centres/bristol.jpg"/>
          <p:cNvPicPr>
            <a:picLocks noChangeAspect="1" noChangeArrowheads="1"/>
          </p:cNvPicPr>
          <p:nvPr/>
        </p:nvPicPr>
        <p:blipFill>
          <a:blip r:embed="rId3" cstate="print"/>
          <a:srcRect/>
          <a:stretch>
            <a:fillRect/>
          </a:stretch>
        </p:blipFill>
        <p:spPr bwMode="auto">
          <a:xfrm>
            <a:off x="971600" y="548680"/>
            <a:ext cx="7200800" cy="3600400"/>
          </a:xfrm>
          <a:prstGeom prst="rect">
            <a:avLst/>
          </a:prstGeom>
          <a:noFill/>
        </p:spPr>
      </p:pic>
      <p:sp>
        <p:nvSpPr>
          <p:cNvPr id="6" name="Rectangle 5"/>
          <p:cNvSpPr/>
          <p:nvPr/>
        </p:nvSpPr>
        <p:spPr>
          <a:xfrm>
            <a:off x="4572000" y="6581001"/>
            <a:ext cx="4572000" cy="276999"/>
          </a:xfrm>
          <a:prstGeom prst="rect">
            <a:avLst/>
          </a:prstGeom>
        </p:spPr>
        <p:txBody>
          <a:bodyPr wrap="square">
            <a:spAutoFit/>
          </a:bodyPr>
          <a:lstStyle/>
          <a:p>
            <a:pPr algn="r"/>
            <a:r>
              <a:rPr lang="en-GB" sz="1200" dirty="0" smtClean="0">
                <a:solidFill>
                  <a:schemeClr val="accent5"/>
                </a:solidFill>
              </a:rPr>
              <a:t>http://www.hns.net/assets/img/data-centres/bristol.jpg</a:t>
            </a:r>
            <a:endParaRPr lang="en-GB" sz="1200" dirty="0">
              <a:solidFill>
                <a:schemeClr val="accent5"/>
              </a:solidFill>
            </a:endParaRPr>
          </a:p>
        </p:txBody>
      </p:sp>
    </p:spTree>
  </p:cSld>
  <p:clrMapOvr>
    <a:masterClrMapping/>
  </p:clrMapOvr>
  <p:transition advTm="164219"/>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err="1" smtClean="0"/>
              <a:t>Microservices</a:t>
            </a:r>
            <a:endParaRPr lang="en-GB" dirty="0"/>
          </a:p>
        </p:txBody>
      </p:sp>
      <p:sp>
        <p:nvSpPr>
          <p:cNvPr id="4" name="Footer Placeholder 3"/>
          <p:cNvSpPr>
            <a:spLocks noGrp="1"/>
          </p:cNvSpPr>
          <p:nvPr>
            <p:ph type="ftr" sz="quarter" idx="12"/>
          </p:nvPr>
        </p:nvSpPr>
        <p:spPr/>
        <p:txBody>
          <a:bodyPr/>
          <a:lstStyle/>
          <a:p>
            <a:r>
              <a:rPr lang="en-GB" smtClean="0"/>
              <a:t>@chrisoldwood / gort@cix.co.uk / chrisoldwood.com</a:t>
            </a:r>
            <a:endParaRPr lang="en-GB"/>
          </a:p>
        </p:txBody>
      </p:sp>
      <p:pic>
        <p:nvPicPr>
          <p:cNvPr id="18434" name="Picture 2" descr="https://i.stack.imgur.com/G0Syx.jpg"/>
          <p:cNvPicPr>
            <a:picLocks noChangeAspect="1" noChangeArrowheads="1"/>
          </p:cNvPicPr>
          <p:nvPr/>
        </p:nvPicPr>
        <p:blipFill>
          <a:blip r:embed="rId3" cstate="print"/>
          <a:srcRect/>
          <a:stretch>
            <a:fillRect/>
          </a:stretch>
        </p:blipFill>
        <p:spPr bwMode="auto">
          <a:xfrm>
            <a:off x="1619672" y="548680"/>
            <a:ext cx="6552728" cy="4287763"/>
          </a:xfrm>
          <a:prstGeom prst="rect">
            <a:avLst/>
          </a:prstGeom>
          <a:noFill/>
        </p:spPr>
      </p:pic>
      <p:sp>
        <p:nvSpPr>
          <p:cNvPr id="6" name="Rectangle 5"/>
          <p:cNvSpPr/>
          <p:nvPr/>
        </p:nvSpPr>
        <p:spPr>
          <a:xfrm>
            <a:off x="6012160" y="6581001"/>
            <a:ext cx="3131840" cy="276999"/>
          </a:xfrm>
          <a:prstGeom prst="rect">
            <a:avLst/>
          </a:prstGeom>
        </p:spPr>
        <p:txBody>
          <a:bodyPr wrap="square">
            <a:spAutoFit/>
          </a:bodyPr>
          <a:lstStyle/>
          <a:p>
            <a:pPr algn="r"/>
            <a:r>
              <a:rPr lang="en-GB" sz="1200" dirty="0" smtClean="0">
                <a:solidFill>
                  <a:schemeClr val="accent5"/>
                </a:solidFill>
              </a:rPr>
              <a:t>https://i.stack.imgur.com/G0Syx.jpg</a:t>
            </a:r>
            <a:endParaRPr lang="en-GB" sz="1200" dirty="0">
              <a:solidFill>
                <a:schemeClr val="accent5"/>
              </a:solidFill>
            </a:endParaRPr>
          </a:p>
        </p:txBody>
      </p:sp>
    </p:spTree>
  </p:cSld>
  <p:clrMapOvr>
    <a:masterClrMapping/>
  </p:clrMapOvr>
  <p:transition advTm="104765"/>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PT-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PPT-Theme</Template>
  <TotalTime>7166</TotalTime>
  <Words>988</Words>
  <Application>Microsoft Office PowerPoint</Application>
  <PresentationFormat>On-screen Show (4:3)</PresentationFormat>
  <Paragraphs>166</Paragraphs>
  <Slides>29</Slides>
  <Notes>19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PPT-Theme</vt:lpstr>
      <vt:lpstr>Monolithic Delivery</vt:lpstr>
      <vt:lpstr>Monoliths</vt:lpstr>
      <vt:lpstr>Monolith (n)</vt:lpstr>
      <vt:lpstr>The Archetypal Monolith</vt:lpstr>
      <vt:lpstr>Monolithic Systems</vt:lpstr>
      <vt:lpstr>Monolithic Architecture</vt:lpstr>
      <vt:lpstr>“The Scheduler”</vt:lpstr>
      <vt:lpstr>Monolithic Enterprises</vt:lpstr>
      <vt:lpstr>Microservices</vt:lpstr>
      <vt:lpstr>Monolithic Delivery</vt:lpstr>
      <vt:lpstr>Decoupling Delivery</vt:lpstr>
      <vt:lpstr>Smaller Units of Change</vt:lpstr>
      <vt:lpstr>Always Be Ready To Ship</vt:lpstr>
      <vt:lpstr>Partial Deliveries</vt:lpstr>
      <vt:lpstr>Emergent Design</vt:lpstr>
      <vt:lpstr>Slide 16</vt:lpstr>
      <vt:lpstr>Slide 17</vt:lpstr>
      <vt:lpstr>Slide 18</vt:lpstr>
      <vt:lpstr>Refactor All The Things</vt:lpstr>
      <vt:lpstr>Deploy Frequently</vt:lpstr>
      <vt:lpstr>Monitoring</vt:lpstr>
      <vt:lpstr>Barriers to Delivery</vt:lpstr>
      <vt:lpstr>Identify the Real Waste</vt:lpstr>
      <vt:lpstr>Minimise Branching</vt:lpstr>
      <vt:lpstr>Shared Binaries</vt:lpstr>
      <vt:lpstr>References</vt:lpstr>
      <vt:lpstr>Slide 27</vt:lpstr>
      <vt:lpstr>Q &amp; A</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Monolithic Delivery</dc:title>
  <dc:creator>Chris Oldwood</dc:creator>
  <cp:lastModifiedBy>Chris Oldwood</cp:lastModifiedBy>
  <cp:revision>71</cp:revision>
  <dcterms:created xsi:type="dcterms:W3CDTF">2018-03-28T07:36:58Z</dcterms:created>
  <dcterms:modified xsi:type="dcterms:W3CDTF">2018-04-13T16:14:41Z</dcterms:modified>
</cp:coreProperties>
</file>