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310" r:id="rId7"/>
    <p:sldId id="300" r:id="rId8"/>
    <p:sldId id="304" r:id="rId9"/>
    <p:sldId id="301" r:id="rId10"/>
    <p:sldId id="312" r:id="rId11"/>
    <p:sldId id="303" r:id="rId12"/>
    <p:sldId id="305" r:id="rId13"/>
    <p:sldId id="306" r:id="rId14"/>
    <p:sldId id="311" r:id="rId15"/>
    <p:sldId id="313" r:id="rId16"/>
    <p:sldId id="307" r:id="rId17"/>
    <p:sldId id="314" r:id="rId18"/>
    <p:sldId id="308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95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hopping-cart-shopping-icon-1105049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://commons.wikimedia.org/wiki/Category:Clothing_ic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shopping-pn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pixabay.com/en/shopping-bags-shopping-bag-1400845/" TargetMode="External"/><Relationship Id="rId4" Type="http://schemas.openxmlformats.org/officeDocument/2006/relationships/hyperlink" Target="http://www.pngall.com/online-shopping-png/download/12587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242147/man-in-suit-think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enn_Wharton.svg" TargetMode="External"/><Relationship Id="rId7" Type="http://schemas.openxmlformats.org/officeDocument/2006/relationships/hyperlink" Target="http://ko.wikipedia.org/wiki/%EC%8B%9C%EC%B9%B4%EA%B3%A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newmedia.shoutwiki.com/wiki/New_Media_in_Real_Estate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ndstack.io/docs/neo4j-graphql-overview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717393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 Store Location Allocation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By: </a:t>
            </a:r>
            <a:r>
              <a:rPr lang="en-US" sz="2800" dirty="0" err="1">
                <a:solidFill>
                  <a:schemeClr val="accent4"/>
                </a:solidFill>
              </a:rPr>
              <a:t>Archika</a:t>
            </a:r>
            <a:r>
              <a:rPr lang="en-US" sz="2800" dirty="0">
                <a:solidFill>
                  <a:schemeClr val="accent4"/>
                </a:solidFill>
              </a:rPr>
              <a:t>, Chris, Mark and Radhika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87013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Demand Model – Neighborhood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589543-DC83-9E44-800C-30E999FB8996}"/>
                  </a:ext>
                </a:extLst>
              </p:cNvPr>
              <p:cNvSpPr/>
              <p:nvPr/>
            </p:nvSpPr>
            <p:spPr>
              <a:xfrm>
                <a:off x="239599" y="1310952"/>
                <a:ext cx="9253728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use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betas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from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demand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model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get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going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predicted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sales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value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point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on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map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lat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lang</m:t>
                    </m:r>
                    <m:r>
                      <m:rPr>
                        <m:nor/>
                      </m:rPr>
                      <a: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589543-DC83-9E44-800C-30E999FB8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9" y="1310952"/>
                <a:ext cx="9253728" cy="639983"/>
              </a:xfrm>
              <a:prstGeom prst="rect">
                <a:avLst/>
              </a:prstGeom>
              <a:blipFill>
                <a:blip r:embed="rId2"/>
                <a:stretch>
                  <a:fillRect l="-411"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D13FA1-3958-FA40-A8BB-382FD96127BA}"/>
                  </a:ext>
                </a:extLst>
              </p:cNvPr>
              <p:cNvSpPr/>
              <p:nvPr/>
            </p:nvSpPr>
            <p:spPr>
              <a:xfrm>
                <a:off x="548640" y="2249817"/>
                <a:ext cx="10580663" cy="445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𝑠𝑢𝑟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𝑝𝑟𝑜𝑝𝑣𝑎𝑙𝑢𝑒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𝑠𝑢𝑟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𝑝𝑟𝑜𝑝𝑣𝑎𝑙𝑢𝑒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D13FA1-3958-FA40-A8BB-382FD9612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249817"/>
                <a:ext cx="10580663" cy="445507"/>
              </a:xfrm>
              <a:prstGeom prst="rect">
                <a:avLst/>
              </a:prstGeom>
              <a:blipFill>
                <a:blip r:embed="rId3"/>
                <a:stretch>
                  <a:fillRect l="-12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00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Objective Function 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2FF44-D59D-6448-878F-AC04D40652AD}"/>
              </a:ext>
            </a:extLst>
          </p:cNvPr>
          <p:cNvSpPr txBox="1"/>
          <p:nvPr/>
        </p:nvSpPr>
        <p:spPr>
          <a:xfrm>
            <a:off x="377952" y="1260496"/>
            <a:ext cx="9458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ideas:</a:t>
            </a:r>
          </a:p>
          <a:p>
            <a:endParaRPr lang="en-US" dirty="0"/>
          </a:p>
          <a:p>
            <a:r>
              <a:rPr lang="en-US" dirty="0"/>
              <a:t>1. The further we are from existing stores, the better, so as to more optimally allocate demand across the entire city</a:t>
            </a:r>
          </a:p>
          <a:p>
            <a:endParaRPr lang="en-US" dirty="0"/>
          </a:p>
          <a:p>
            <a:r>
              <a:rPr lang="en-US" dirty="0"/>
              <a:t>2. The more predictive the local socioeconomic conditions are of demand, the more attractive said locality is for site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3. The interactive effect of distance and other stores’ demand is that, potential stores sites are rewarded for being far away from high-demand stores in comparison to lower-demand stores; likewise, if a potential store site is close to a high demand store, it will be more rewarded than a potential store site that is close to a low </a:t>
            </a:r>
            <a:r>
              <a:rPr lang="en-US"/>
              <a:t>demand store.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Julia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0CA-511E-AD48-B382-AE70620E8621}"/>
              </a:ext>
            </a:extLst>
          </p:cNvPr>
          <p:cNvSpPr/>
          <p:nvPr/>
        </p:nvSpPr>
        <p:spPr>
          <a:xfrm>
            <a:off x="377952" y="2351252"/>
            <a:ext cx="685044" cy="29966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03695-EB8E-034C-89C9-0F1AB96C3F91}"/>
              </a:ext>
            </a:extLst>
          </p:cNvPr>
          <p:cNvSpPr txBox="1"/>
          <p:nvPr/>
        </p:nvSpPr>
        <p:spPr>
          <a:xfrm>
            <a:off x="555640" y="2423122"/>
            <a:ext cx="8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A6650-E6F2-9749-823E-3157FB5CE2CD}"/>
              </a:ext>
            </a:extLst>
          </p:cNvPr>
          <p:cNvSpPr txBox="1"/>
          <p:nvPr/>
        </p:nvSpPr>
        <p:spPr>
          <a:xfrm>
            <a:off x="377952" y="3852583"/>
            <a:ext cx="8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A47C0-320B-8A4B-B0E1-E31745115BBA}"/>
              </a:ext>
            </a:extLst>
          </p:cNvPr>
          <p:cNvSpPr txBox="1"/>
          <p:nvPr/>
        </p:nvSpPr>
        <p:spPr>
          <a:xfrm>
            <a:off x="302929" y="901328"/>
            <a:ext cx="5486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type: maximization, Integer Programming</a:t>
            </a:r>
          </a:p>
          <a:p>
            <a:r>
              <a:rPr lang="en-US" dirty="0"/>
              <a:t>The objective function: </a:t>
            </a:r>
            <a:r>
              <a:rPr lang="en-US" b="1" i="1" dirty="0"/>
              <a:t>D </a:t>
            </a:r>
            <a:r>
              <a:rPr lang="en-US" dirty="0"/>
              <a:t>+</a:t>
            </a:r>
            <a:r>
              <a:rPr lang="en-US" b="1" i="1" dirty="0"/>
              <a:t> L</a:t>
            </a:r>
          </a:p>
          <a:p>
            <a:r>
              <a:rPr lang="en-US" i="1" dirty="0"/>
              <a:t>Variable and constraint: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741C0-BCB4-9544-B0EA-9E547BB5E7AD}"/>
              </a:ext>
            </a:extLst>
          </p:cNvPr>
          <p:cNvSpPr txBox="1"/>
          <p:nvPr/>
        </p:nvSpPr>
        <p:spPr>
          <a:xfrm>
            <a:off x="1674737" y="2053790"/>
            <a:ext cx="7566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Variable: </a:t>
            </a:r>
            <a:r>
              <a:rPr lang="en-US" dirty="0"/>
              <a:t>X[ 1:n ]</a:t>
            </a:r>
          </a:p>
          <a:p>
            <a:endParaRPr lang="en-US" dirty="0"/>
          </a:p>
          <a:p>
            <a:r>
              <a:rPr lang="en-US" b="1" dirty="0"/>
              <a:t>Type: </a:t>
            </a:r>
            <a:r>
              <a:rPr lang="en-US" dirty="0"/>
              <a:t>binary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Size: </a:t>
            </a:r>
            <a:r>
              <a:rPr lang="en-US" dirty="0"/>
              <a:t>(number of locations to choose the best location from, 1)</a:t>
            </a:r>
          </a:p>
          <a:p>
            <a:endParaRPr lang="en-US" dirty="0"/>
          </a:p>
          <a:p>
            <a:r>
              <a:rPr lang="en-US" b="1" dirty="0"/>
              <a:t>Constraint: </a:t>
            </a:r>
            <a:r>
              <a:rPr lang="en-US" dirty="0"/>
              <a:t>sum(X[ 1:n ]) = 1</a:t>
            </a:r>
          </a:p>
          <a:p>
            <a:endParaRPr lang="en-US" b="1" dirty="0"/>
          </a:p>
          <a:p>
            <a:r>
              <a:rPr lang="en-US" b="1" dirty="0"/>
              <a:t>Intuition:</a:t>
            </a:r>
            <a:r>
              <a:rPr lang="en-US" dirty="0"/>
              <a:t> this column vector acts as a selector, and the goal is to find the X[ </a:t>
            </a:r>
            <a:r>
              <a:rPr lang="en-US" dirty="0" err="1"/>
              <a:t>i</a:t>
            </a:r>
            <a:r>
              <a:rPr lang="en-US" dirty="0"/>
              <a:t> ] where the objective function is largest, set the X[ </a:t>
            </a:r>
            <a:r>
              <a:rPr lang="en-US" dirty="0" err="1"/>
              <a:t>i</a:t>
            </a:r>
            <a:r>
              <a:rPr lang="en-US" dirty="0"/>
              <a:t> ] to 1, and the rest to 0, so as to pinpoint the location.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Julia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39DB2-4122-6543-9919-24C1A1DBC31C}"/>
              </a:ext>
            </a:extLst>
          </p:cNvPr>
          <p:cNvSpPr/>
          <p:nvPr/>
        </p:nvSpPr>
        <p:spPr>
          <a:xfrm>
            <a:off x="377952" y="2934578"/>
            <a:ext cx="734440" cy="2983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53665-9497-AD44-ABEB-7035121FDC39}"/>
              </a:ext>
            </a:extLst>
          </p:cNvPr>
          <p:cNvSpPr txBox="1"/>
          <p:nvPr/>
        </p:nvSpPr>
        <p:spPr>
          <a:xfrm>
            <a:off x="342380" y="2906216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B9810-F241-2A45-A621-5D81AAD74C9D}"/>
              </a:ext>
            </a:extLst>
          </p:cNvPr>
          <p:cNvSpPr txBox="1"/>
          <p:nvPr/>
        </p:nvSpPr>
        <p:spPr>
          <a:xfrm>
            <a:off x="589245" y="2810637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48CF2-376E-D941-80AF-F6BD643194F4}"/>
              </a:ext>
            </a:extLst>
          </p:cNvPr>
          <p:cNvSpPr txBox="1"/>
          <p:nvPr/>
        </p:nvSpPr>
        <p:spPr>
          <a:xfrm>
            <a:off x="3769797" y="2792102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D42CE-7992-E543-9E73-8C6F123ABB48}"/>
              </a:ext>
            </a:extLst>
          </p:cNvPr>
          <p:cNvSpPr/>
          <p:nvPr/>
        </p:nvSpPr>
        <p:spPr>
          <a:xfrm>
            <a:off x="1688476" y="2698758"/>
            <a:ext cx="1997765" cy="7085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F9B5-CF80-2044-AB4F-4949A0CA8705}"/>
              </a:ext>
            </a:extLst>
          </p:cNvPr>
          <p:cNvSpPr txBox="1"/>
          <p:nvPr/>
        </p:nvSpPr>
        <p:spPr>
          <a:xfrm>
            <a:off x="1684171" y="2863640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373AE-CCD4-F143-A635-D65ADA7EABB4}"/>
              </a:ext>
            </a:extLst>
          </p:cNvPr>
          <p:cNvSpPr txBox="1"/>
          <p:nvPr/>
        </p:nvSpPr>
        <p:spPr>
          <a:xfrm>
            <a:off x="2507120" y="267897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0AD9C-ACE4-6C48-9AB7-6BFDCAA6434D}"/>
              </a:ext>
            </a:extLst>
          </p:cNvPr>
          <p:cNvSpPr txBox="1"/>
          <p:nvPr/>
        </p:nvSpPr>
        <p:spPr>
          <a:xfrm>
            <a:off x="1212562" y="2776039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F1EB1-183F-9643-B75B-316113D956EF}"/>
              </a:ext>
            </a:extLst>
          </p:cNvPr>
          <p:cNvSpPr/>
          <p:nvPr/>
        </p:nvSpPr>
        <p:spPr>
          <a:xfrm>
            <a:off x="4262325" y="2070274"/>
            <a:ext cx="1997765" cy="19892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97001-926F-8D48-9D6A-3FBA5F64E916}"/>
              </a:ext>
            </a:extLst>
          </p:cNvPr>
          <p:cNvSpPr txBox="1"/>
          <p:nvPr/>
        </p:nvSpPr>
        <p:spPr>
          <a:xfrm>
            <a:off x="4320452" y="2883530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CA545-0A93-9747-A959-DA736910D582}"/>
              </a:ext>
            </a:extLst>
          </p:cNvPr>
          <p:cNvSpPr txBox="1"/>
          <p:nvPr/>
        </p:nvSpPr>
        <p:spPr>
          <a:xfrm>
            <a:off x="5088079" y="207027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4CF36-FE6E-5B4D-97F1-7E3BFE4F221C}"/>
              </a:ext>
            </a:extLst>
          </p:cNvPr>
          <p:cNvSpPr txBox="1"/>
          <p:nvPr/>
        </p:nvSpPr>
        <p:spPr>
          <a:xfrm>
            <a:off x="6318217" y="2792102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0CA-511E-AD48-B382-AE70620E8621}"/>
              </a:ext>
            </a:extLst>
          </p:cNvPr>
          <p:cNvSpPr/>
          <p:nvPr/>
        </p:nvSpPr>
        <p:spPr>
          <a:xfrm>
            <a:off x="6793092" y="2059362"/>
            <a:ext cx="292752" cy="1977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03695-EB8E-034C-89C9-0F1AB96C3F91}"/>
              </a:ext>
            </a:extLst>
          </p:cNvPr>
          <p:cNvSpPr txBox="1"/>
          <p:nvPr/>
        </p:nvSpPr>
        <p:spPr>
          <a:xfrm>
            <a:off x="6793092" y="2059362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A6650-E6F2-9749-823E-3157FB5CE2CD}"/>
              </a:ext>
            </a:extLst>
          </p:cNvPr>
          <p:cNvSpPr txBox="1"/>
          <p:nvPr/>
        </p:nvSpPr>
        <p:spPr>
          <a:xfrm>
            <a:off x="6710526" y="2883530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A47C0-320B-8A4B-B0E1-E31745115BBA}"/>
              </a:ext>
            </a:extLst>
          </p:cNvPr>
          <p:cNvSpPr txBox="1"/>
          <p:nvPr/>
        </p:nvSpPr>
        <p:spPr>
          <a:xfrm>
            <a:off x="302929" y="901328"/>
            <a:ext cx="554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type: maximization , Integer Programming</a:t>
            </a:r>
          </a:p>
          <a:p>
            <a:r>
              <a:rPr lang="en-US" dirty="0"/>
              <a:t>The objective function: </a:t>
            </a:r>
            <a:r>
              <a:rPr lang="en-US" b="1" i="1" dirty="0"/>
              <a:t>D </a:t>
            </a:r>
            <a:r>
              <a:rPr lang="en-US" dirty="0"/>
              <a:t>+</a:t>
            </a:r>
            <a:r>
              <a:rPr lang="en-US" b="1" i="1" dirty="0"/>
              <a:t> L</a:t>
            </a:r>
          </a:p>
          <a:p>
            <a:r>
              <a:rPr lang="en-US" b="1" i="1" dirty="0"/>
              <a:t>D: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741C0-BCB4-9544-B0EA-9E547BB5E7AD}"/>
              </a:ext>
            </a:extLst>
          </p:cNvPr>
          <p:cNvSpPr txBox="1"/>
          <p:nvPr/>
        </p:nvSpPr>
        <p:spPr>
          <a:xfrm>
            <a:off x="302929" y="3847251"/>
            <a:ext cx="116289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i="1" dirty="0"/>
              <a:t>a: </a:t>
            </a:r>
            <a:r>
              <a:rPr lang="en-US" dirty="0"/>
              <a:t>the number of existing stores;</a:t>
            </a:r>
          </a:p>
          <a:p>
            <a:r>
              <a:rPr lang="en-US" b="1" i="1" dirty="0"/>
              <a:t>p: </a:t>
            </a:r>
            <a:r>
              <a:rPr lang="en-US" dirty="0"/>
              <a:t>the number of estimated parameters in the D demand model;</a:t>
            </a:r>
          </a:p>
          <a:p>
            <a:r>
              <a:rPr lang="en-US" b="1" i="1" dirty="0"/>
              <a:t>n: </a:t>
            </a:r>
            <a:r>
              <a:rPr lang="en-US" dirty="0"/>
              <a:t>the number of locations (coordinates) to choose the best location from.</a:t>
            </a:r>
          </a:p>
          <a:p>
            <a:endParaRPr lang="en-US" b="1" i="1" dirty="0"/>
          </a:p>
          <a:p>
            <a:r>
              <a:rPr lang="en-US" b="1" i="1" dirty="0"/>
              <a:t>1: </a:t>
            </a:r>
            <a:r>
              <a:rPr lang="en-US" dirty="0"/>
              <a:t>the coefficients from the D demand model, describing the effect of each predictor on the demand of each existing store</a:t>
            </a:r>
          </a:p>
          <a:p>
            <a:r>
              <a:rPr lang="en-US" b="1" i="1" dirty="0"/>
              <a:t>2: </a:t>
            </a:r>
            <a:r>
              <a:rPr lang="en-US" dirty="0"/>
              <a:t>the value of the predictors with respect to each existing store</a:t>
            </a:r>
          </a:p>
          <a:p>
            <a:r>
              <a:rPr lang="en-US" b="1" i="1" dirty="0"/>
              <a:t>1 X 2: </a:t>
            </a:r>
            <a:r>
              <a:rPr lang="en-US" dirty="0"/>
              <a:t>the demand with respect to each existing store</a:t>
            </a:r>
          </a:p>
          <a:p>
            <a:r>
              <a:rPr lang="en-US" b="1" i="1" dirty="0"/>
              <a:t>3: </a:t>
            </a:r>
            <a:r>
              <a:rPr lang="en-US" dirty="0"/>
              <a:t>the distance between each existing store and each location of consideration</a:t>
            </a:r>
          </a:p>
          <a:p>
            <a:r>
              <a:rPr lang="en-US" b="1" i="1" dirty="0"/>
              <a:t>4: </a:t>
            </a:r>
            <a:r>
              <a:rPr lang="en-US" dirty="0"/>
              <a:t>the variable of the objective function</a:t>
            </a:r>
            <a:endParaRPr lang="en-US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8C97DC-BA85-DA4E-AFC7-C4CE4DF3CDF5}"/>
              </a:ext>
            </a:extLst>
          </p:cNvPr>
          <p:cNvSpPr txBox="1"/>
          <p:nvPr/>
        </p:nvSpPr>
        <p:spPr>
          <a:xfrm>
            <a:off x="594329" y="2541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5B60D2-3364-8C44-B336-2B107AFA3902}"/>
              </a:ext>
            </a:extLst>
          </p:cNvPr>
          <p:cNvSpPr txBox="1"/>
          <p:nvPr/>
        </p:nvSpPr>
        <p:spPr>
          <a:xfrm>
            <a:off x="2521342" y="230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6711B-C5DC-B24A-845D-014D8D511C7E}"/>
              </a:ext>
            </a:extLst>
          </p:cNvPr>
          <p:cNvSpPr txBox="1"/>
          <p:nvPr/>
        </p:nvSpPr>
        <p:spPr>
          <a:xfrm>
            <a:off x="5088079" y="1719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ED14B-A34C-5247-8D24-E9B0E8195C01}"/>
              </a:ext>
            </a:extLst>
          </p:cNvPr>
          <p:cNvSpPr txBox="1"/>
          <p:nvPr/>
        </p:nvSpPr>
        <p:spPr>
          <a:xfrm>
            <a:off x="6760432" y="1719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478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Julia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39DB2-4122-6543-9919-24C1A1DBC31C}"/>
              </a:ext>
            </a:extLst>
          </p:cNvPr>
          <p:cNvSpPr/>
          <p:nvPr/>
        </p:nvSpPr>
        <p:spPr>
          <a:xfrm>
            <a:off x="377952" y="2863640"/>
            <a:ext cx="734440" cy="3892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53665-9497-AD44-ABEB-7035121FDC39}"/>
              </a:ext>
            </a:extLst>
          </p:cNvPr>
          <p:cNvSpPr txBox="1"/>
          <p:nvPr/>
        </p:nvSpPr>
        <p:spPr>
          <a:xfrm>
            <a:off x="391766" y="2883530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B9810-F241-2A45-A621-5D81AAD74C9D}"/>
              </a:ext>
            </a:extLst>
          </p:cNvPr>
          <p:cNvSpPr txBox="1"/>
          <p:nvPr/>
        </p:nvSpPr>
        <p:spPr>
          <a:xfrm>
            <a:off x="604189" y="2736636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D42CE-7992-E543-9E73-8C6F123ABB48}"/>
              </a:ext>
            </a:extLst>
          </p:cNvPr>
          <p:cNvSpPr/>
          <p:nvPr/>
        </p:nvSpPr>
        <p:spPr>
          <a:xfrm>
            <a:off x="1688476" y="2698758"/>
            <a:ext cx="1997765" cy="7085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F9B5-CF80-2044-AB4F-4949A0CA8705}"/>
              </a:ext>
            </a:extLst>
          </p:cNvPr>
          <p:cNvSpPr txBox="1"/>
          <p:nvPr/>
        </p:nvSpPr>
        <p:spPr>
          <a:xfrm>
            <a:off x="1684171" y="2863640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373AE-CCD4-F143-A635-D65ADA7EABB4}"/>
              </a:ext>
            </a:extLst>
          </p:cNvPr>
          <p:cNvSpPr txBox="1"/>
          <p:nvPr/>
        </p:nvSpPr>
        <p:spPr>
          <a:xfrm>
            <a:off x="2507120" y="267897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0AD9C-ACE4-6C48-9AB7-6BFDCAA6434D}"/>
              </a:ext>
            </a:extLst>
          </p:cNvPr>
          <p:cNvSpPr txBox="1"/>
          <p:nvPr/>
        </p:nvSpPr>
        <p:spPr>
          <a:xfrm>
            <a:off x="1212562" y="2776039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4CF36-FE6E-5B4D-97F1-7E3BFE4F221C}"/>
              </a:ext>
            </a:extLst>
          </p:cNvPr>
          <p:cNvSpPr txBox="1"/>
          <p:nvPr/>
        </p:nvSpPr>
        <p:spPr>
          <a:xfrm>
            <a:off x="3811990" y="2768964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0CA-511E-AD48-B382-AE70620E8621}"/>
              </a:ext>
            </a:extLst>
          </p:cNvPr>
          <p:cNvSpPr/>
          <p:nvPr/>
        </p:nvSpPr>
        <p:spPr>
          <a:xfrm>
            <a:off x="4286865" y="2036224"/>
            <a:ext cx="292752" cy="1977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03695-EB8E-034C-89C9-0F1AB96C3F91}"/>
              </a:ext>
            </a:extLst>
          </p:cNvPr>
          <p:cNvSpPr txBox="1"/>
          <p:nvPr/>
        </p:nvSpPr>
        <p:spPr>
          <a:xfrm>
            <a:off x="4286865" y="203622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A6650-E6F2-9749-823E-3157FB5CE2CD}"/>
              </a:ext>
            </a:extLst>
          </p:cNvPr>
          <p:cNvSpPr txBox="1"/>
          <p:nvPr/>
        </p:nvSpPr>
        <p:spPr>
          <a:xfrm>
            <a:off x="4255720" y="2872911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A47C0-320B-8A4B-B0E1-E31745115BBA}"/>
              </a:ext>
            </a:extLst>
          </p:cNvPr>
          <p:cNvSpPr txBox="1"/>
          <p:nvPr/>
        </p:nvSpPr>
        <p:spPr>
          <a:xfrm>
            <a:off x="302929" y="901204"/>
            <a:ext cx="554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type: maximization , Integer Programming</a:t>
            </a:r>
          </a:p>
          <a:p>
            <a:r>
              <a:rPr lang="en-US" dirty="0"/>
              <a:t>The objective function: </a:t>
            </a:r>
            <a:r>
              <a:rPr lang="en-US" b="1" i="1" dirty="0"/>
              <a:t>D </a:t>
            </a:r>
            <a:r>
              <a:rPr lang="en-US" dirty="0"/>
              <a:t>+</a:t>
            </a:r>
            <a:r>
              <a:rPr lang="en-US" b="1" i="1" dirty="0"/>
              <a:t> L</a:t>
            </a:r>
          </a:p>
          <a:p>
            <a:r>
              <a:rPr lang="en-US" b="1" i="1" dirty="0"/>
              <a:t>L: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741C0-BCB4-9544-B0EA-9E547BB5E7AD}"/>
              </a:ext>
            </a:extLst>
          </p:cNvPr>
          <p:cNvSpPr txBox="1"/>
          <p:nvPr/>
        </p:nvSpPr>
        <p:spPr>
          <a:xfrm>
            <a:off x="302929" y="3847251"/>
            <a:ext cx="11674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i="1" dirty="0"/>
              <a:t>b: </a:t>
            </a:r>
            <a:r>
              <a:rPr lang="en-US" dirty="0"/>
              <a:t>the number of existing neighborhoods;</a:t>
            </a:r>
          </a:p>
          <a:p>
            <a:r>
              <a:rPr lang="en-US" b="1" i="1" dirty="0"/>
              <a:t>q: </a:t>
            </a:r>
            <a:r>
              <a:rPr lang="en-US" dirty="0"/>
              <a:t>the number of estimated parameters in the D demand model;</a:t>
            </a:r>
          </a:p>
          <a:p>
            <a:endParaRPr lang="en-US" b="1" i="1" dirty="0"/>
          </a:p>
          <a:p>
            <a:r>
              <a:rPr lang="en-US" b="1" i="1" dirty="0"/>
              <a:t>5: </a:t>
            </a:r>
            <a:r>
              <a:rPr lang="en-US" dirty="0"/>
              <a:t>the coefficients from the L demand model, describing the effect of each predictor on the demand of each neighborhood</a:t>
            </a:r>
          </a:p>
          <a:p>
            <a:r>
              <a:rPr lang="en-US" b="1" i="1" dirty="0"/>
              <a:t>6: </a:t>
            </a:r>
            <a:r>
              <a:rPr lang="en-US" dirty="0"/>
              <a:t>the value of the predictors with respect to each neighborhood</a:t>
            </a:r>
          </a:p>
          <a:p>
            <a:r>
              <a:rPr lang="en-US" b="1" i="1" dirty="0"/>
              <a:t>5 X 6: </a:t>
            </a:r>
            <a:r>
              <a:rPr lang="en-US" dirty="0"/>
              <a:t>the demand with respect to each neighborhood</a:t>
            </a:r>
          </a:p>
          <a:p>
            <a:r>
              <a:rPr lang="en-US" b="1" i="1" dirty="0"/>
              <a:t>7: </a:t>
            </a:r>
            <a:r>
              <a:rPr lang="en-US" dirty="0"/>
              <a:t>the variable of the objective function</a:t>
            </a:r>
            <a:endParaRPr lang="en-US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8C97DC-BA85-DA4E-AFC7-C4CE4DF3CDF5}"/>
              </a:ext>
            </a:extLst>
          </p:cNvPr>
          <p:cNvSpPr txBox="1"/>
          <p:nvPr/>
        </p:nvSpPr>
        <p:spPr>
          <a:xfrm>
            <a:off x="602628" y="252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5B60D2-3364-8C44-B336-2B107AFA3902}"/>
              </a:ext>
            </a:extLst>
          </p:cNvPr>
          <p:cNvSpPr txBox="1"/>
          <p:nvPr/>
        </p:nvSpPr>
        <p:spPr>
          <a:xfrm>
            <a:off x="2520889" y="230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ED14B-A34C-5247-8D24-E9B0E8195C01}"/>
              </a:ext>
            </a:extLst>
          </p:cNvPr>
          <p:cNvSpPr txBox="1"/>
          <p:nvPr/>
        </p:nvSpPr>
        <p:spPr>
          <a:xfrm>
            <a:off x="4276851" y="17138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00B196-F4B0-A043-B151-FAAE55EC58FC}"/>
              </a:ext>
            </a:extLst>
          </p:cNvPr>
          <p:cNvSpPr/>
          <p:nvPr/>
        </p:nvSpPr>
        <p:spPr>
          <a:xfrm>
            <a:off x="7776448" y="2698758"/>
            <a:ext cx="1997765" cy="7085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D99448-3B07-F942-8ACC-02541A268650}"/>
              </a:ext>
            </a:extLst>
          </p:cNvPr>
          <p:cNvSpPr txBox="1"/>
          <p:nvPr/>
        </p:nvSpPr>
        <p:spPr>
          <a:xfrm>
            <a:off x="7772143" y="2863640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D73DA-A7C7-494A-82E9-FEFAC24A650B}"/>
              </a:ext>
            </a:extLst>
          </p:cNvPr>
          <p:cNvSpPr txBox="1"/>
          <p:nvPr/>
        </p:nvSpPr>
        <p:spPr>
          <a:xfrm>
            <a:off x="8595092" y="267897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3C046-86F6-B84B-86E4-75F68EC0DC49}"/>
              </a:ext>
            </a:extLst>
          </p:cNvPr>
          <p:cNvSpPr txBox="1"/>
          <p:nvPr/>
        </p:nvSpPr>
        <p:spPr>
          <a:xfrm>
            <a:off x="7300534" y="2776039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37B485-27C5-864E-A060-9ACD39F2D127}"/>
              </a:ext>
            </a:extLst>
          </p:cNvPr>
          <p:cNvSpPr txBox="1"/>
          <p:nvPr/>
        </p:nvSpPr>
        <p:spPr>
          <a:xfrm>
            <a:off x="9899962" y="2768964"/>
            <a:ext cx="395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82025B-523B-DE4A-B017-33C7FEC73037}"/>
              </a:ext>
            </a:extLst>
          </p:cNvPr>
          <p:cNvSpPr/>
          <p:nvPr/>
        </p:nvSpPr>
        <p:spPr>
          <a:xfrm>
            <a:off x="10374837" y="2036224"/>
            <a:ext cx="292752" cy="1977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B3D98-08AA-4743-A665-74621F2A67F8}"/>
              </a:ext>
            </a:extLst>
          </p:cNvPr>
          <p:cNvSpPr txBox="1"/>
          <p:nvPr/>
        </p:nvSpPr>
        <p:spPr>
          <a:xfrm>
            <a:off x="10374837" y="2036224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C74CCE-FE05-044D-A1C8-615E2236D2C0}"/>
              </a:ext>
            </a:extLst>
          </p:cNvPr>
          <p:cNvSpPr txBox="1"/>
          <p:nvPr/>
        </p:nvSpPr>
        <p:spPr>
          <a:xfrm>
            <a:off x="10343692" y="2872911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8A5F5-2A0A-CC4A-AC78-CEB21B9B25E1}"/>
              </a:ext>
            </a:extLst>
          </p:cNvPr>
          <p:cNvSpPr txBox="1"/>
          <p:nvPr/>
        </p:nvSpPr>
        <p:spPr>
          <a:xfrm>
            <a:off x="6676785" y="2418928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77BA29-D9E5-7440-8657-F3FA393DA6F9}"/>
              </a:ext>
            </a:extLst>
          </p:cNvPr>
          <p:cNvSpPr txBox="1"/>
          <p:nvPr/>
        </p:nvSpPr>
        <p:spPr>
          <a:xfrm>
            <a:off x="8594767" y="2345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00A37-8ED4-AF4B-AECB-18D657FA75BA}"/>
              </a:ext>
            </a:extLst>
          </p:cNvPr>
          <p:cNvSpPr txBox="1"/>
          <p:nvPr/>
        </p:nvSpPr>
        <p:spPr>
          <a:xfrm>
            <a:off x="10365571" y="1713801"/>
            <a:ext cx="3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7’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B02558A-B988-354B-83E4-179D6877B8FB}"/>
              </a:ext>
            </a:extLst>
          </p:cNvPr>
          <p:cNvSpPr/>
          <p:nvPr/>
        </p:nvSpPr>
        <p:spPr>
          <a:xfrm>
            <a:off x="4888698" y="3060249"/>
            <a:ext cx="1219200" cy="45719"/>
          </a:xfrm>
          <a:prstGeom prst="rightArrow">
            <a:avLst/>
          </a:prstGeom>
          <a:ln w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2A8D40-721E-4EA7-BD86-D14976619D42}"/>
              </a:ext>
            </a:extLst>
          </p:cNvPr>
          <p:cNvSpPr/>
          <p:nvPr/>
        </p:nvSpPr>
        <p:spPr>
          <a:xfrm>
            <a:off x="6434021" y="2856239"/>
            <a:ext cx="734440" cy="3892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6F1071-B804-4A47-ABB7-CE9E503EF1CF}"/>
              </a:ext>
            </a:extLst>
          </p:cNvPr>
          <p:cNvSpPr txBox="1"/>
          <p:nvPr/>
        </p:nvSpPr>
        <p:spPr>
          <a:xfrm>
            <a:off x="6447835" y="2876129"/>
            <a:ext cx="2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B2F3E8-7397-4D54-81C3-87DE76588EE1}"/>
              </a:ext>
            </a:extLst>
          </p:cNvPr>
          <p:cNvSpPr txBox="1"/>
          <p:nvPr/>
        </p:nvSpPr>
        <p:spPr>
          <a:xfrm>
            <a:off x="6660258" y="2729235"/>
            <a:ext cx="3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0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A23BFD5D-F84B-5B4C-AE9F-2B275960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3" y="1569403"/>
            <a:ext cx="4652623" cy="420481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827CF-DA16-7A40-BC63-966A873124D7}"/>
              </a:ext>
            </a:extLst>
          </p:cNvPr>
          <p:cNvSpPr txBox="1"/>
          <p:nvPr/>
        </p:nvSpPr>
        <p:spPr>
          <a:xfrm>
            <a:off x="251791" y="1083778"/>
            <a:ext cx="274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Optimal Grocery store location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4F98FD6-BC60-9248-9DB9-00BFA3391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 b="20770"/>
          <a:stretch/>
        </p:blipFill>
        <p:spPr>
          <a:xfrm>
            <a:off x="8527990" y="1299560"/>
            <a:ext cx="3255334" cy="4381711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4A45E13-D327-AD40-9F13-EB6F8CEA82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r="1505" b="20000"/>
          <a:stretch/>
        </p:blipFill>
        <p:spPr>
          <a:xfrm>
            <a:off x="4884954" y="1299561"/>
            <a:ext cx="3255334" cy="43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0CB8-7920-441A-9B78-0F876ACD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52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propose a model to pinpoint the optimal location for a new store with respect to the location of competitor stores, the performance of competitor stores, and the demand potential of a given proposed location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analyze store-level annual sales figures and socioeconomic factors within the city of Chicago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optimizer is employed through Julia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64989"/>
            <a:ext cx="1348582" cy="2301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750012"/>
            <a:ext cx="1348582" cy="2301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10660E1-F053-594B-8D6F-7BEEC48BACE9}"/>
              </a:ext>
            </a:extLst>
          </p:cNvPr>
          <p:cNvSpPr txBox="1">
            <a:spLocks/>
          </p:cNvSpPr>
          <p:nvPr/>
        </p:nvSpPr>
        <p:spPr>
          <a:xfrm>
            <a:off x="266700" y="40190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772D8-5E00-1B4F-B503-1AD4F5A2906C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12BBF8-C06A-E741-BB94-6449378FB4F1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8EFCF5-39E0-40D6-B71F-8709B22FB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E86204-3BDE-4BBE-8C08-57F3D26FC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06E64C-8024-4796-AEF1-CF1B2AADB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BFA10B-78AC-407A-A906-A88FF0754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3728FB-6C3D-4736-B913-D2AB5CBD8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Models – Demand, L Julia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C7462A-2BCA-4418-9257-67BC478BF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35E4A8-2514-4D9B-875D-43D48F20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E2D987-2FFF-4C15-924B-530F8308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088DF73-2B3B-4607-B33B-F683734D4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 Use Case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F2C4-3980-48E1-8E3B-F08F0A691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04FB0F-5AC7-4CA3-8A4E-45A46507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143F1F4-2475-41A8-9F74-0B552332B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0F6BD9-F8F5-4E22-9C39-657C4E9BA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Graph Databases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72AD62-F0E2-4981-B1A3-F773BDEF8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 descr="Icons of bar chart and line graph.">
            <a:extLst>
              <a:ext uri="{FF2B5EF4-FFF2-40B4-BE49-F238E27FC236}">
                <a16:creationId xmlns:a16="http://schemas.microsoft.com/office/drawing/2014/main" id="{4D4F9125-7E16-4619-AD76-92124919F212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7" name="Freeform 372">
              <a:extLst>
                <a:ext uri="{FF2B5EF4-FFF2-40B4-BE49-F238E27FC236}">
                  <a16:creationId xmlns:a16="http://schemas.microsoft.com/office/drawing/2014/main" id="{D8DD2BBF-8497-4939-9D38-57B6519E4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73">
              <a:extLst>
                <a:ext uri="{FF2B5EF4-FFF2-40B4-BE49-F238E27FC236}">
                  <a16:creationId xmlns:a16="http://schemas.microsoft.com/office/drawing/2014/main" id="{2539D93D-84AF-4761-8715-86F6A38BE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9" name="Freeform 1676" descr="Icon of check box. ">
            <a:extLst>
              <a:ext uri="{FF2B5EF4-FFF2-40B4-BE49-F238E27FC236}">
                <a16:creationId xmlns:a16="http://schemas.microsoft.com/office/drawing/2014/main" id="{C6B65617-761B-4F3E-8D79-F0EAEE62B5DE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5344814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4665" descr="Icon of graph. ">
            <a:extLst>
              <a:ext uri="{FF2B5EF4-FFF2-40B4-BE49-F238E27FC236}">
                <a16:creationId xmlns:a16="http://schemas.microsoft.com/office/drawing/2014/main" id="{D1F8D07C-153E-48CA-A731-F9A64246D371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4" name="Group 53" descr="Icon of gears. ">
            <a:extLst>
              <a:ext uri="{FF2B5EF4-FFF2-40B4-BE49-F238E27FC236}">
                <a16:creationId xmlns:a16="http://schemas.microsoft.com/office/drawing/2014/main" id="{B120DF9A-BCFD-4D94-BBEA-596400915316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5" name="Freeform 4359">
              <a:extLst>
                <a:ext uri="{FF2B5EF4-FFF2-40B4-BE49-F238E27FC236}">
                  <a16:creationId xmlns:a16="http://schemas.microsoft.com/office/drawing/2014/main" id="{D0D87583-2DCF-4173-B0F7-77B888F48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360">
              <a:extLst>
                <a:ext uri="{FF2B5EF4-FFF2-40B4-BE49-F238E27FC236}">
                  <a16:creationId xmlns:a16="http://schemas.microsoft.com/office/drawing/2014/main" id="{D3EA8778-7293-489E-B3F9-FF1A098E7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Freeform 4346" descr="Icon of box and whisker chart. ">
            <a:extLst>
              <a:ext uri="{FF2B5EF4-FFF2-40B4-BE49-F238E27FC236}">
                <a16:creationId xmlns:a16="http://schemas.microsoft.com/office/drawing/2014/main" id="{C50E2B90-A3CF-4643-987B-A368AED506AD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human being and gear. ">
            <a:extLst>
              <a:ext uri="{FF2B5EF4-FFF2-40B4-BE49-F238E27FC236}">
                <a16:creationId xmlns:a16="http://schemas.microsoft.com/office/drawing/2014/main" id="{C36B11B5-BF21-4F55-82C3-02B5F4B24C25}"/>
              </a:ext>
            </a:extLst>
          </p:cNvPr>
          <p:cNvGrpSpPr/>
          <p:nvPr/>
        </p:nvGrpSpPr>
        <p:grpSpPr>
          <a:xfrm>
            <a:off x="7142342" y="1822161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9" name="Freeform 3673">
              <a:extLst>
                <a:ext uri="{FF2B5EF4-FFF2-40B4-BE49-F238E27FC236}">
                  <a16:creationId xmlns:a16="http://schemas.microsoft.com/office/drawing/2014/main" id="{84C12CBE-0B5D-4BF0-AC44-803C0BCC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3674">
              <a:extLst>
                <a:ext uri="{FF2B5EF4-FFF2-40B4-BE49-F238E27FC236}">
                  <a16:creationId xmlns:a16="http://schemas.microsoft.com/office/drawing/2014/main" id="{37428C33-CBD9-43AC-95B2-D88F4067B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5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99F1BF-EEE2-3A4D-80DD-8C819F44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44" y="2980007"/>
            <a:ext cx="3889132" cy="3634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0CB8-7920-441A-9B78-0F876ACD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52" y="1077033"/>
            <a:ext cx="10216896" cy="505529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competition within the industry becoming more fierce, optimal site selection of new locations is key to achieving a competitive advantage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performance of a store suffers if the business selects a sub-optimal location, for example: </a:t>
            </a:r>
            <a:r>
              <a:rPr lang="en-US" sz="1800" dirty="0"/>
              <a:t>Companies blindly followed their rivals from city to city or country to country as in case without analyzing whether that same situation is right for them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location optimization shall give a strong foothold to an entrant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AED6C7C-627F-C24F-BB54-B851105D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1106612" y="-98727932"/>
            <a:ext cx="143654684" cy="98727932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60B9986-203B-1B4A-BC0C-55E3CB890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4340999" y="-43715876"/>
            <a:ext cx="54848851" cy="45707376"/>
          </a:xfrm>
          <a:prstGeom prst="rect">
            <a:avLst/>
          </a:prstGeom>
        </p:spPr>
      </p:pic>
      <p:pic>
        <p:nvPicPr>
          <p:cNvPr id="15" name="Picture 1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E04855C-3B9D-2E4F-B5E4-037774862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47058" y="3060974"/>
            <a:ext cx="206334" cy="20633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1BF739C-962C-AF4E-A16D-9CD031488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97403" y="3886200"/>
            <a:ext cx="221709" cy="195147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964F91-73E6-044F-97E2-BF19FFA15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45020" y="4956974"/>
            <a:ext cx="219308" cy="219308"/>
          </a:xfrm>
          <a:prstGeom prst="rect">
            <a:avLst/>
          </a:prstGeom>
        </p:spPr>
      </p:pic>
      <p:pic>
        <p:nvPicPr>
          <p:cNvPr id="22" name="Picture 21" descr="A picture containing shirt&#10;&#10;Description automatically generated">
            <a:extLst>
              <a:ext uri="{FF2B5EF4-FFF2-40B4-BE49-F238E27FC236}">
                <a16:creationId xmlns:a16="http://schemas.microsoft.com/office/drawing/2014/main" id="{BDB2E141-6031-4148-BEEB-51C258D1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flipH="1">
            <a:off x="7051029" y="2943886"/>
            <a:ext cx="1908543" cy="36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Background: Hoteling's Dilemma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B225220-2110-E145-8EB8-8401C7D51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6" y="1253330"/>
            <a:ext cx="3205234" cy="477058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D6AA2-CEB4-074D-95D2-75EEC2658101}"/>
              </a:ext>
            </a:extLst>
          </p:cNvPr>
          <p:cNvSpPr/>
          <p:nvPr/>
        </p:nvSpPr>
        <p:spPr>
          <a:xfrm>
            <a:off x="5181600" y="1996123"/>
            <a:ext cx="2785872" cy="1076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Evenly distributed Customer base / demand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C052F-2049-E341-9198-D3759F5201DA}"/>
              </a:ext>
            </a:extLst>
          </p:cNvPr>
          <p:cNvSpPr/>
          <p:nvPr/>
        </p:nvSpPr>
        <p:spPr>
          <a:xfrm>
            <a:off x="8588002" y="1992758"/>
            <a:ext cx="2785872" cy="1076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city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5972E-A971-DF4B-8E35-04E88A815937}"/>
              </a:ext>
            </a:extLst>
          </p:cNvPr>
          <p:cNvSpPr txBox="1"/>
          <p:nvPr/>
        </p:nvSpPr>
        <p:spPr>
          <a:xfrm>
            <a:off x="5104431" y="1384380"/>
            <a:ext cx="15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 :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91798-6AE4-1642-B09E-396F7DCF12E3}"/>
              </a:ext>
            </a:extLst>
          </p:cNvPr>
          <p:cNvSpPr txBox="1"/>
          <p:nvPr/>
        </p:nvSpPr>
        <p:spPr>
          <a:xfrm>
            <a:off x="5303520" y="3803904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Case: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BD2F2C-FAA2-9D4E-BF11-3FD656EEAF5E}"/>
              </a:ext>
            </a:extLst>
          </p:cNvPr>
          <p:cNvSpPr/>
          <p:nvPr/>
        </p:nvSpPr>
        <p:spPr>
          <a:xfrm>
            <a:off x="5181600" y="4643624"/>
            <a:ext cx="2785872" cy="107626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Uneven distribution of Customer base in different neighborhoods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F8FDF-D153-D648-BB00-AF18FEB831CD}"/>
              </a:ext>
            </a:extLst>
          </p:cNvPr>
          <p:cNvSpPr/>
          <p:nvPr/>
        </p:nvSpPr>
        <p:spPr>
          <a:xfrm>
            <a:off x="8588002" y="4640259"/>
            <a:ext cx="2785872" cy="107626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 city structure </a:t>
            </a:r>
          </a:p>
        </p:txBody>
      </p:sp>
    </p:spTree>
    <p:extLst>
      <p:ext uri="{BB962C8B-B14F-4D97-AF65-F5344CB8AC3E}">
        <p14:creationId xmlns:p14="http://schemas.microsoft.com/office/powerpoint/2010/main" val="24597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2">
            <a:extLst>
              <a:ext uri="{FF2B5EF4-FFF2-40B4-BE49-F238E27FC236}">
                <a16:creationId xmlns:a16="http://schemas.microsoft.com/office/drawing/2014/main" id="{743D2331-FBC1-994D-BD1C-F0B66918C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9388" y="127148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ircle: Hollow 21">
            <a:extLst>
              <a:ext uri="{FF2B5EF4-FFF2-40B4-BE49-F238E27FC236}">
                <a16:creationId xmlns:a16="http://schemas.microsoft.com/office/drawing/2014/main" id="{C2B85CDC-8133-F340-80F6-8C9C33760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8750" y="308701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ircle: Hollow 28">
            <a:extLst>
              <a:ext uri="{FF2B5EF4-FFF2-40B4-BE49-F238E27FC236}">
                <a16:creationId xmlns:a16="http://schemas.microsoft.com/office/drawing/2014/main" id="{BADEB1B7-8C6B-174A-906F-D18FE131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355" y="489645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 descr="A picture containing lit, clock&#10;&#10;Description automatically generated">
            <a:extLst>
              <a:ext uri="{FF2B5EF4-FFF2-40B4-BE49-F238E27FC236}">
                <a16:creationId xmlns:a16="http://schemas.microsoft.com/office/drawing/2014/main" id="{CB5F086A-ADA6-574D-9B4A-78F79657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9420" y="1878303"/>
            <a:ext cx="1166470" cy="303009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885644-0734-E344-A534-677338C5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15996" y="5416142"/>
            <a:ext cx="973636" cy="551727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29CFD2-E87D-4944-B33D-9F5270EE7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21768" y="2173124"/>
            <a:ext cx="2301208" cy="818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1E1EDE-83AE-0844-8DBC-8A37B72CE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92158" y="3919507"/>
            <a:ext cx="2301208" cy="818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71F733-8A4C-CD49-AAAC-C431CC0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21768" y="5692005"/>
            <a:ext cx="2301208" cy="818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D72FF7-2B33-7445-9E77-8087D5BA8C33}"/>
              </a:ext>
            </a:extLst>
          </p:cNvPr>
          <p:cNvSpPr/>
          <p:nvPr/>
        </p:nvSpPr>
        <p:spPr>
          <a:xfrm>
            <a:off x="6230112" y="1422333"/>
            <a:ext cx="3767328" cy="1104262"/>
          </a:xfrm>
          <a:prstGeom prst="rect">
            <a:avLst/>
          </a:prstGeom>
          <a:ln>
            <a:solidFill>
              <a:srgbClr val="0074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100" b="1" dirty="0"/>
              <a:t>Historic Business Data </a:t>
            </a:r>
            <a:endParaRPr lang="en-US" sz="11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/>
              <a:t>Sales Volume</a:t>
            </a:r>
          </a:p>
          <a:p>
            <a:pPr algn="ctr"/>
            <a:r>
              <a:rPr lang="en-US" sz="1050" dirty="0"/>
              <a:t>• Analyze market trends, economic growth, or specific industries </a:t>
            </a:r>
          </a:p>
          <a:p>
            <a:pPr algn="ctr"/>
            <a:r>
              <a:rPr lang="en-US" sz="1050" dirty="0"/>
              <a:t>• Access categories including Company Name, Geocodes, SIC/NAICS codes, Census TRACT and more</a:t>
            </a:r>
          </a:p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435B1C-9F1D-394D-AE67-BC0694FD6EDA}"/>
              </a:ext>
            </a:extLst>
          </p:cNvPr>
          <p:cNvSpPr/>
          <p:nvPr/>
        </p:nvSpPr>
        <p:spPr>
          <a:xfrm>
            <a:off x="6230112" y="3509927"/>
            <a:ext cx="3767328" cy="835535"/>
          </a:xfrm>
          <a:prstGeom prst="rect">
            <a:avLst/>
          </a:prstGeom>
          <a:ln>
            <a:solidFill>
              <a:srgbClr val="0074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2018 Crime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GIS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21B5CC-8FF3-B04C-9639-954537122DF0}"/>
              </a:ext>
            </a:extLst>
          </p:cNvPr>
          <p:cNvSpPr/>
          <p:nvPr/>
        </p:nvSpPr>
        <p:spPr>
          <a:xfrm>
            <a:off x="6230112" y="5282425"/>
            <a:ext cx="3767328" cy="835535"/>
          </a:xfrm>
          <a:prstGeom prst="rect">
            <a:avLst/>
          </a:prstGeom>
          <a:ln>
            <a:solidFill>
              <a:srgbClr val="0074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Property Valuation Data</a:t>
            </a:r>
          </a:p>
        </p:txBody>
      </p:sp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A73E277B-A9AC-8E45-B0DB-46A604D05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90679" y="326002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Ingestion and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6E5CA3-122A-49FD-8ED9-68A521DB7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779" y="3987969"/>
            <a:ext cx="1094556" cy="1129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C4134E-3F49-408D-AB4F-1BA4D52F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779" y="5234297"/>
            <a:ext cx="1094556" cy="1129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237E85-6C59-4E3D-8995-84CA505216AC}"/>
              </a:ext>
            </a:extLst>
          </p:cNvPr>
          <p:cNvSpPr/>
          <p:nvPr/>
        </p:nvSpPr>
        <p:spPr>
          <a:xfrm>
            <a:off x="1564851" y="4427795"/>
            <a:ext cx="945696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30F2A8-8D70-42D4-9B36-74FCC4FC91E0}"/>
              </a:ext>
            </a:extLst>
          </p:cNvPr>
          <p:cNvSpPr/>
          <p:nvPr/>
        </p:nvSpPr>
        <p:spPr>
          <a:xfrm>
            <a:off x="1547095" y="5674122"/>
            <a:ext cx="945696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06BBDB-8779-4C4D-873B-9264C223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80" y="1264004"/>
            <a:ext cx="1094556" cy="1129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4D6D43-FC49-4D94-AAB3-CE7A4BBC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80" y="2812181"/>
            <a:ext cx="1094556" cy="11296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4A4095-A16B-47D6-A3BA-6ECA6D09EAF1}"/>
              </a:ext>
            </a:extLst>
          </p:cNvPr>
          <p:cNvSpPr/>
          <p:nvPr/>
        </p:nvSpPr>
        <p:spPr>
          <a:xfrm>
            <a:off x="1548574" y="1694954"/>
            <a:ext cx="945696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2EFE0-E9F5-4ED5-AD29-4AC1127F639E}"/>
              </a:ext>
            </a:extLst>
          </p:cNvPr>
          <p:cNvSpPr/>
          <p:nvPr/>
        </p:nvSpPr>
        <p:spPr>
          <a:xfrm>
            <a:off x="1548574" y="3155528"/>
            <a:ext cx="9456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Property Value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44B275-E3C9-478B-8D7F-7373F994FE96}"/>
              </a:ext>
            </a:extLst>
          </p:cNvPr>
          <p:cNvSpPr/>
          <p:nvPr/>
        </p:nvSpPr>
        <p:spPr>
          <a:xfrm>
            <a:off x="163939" y="3076512"/>
            <a:ext cx="1195083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Zestimates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/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sqft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at house-level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2FA85D-8ED7-47A5-A1B4-AA2E3A6FDAA0}"/>
              </a:ext>
            </a:extLst>
          </p:cNvPr>
          <p:cNvSpPr/>
          <p:nvPr/>
        </p:nvSpPr>
        <p:spPr>
          <a:xfrm>
            <a:off x="29849" y="5424510"/>
            <a:ext cx="1319587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Store level sales of all grocery stores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77523A-4341-491C-9602-768848218C1C}"/>
              </a:ext>
            </a:extLst>
          </p:cNvPr>
          <p:cNvSpPr/>
          <p:nvPr/>
        </p:nvSpPr>
        <p:spPr>
          <a:xfrm>
            <a:off x="154353" y="1516213"/>
            <a:ext cx="1195083" cy="71737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Neighborhood shape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-long files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4C85F9-A2F2-4D37-B223-85F8A20701CE}"/>
              </a:ext>
            </a:extLst>
          </p:cNvPr>
          <p:cNvSpPr/>
          <p:nvPr/>
        </p:nvSpPr>
        <p:spPr>
          <a:xfrm>
            <a:off x="29849" y="4074134"/>
            <a:ext cx="1337343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Sum total of property related crimes by location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9458C18-65BE-4EF6-B1DF-7AC2A72FE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3985" y="1982318"/>
            <a:ext cx="12700" cy="1255212"/>
          </a:xfrm>
          <a:prstGeom prst="bentConnector3">
            <a:avLst>
              <a:gd name="adj1" fmla="val 1590299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4EA1029-2F84-4962-8BC5-864A419EC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67625" y="2186481"/>
            <a:ext cx="44646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170C9DAD-7C15-4052-90BB-E7DD36D6A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4731" y="1716519"/>
            <a:ext cx="1141040" cy="11114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3E82CEA-5D9A-459A-B47C-1C47861DF66F}"/>
              </a:ext>
            </a:extLst>
          </p:cNvPr>
          <p:cNvSpPr/>
          <p:nvPr/>
        </p:nvSpPr>
        <p:spPr>
          <a:xfrm>
            <a:off x="3303910" y="2000313"/>
            <a:ext cx="985859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Avg Zest/Neigh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F34C1DD-A1A7-4243-9EA5-6B5FC6097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7332" y="3653336"/>
            <a:ext cx="1141040" cy="11114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D7E71DD-503E-4D2D-8ADD-2DF9F9169FE4}"/>
              </a:ext>
            </a:extLst>
          </p:cNvPr>
          <p:cNvSpPr/>
          <p:nvPr/>
        </p:nvSpPr>
        <p:spPr>
          <a:xfrm>
            <a:off x="3296511" y="3814021"/>
            <a:ext cx="985859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Sum of crimes/ Neigh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264610B-ED5D-455A-8AF2-FBDF4C55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0" idx="6"/>
            <a:endCxn id="33" idx="6"/>
          </p:cNvCxnSpPr>
          <p:nvPr/>
        </p:nvCxnSpPr>
        <p:spPr>
          <a:xfrm>
            <a:off x="2552936" y="1828816"/>
            <a:ext cx="7399" cy="2723965"/>
          </a:xfrm>
          <a:prstGeom prst="bentConnector3">
            <a:avLst>
              <a:gd name="adj1" fmla="val 6069253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6221695-D191-4B87-ABC8-6754BA209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3006796" y="4209043"/>
            <a:ext cx="21053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5A44562-7ECD-4F2F-8892-A93DE09B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9220" y="1224303"/>
            <a:ext cx="987133" cy="9056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E951772-0E14-485B-A4CA-052FB4EF8FDB}"/>
              </a:ext>
            </a:extLst>
          </p:cNvPr>
          <p:cNvSpPr/>
          <p:nvPr/>
        </p:nvSpPr>
        <p:spPr>
          <a:xfrm>
            <a:off x="5187541" y="1460959"/>
            <a:ext cx="852883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Neigh Property Value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9102DDF-D3C2-4ABA-AEC3-AC496EDE6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8097" y="2271866"/>
            <a:ext cx="987133" cy="9056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F44F8E1-8EC7-4613-969E-E9302DA8E335}"/>
              </a:ext>
            </a:extLst>
          </p:cNvPr>
          <p:cNvSpPr/>
          <p:nvPr/>
        </p:nvSpPr>
        <p:spPr>
          <a:xfrm>
            <a:off x="5266490" y="2470751"/>
            <a:ext cx="784325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Surrounding neigh prop value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9A4BA9B-AB08-4140-BFAF-A9083C17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0" idx="6"/>
          </p:cNvCxnSpPr>
          <p:nvPr/>
        </p:nvCxnSpPr>
        <p:spPr>
          <a:xfrm flipV="1">
            <a:off x="4365771" y="2267862"/>
            <a:ext cx="552458" cy="436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09C2B026-B9A3-499E-873E-E020A7C00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23439" y="1574067"/>
            <a:ext cx="12700" cy="1255212"/>
          </a:xfrm>
          <a:prstGeom prst="bentConnector3">
            <a:avLst>
              <a:gd name="adj1" fmla="val -1625236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E538125-A5FB-4A74-8220-8BFEBCF69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9575" y="3294282"/>
            <a:ext cx="987133" cy="9056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24479B-FA53-469B-A2E0-5869995F0931}"/>
              </a:ext>
            </a:extLst>
          </p:cNvPr>
          <p:cNvSpPr/>
          <p:nvPr/>
        </p:nvSpPr>
        <p:spPr>
          <a:xfrm>
            <a:off x="5197896" y="3615577"/>
            <a:ext cx="852883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Neigh crime Value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543632CB-BB7E-4B1E-83CE-F1A4C6520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38452" y="4341845"/>
            <a:ext cx="987133" cy="9056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DCEF222-3D06-4828-A861-654737A68772}"/>
              </a:ext>
            </a:extLst>
          </p:cNvPr>
          <p:cNvSpPr/>
          <p:nvPr/>
        </p:nvSpPr>
        <p:spPr>
          <a:xfrm>
            <a:off x="5276845" y="4540730"/>
            <a:ext cx="784325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Surrounding neigh crime value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FB3C5D2-BB0D-4071-84D4-92BA7CBB1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3" idx="6"/>
          </p:cNvCxnSpPr>
          <p:nvPr/>
        </p:nvCxnSpPr>
        <p:spPr>
          <a:xfrm>
            <a:off x="4358372" y="4209043"/>
            <a:ext cx="55985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4A6EB96-1185-4EC7-A260-0329F7FE1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3794" y="3644046"/>
            <a:ext cx="12700" cy="1255212"/>
          </a:xfrm>
          <a:prstGeom prst="bentConnector3">
            <a:avLst>
              <a:gd name="adj1" fmla="val -1625236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7F73571-7FD0-4B26-AB0D-F860CD39BA04}"/>
              </a:ext>
            </a:extLst>
          </p:cNvPr>
          <p:cNvSpPr/>
          <p:nvPr/>
        </p:nvSpPr>
        <p:spPr>
          <a:xfrm>
            <a:off x="4279993" y="1985403"/>
            <a:ext cx="559857" cy="2228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Neo4j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BA779E7-EF5A-4B53-A430-B180A55152F0}"/>
              </a:ext>
            </a:extLst>
          </p:cNvPr>
          <p:cNvSpPr/>
          <p:nvPr/>
        </p:nvSpPr>
        <p:spPr>
          <a:xfrm>
            <a:off x="4272592" y="3913344"/>
            <a:ext cx="559857" cy="2228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Neo4j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9FAD66C-0C21-4AE2-9E02-467E0464AAE9}"/>
                  </a:ext>
                </a:extLst>
              </p:cNvPr>
              <p:cNvSpPr/>
              <p:nvPr/>
            </p:nvSpPr>
            <p:spPr>
              <a:xfrm>
                <a:off x="7599281" y="1520919"/>
                <a:ext cx="987133" cy="15432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</a:rPr>
                  <a:t> – </a:t>
                </a:r>
                <a:r>
                  <a:rPr lang="en-US" sz="1000" dirty="0">
                    <a:solidFill>
                      <a:schemeClr val="bg1"/>
                    </a:solidFill>
                  </a:rPr>
                  <a:t>Demand Model Store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⍺</m:t>
                    </m:r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- Demand model Neighborhood</a:t>
                </a:r>
              </a:p>
            </p:txBody>
          </p:sp>
        </mc:Choice>
        <mc:Fallback xmlns="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9FAD66C-0C21-4AE2-9E02-467E0464A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1" y="1520919"/>
                <a:ext cx="987133" cy="1543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92C7DF57-0467-455B-A5FB-B199546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09" idx="6"/>
            <a:endCxn id="212" idx="6"/>
          </p:cNvCxnSpPr>
          <p:nvPr/>
        </p:nvCxnSpPr>
        <p:spPr>
          <a:xfrm>
            <a:off x="6106353" y="1677104"/>
            <a:ext cx="8877" cy="1047563"/>
          </a:xfrm>
          <a:prstGeom prst="bentConnector3">
            <a:avLst>
              <a:gd name="adj1" fmla="val 26751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0FCDC128-7DA8-4DE8-B1FA-8882FDAB6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2" idx="6"/>
            <a:endCxn id="231" idx="6"/>
          </p:cNvCxnSpPr>
          <p:nvPr/>
        </p:nvCxnSpPr>
        <p:spPr>
          <a:xfrm>
            <a:off x="6115230" y="2724667"/>
            <a:ext cx="1478" cy="1022416"/>
          </a:xfrm>
          <a:prstGeom prst="bentConnector3">
            <a:avLst>
              <a:gd name="adj1" fmla="val 15566847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0650D6E-8F82-4888-B1B0-D996CB093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31" idx="6"/>
            <a:endCxn id="233" idx="6"/>
          </p:cNvCxnSpPr>
          <p:nvPr/>
        </p:nvCxnSpPr>
        <p:spPr>
          <a:xfrm>
            <a:off x="6116708" y="3747083"/>
            <a:ext cx="8877" cy="1047563"/>
          </a:xfrm>
          <a:prstGeom prst="bentConnector3">
            <a:avLst>
              <a:gd name="adj1" fmla="val 267519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C22BAE01-A9B0-4CD0-BCF4-D3D56D0D7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9213" y="4794646"/>
            <a:ext cx="3565250" cy="1004463"/>
          </a:xfrm>
          <a:prstGeom prst="bentConnector3">
            <a:avLst>
              <a:gd name="adj1" fmla="val -6412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FCE01CE-8D5F-4A34-A88C-B17815CD4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6330795" y="2292544"/>
            <a:ext cx="126848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EE5413C-007B-41DA-96E4-55158C064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7" idx="1"/>
          </p:cNvCxnSpPr>
          <p:nvPr/>
        </p:nvCxnSpPr>
        <p:spPr>
          <a:xfrm flipV="1">
            <a:off x="6330795" y="3702961"/>
            <a:ext cx="1272084" cy="959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410A920-04D1-47F9-87A9-E8B664F8B529}"/>
              </a:ext>
            </a:extLst>
          </p:cNvPr>
          <p:cNvSpPr/>
          <p:nvPr/>
        </p:nvSpPr>
        <p:spPr>
          <a:xfrm>
            <a:off x="10193047" y="2000313"/>
            <a:ext cx="1590607" cy="3654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Model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FAE023D5-8862-40C8-AC95-3FB75399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02879" y="3214773"/>
            <a:ext cx="1035088" cy="976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79F3C5A-5B92-4210-A7DA-0431CE4AA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4001" y="4361052"/>
            <a:ext cx="1035088" cy="976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4647275-2AD8-417F-B61D-AB3BDF0399FB}"/>
              </a:ext>
            </a:extLst>
          </p:cNvPr>
          <p:cNvSpPr/>
          <p:nvPr/>
        </p:nvSpPr>
        <p:spPr>
          <a:xfrm>
            <a:off x="7657412" y="3723111"/>
            <a:ext cx="947733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Store Matrix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B3ADCE90-B252-425A-979A-8B1C16507E40}"/>
              </a:ext>
            </a:extLst>
          </p:cNvPr>
          <p:cNvSpPr/>
          <p:nvPr/>
        </p:nvSpPr>
        <p:spPr>
          <a:xfrm>
            <a:off x="7641120" y="4664573"/>
            <a:ext cx="95393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Neighborhood Matrix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6703CC7-AE7C-4F5F-917B-A30E09F1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05837" y="5500355"/>
            <a:ext cx="1035088" cy="976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218D89E9-625B-4F6C-BCA4-C00FD95FD003}"/>
              </a:ext>
            </a:extLst>
          </p:cNvPr>
          <p:cNvSpPr/>
          <p:nvPr/>
        </p:nvSpPr>
        <p:spPr>
          <a:xfrm>
            <a:off x="7713787" y="5916360"/>
            <a:ext cx="89431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Distance Matrix</a:t>
            </a:r>
          </a:p>
        </p:txBody>
      </p: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C2FDBC58-78D2-456C-AFDC-83B73055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9089" y="3702961"/>
            <a:ext cx="8878" cy="1146279"/>
          </a:xfrm>
          <a:prstGeom prst="bentConnector3">
            <a:avLst>
              <a:gd name="adj1" fmla="val -257490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C4ABC6D5-1E57-4D74-9C92-2DBA5286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29089" y="4849240"/>
            <a:ext cx="11836" cy="1139303"/>
          </a:xfrm>
          <a:prstGeom prst="bentConnector3">
            <a:avLst>
              <a:gd name="adj1" fmla="val 2031396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F017FDF-8A1D-46AD-BC9C-D3C11AFE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79025" y="4838613"/>
            <a:ext cx="1322899" cy="1062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391F361-2A72-4B3B-90E1-2AA109E08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595050" y="2532655"/>
            <a:ext cx="1596519" cy="114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3556A1D-B77D-430E-95E6-2DF57C578675}"/>
              </a:ext>
            </a:extLst>
          </p:cNvPr>
          <p:cNvSpPr/>
          <p:nvPr/>
        </p:nvSpPr>
        <p:spPr>
          <a:xfrm>
            <a:off x="6446483" y="2025705"/>
            <a:ext cx="912599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Regression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B2CF747-8297-4E32-B4B5-B2A3E28E7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92791" y="6024241"/>
            <a:ext cx="5122532" cy="3684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F4F95E99-5E64-4B28-8C18-E4A069F5F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43997" y="4911350"/>
            <a:ext cx="3565250" cy="1004463"/>
          </a:xfrm>
          <a:prstGeom prst="bentConnector3">
            <a:avLst>
              <a:gd name="adj1" fmla="val -25087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A734971E-C143-4151-8DDF-CABCF39F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1561" y="3863787"/>
            <a:ext cx="8877" cy="1047563"/>
          </a:xfrm>
          <a:prstGeom prst="bentConnector3">
            <a:avLst>
              <a:gd name="adj1" fmla="val 1027578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F1B8A337-5337-4094-B656-2E8246B1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9" idx="1"/>
          </p:cNvCxnSpPr>
          <p:nvPr/>
        </p:nvCxnSpPr>
        <p:spPr>
          <a:xfrm>
            <a:off x="7006237" y="4849240"/>
            <a:ext cx="58776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96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Graph Database – Neo4j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lose up of a sign&#10;&#10;Description automatically generated">
            <a:extLst>
              <a:ext uri="{FF2B5EF4-FFF2-40B4-BE49-F238E27FC236}">
                <a16:creationId xmlns:a16="http://schemas.microsoft.com/office/drawing/2014/main" id="{50564454-B90B-AD40-8D74-2127CE4A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420" y="1941936"/>
            <a:ext cx="2805684" cy="314576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F95007-40A7-D941-A48F-2F180F6F7CE8}"/>
              </a:ext>
            </a:extLst>
          </p:cNvPr>
          <p:cNvSpPr txBox="1"/>
          <p:nvPr/>
        </p:nvSpPr>
        <p:spPr>
          <a:xfrm>
            <a:off x="3962400" y="1941936"/>
            <a:ext cx="6242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Geospatial data is hierarchical in nature: The socioeconomic features of a neighborhood to not exist in a void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define neighborhoods as nodes, with each node having socioeconomic attributes, e.g. avg. property values, number of crimes 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subsequently define bidirectional edge relationships (e.g. “IS_NEXT_TO”) between neighborhood nodes in order to understand the large context in which a given neighborhood exists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8453-A5B8-48A1-AF37-7F3D76B6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105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Demand Model – Store level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5F2D1-8B5E-A543-8512-F194AA77E723}"/>
              </a:ext>
            </a:extLst>
          </p:cNvPr>
          <p:cNvSpPr/>
          <p:nvPr/>
        </p:nvSpPr>
        <p:spPr>
          <a:xfrm>
            <a:off x="377952" y="243840"/>
            <a:ext cx="5059680" cy="121285"/>
          </a:xfrm>
          <a:prstGeom prst="rect">
            <a:avLst/>
          </a:prstGeom>
          <a:solidFill>
            <a:srgbClr val="007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23C21-F294-4A4A-B639-816ED63699D6}"/>
              </a:ext>
            </a:extLst>
          </p:cNvPr>
          <p:cNvSpPr/>
          <p:nvPr/>
        </p:nvSpPr>
        <p:spPr>
          <a:xfrm>
            <a:off x="5437632" y="243840"/>
            <a:ext cx="5059680" cy="121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3EB97D-4BD0-A44C-961C-02DD45D7B35B}"/>
                  </a:ext>
                </a:extLst>
              </p:cNvPr>
              <p:cNvSpPr/>
              <p:nvPr/>
            </p:nvSpPr>
            <p:spPr>
              <a:xfrm>
                <a:off x="548640" y="2249817"/>
                <a:ext cx="10580663" cy="783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𝑠𝑢𝑟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𝑠𝑎𝑙𝑒𝑠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𝑠𝑎𝑙𝑒𝑠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𝑝𝑟𝑜𝑝𝑣𝑎𝑙𝑢𝑒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𝑠𝑢𝑟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𝑝𝑟𝑜𝑝𝑣𝑎𝑙𝑢𝑒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3EB97D-4BD0-A44C-961C-02DD45D7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249817"/>
                <a:ext cx="10580663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71E757-5B52-0F40-8773-C0634F5236A3}"/>
              </a:ext>
            </a:extLst>
          </p:cNvPr>
          <p:cNvSpPr txBox="1"/>
          <p:nvPr/>
        </p:nvSpPr>
        <p:spPr>
          <a:xfrm>
            <a:off x="548640" y="1455405"/>
            <a:ext cx="10218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going to estimate our demand function’s fitted regression line using linear regression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beta coefficients are going to be used to determine the predicted sales values in the second part of the project</a:t>
            </a:r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99377E-5726-8441-9D8B-E9140BFA9329}"/>
                  </a:ext>
                </a:extLst>
              </p:cNvPr>
              <p:cNvSpPr txBox="1"/>
              <p:nvPr/>
            </p:nvSpPr>
            <p:spPr>
              <a:xfrm>
                <a:off x="2907792" y="2971710"/>
                <a:ext cx="4633961" cy="170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𝑠𝑎𝑙𝑒𝑠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2017 sales for each grocery store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𝑝𝑟𝑜𝑝𝑣𝑎𝑙𝑢𝑒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: property value per </a:t>
                </a:r>
                <a:r>
                  <a:rPr lang="en-US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sq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foot of neighboring areas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𝑐𝑟𝑖𝑚𝑒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: no. of crime incidents in the neighborhood</a:t>
                </a:r>
              </a:p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which include (theft, trespass, destruction) </a:t>
                </a:r>
              </a:p>
              <a:p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99377E-5726-8441-9D8B-E9140BFA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92" y="2971710"/>
                <a:ext cx="4633961" cy="1706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08BFB9-2D27-DF4A-9594-C53EE9961DA9}"/>
                  </a:ext>
                </a:extLst>
              </p:cNvPr>
              <p:cNvSpPr/>
              <p:nvPr/>
            </p:nvSpPr>
            <p:spPr>
              <a:xfrm>
                <a:off x="856800" y="4409771"/>
                <a:ext cx="2601161" cy="16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i="1" dirty="0"/>
              </a:p>
              <a:p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08BFB9-2D27-DF4A-9594-C53EE996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0" y="4409771"/>
                <a:ext cx="2601161" cy="1636345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35B0C7-A55B-7C43-8A4E-94599CD39B7F}"/>
                  </a:ext>
                </a:extLst>
              </p:cNvPr>
              <p:cNvSpPr/>
              <p:nvPr/>
            </p:nvSpPr>
            <p:spPr>
              <a:xfrm>
                <a:off x="548640" y="3965683"/>
                <a:ext cx="10515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1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US" sz="14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also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take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into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consideration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distance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400" b="0" i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/>
                      <m:t>a</m:t>
                    </m:r>
                    <m:r>
                      <m:rPr>
                        <m:nor/>
                      </m:rPr>
                      <a:rPr lang="en-US" sz="1400"/>
                      <m:t> </m:t>
                    </m:r>
                    <m:r>
                      <m:rPr>
                        <m:nor/>
                      </m:rPr>
                      <a:rPr lang="en-US" sz="1400"/>
                      <m:t>store</m:t>
                    </m:r>
                    <m:r>
                      <m:rPr>
                        <m:nor/>
                      </m:rPr>
                      <a:rPr lang="en-US" sz="1400"/>
                      <m:t> (</m:t>
                    </m:r>
                    <m:r>
                      <m:rPr>
                        <m:nor/>
                      </m:rPr>
                      <a:rPr lang="en-US" sz="1400"/>
                      <m:t>from</m:t>
                    </m:r>
                    <m:r>
                      <m:rPr>
                        <m:nor/>
                      </m:rPr>
                      <a:rPr lang="en-US" sz="1400"/>
                      <m:t> 1000 </m:t>
                    </m:r>
                    <m:r>
                      <m:rPr>
                        <m:nor/>
                      </m:rPr>
                      <a:rPr lang="en-US" sz="1400"/>
                      <m:t>store</m:t>
                    </m:r>
                    <m:r>
                      <m:rPr>
                        <m:nor/>
                      </m:rPr>
                      <a:rPr lang="en-US" sz="1400"/>
                      <m:t> </m:t>
                    </m:r>
                    <m:r>
                      <m:rPr>
                        <m:nor/>
                      </m:rPr>
                      <a:rPr lang="en-US" sz="1400"/>
                      <m:t>sample</m:t>
                    </m:r>
                    <m:r>
                      <m:rPr>
                        <m:nor/>
                      </m:rPr>
                      <a:rPr lang="en-US" sz="1400"/>
                      <m:t>) </m:t>
                    </m:r>
                    <m:r>
                      <m:rPr>
                        <m:nor/>
                      </m:rPr>
                      <a:rPr lang="en-US" sz="1400"/>
                      <m:t>from</m:t>
                    </m:r>
                    <m:r>
                      <m:rPr>
                        <m:nor/>
                      </m:rPr>
                      <a:rPr lang="en-US" sz="1400"/>
                      <m:t> </m:t>
                    </m:r>
                    <m:r>
                      <m:rPr>
                        <m:nor/>
                      </m:rPr>
                      <a:rPr lang="en-US" sz="1400"/>
                      <m:t>all</m:t>
                    </m:r>
                    <m:r>
                      <m:rPr>
                        <m:nor/>
                      </m:rPr>
                      <a:rPr lang="en-US" sz="1400"/>
                      <m:t> </m:t>
                    </m:r>
                    <m:r>
                      <m:rPr>
                        <m:nor/>
                      </m:rPr>
                      <a:rPr lang="en-US" sz="1400"/>
                      <m:t>the</m:t>
                    </m:r>
                    <m:r>
                      <m:rPr>
                        <m:nor/>
                      </m:rPr>
                      <a:rPr lang="en-US" sz="1400"/>
                      <m:t> 1088 </m:t>
                    </m:r>
                    <m:r>
                      <m:rPr>
                        <m:nor/>
                      </m:rPr>
                      <a:rPr lang="en-US" sz="1400" smtClean="0"/>
                      <m:t>store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35B0C7-A55B-7C43-8A4E-94599CD39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965683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C78F3B1-D51A-1344-B6A0-EDEF0ECFF4F8}"/>
              </a:ext>
            </a:extLst>
          </p:cNvPr>
          <p:cNvSpPr/>
          <p:nvPr/>
        </p:nvSpPr>
        <p:spPr>
          <a:xfrm>
            <a:off x="548640" y="5074054"/>
            <a:ext cx="9021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distance is going to be used as weight of the demand, hence we get a weighted demand forecast for a coordinate</a:t>
            </a:r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3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16c05727-aa75-4e4a-9b5f-8a80a1165891"/>
    <ds:schemaRef ds:uri="http://purl.org/dc/terms/"/>
    <ds:schemaRef ds:uri="http://purl.org/dc/dcmitype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1096</Words>
  <Application>Microsoft Office PowerPoint</Application>
  <PresentationFormat>Widescreen</PresentationFormat>
  <Paragraphs>191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Segoe UI Light</vt:lpstr>
      <vt:lpstr>Office Theme</vt:lpstr>
      <vt:lpstr> Store Location Allocation Model By: Archika, Chris, Mark and Radhika</vt:lpstr>
      <vt:lpstr>Executive Summary</vt:lpstr>
      <vt:lpstr>Project analysis slide 4</vt:lpstr>
      <vt:lpstr>Business Use Case</vt:lpstr>
      <vt:lpstr>Background: Hoteling's Dilemma</vt:lpstr>
      <vt:lpstr>Data Source</vt:lpstr>
      <vt:lpstr>Data Ingestion and Preparation</vt:lpstr>
      <vt:lpstr>Graph Database – Neo4j</vt:lpstr>
      <vt:lpstr>Demand Model – Store level </vt:lpstr>
      <vt:lpstr>Demand Model – Neighborhood level</vt:lpstr>
      <vt:lpstr>Objective Function Intuition</vt:lpstr>
      <vt:lpstr>Julia Model</vt:lpstr>
      <vt:lpstr>Julia Model</vt:lpstr>
      <vt:lpstr>Julia Model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2020-03-10T05:38:41Z</dcterms:created>
  <dcterms:modified xsi:type="dcterms:W3CDTF">2020-03-10T23:47:42Z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