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0" x="0"/>
            <a:ext cy="5176499" cx="91440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y="12039" x="-3832"/>
            <a:ext cy="5165065" cx="10925833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y="660" x="14659"/>
            <a:ext cy="5165065" cx="10500940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y="-661" x="-846666"/>
            <a:ext cy="5176308" cx="2167466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y="131" x="-524933"/>
            <a:ext cy="5176308" cx="1403434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y="1242060" x="1082040"/>
            <a:ext cy="1102500" cx="70509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y="2423159" x="1082040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244242" x="457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y="1244242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9" name="Shape 39"/>
          <p:cNvGrpSpPr/>
          <p:nvPr/>
        </p:nvGrpSpPr>
        <p:grpSpPr>
          <a:xfrm>
            <a:off y="3700039" x="-6264"/>
            <a:ext cy="2325488" cx="9150267"/>
            <a:chOff y="4933386" x="-6264"/>
            <a:chExt cy="3100650" cx="9150267"/>
          </a:xfrm>
        </p:grpSpPr>
        <p:sp>
          <p:nvSpPr>
            <p:cNvPr id="40" name="Shape 40"/>
            <p:cNvSpPr/>
            <p:nvPr/>
          </p:nvSpPr>
          <p:spPr>
            <a:xfrm>
              <a:off y="5537200" x="-7"/>
              <a:ext cy="1574769" cx="9144008"/>
            </a:xfrm>
            <a:custGeom>
              <a:pathLst>
                <a:path w="9144009" extrusionOk="0" h="1257301">
                  <a:moveTo>
                    <a:pt y="266700" x="5"/>
                  </a:moveTo>
                  <a:cubicBezTo>
                    <a:pt y="1257301" x="8115305"/>
                    <a:pt y="0" x="7620009"/>
                    <a:pt y="186267" x="9144009"/>
                  </a:cubicBezTo>
                  <a:cubicBezTo>
                    <a:pt y="441678" x="9144008"/>
                    <a:pt y="818763" x="9143998"/>
                    <a:pt y="1074174" x="9143997"/>
                  </a:cubicBezTo>
                  <a:lnTo>
                    <a:pt y="1086874" x="0"/>
                  </a:lnTo>
                  <a:cubicBezTo>
                    <a:pt y="854041" x="0"/>
                    <a:pt y="499533" x="5"/>
                    <a:pt y="266700" x="5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5400000" flipH="1">
              <a:off y="1908578" x="3018543"/>
              <a:ext cy="9150266" cx="3100650"/>
            </a:xfrm>
            <a:custGeom>
              <a:pathLst>
                <a:path w="8053639" extrusionOk="0" h="6879900">
                  <a:moveTo>
                    <a:pt y="16025" x="4696126"/>
                  </a:moveTo>
                  <a:lnTo>
                    <a:pt y="0" x="2920537"/>
                  </a:lnTo>
                  <a:cubicBezTo>
                    <a:pt y="2293300" x="2927053"/>
                    <a:pt y="4586600" x="2933568"/>
                    <a:pt y="6879900" x="2940084"/>
                  </a:cubicBezTo>
                  <a:lnTo>
                    <a:pt y="6861462" x="4085318"/>
                  </a:lnTo>
                  <a:cubicBezTo>
                    <a:pt y="4651267" x="8053639"/>
                    <a:pt y="3113439" x="0"/>
                    <a:pt y="16025" x="4696126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%" r="100%"/>
              </a:path>
              <a:tileRect b="-100%" l="-100%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y="5740400" x="-7"/>
              <a:ext cy="1574769" cx="9144010"/>
            </a:xfrm>
            <a:custGeom>
              <a:pathLst>
                <a:path w="9144011" extrusionOk="0" h="1257301">
                  <a:moveTo>
                    <a:pt y="266700" x="7"/>
                  </a:moveTo>
                  <a:cubicBezTo>
                    <a:pt y="1257301" x="8115307"/>
                    <a:pt y="0" x="7620011"/>
                    <a:pt y="186267" x="9144011"/>
                  </a:cubicBezTo>
                  <a:lnTo>
                    <a:pt y="921775" x="9144011"/>
                  </a:lnTo>
                  <a:lnTo>
                    <a:pt y="931914" x="0"/>
                  </a:lnTo>
                  <a:cubicBezTo>
                    <a:pt y="699081" x="0"/>
                    <a:pt y="499533" x="7"/>
                    <a:pt y="266700" x="7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Shape 43"/>
          <p:cNvSpPr txBox="1"/>
          <p:nvPr>
            <p:ph idx="1" type="body"/>
          </p:nvPr>
        </p:nvSpPr>
        <p:spPr>
          <a:xfrm>
            <a:off y="4025503" x="1792288"/>
            <a:ext cy="603599" cx="54863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9540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10"/><Relationship Target="../media/image02.png" Type="http://schemas.openxmlformats.org/officeDocument/2006/relationships/image" Id="rId4"/><Relationship Target="../media/image10.png" Type="http://schemas.openxmlformats.org/officeDocument/2006/relationships/image" Id="rId11"/><Relationship Target="../media/image01.png" Type="http://schemas.openxmlformats.org/officeDocument/2006/relationships/image" Id="rId3"/><Relationship Target="../media/image04.png" Type="http://schemas.openxmlformats.org/officeDocument/2006/relationships/image" Id="rId9"/><Relationship Target="../media/image05.png" Type="http://schemas.openxmlformats.org/officeDocument/2006/relationships/image" Id="rId6"/><Relationship Target="../media/image09.png" Type="http://schemas.openxmlformats.org/officeDocument/2006/relationships/image" Id="rId5"/><Relationship Target="../media/image03.png" Type="http://schemas.openxmlformats.org/officeDocument/2006/relationships/image" Id="rId8"/><Relationship Target="../media/image06.png" Type="http://schemas.openxmlformats.org/officeDocument/2006/relationships/image" Id="rId7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4"/><Relationship Target="../media/image07.png" Type="http://schemas.openxmlformats.org/officeDocument/2006/relationships/image" Id="rId3"/><Relationship Target="../media/image12.pn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Agile Scrum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78048" x="3378276"/>
            <a:ext cy="2387425" cx="23874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/>
          <p:nvPr/>
        </p:nvSpPr>
        <p:spPr>
          <a:xfrm>
            <a:off y="3946250" x="2147025"/>
            <a:ext cy="882899" cx="472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800" lang="en"/>
              <a:t>Rahul Shakya, Chris Otto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Waterfall processes are linear and not cyclical.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assume the Project Management Institute’s definition of a project as a “temporary endeavor undertaken to create a unique product, service, or result.”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Waterfall process, the Project Manager works with stakeholders to elicit requirements, and creates a work breakdown structure that defines tasks at a granularity suitable for estimation.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development-team members provide estimates for the work and the Project Manager develops a schedule based on the work estimates, task dependencies, and resources.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project team then executes the work according to the schedule.</a:t>
            </a:r>
          </a:p>
          <a:p>
            <a:pPr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Project Manager monitors progress, facilitates problem resolution, and solicits scope or schedule changes as needed to meet the project objectives.</a:t>
            </a: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en">
                <a:solidFill>
                  <a:schemeClr val="dk1"/>
                </a:solidFill>
              </a:rPr>
              <a:t>Waterfall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the benefits of using scrum is happy customers.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building iteratively and incrementally, companies are able to deliver customers the products and services they really need faster and more effectively.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Scrum, you can receive and incorporate customer feedback at the end of every sprint, which means your results get shaped by real world use and not your assumptions.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makes it much easier to keep customers and key stakeholders closely involved and engaged.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benefit is that it reduces product costs.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Scrum also improves your return on investment by reducing costs by the speed at which things are done.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elimination of waste by skipping work that is nonessential to the minimum viable product makes for a faster, leaner, and more cost effective development team.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benefit is that is provides a more productive team.</a:t>
            </a:r>
          </a:p>
          <a:p>
            <a:pPr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Scrum, developers get to build things quickly that people then get to use, which is exactly what gets engineers excited.</a:t>
            </a:r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en">
                <a:solidFill>
                  <a:schemeClr val="dk1"/>
                </a:solidFill>
              </a:rPr>
              <a:t>Benefits of Agile Scrum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Scrum delivers features at a time, while waterfall simply delivers phases.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typical waterfall style development is phased-based, sequential and plan-driven. In this model, value isn’t given till the very end.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Scrum turns that model on its head and delivers new features every few weeks instead of focusing on a big release in the future.</a:t>
            </a:r>
          </a:p>
          <a:p>
            <a:pPr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have to figure out how to do a significant amount of the work in the project because you haven’t done it before, so you cannot estimate accurately, go with a Scrum process. If you’ve done it many times before, and know how to do it again, go with a waterfall process.</a:t>
            </a:r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en">
                <a:solidFill>
                  <a:schemeClr val="dk1"/>
                </a:solidFill>
              </a:rPr>
              <a:t>Benefits of Agile Scrum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Scrum has streamlined software development and professionals from around the world are starting to see the value of using Scrum.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all the possible Agile frameworks used by companies, 66 percent are Scrum or Scrum variants.</a:t>
            </a:r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en">
                <a:solidFill>
                  <a:schemeClr val="dk1"/>
                </a:solidFill>
              </a:rPr>
              <a:t>Who Uses Agile Scrum?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Adobe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Spotify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CNN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BBC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en">
                <a:solidFill>
                  <a:schemeClr val="dk1"/>
                </a:solidFill>
              </a:rPr>
              <a:t>Notable Users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75" x="7012600"/>
            <a:ext cy="994200" cx="1494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00175" x="5533600"/>
            <a:ext cy="1041200" cx="13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200175" x="4325300"/>
            <a:ext cy="1217374" cx="99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283000" x="7427250"/>
            <a:ext cy="1323949" cx="107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417550" x="5758100"/>
            <a:ext cy="672550" cx="140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2546350" x="3757475"/>
            <a:ext cy="543750" cx="190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3528375" x="6121225"/>
            <a:ext cy="1133449" cx="113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3367403" x="4503575"/>
            <a:ext cy="1294421" cx="13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4118075" x="2555775"/>
            <a:ext cy="543749" cx="1593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y="12574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Universities use Scrum to deliver valued projects to clients.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Militaries have relied on Scrum to prepare ships for deployment.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automotive world, Team Wikispeed is using Scrum to build a fast, affordable, ultra-efficient, safe commuter cars.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600" lang="en">
                <a:solidFill>
                  <a:schemeClr val="dk1"/>
                </a:solidFill>
              </a:rPr>
              <a:t>Members of Organization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936550" x="1211750"/>
            <a:ext cy="1405824" cx="140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936550" x="3836700"/>
            <a:ext cy="1405824" cx="1263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936550" x="6319300"/>
            <a:ext cy="1405824" cx="1874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Scrum processes are cyclical, repeating every few weeks. Product Owners provide the requirements, in the form of stories (short narrative descriptions).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Team of developers and QA engineers implements the stories in a sprint of 2 to 4 weeks in length. During the sprint, Team members work with Product Owners to improve and clarify the requirements, to ensure proper implementation.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final requirements are defined by test cases created by QA engineers and are used to validate each story to confirm that it is complete.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Stories are implemented in rank order, one at a time, to ensure that highest-priority requirements are implemented first.</a:t>
            </a:r>
          </a:p>
          <a:p>
            <a:pPr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serialization of feature development ensures that some useful features will be completed even if less work can be accomplished during a sprint than expected.</a:t>
            </a:r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en">
                <a:solidFill>
                  <a:schemeClr val="dk1"/>
                </a:solidFill>
              </a:rPr>
              <a:t>What is Agile Scrum?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</a:rPr>
              <a:t>Scrum is a management framework for incremental product development using one or more cross-functional, self-organizing teams of about seven people each.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</a:rPr>
              <a:t>It provides a structure of roles, meetings, rules, and artifacts. Teams are responsible for creating and adapting their processes within this framework.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</a:rPr>
              <a:t>Scrum uses fixed-length iterations, called Sprints, which are typically 1-2 weeks long (never more than 30 days). Scrum teams attempt to build a potentially shippable (properly tested) product increment every iteration.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en">
                <a:solidFill>
                  <a:srgbClr val="000000"/>
                </a:solidFill>
              </a:rPr>
              <a:t>Agile Methodologies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●"/>
            </a:pPr>
            <a:r>
              <a:rPr sz="1400" lang="en">
                <a:solidFill>
                  <a:srgbClr val="000000"/>
                </a:solidFill>
              </a:rPr>
              <a:t>Sprint Planning - negotiate the product backlog items to get worked on during the sprint, decide story points to meet sprint velocity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●"/>
            </a:pPr>
            <a:r>
              <a:rPr sz="1400" lang="en">
                <a:solidFill>
                  <a:srgbClr val="000000"/>
                </a:solidFill>
              </a:rPr>
              <a:t>Daily Scrum - 15 minute maximum where the team meets at the same time each day to voice where they are, breaks down into three topics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○"/>
            </a:pPr>
            <a:r>
              <a:rPr sz="1400" lang="en">
                <a:solidFill>
                  <a:srgbClr val="000000"/>
                </a:solidFill>
              </a:rPr>
              <a:t>What I did yesterday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○"/>
            </a:pPr>
            <a:r>
              <a:rPr sz="1400" lang="en">
                <a:solidFill>
                  <a:srgbClr val="000000"/>
                </a:solidFill>
              </a:rPr>
              <a:t>What I am going to do today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○"/>
            </a:pPr>
            <a:r>
              <a:rPr sz="1400" lang="en">
                <a:solidFill>
                  <a:srgbClr val="000000"/>
                </a:solidFill>
              </a:rPr>
              <a:t>Impediments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●"/>
            </a:pPr>
            <a:r>
              <a:rPr sz="1400" lang="en">
                <a:solidFill>
                  <a:srgbClr val="000000"/>
                </a:solidFill>
              </a:rPr>
              <a:t>Sprint Review - Reviews the work done in demonstration to see if the story was met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●"/>
            </a:pPr>
            <a:r>
              <a:rPr sz="1400" lang="en">
                <a:solidFill>
                  <a:srgbClr val="000000"/>
                </a:solidFill>
              </a:rPr>
              <a:t>Sprint Retrospective - The team reflects on its own process and how to adjust going forward with the next sprint</a:t>
            </a: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en">
                <a:solidFill>
                  <a:srgbClr val="000000"/>
                </a:solidFill>
              </a:rPr>
              <a:t>Agile Meeting Process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</a:rPr>
              <a:t>Single person responsible for maximizing the return on investment (ROI) of the development effort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</a:rPr>
              <a:t>Responsible for product vision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</a:rPr>
              <a:t>Constantly re-prioritizes the Product Backlog, adjusting any longterm expectations such as release plans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</a:rPr>
              <a:t>Final arbiter of requirements questions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</a:rPr>
              <a:t>Accepts or rejects each product increment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</a:rPr>
              <a:t>Decides whether to ship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</a:rPr>
              <a:t>Decides whether to continue development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</a:rPr>
              <a:t>Considers stakeholder interests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</a:rPr>
              <a:t>May contribute as a team member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600" lang="en">
                <a:solidFill>
                  <a:srgbClr val="000000"/>
                </a:solidFill>
              </a:rPr>
              <a:t>Team Make Up: Product Owner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</a:rPr>
              <a:t>Cross-functional (e.g., includes members with testing skills, and often others not traditionally called developers: business analysts, domain experts, etc.) Self-organizing / self-managing, without externally assigned roles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</a:rPr>
              <a:t>Negotiates commitments with the Product Owner, one Sprint at a time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</a:rPr>
              <a:t>Has autonomy regarding how to reach commitments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</a:rPr>
              <a:t>Intensely collaborative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</a:rPr>
              <a:t>Most successful when located in one team room, particularly for the first few Sprints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</a:rPr>
              <a:t>Most successful with long-term, full-time membership. Scrum moves work to a flexible learning team and avoids moving people or splitting them between teams.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</a:rPr>
              <a:t>7 ± 2 members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en">
                <a:solidFill>
                  <a:srgbClr val="000000"/>
                </a:solidFill>
              </a:rPr>
              <a:t>Team Make Up: Dev Team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</a:rPr>
              <a:t>Facilitates the Scrum process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</a:rPr>
              <a:t>Helps resolve impediments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</a:rPr>
              <a:t>Creates an environment conducive to team self-organization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</a:rPr>
              <a:t>Captures empirical data to adjust forecasts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</a:rPr>
              <a:t>Shields the team from external interference and distractions to keep it in group flow (a.k.a. the zone)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</a:rPr>
              <a:t>Enforces timeboxes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</a:rPr>
              <a:t>Keeps Scrum artifacts visible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</a:rPr>
              <a:t>Promotes improved engineering practices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</a:rPr>
              <a:t>Has no management authority over the team (anyone with authority over the team is by definition not its ScrumMaster)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en">
                <a:solidFill>
                  <a:srgbClr val="000000"/>
                </a:solidFill>
              </a:rPr>
              <a:t>Team Make Up: Scrum Master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Scrum is a lightweight agile process framework used primarily for managing software development.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lightweight because it has very few prescribed elements.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Scrum consists of three roles: Team, Scrum Master (often a Project Manager), Product Owner (often a Product Manager).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Scrum consists of three meetings: Sprint Planning, Daily Scrum, and Retrospective.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Scrum consists of three artifacts: Product Backlog, Sprint Backlog, Burndown chart.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agile because it maximizes responsiveness to changing customer needs.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not a process, but a process framework because; it is a collection of practices and concepts around which a process can be built.</a:t>
            </a: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600" lang="en">
                <a:solidFill>
                  <a:srgbClr val="000000"/>
                </a:solidFill>
              </a:rPr>
              <a:t>Why Agile Scrum?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Scrum is often contrasted with the so-called “Waterfall” approach, which emphasizes upfront planning and scheduling of activities, followed by execution.</a:t>
            </a:r>
          </a:p>
          <a:p>
            <a:pPr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approaches require careful planning, followed by execution and tracking.</a:t>
            </a: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en">
                <a:solidFill>
                  <a:schemeClr val="dk1"/>
                </a:solidFill>
              </a:rPr>
              <a:t>Agile vs. Waterfall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