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68" r:id="rId3"/>
    <p:sldId id="269" r:id="rId4"/>
    <p:sldId id="270" r:id="rId5"/>
    <p:sldId id="257" r:id="rId6"/>
    <p:sldId id="259" r:id="rId7"/>
    <p:sldId id="260" r:id="rId8"/>
    <p:sldId id="261" r:id="rId9"/>
    <p:sldId id="266" r:id="rId10"/>
    <p:sldId id="267" r:id="rId11"/>
    <p:sldId id="258" r:id="rId12"/>
    <p:sldId id="271" r:id="rId13"/>
    <p:sldId id="272" r:id="rId14"/>
    <p:sldId id="273" r:id="rId15"/>
    <p:sldId id="275" r:id="rId16"/>
    <p:sldId id="276" r:id="rId17"/>
    <p:sldId id="281" r:id="rId18"/>
    <p:sldId id="282" r:id="rId19"/>
    <p:sldId id="283" r:id="rId20"/>
    <p:sldId id="289" r:id="rId21"/>
    <p:sldId id="280" r:id="rId22"/>
    <p:sldId id="277" r:id="rId23"/>
    <p:sldId id="278" r:id="rId24"/>
    <p:sldId id="279" r:id="rId25"/>
    <p:sldId id="284" r:id="rId26"/>
    <p:sldId id="285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2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2A6DF-499B-4FC5-A463-C891C8B58382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25DD9-23B3-4E15-AAAF-2571826203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3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latin typeface="Calibri" panose="020F0502020204030204" pitchFamily="3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latin typeface="Calibri" panose="020F0502020204030204" pitchFamily="3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s230.stanford.edu/files_winter_2018/projects/6937642.pdf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832F-A61C-470D-B5B2-74AD1111B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972D7-7676-45C4-A086-C7AA5CDC0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50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C8E7220-F4F7-4FB8-BBE1-BB1F188DC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4423" y="1029872"/>
            <a:ext cx="894315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[269.9812922349449, [40.06244274355016, -105.2067883010862], 'sidewalk']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3" name="Picture 2" descr="A sign on the side of a road&#10;&#10;Description automatically generated">
            <a:extLst>
              <a:ext uri="{FF2B5EF4-FFF2-40B4-BE49-F238E27FC236}">
                <a16:creationId xmlns:a16="http://schemas.microsoft.com/office/drawing/2014/main" id="{703C5AEE-5366-443D-8954-2E5C9DE1B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088" y="1487749"/>
            <a:ext cx="5237825" cy="523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3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F694-2127-465A-888A-C4987E39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ABD2F"/>
                </a:solidFill>
                <a:latin typeface="Calibri" panose="020F0502020204030204" pitchFamily="34" charset="0"/>
              </a:rPr>
              <a:t>Issues with acquired data:</a:t>
            </a:r>
            <a:br>
              <a:rPr lang="en-US" dirty="0">
                <a:solidFill>
                  <a:srgbClr val="FABD2F"/>
                </a:solidFill>
                <a:latin typeface="Calibri" panose="020F0502020204030204" pitchFamily="34" charset="0"/>
              </a:rPr>
            </a:br>
            <a:r>
              <a:rPr lang="en-US" sz="2000" dirty="0">
                <a:solidFill>
                  <a:srgbClr val="EBDBB2"/>
                </a:solidFill>
                <a:latin typeface="Calibri" panose="020F0502020204030204" pitchFamily="34" charset="0"/>
              </a:rPr>
              <a:t>Around 15% of the images acquired had incorrect labels. This could be for multiple reasons:</a:t>
            </a:r>
            <a:br>
              <a:rPr lang="en-US" sz="2000" dirty="0">
                <a:solidFill>
                  <a:srgbClr val="EBDBB2"/>
                </a:solidFill>
                <a:latin typeface="Calibri" panose="020F0502020204030204" pitchFamily="34" charset="0"/>
              </a:rPr>
            </a:b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84493A-A6A9-45BD-AA05-63F53FA60893}"/>
              </a:ext>
            </a:extLst>
          </p:cNvPr>
          <p:cNvSpPr/>
          <p:nvPr/>
        </p:nvSpPr>
        <p:spPr>
          <a:xfrm>
            <a:off x="646111" y="2130641"/>
            <a:ext cx="93412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BDBB2"/>
                </a:solidFill>
                <a:latin typeface="Calibri" panose="020F0502020204030204" pitchFamily="34" charset="0"/>
              </a:rPr>
              <a:t>new construction in last several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BDBB2"/>
                </a:solidFill>
                <a:latin typeface="Calibri" panose="020F0502020204030204" pitchFamily="34" charset="0"/>
              </a:rPr>
              <a:t>partial sidewalk, where only a bit is in an image. How should we classify "partial sidewalk" in a binary classification task?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BDBB2"/>
                </a:solidFill>
                <a:latin typeface="Calibri" panose="020F0502020204030204" pitchFamily="34" charset="0"/>
              </a:rPr>
              <a:t>ambiguous 'sidewalks' - there are a range of slightly angle pavement edges to asphalt streets that could be considered </a:t>
            </a:r>
            <a:r>
              <a:rPr lang="en-US" dirty="0" err="1">
                <a:solidFill>
                  <a:srgbClr val="EBDBB2"/>
                </a:solidFill>
                <a:latin typeface="Calibri" panose="020F0502020204030204" pitchFamily="34" charset="0"/>
              </a:rPr>
              <a:t>curbless</a:t>
            </a:r>
            <a:r>
              <a:rPr lang="en-US" dirty="0">
                <a:solidFill>
                  <a:srgbClr val="EBDBB2"/>
                </a:solidFill>
                <a:latin typeface="Calibri" panose="020F0502020204030204" pitchFamily="34" charset="0"/>
              </a:rPr>
              <a:t> sidewalk, or just shoulder or open gutter.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BDBB2"/>
                </a:solidFill>
                <a:latin typeface="Calibri" panose="020F0502020204030204" pitchFamily="34" charset="0"/>
              </a:rPr>
              <a:t>some panoramas from google are rotated up to 90 degrees so may include part of the opposite road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2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F694-2127-465A-888A-C4987E39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/>
          <a:lstStyle/>
          <a:p>
            <a:r>
              <a:rPr lang="en-US" dirty="0">
                <a:solidFill>
                  <a:srgbClr val="FABD2F"/>
                </a:solidFill>
                <a:latin typeface="Calibri" panose="020F0502020204030204" pitchFamily="34" charset="0"/>
              </a:rPr>
              <a:t>Data Results:</a:t>
            </a:r>
            <a:br>
              <a:rPr lang="en-US" dirty="0">
                <a:solidFill>
                  <a:srgbClr val="FABD2F"/>
                </a:solidFill>
                <a:latin typeface="Calibri" panose="020F0502020204030204" pitchFamily="34" charset="0"/>
              </a:rPr>
            </a:br>
            <a:br>
              <a:rPr lang="en-US" sz="2000" dirty="0">
                <a:solidFill>
                  <a:srgbClr val="EBDBB2"/>
                </a:solidFill>
                <a:latin typeface="Calibri" panose="020F0502020204030204" pitchFamily="34" charset="0"/>
              </a:rPr>
            </a:b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3C2B0-130E-432D-A9A7-E051FF6D21A4}"/>
              </a:ext>
            </a:extLst>
          </p:cNvPr>
          <p:cNvSpPr txBox="1"/>
          <p:nvPr/>
        </p:nvSpPr>
        <p:spPr>
          <a:xfrm>
            <a:off x="1855433" y="2041864"/>
            <a:ext cx="7546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DBB2"/>
                </a:solidFill>
                <a:latin typeface="Calibri" panose="020F0502020204030204" pitchFamily="34" charset="0"/>
              </a:rPr>
              <a:t>The images covered most of the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DBB2"/>
                </a:solidFill>
                <a:latin typeface="Calibri" panose="020F0502020204030204" pitchFamily="34" charset="0"/>
              </a:rPr>
              <a:t>Non-sidewalk images generally were from outlying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DBB2"/>
                </a:solidFill>
                <a:latin typeface="Calibri" panose="020F0502020204030204" pitchFamily="34" charset="0"/>
              </a:rPr>
              <a:t>Non-sidewalk images were less distributed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164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F694-2127-465A-888A-C4987E39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/>
          <a:lstStyle/>
          <a:p>
            <a:r>
              <a:rPr lang="en-US" dirty="0">
                <a:solidFill>
                  <a:srgbClr val="FABD2F"/>
                </a:solidFill>
                <a:latin typeface="Calibri" panose="020F0502020204030204" pitchFamily="34" charset="0"/>
              </a:rPr>
              <a:t>Data Results:</a:t>
            </a:r>
            <a:br>
              <a:rPr lang="en-US" dirty="0">
                <a:solidFill>
                  <a:srgbClr val="FABD2F"/>
                </a:solidFill>
                <a:latin typeface="Calibri" panose="020F0502020204030204" pitchFamily="34" charset="0"/>
              </a:rPr>
            </a:br>
            <a:br>
              <a:rPr lang="en-US" sz="2000" dirty="0">
                <a:solidFill>
                  <a:srgbClr val="EBDBB2"/>
                </a:solidFill>
                <a:latin typeface="Calibri" panose="020F0502020204030204" pitchFamily="34" charset="0"/>
              </a:rPr>
            </a:br>
            <a:endParaRPr lang="en-US" sz="20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73222EB-DCEB-4A2D-8E46-62A96229C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284" y="1278384"/>
            <a:ext cx="6877432" cy="545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27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F694-2127-465A-888A-C4987E39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/>
          <a:lstStyle/>
          <a:p>
            <a:r>
              <a:rPr lang="en-US" dirty="0">
                <a:solidFill>
                  <a:srgbClr val="FABD2F"/>
                </a:solidFill>
                <a:latin typeface="Calibri" panose="020F0502020204030204" pitchFamily="34" charset="0"/>
              </a:rPr>
              <a:t>Data Results:</a:t>
            </a:r>
            <a:br>
              <a:rPr lang="en-US" dirty="0">
                <a:solidFill>
                  <a:srgbClr val="FABD2F"/>
                </a:solidFill>
                <a:latin typeface="Calibri" panose="020F0502020204030204" pitchFamily="34" charset="0"/>
              </a:rPr>
            </a:br>
            <a:br>
              <a:rPr lang="en-US" sz="2000" dirty="0">
                <a:solidFill>
                  <a:srgbClr val="EBDBB2"/>
                </a:solidFill>
                <a:latin typeface="Calibri" panose="020F0502020204030204" pitchFamily="34" charset="0"/>
              </a:rPr>
            </a:br>
            <a:endParaRPr lang="en-US" sz="20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80B0995-6EF7-429A-855E-67E89AB1E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10" y="1242218"/>
            <a:ext cx="6928581" cy="550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03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F694-2127-465A-888A-C4987E39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/>
          <a:lstStyle/>
          <a:p>
            <a:r>
              <a:rPr lang="en-US" dirty="0">
                <a:solidFill>
                  <a:srgbClr val="FABD2F"/>
                </a:solidFill>
                <a:latin typeface="Calibri" panose="020F0502020204030204" pitchFamily="34" charset="0"/>
              </a:rPr>
              <a:t>Data Results:</a:t>
            </a:r>
            <a:br>
              <a:rPr lang="en-US" dirty="0">
                <a:solidFill>
                  <a:srgbClr val="FABD2F"/>
                </a:solidFill>
                <a:latin typeface="Calibri" panose="020F0502020204030204" pitchFamily="34" charset="0"/>
              </a:rPr>
            </a:br>
            <a:br>
              <a:rPr lang="en-US" sz="2000" dirty="0">
                <a:solidFill>
                  <a:srgbClr val="EBDBB2"/>
                </a:solidFill>
                <a:latin typeface="Calibri" panose="020F0502020204030204" pitchFamily="34" charset="0"/>
              </a:rPr>
            </a:br>
            <a:endParaRPr lang="en-US" sz="20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CDB49B0-7017-4A65-A65A-76B1A0E4F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07" y="1571347"/>
            <a:ext cx="4702361" cy="477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0D674806-C3F1-4D00-A0DB-737C659D3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46" y="1571347"/>
            <a:ext cx="4929528" cy="477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64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F694-2127-465A-888A-C4987E39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/>
          <a:lstStyle/>
          <a:p>
            <a:r>
              <a:rPr lang="en-US" dirty="0">
                <a:solidFill>
                  <a:srgbClr val="FABD2F"/>
                </a:solidFill>
                <a:latin typeface="Calibri" panose="020F0502020204030204" pitchFamily="34" charset="0"/>
              </a:rPr>
              <a:t>Modelling: Classification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D828F-58E0-4793-88CD-3C366893FADE}"/>
              </a:ext>
            </a:extLst>
          </p:cNvPr>
          <p:cNvSpPr txBox="1"/>
          <p:nvPr/>
        </p:nvSpPr>
        <p:spPr>
          <a:xfrm>
            <a:off x="1855433" y="2041864"/>
            <a:ext cx="75460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DBB2"/>
                </a:solidFill>
                <a:latin typeface="Calibri" panose="020F0502020204030204" pitchFamily="34" charset="0"/>
              </a:rPr>
              <a:t>Use </a:t>
            </a:r>
            <a:r>
              <a:rPr lang="en-US" sz="2400" dirty="0" err="1">
                <a:solidFill>
                  <a:srgbClr val="EBDBB2"/>
                </a:solidFill>
                <a:latin typeface="Calibri" panose="020F0502020204030204" pitchFamily="34" charset="0"/>
              </a:rPr>
              <a:t>tf.keras</a:t>
            </a:r>
            <a:r>
              <a:rPr lang="en-US" sz="2400" dirty="0">
                <a:solidFill>
                  <a:srgbClr val="EBDBB2"/>
                </a:solidFill>
                <a:latin typeface="Calibri" panose="020F0502020204030204" pitchFamily="34" charset="0"/>
              </a:rPr>
              <a:t> to build models: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DBB2"/>
                </a:solidFill>
                <a:latin typeface="Calibri" panose="020F0502020204030204" pitchFamily="34" charset="0"/>
              </a:rPr>
              <a:t>Model with several convolutional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DBB2"/>
                </a:solidFill>
                <a:latin typeface="Calibri" panose="020F0502020204030204" pitchFamily="34" charset="0"/>
              </a:rPr>
              <a:t>Pretrained models: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BDBB2"/>
                </a:solidFill>
                <a:latin typeface="Calibri" panose="020F0502020204030204" pitchFamily="34" charset="0"/>
              </a:rPr>
              <a:t>Mobilenetv3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EBDBB2"/>
                </a:solidFill>
                <a:latin typeface="Calibri" panose="020F0502020204030204" pitchFamily="34" charset="0"/>
              </a:rPr>
              <a:t>Xception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8523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F694-2127-465A-888A-C4987E39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/>
          <a:lstStyle/>
          <a:p>
            <a:r>
              <a:rPr lang="en-US" dirty="0">
                <a:solidFill>
                  <a:srgbClr val="FABD2F"/>
                </a:solidFill>
                <a:latin typeface="Calibri" panose="020F0502020204030204" pitchFamily="34" charset="0"/>
              </a:rPr>
              <a:t>Modelling: Classification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D828F-58E0-4793-88CD-3C366893FADE}"/>
              </a:ext>
            </a:extLst>
          </p:cNvPr>
          <p:cNvSpPr txBox="1"/>
          <p:nvPr/>
        </p:nvSpPr>
        <p:spPr>
          <a:xfrm>
            <a:off x="1855433" y="1491447"/>
            <a:ext cx="7546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BDBB2"/>
                </a:solidFill>
                <a:latin typeface="Calibri" panose="020F0502020204030204" pitchFamily="34" charset="0"/>
              </a:rPr>
              <a:t>Convolutional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241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F694-2127-465A-888A-C4987E39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/>
          <a:lstStyle/>
          <a:p>
            <a:r>
              <a:rPr lang="en-US" dirty="0">
                <a:solidFill>
                  <a:srgbClr val="FABD2F"/>
                </a:solidFill>
                <a:latin typeface="Calibri" panose="020F0502020204030204" pitchFamily="34" charset="0"/>
              </a:rPr>
              <a:t>Modelling: Classification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D828F-58E0-4793-88CD-3C366893FADE}"/>
              </a:ext>
            </a:extLst>
          </p:cNvPr>
          <p:cNvSpPr txBox="1"/>
          <p:nvPr/>
        </p:nvSpPr>
        <p:spPr>
          <a:xfrm>
            <a:off x="1855433" y="1526959"/>
            <a:ext cx="7546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rgbClr val="EBDBB2"/>
                </a:solidFill>
                <a:latin typeface="Calibri" panose="020F0502020204030204" pitchFamily="34" charset="0"/>
              </a:rPr>
              <a:t>Mobilenetv3</a:t>
            </a:r>
          </a:p>
        </p:txBody>
      </p:sp>
    </p:spTree>
    <p:extLst>
      <p:ext uri="{BB962C8B-B14F-4D97-AF65-F5344CB8AC3E}">
        <p14:creationId xmlns:p14="http://schemas.microsoft.com/office/powerpoint/2010/main" val="3553876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F694-2127-465A-888A-C4987E39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/>
          <a:lstStyle/>
          <a:p>
            <a:r>
              <a:rPr lang="en-US" dirty="0">
                <a:solidFill>
                  <a:srgbClr val="FABD2F"/>
                </a:solidFill>
                <a:latin typeface="Calibri" panose="020F0502020204030204" pitchFamily="34" charset="0"/>
              </a:rPr>
              <a:t>Modelling: Classification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D828F-58E0-4793-88CD-3C366893FADE}"/>
              </a:ext>
            </a:extLst>
          </p:cNvPr>
          <p:cNvSpPr txBox="1"/>
          <p:nvPr/>
        </p:nvSpPr>
        <p:spPr>
          <a:xfrm>
            <a:off x="1855433" y="2041864"/>
            <a:ext cx="7546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err="1">
                <a:solidFill>
                  <a:srgbClr val="EBDBB2"/>
                </a:solidFill>
                <a:latin typeface="Calibri" panose="020F0502020204030204" pitchFamily="34" charset="0"/>
              </a:rPr>
              <a:t>Xception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48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C4D4-1FAA-40E3-8943-8FBB7207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ABD2F"/>
                </a:solidFill>
              </a:rPr>
              <a:t>Data Scope: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47BD9B5-B82F-4B2E-8844-3AC254DD1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561" y="1288908"/>
            <a:ext cx="6818051" cy="5538500"/>
          </a:xfrm>
        </p:spPr>
      </p:pic>
    </p:spTree>
    <p:extLst>
      <p:ext uri="{BB962C8B-B14F-4D97-AF65-F5344CB8AC3E}">
        <p14:creationId xmlns:p14="http://schemas.microsoft.com/office/powerpoint/2010/main" val="3508194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F694-2127-465A-888A-C4987E39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/>
          <a:lstStyle/>
          <a:p>
            <a:r>
              <a:rPr lang="en-US" dirty="0">
                <a:solidFill>
                  <a:srgbClr val="FABD2F"/>
                </a:solidFill>
                <a:latin typeface="Calibri" panose="020F0502020204030204" pitchFamily="34" charset="0"/>
              </a:rPr>
              <a:t>Modelling: Image Segmentation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55878-273C-4E50-8F93-247094B4F54C}"/>
              </a:ext>
            </a:extLst>
          </p:cNvPr>
          <p:cNvSpPr txBox="1"/>
          <p:nvPr/>
        </p:nvSpPr>
        <p:spPr>
          <a:xfrm>
            <a:off x="847611" y="2201662"/>
            <a:ext cx="8429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U-net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Encoders and Decoders, with skip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7720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0150B4-549F-461A-8669-F0949158A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611" y="452717"/>
            <a:ext cx="5488085" cy="62562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575012-41F6-44AA-BA20-B920A5CECC7A}"/>
              </a:ext>
            </a:extLst>
          </p:cNvPr>
          <p:cNvSpPr/>
          <p:nvPr/>
        </p:nvSpPr>
        <p:spPr>
          <a:xfrm>
            <a:off x="847611" y="3162674"/>
            <a:ext cx="2756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Ref: http://cs230.stanford.edu/files_winter_2018/projects/6937642.pdf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55878-273C-4E50-8F93-247094B4F54C}"/>
              </a:ext>
            </a:extLst>
          </p:cNvPr>
          <p:cNvSpPr txBox="1"/>
          <p:nvPr/>
        </p:nvSpPr>
        <p:spPr>
          <a:xfrm>
            <a:off x="847611" y="2201662"/>
            <a:ext cx="2383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 Design: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5EDE3E5-2A04-4BCD-833F-D045362D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6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F694-2127-465A-888A-C4987E39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/>
          <a:lstStyle/>
          <a:p>
            <a:r>
              <a:rPr lang="en-US" dirty="0">
                <a:solidFill>
                  <a:srgbClr val="FABD2F"/>
                </a:solidFill>
                <a:latin typeface="Calibri" panose="020F0502020204030204" pitchFamily="34" charset="0"/>
              </a:rPr>
              <a:t>Modelling: : Image Segmentation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1CBD7-A187-4128-8491-6F7EA738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276" y="2138779"/>
            <a:ext cx="8765313" cy="3898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93089D-8089-4D52-BBC6-8D3E955F4289}"/>
              </a:ext>
            </a:extLst>
          </p:cNvPr>
          <p:cNvSpPr txBox="1"/>
          <p:nvPr/>
        </p:nvSpPr>
        <p:spPr>
          <a:xfrm>
            <a:off x="1309133" y="1523915"/>
            <a:ext cx="403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Encoder Block:</a:t>
            </a:r>
          </a:p>
        </p:txBody>
      </p:sp>
    </p:spTree>
    <p:extLst>
      <p:ext uri="{BB962C8B-B14F-4D97-AF65-F5344CB8AC3E}">
        <p14:creationId xmlns:p14="http://schemas.microsoft.com/office/powerpoint/2010/main" val="2131513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F694-2127-465A-888A-C4987E39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/>
          <a:lstStyle/>
          <a:p>
            <a:r>
              <a:rPr lang="en-US" dirty="0">
                <a:solidFill>
                  <a:srgbClr val="FABD2F"/>
                </a:solidFill>
                <a:latin typeface="Calibri" panose="020F0502020204030204" pitchFamily="34" charset="0"/>
              </a:rPr>
              <a:t>Modelling: Image Segmentation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3089D-8089-4D52-BBC6-8D3E955F4289}"/>
              </a:ext>
            </a:extLst>
          </p:cNvPr>
          <p:cNvSpPr txBox="1"/>
          <p:nvPr/>
        </p:nvSpPr>
        <p:spPr>
          <a:xfrm>
            <a:off x="1309133" y="1523915"/>
            <a:ext cx="403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Decoder Block: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E9541-51E7-480F-8E58-E41670BAD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24" y="2092112"/>
            <a:ext cx="7967718" cy="435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71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F694-2127-465A-888A-C4987E39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/>
          <a:lstStyle/>
          <a:p>
            <a:r>
              <a:rPr lang="en-US" dirty="0">
                <a:solidFill>
                  <a:srgbClr val="FABD2F"/>
                </a:solidFill>
                <a:latin typeface="Calibri" panose="020F0502020204030204" pitchFamily="34" charset="0"/>
              </a:rPr>
              <a:t>Modelling: Image Segmentation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3089D-8089-4D52-BBC6-8D3E955F4289}"/>
              </a:ext>
            </a:extLst>
          </p:cNvPr>
          <p:cNvSpPr txBox="1"/>
          <p:nvPr/>
        </p:nvSpPr>
        <p:spPr>
          <a:xfrm>
            <a:off x="1309133" y="1523915"/>
            <a:ext cx="403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Overall Structure: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B78F69-E0EC-47AE-BF60-587E996EC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33" y="2088880"/>
            <a:ext cx="9554519" cy="338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73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F694-2127-465A-888A-C4987E39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/>
          <a:lstStyle/>
          <a:p>
            <a:r>
              <a:rPr lang="en-US" dirty="0">
                <a:solidFill>
                  <a:srgbClr val="FABD2F"/>
                </a:solidFill>
                <a:latin typeface="Calibri" panose="020F0502020204030204" pitchFamily="34" charset="0"/>
              </a:rPr>
              <a:t>Modelling:</a:t>
            </a:r>
            <a:endParaRPr lang="en-US" sz="2000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5C80E31-BFB9-429B-AB6B-A459C4EB4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84" y="1205212"/>
            <a:ext cx="11356387" cy="56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36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F694-2127-465A-888A-C4987E39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/>
          <a:lstStyle/>
          <a:p>
            <a:r>
              <a:rPr lang="en-US" dirty="0">
                <a:solidFill>
                  <a:srgbClr val="FABD2F"/>
                </a:solidFill>
                <a:latin typeface="Calibri" panose="020F0502020204030204" pitchFamily="34" charset="0"/>
              </a:rPr>
              <a:t>Modelling: Image Segmentation</a:t>
            </a:r>
            <a:endParaRPr lang="en-US" sz="2000" dirty="0"/>
          </a:p>
        </p:txBody>
      </p:sp>
      <p:pic>
        <p:nvPicPr>
          <p:cNvPr id="8" name="Picture 7" descr="A view of a city street&#10;&#10;Description automatically generated">
            <a:extLst>
              <a:ext uri="{FF2B5EF4-FFF2-40B4-BE49-F238E27FC236}">
                <a16:creationId xmlns:a16="http://schemas.microsoft.com/office/drawing/2014/main" id="{E663D1DC-DA5C-4B71-9CAB-438FB713A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602"/>
          <a:stretch/>
        </p:blipFill>
        <p:spPr>
          <a:xfrm>
            <a:off x="1106749" y="1793127"/>
            <a:ext cx="9978502" cy="439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21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F694-2127-465A-888A-C4987E39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/>
          <a:lstStyle/>
          <a:p>
            <a:r>
              <a:rPr lang="en-US" dirty="0">
                <a:solidFill>
                  <a:srgbClr val="FABD2F"/>
                </a:solidFill>
                <a:latin typeface="Calibri" panose="020F0502020204030204" pitchFamily="34" charset="0"/>
              </a:rPr>
              <a:t>Modelling: Image Segmentation</a:t>
            </a:r>
            <a:endParaRPr lang="en-US" sz="2000" dirty="0"/>
          </a:p>
        </p:txBody>
      </p:sp>
      <p:pic>
        <p:nvPicPr>
          <p:cNvPr id="4" name="Picture 3" descr="A view of a city street&#10;&#10;Description automatically generated">
            <a:extLst>
              <a:ext uri="{FF2B5EF4-FFF2-40B4-BE49-F238E27FC236}">
                <a16:creationId xmlns:a16="http://schemas.microsoft.com/office/drawing/2014/main" id="{F1957EB0-C41D-43D0-B137-B022FD524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68" b="32815"/>
          <a:stretch/>
        </p:blipFill>
        <p:spPr>
          <a:xfrm>
            <a:off x="1029810" y="1655954"/>
            <a:ext cx="10049522" cy="449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99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F694-2127-465A-888A-C4987E39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/>
          <a:lstStyle/>
          <a:p>
            <a:r>
              <a:rPr lang="en-US" dirty="0">
                <a:solidFill>
                  <a:srgbClr val="FABD2F"/>
                </a:solidFill>
                <a:latin typeface="Calibri" panose="020F0502020204030204" pitchFamily="34" charset="0"/>
              </a:rPr>
              <a:t>Modelling: Image Segmentation</a:t>
            </a:r>
            <a:endParaRPr lang="en-US" sz="2000" dirty="0"/>
          </a:p>
        </p:txBody>
      </p:sp>
      <p:pic>
        <p:nvPicPr>
          <p:cNvPr id="4" name="Picture 3" descr="A view of a city street&#10;&#10;Description automatically generated">
            <a:extLst>
              <a:ext uri="{FF2B5EF4-FFF2-40B4-BE49-F238E27FC236}">
                <a16:creationId xmlns:a16="http://schemas.microsoft.com/office/drawing/2014/main" id="{565CA3F2-D32F-4472-AA13-3B2DEFB4F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796"/>
          <a:stretch/>
        </p:blipFill>
        <p:spPr>
          <a:xfrm>
            <a:off x="949254" y="1790006"/>
            <a:ext cx="10293491" cy="450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32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photo, outdoor, window, sitting&#10;&#10;Description automatically generated">
            <a:extLst>
              <a:ext uri="{FF2B5EF4-FFF2-40B4-BE49-F238E27FC236}">
                <a16:creationId xmlns:a16="http://schemas.microsoft.com/office/drawing/2014/main" id="{11906257-A433-492E-BCCE-FAF171C9C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26" y="0"/>
            <a:ext cx="5181432" cy="6858000"/>
          </a:xfrm>
          <a:prstGeom prst="rect">
            <a:avLst/>
          </a:prstGeom>
        </p:spPr>
      </p:pic>
      <p:pic>
        <p:nvPicPr>
          <p:cNvPr id="15" name="Picture 14" descr="A view of a road&#10;&#10;Description automatically generated">
            <a:extLst>
              <a:ext uri="{FF2B5EF4-FFF2-40B4-BE49-F238E27FC236}">
                <a16:creationId xmlns:a16="http://schemas.microsoft.com/office/drawing/2014/main" id="{81C930C6-64CC-44A1-BD8D-DBBA1CD8C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84" y="0"/>
            <a:ext cx="5181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0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673B-7A4D-4836-A4A7-17E723AB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834" y="1308141"/>
            <a:ext cx="8825657" cy="62719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ABD2F"/>
                </a:solidFill>
              </a:rPr>
              <a:t>Image Downloading Class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691EEF8-8ACD-482E-8F03-76425913645E}"/>
              </a:ext>
            </a:extLst>
          </p:cNvPr>
          <p:cNvSpPr txBox="1">
            <a:spLocks/>
          </p:cNvSpPr>
          <p:nvPr/>
        </p:nvSpPr>
        <p:spPr>
          <a:xfrm>
            <a:off x="1350263" y="2494626"/>
            <a:ext cx="8825659" cy="34400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to download images with Latitude, Longitude, Heading, and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Random point within survey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 streetview API for nearest image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 point is within “street” polygon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nearest street polygon edge &amp; convert to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if sidewalk exists in direction within set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parameters and download image</a:t>
            </a:r>
          </a:p>
        </p:txBody>
      </p:sp>
    </p:spTree>
    <p:extLst>
      <p:ext uri="{BB962C8B-B14F-4D97-AF65-F5344CB8AC3E}">
        <p14:creationId xmlns:p14="http://schemas.microsoft.com/office/powerpoint/2010/main" val="318653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68D540-BE9A-449C-B750-EAD3A68F248E}"/>
              </a:ext>
            </a:extLst>
          </p:cNvPr>
          <p:cNvSpPr txBox="1"/>
          <p:nvPr/>
        </p:nvSpPr>
        <p:spPr>
          <a:xfrm>
            <a:off x="2024109" y="798990"/>
            <a:ext cx="8143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ABD2F"/>
                </a:solidFill>
              </a:rPr>
              <a:t>Example Images with Validation</a:t>
            </a:r>
          </a:p>
        </p:txBody>
      </p:sp>
    </p:spTree>
    <p:extLst>
      <p:ext uri="{BB962C8B-B14F-4D97-AF65-F5344CB8AC3E}">
        <p14:creationId xmlns:p14="http://schemas.microsoft.com/office/powerpoint/2010/main" val="316498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a white wall&#10;&#10;Description automatically generated">
            <a:extLst>
              <a:ext uri="{FF2B5EF4-FFF2-40B4-BE49-F238E27FC236}">
                <a16:creationId xmlns:a16="http://schemas.microsoft.com/office/drawing/2014/main" id="{2B06E4DA-39BE-4299-8806-D9A617E24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840" y="1511364"/>
            <a:ext cx="5444319" cy="4982067"/>
          </a:xfr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B068803B-87E1-4EF5-8131-8BB30D88C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43898" y="1029872"/>
            <a:ext cx="95042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[268.79833469817083, [40.00278986277844, -104.9991271379266], 'no_sidewalk’]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80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B068803B-87E1-4EF5-8131-8BB30D88C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43898" y="1029872"/>
            <a:ext cx="95042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[268.79833469817083, [40.00278986277844, -104.9991271379266], 'no_sidewalk’]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5" name="Content Placeholder 4" descr="A close up of a dry grass field&#10;&#10;Description automatically generated">
            <a:extLst>
              <a:ext uri="{FF2B5EF4-FFF2-40B4-BE49-F238E27FC236}">
                <a16:creationId xmlns:a16="http://schemas.microsoft.com/office/drawing/2014/main" id="{AA3B16EE-B723-4223-92FD-1C57D98C1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5865" y="1444541"/>
            <a:ext cx="5060271" cy="5060271"/>
          </a:xfrm>
        </p:spPr>
      </p:pic>
    </p:spTree>
    <p:extLst>
      <p:ext uri="{BB962C8B-B14F-4D97-AF65-F5344CB8AC3E}">
        <p14:creationId xmlns:p14="http://schemas.microsoft.com/office/powerpoint/2010/main" val="414048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08D668-81A7-40D8-9EA2-10CF61D99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88442" y="1030209"/>
            <a:ext cx="72151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[93.8101431467257, [39.7636699, -104.7565609], 'sidewalk']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42180A-4B9E-4C87-B627-93330B0DD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796" y="1491449"/>
            <a:ext cx="5592408" cy="5132656"/>
          </a:xfrm>
        </p:spPr>
      </p:pic>
    </p:spTree>
    <p:extLst>
      <p:ext uri="{BB962C8B-B14F-4D97-AF65-F5344CB8AC3E}">
        <p14:creationId xmlns:p14="http://schemas.microsoft.com/office/powerpoint/2010/main" val="27074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CBAB2F9-733B-447E-8290-DD2B22283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442" y="1030209"/>
            <a:ext cx="72151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 eaLnBrk="0" fontAlgn="base" hangingPunct="0">
              <a:spcAft>
                <a:spcPct val="0"/>
              </a:spcAft>
            </a:pPr>
            <a:r>
              <a:rPr lang="en-US" altLang="en-US" sz="1600" dirty="0">
                <a:solidFill>
                  <a:srgbClr val="EBDBB2"/>
                </a:solidFill>
                <a:latin typeface="Courier New" panose="02070309020205020404" pitchFamily="49" charset="0"/>
              </a:rPr>
              <a:t>[93.8101431467257, [39.7636699, -104.7565609], 'sidewalk']</a:t>
            </a: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Content Placeholder 7" descr="A picture containing outdoor, road, grass, riding&#10;&#10;Description automatically generated">
            <a:extLst>
              <a:ext uri="{FF2B5EF4-FFF2-40B4-BE49-F238E27FC236}">
                <a16:creationId xmlns:a16="http://schemas.microsoft.com/office/drawing/2014/main" id="{2A79CCC2-C607-425D-8B2D-A61D71D43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6503" y="1552815"/>
            <a:ext cx="4898994" cy="4898994"/>
          </a:xfrm>
        </p:spPr>
      </p:pic>
    </p:spTree>
    <p:extLst>
      <p:ext uri="{BB962C8B-B14F-4D97-AF65-F5344CB8AC3E}">
        <p14:creationId xmlns:p14="http://schemas.microsoft.com/office/powerpoint/2010/main" val="407681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C8E7220-F4F7-4FB8-BBE1-BB1F188DC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4423" y="1029872"/>
            <a:ext cx="894315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DBB2"/>
                </a:solidFill>
                <a:effectLst/>
                <a:latin typeface="Courier New" panose="02070309020205020404" pitchFamily="49" charset="0"/>
              </a:rPr>
              <a:t>[269.9812922349449, [40.06244274355016, -105.2067883010862], 'sidewalk']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26594F-634B-4417-86A9-EB5E3348D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13" y="1418866"/>
            <a:ext cx="5835974" cy="533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0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517</TotalTime>
  <Words>388</Words>
  <Application>Microsoft Office PowerPoint</Application>
  <PresentationFormat>Widescreen</PresentationFormat>
  <Paragraphs>55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Courier New</vt:lpstr>
      <vt:lpstr>Wingdings 3</vt:lpstr>
      <vt:lpstr>Ion</vt:lpstr>
      <vt:lpstr>PowerPoint Presentation</vt:lpstr>
      <vt:lpstr>Data Scope:</vt:lpstr>
      <vt:lpstr>Image Downloading Class</vt:lpstr>
      <vt:lpstr>PowerPoint Presentation</vt:lpstr>
      <vt:lpstr>[268.79833469817083, [40.00278986277844, -104.9991271379266], 'no_sidewalk’] </vt:lpstr>
      <vt:lpstr>[268.79833469817083, [40.00278986277844, -104.9991271379266], 'no_sidewalk’] </vt:lpstr>
      <vt:lpstr>[93.8101431467257, [39.7636699, -104.7565609], 'sidewalk'] </vt:lpstr>
      <vt:lpstr>PowerPoint Presentation</vt:lpstr>
      <vt:lpstr>[269.9812922349449, [40.06244274355016, -105.2067883010862], 'sidewalk']</vt:lpstr>
      <vt:lpstr>[269.9812922349449, [40.06244274355016, -105.2067883010862], 'sidewalk']</vt:lpstr>
      <vt:lpstr>Issues with acquired data: Around 15% of the images acquired had incorrect labels. This could be for multiple reasons: </vt:lpstr>
      <vt:lpstr>Data Results:  </vt:lpstr>
      <vt:lpstr>Data Results:  </vt:lpstr>
      <vt:lpstr>Data Results:  </vt:lpstr>
      <vt:lpstr>Data Results:  </vt:lpstr>
      <vt:lpstr>Modelling: Classification</vt:lpstr>
      <vt:lpstr>Modelling: Classification</vt:lpstr>
      <vt:lpstr>Modelling: Classification</vt:lpstr>
      <vt:lpstr>Modelling: Classification</vt:lpstr>
      <vt:lpstr>Modelling: Image Segmentation</vt:lpstr>
      <vt:lpstr>PowerPoint Presentation</vt:lpstr>
      <vt:lpstr>Modelling: : Image Segmentation</vt:lpstr>
      <vt:lpstr>Modelling: Image Segmentation</vt:lpstr>
      <vt:lpstr>Modelling: Image Segmentation</vt:lpstr>
      <vt:lpstr>Modelling:</vt:lpstr>
      <vt:lpstr>Modelling: Image Segmentation</vt:lpstr>
      <vt:lpstr>Modelling: Image Segmentation</vt:lpstr>
      <vt:lpstr>Modelling: Image Segmentation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Oyer</dc:creator>
  <cp:lastModifiedBy>Chris Oyer</cp:lastModifiedBy>
  <cp:revision>18</cp:revision>
  <dcterms:created xsi:type="dcterms:W3CDTF">2019-12-17T23:17:11Z</dcterms:created>
  <dcterms:modified xsi:type="dcterms:W3CDTF">2019-12-18T07:54:29Z</dcterms:modified>
</cp:coreProperties>
</file>