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59" r:id="rId3"/>
    <p:sldId id="260" r:id="rId4"/>
    <p:sldId id="261" r:id="rId5"/>
    <p:sldId id="262" r:id="rId6"/>
    <p:sldId id="286" r:id="rId7"/>
    <p:sldId id="287" r:id="rId8"/>
    <p:sldId id="288" r:id="rId9"/>
    <p:sldId id="289" r:id="rId10"/>
    <p:sldId id="290" r:id="rId11"/>
    <p:sldId id="291" r:id="rId12"/>
    <p:sldId id="292" r:id="rId13"/>
    <p:sldId id="293" r:id="rId14"/>
    <p:sldId id="294" r:id="rId15"/>
    <p:sldId id="295" r:id="rId16"/>
    <p:sldId id="296" r:id="rId17"/>
    <p:sldId id="265" r:id="rId18"/>
    <p:sldId id="264" r:id="rId19"/>
    <p:sldId id="297" r:id="rId20"/>
    <p:sldId id="298" r:id="rId21"/>
    <p:sldId id="266" r:id="rId22"/>
    <p:sldId id="299" r:id="rId23"/>
    <p:sldId id="300" r:id="rId24"/>
    <p:sldId id="279" r:id="rId25"/>
    <p:sldId id="280" r:id="rId26"/>
  </p:sldIdLst>
  <p:sldSz cx="9144000" cy="5143500" type="screen16x9"/>
  <p:notesSz cx="6858000" cy="9144000"/>
  <p:embeddedFontLst>
    <p:embeddedFont>
      <p:font typeface="Helvetica Neue" panose="020B0604020202020204" charset="0"/>
      <p:regular r:id="rId28"/>
      <p:bold r:id="rId29"/>
      <p:italic r:id="rId30"/>
      <p:boldItalic r:id="rId31"/>
    </p:embeddedFont>
    <p:embeddedFont>
      <p:font typeface="Muli" panose="02000503040000020004" pitchFamily="2" charset="0"/>
      <p:regular r:id="rId32"/>
      <p:italic r:id="rId33"/>
    </p:embeddedFont>
    <p:embeddedFont>
      <p:font typeface="Nixie One" panose="020B0604020202020204" charset="0"/>
      <p:regular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CBD78-15CE-4661-97E6-459F80314347}">
  <a:tblStyle styleId="{28FCBD78-15CE-4661-97E6-459F803143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C887C5-50F1-4DB0-841D-C3AB423DDE9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506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163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35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77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017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569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68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913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1946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242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68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82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94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3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publicdomainpictures.net/view-image.php?image=129704&amp;picture=textured-backgroun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250" y="2061098"/>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DESIGN A SECURE NETWORK FOR MY  INSTITUTION </a:t>
            </a:r>
            <a:endParaRPr dirty="0"/>
          </a:p>
        </p:txBody>
      </p:sp>
      <p:sp>
        <p:nvSpPr>
          <p:cNvPr id="3" name="Google Shape;352;p13">
            <a:extLst>
              <a:ext uri="{FF2B5EF4-FFF2-40B4-BE49-F238E27FC236}">
                <a16:creationId xmlns:a16="http://schemas.microsoft.com/office/drawing/2014/main" id="{2B42B8DF-9551-4DCC-887C-21CF3D18E6EA}"/>
              </a:ext>
            </a:extLst>
          </p:cNvPr>
          <p:cNvSpPr txBox="1">
            <a:spLocks/>
          </p:cNvSpPr>
          <p:nvPr/>
        </p:nvSpPr>
        <p:spPr>
          <a:xfrm>
            <a:off x="5462700" y="3619450"/>
            <a:ext cx="4562100" cy="24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2400" b="1" dirty="0"/>
              <a:t>CHRISTOPHER PAUL L</a:t>
            </a:r>
          </a:p>
          <a:p>
            <a:pPr marL="0" indent="0">
              <a:buFont typeface="Muli"/>
              <a:buNone/>
            </a:pPr>
            <a:r>
              <a:rPr lang="en-US" sz="2400" b="1" dirty="0"/>
              <a:t>URK19CS1173</a:t>
            </a:r>
          </a:p>
          <a:p>
            <a:pPr marL="0" indent="0">
              <a:buFont typeface="Muli"/>
              <a:buNone/>
            </a:pPr>
            <a:r>
              <a:rPr lang="en-US" sz="2400" b="1" dirty="0"/>
              <a:t>KARUNYA UNIVERSITY</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09820"/>
            <a:ext cx="4944300" cy="645300"/>
          </a:xfrm>
          <a:prstGeom prst="rect">
            <a:avLst/>
          </a:prstGeom>
        </p:spPr>
        <p:txBody>
          <a:bodyPr spcFirstLastPara="1" wrap="square" lIns="91425" tIns="91425" rIns="91425" bIns="91425" anchor="b" anchorCtr="0">
            <a:noAutofit/>
          </a:bodyPr>
          <a:lstStyle/>
          <a:p>
            <a:pPr marL="285750" indent="-285750"/>
            <a:r>
              <a:rPr lang="en-US" sz="2800" dirty="0"/>
              <a:t>Password attack</a:t>
            </a:r>
          </a:p>
        </p:txBody>
      </p:sp>
      <p:sp>
        <p:nvSpPr>
          <p:cNvPr id="373" name="Google Shape;373;p16"/>
          <p:cNvSpPr txBox="1">
            <a:spLocks noGrp="1"/>
          </p:cNvSpPr>
          <p:nvPr>
            <p:ph type="body" idx="1"/>
          </p:nvPr>
        </p:nvSpPr>
        <p:spPr>
          <a:xfrm>
            <a:off x="1732700" y="1555120"/>
            <a:ext cx="4944300" cy="1659900"/>
          </a:xfrm>
          <a:prstGeom prst="rect">
            <a:avLst/>
          </a:prstGeom>
        </p:spPr>
        <p:txBody>
          <a:bodyPr spcFirstLastPara="1" wrap="square" lIns="91425" tIns="91425" rIns="91425" bIns="91425" anchor="t" anchorCtr="0">
            <a:noAutofit/>
          </a:bodyPr>
          <a:lstStyle/>
          <a:p>
            <a:r>
              <a:rPr lang="en-US" sz="1400" dirty="0"/>
              <a:t>Password attacks are one of the most common forms of corporate and personal data breach. A password attack is simply when a hacker tries to steal your password. In 2020, 81% of data breaches were due to compromised credentials. Because passwords can only contain so many letters and numbers, passwords are becoming less safe. Hackers know that many passwords are poorly designed, so password attacks will remain a method of attack if passwords are being used.</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5407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09820"/>
            <a:ext cx="4944300" cy="645300"/>
          </a:xfrm>
          <a:prstGeom prst="rect">
            <a:avLst/>
          </a:prstGeom>
        </p:spPr>
        <p:txBody>
          <a:bodyPr spcFirstLastPara="1" wrap="square" lIns="91425" tIns="91425" rIns="91425" bIns="91425" anchor="b" anchorCtr="0">
            <a:noAutofit/>
          </a:bodyPr>
          <a:lstStyle/>
          <a:p>
            <a:pPr marL="285750" indent="-285750"/>
            <a:r>
              <a:rPr lang="en-US" sz="2800" dirty="0"/>
              <a:t>SQL injection attack</a:t>
            </a:r>
          </a:p>
        </p:txBody>
      </p:sp>
      <p:sp>
        <p:nvSpPr>
          <p:cNvPr id="373" name="Google Shape;373;p16"/>
          <p:cNvSpPr txBox="1">
            <a:spLocks noGrp="1"/>
          </p:cNvSpPr>
          <p:nvPr>
            <p:ph type="body" idx="1"/>
          </p:nvPr>
        </p:nvSpPr>
        <p:spPr>
          <a:xfrm>
            <a:off x="1732700" y="1555120"/>
            <a:ext cx="4944300" cy="1659900"/>
          </a:xfrm>
          <a:prstGeom prst="rect">
            <a:avLst/>
          </a:prstGeom>
        </p:spPr>
        <p:txBody>
          <a:bodyPr spcFirstLastPara="1" wrap="square" lIns="91425" tIns="91425" rIns="91425" bIns="91425" anchor="t" anchorCtr="0">
            <a:noAutofit/>
          </a:bodyPr>
          <a:lstStyle/>
          <a:p>
            <a:r>
              <a:rPr lang="en-US" sz="1400" dirty="0"/>
              <a:t>SQL injection is a web security vulnerability that allows an attacker to interfere with the queries that an application makes to its database. It generally allows an attacker to view data that they are not normally able to retrieve. This might include data belonging to other users, or any other data that the application itself is able to access. In many cases, an attacker can modify or delete this data, causing persistent changes to the application's content or behavior.</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98673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09820"/>
            <a:ext cx="4944300" cy="645300"/>
          </a:xfrm>
          <a:prstGeom prst="rect">
            <a:avLst/>
          </a:prstGeom>
        </p:spPr>
        <p:txBody>
          <a:bodyPr spcFirstLastPara="1" wrap="square" lIns="91425" tIns="91425" rIns="91425" bIns="91425" anchor="b" anchorCtr="0">
            <a:noAutofit/>
          </a:bodyPr>
          <a:lstStyle/>
          <a:p>
            <a:pPr marL="285750" indent="-285750"/>
            <a:r>
              <a:rPr lang="en-US" sz="2800" dirty="0"/>
              <a:t>Cross-site scripting (XSS) attack</a:t>
            </a:r>
          </a:p>
        </p:txBody>
      </p:sp>
      <p:sp>
        <p:nvSpPr>
          <p:cNvPr id="373" name="Google Shape;373;p16"/>
          <p:cNvSpPr txBox="1">
            <a:spLocks noGrp="1"/>
          </p:cNvSpPr>
          <p:nvPr>
            <p:ph type="body" idx="1"/>
          </p:nvPr>
        </p:nvSpPr>
        <p:spPr>
          <a:xfrm>
            <a:off x="1732700" y="1555120"/>
            <a:ext cx="4944300" cy="1659900"/>
          </a:xfrm>
          <a:prstGeom prst="rect">
            <a:avLst/>
          </a:prstGeom>
        </p:spPr>
        <p:txBody>
          <a:bodyPr spcFirstLastPara="1" wrap="square" lIns="91425" tIns="91425" rIns="91425" bIns="91425" anchor="t" anchorCtr="0">
            <a:noAutofit/>
          </a:bodyPr>
          <a:lstStyle/>
          <a:p>
            <a:r>
              <a:rPr lang="en-US" sz="1400" dirty="0"/>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22730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159553"/>
            <a:ext cx="4944300" cy="645300"/>
          </a:xfrm>
          <a:prstGeom prst="rect">
            <a:avLst/>
          </a:prstGeom>
        </p:spPr>
        <p:txBody>
          <a:bodyPr spcFirstLastPara="1" wrap="square" lIns="91425" tIns="91425" rIns="91425" bIns="91425" anchor="b" anchorCtr="0">
            <a:noAutofit/>
          </a:bodyPr>
          <a:lstStyle/>
          <a:p>
            <a:pPr marL="285750" indent="-285750"/>
            <a:r>
              <a:rPr lang="en-US" sz="2800" dirty="0"/>
              <a:t>Eavesdropping attack</a:t>
            </a:r>
          </a:p>
        </p:txBody>
      </p:sp>
      <p:sp>
        <p:nvSpPr>
          <p:cNvPr id="373" name="Google Shape;373;p16"/>
          <p:cNvSpPr txBox="1">
            <a:spLocks noGrp="1"/>
          </p:cNvSpPr>
          <p:nvPr>
            <p:ph type="body" idx="1"/>
          </p:nvPr>
        </p:nvSpPr>
        <p:spPr>
          <a:xfrm>
            <a:off x="1732700" y="2324047"/>
            <a:ext cx="4944300" cy="1659900"/>
          </a:xfrm>
          <a:prstGeom prst="rect">
            <a:avLst/>
          </a:prstGeom>
        </p:spPr>
        <p:txBody>
          <a:bodyPr spcFirstLastPara="1" wrap="square" lIns="91425" tIns="91425" rIns="91425" bIns="91425" anchor="t" anchorCtr="0">
            <a:noAutofit/>
          </a:bodyPr>
          <a:lstStyle/>
          <a:p>
            <a:r>
              <a:rPr lang="en-US" sz="1400" dirty="0"/>
              <a:t>An eavesdropping attack, also known as a sniffing or snooping attack, is a theft of information as it is transmitted over a network by a computer, smartphone, or another connected device.</a:t>
            </a:r>
          </a:p>
          <a:p>
            <a:r>
              <a:rPr lang="en-US" sz="1400" dirty="0"/>
              <a:t>The attack takes advantage of unsecured network communications to access data as it is being sent or received by its user.</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51413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678747"/>
            <a:ext cx="4944300" cy="645300"/>
          </a:xfrm>
          <a:prstGeom prst="rect">
            <a:avLst/>
          </a:prstGeom>
        </p:spPr>
        <p:txBody>
          <a:bodyPr spcFirstLastPara="1" wrap="square" lIns="91425" tIns="91425" rIns="91425" bIns="91425" anchor="b" anchorCtr="0">
            <a:noAutofit/>
          </a:bodyPr>
          <a:lstStyle/>
          <a:p>
            <a:pPr marL="285750" indent="-285750"/>
            <a:r>
              <a:rPr lang="en-US" sz="2800" dirty="0"/>
              <a:t>Malware attack</a:t>
            </a:r>
            <a:endParaRPr lang="en-IN" sz="3600" b="0" i="0" dirty="0">
              <a:solidFill>
                <a:srgbClr val="313131"/>
              </a:solidFill>
              <a:effectLst/>
              <a:latin typeface="Open Sans" panose="020B0606030504020204" pitchFamily="34" charset="0"/>
            </a:endParaRPr>
          </a:p>
        </p:txBody>
      </p:sp>
      <p:sp>
        <p:nvSpPr>
          <p:cNvPr id="373" name="Google Shape;373;p16"/>
          <p:cNvSpPr txBox="1">
            <a:spLocks noGrp="1"/>
          </p:cNvSpPr>
          <p:nvPr>
            <p:ph type="body" idx="1"/>
          </p:nvPr>
        </p:nvSpPr>
        <p:spPr>
          <a:xfrm>
            <a:off x="1732700" y="2324047"/>
            <a:ext cx="4944300" cy="1659900"/>
          </a:xfrm>
          <a:prstGeom prst="rect">
            <a:avLst/>
          </a:prstGeom>
        </p:spPr>
        <p:txBody>
          <a:bodyPr spcFirstLastPara="1" wrap="square" lIns="91425" tIns="91425" rIns="91425" bIns="91425" anchor="t" anchorCtr="0">
            <a:noAutofit/>
          </a:bodyPr>
          <a:lstStyle/>
          <a:p>
            <a:r>
              <a:rPr lang="en-US" sz="1400" dirty="0"/>
              <a:t>A malware attack is a common cyberattack where malware (normally malicious software) executes unauthorized actions on the victim’s system. The malicious software (a.k.a. virus) encompasses many specific types of attacks such as ransomware, spyware, command and control, and more.</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23555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MITIGATION MEASURES</a:t>
            </a:r>
            <a:endParaRPr dirty="0"/>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the how we are countering cyber attacks</a:t>
            </a: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a:t>
            </a:r>
            <a:endParaRPr b="1" dirty="0">
              <a:solidFill>
                <a:srgbClr val="FFFFFF"/>
              </a:solidFill>
            </a:endParaRPr>
          </a:p>
        </p:txBody>
      </p:sp>
    </p:spTree>
    <p:extLst>
      <p:ext uri="{BB962C8B-B14F-4D97-AF65-F5344CB8AC3E}">
        <p14:creationId xmlns:p14="http://schemas.microsoft.com/office/powerpoint/2010/main" val="188936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79092"/>
            <a:ext cx="4944300" cy="645300"/>
          </a:xfrm>
          <a:prstGeom prst="rect">
            <a:avLst/>
          </a:prstGeom>
        </p:spPr>
        <p:txBody>
          <a:bodyPr spcFirstLastPara="1" wrap="square" lIns="91425" tIns="91425" rIns="91425" bIns="91425" anchor="b" anchorCtr="0">
            <a:noAutofit/>
          </a:bodyPr>
          <a:lstStyle/>
          <a:p>
            <a:pPr marL="285750" indent="-285750"/>
            <a:r>
              <a:rPr lang="en" sz="2400" dirty="0"/>
              <a:t>MITIGATION MEASURES</a:t>
            </a:r>
            <a:endParaRPr lang="en-IN" sz="3600" b="0" i="0" dirty="0">
              <a:solidFill>
                <a:srgbClr val="313131"/>
              </a:solidFill>
              <a:effectLst/>
              <a:latin typeface="Open Sans" panose="020B0606030504020204" pitchFamily="34" charset="0"/>
            </a:endParaRPr>
          </a:p>
        </p:txBody>
      </p:sp>
      <p:sp>
        <p:nvSpPr>
          <p:cNvPr id="373" name="Google Shape;373;p16"/>
          <p:cNvSpPr txBox="1">
            <a:spLocks noGrp="1"/>
          </p:cNvSpPr>
          <p:nvPr>
            <p:ph type="body" idx="1"/>
          </p:nvPr>
        </p:nvSpPr>
        <p:spPr>
          <a:xfrm>
            <a:off x="1732700" y="1943047"/>
            <a:ext cx="4944300" cy="16599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 sz="1400" dirty="0"/>
              <a:t>Safeguarding the system by means of a hardened firewall restricts the malwares from accessing the system via internet. </a:t>
            </a:r>
          </a:p>
          <a:p>
            <a:pPr marL="0" lvl="0" indent="0" algn="l" rtl="0">
              <a:spcBef>
                <a:spcPts val="0"/>
              </a:spcBef>
              <a:spcAft>
                <a:spcPts val="600"/>
              </a:spcAft>
              <a:buNone/>
            </a:pPr>
            <a:r>
              <a:rPr lang="en-US" sz="1400" dirty="0"/>
              <a:t>A firewall keeps destructive and disruptive forces out and controls the incoming and outgoing network traffic based on security parameters that you can control and refine. By patching the vulnerabilities, we can greatly increase the chances of securing the network as much as possible.</a:t>
            </a:r>
          </a:p>
          <a:p>
            <a:pPr marL="0" lvl="0" indent="0" algn="l" rtl="0">
              <a:spcBef>
                <a:spcPts val="0"/>
              </a:spcBef>
              <a:spcAft>
                <a:spcPts val="600"/>
              </a:spcAft>
              <a:buNone/>
            </a:pPr>
            <a:r>
              <a:rPr lang="en-US" sz="1400" dirty="0"/>
              <a:t>Sniffers work by examining streams of data packets that flow between computers on a network as well as between networked computers and the larger Internet</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37087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829916" y="1926450"/>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Arguing that you don’t care about the right to privacy because you have nothing to hide is no different than saying you don’t care about free speech because you have nothing to say.</a:t>
            </a:r>
          </a:p>
        </p:txBody>
      </p:sp>
      <p:sp>
        <p:nvSpPr>
          <p:cNvPr id="416" name="Google Shape;416;p20"/>
          <p:cNvSpPr txBox="1">
            <a:spLocks noGrp="1"/>
          </p:cNvSpPr>
          <p:nvPr>
            <p:ph type="body" idx="4294967295"/>
          </p:nvPr>
        </p:nvSpPr>
        <p:spPr>
          <a:xfrm>
            <a:off x="3933825" y="3248025"/>
            <a:ext cx="3753000" cy="121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-Edward Snowden</a:t>
            </a:r>
          </a:p>
        </p:txBody>
      </p:sp>
      <p:pic>
        <p:nvPicPr>
          <p:cNvPr id="417" name="Google Shape;417;p20"/>
          <p:cNvPicPr preferRelativeResize="0"/>
          <p:nvPr/>
        </p:nvPicPr>
        <p:blipFill>
          <a:blip r:embed="rId3"/>
          <a:srcRect l="20945" r="20945"/>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
            </a:r>
            <a:r>
              <a:rPr lang="en" dirty="0"/>
              <a:t>evices used </a:t>
            </a:r>
            <a:endParaRPr dirty="0"/>
          </a:p>
        </p:txBody>
      </p:sp>
      <p:sp>
        <p:nvSpPr>
          <p:cNvPr id="407" name="Google Shape;407;p19"/>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Router</a:t>
            </a:r>
          </a:p>
          <a:p>
            <a:pPr marL="0" lvl="0" indent="0" algn="l" rtl="0">
              <a:spcBef>
                <a:spcPts val="600"/>
              </a:spcBef>
              <a:spcAft>
                <a:spcPts val="0"/>
              </a:spcAft>
              <a:buNone/>
            </a:pPr>
            <a:r>
              <a:rPr lang="en-US" dirty="0"/>
              <a:t>A router is a networking device that forwards data packets between computer networks. Routers perform the traffic directing functions on the Internet.</a:t>
            </a:r>
          </a:p>
        </p:txBody>
      </p:sp>
      <p:sp>
        <p:nvSpPr>
          <p:cNvPr id="408" name="Google Shape;408;p19"/>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Firewall</a:t>
            </a:r>
          </a:p>
          <a:p>
            <a:pPr marL="0" lvl="0" indent="0" algn="l" rtl="0">
              <a:spcBef>
                <a:spcPts val="600"/>
              </a:spcBef>
              <a:spcAft>
                <a:spcPts val="600"/>
              </a:spcAft>
              <a:buNone/>
            </a:pPr>
            <a:r>
              <a:rPr lang="en-US" dirty="0"/>
              <a:t>A firewall is a network security system that monitors, and controls incoming and outgoing network traffic based on predetermined security rules.</a:t>
            </a:r>
          </a:p>
        </p:txBody>
      </p:sp>
      <p:sp>
        <p:nvSpPr>
          <p:cNvPr id="409" name="Google Shape;409;p19"/>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Switches</a:t>
            </a:r>
          </a:p>
          <a:p>
            <a:pPr marL="0" lvl="0" indent="0" algn="l" rtl="0">
              <a:spcBef>
                <a:spcPts val="600"/>
              </a:spcBef>
              <a:spcAft>
                <a:spcPts val="600"/>
              </a:spcAft>
              <a:buNone/>
            </a:pPr>
            <a:r>
              <a:rPr lang="en-US" dirty="0"/>
              <a:t>A switch is networking hardware that connects devices on a computer network by using packet switching to receive and forward data to the destination device.</a:t>
            </a:r>
          </a:p>
          <a:p>
            <a:pPr marL="0" lvl="0" indent="0" algn="l" rtl="0">
              <a:spcBef>
                <a:spcPts val="600"/>
              </a:spcBef>
              <a:spcAft>
                <a:spcPts val="0"/>
              </a:spcAft>
              <a:buNone/>
            </a:pPr>
            <a:endParaRPr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
            </a:r>
            <a:r>
              <a:rPr lang="en" dirty="0"/>
              <a:t>evices used </a:t>
            </a:r>
            <a:endParaRPr dirty="0"/>
          </a:p>
        </p:txBody>
      </p:sp>
      <p:sp>
        <p:nvSpPr>
          <p:cNvPr id="407" name="Google Shape;407;p19"/>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p>
            <a:pPr marL="0" indent="0">
              <a:buFont typeface="Montserrat Light"/>
              <a:buNone/>
            </a:pPr>
            <a:r>
              <a:rPr lang="en-US" b="1" dirty="0"/>
              <a:t>Multilayer Switch</a:t>
            </a:r>
          </a:p>
          <a:p>
            <a:pPr marL="0" indent="0">
              <a:spcBef>
                <a:spcPts val="600"/>
              </a:spcBef>
              <a:spcAft>
                <a:spcPts val="600"/>
              </a:spcAft>
              <a:buFont typeface="Montserrat Light"/>
              <a:buNone/>
            </a:pPr>
            <a:r>
              <a:rPr lang="en-US" dirty="0"/>
              <a:t>A multilayer switch (MLS) is a computer networking device that switches on OSI layer 2 like an ordinary network switch and provides extra functions on higher OSI layers.</a:t>
            </a:r>
          </a:p>
        </p:txBody>
      </p:sp>
      <p:sp>
        <p:nvSpPr>
          <p:cNvPr id="408" name="Google Shape;408;p19"/>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Access Points</a:t>
            </a:r>
          </a:p>
          <a:p>
            <a:pPr marL="0" lvl="0" indent="0" algn="l" rtl="0">
              <a:spcBef>
                <a:spcPts val="600"/>
              </a:spcBef>
              <a:spcAft>
                <a:spcPts val="0"/>
              </a:spcAft>
              <a:buNone/>
            </a:pPr>
            <a:r>
              <a:rPr lang="en-US" dirty="0"/>
              <a:t>A wireless access point (WAP), or access point (AP), is a networking hardware device that allows other Wi-Fi devices to connect to a wired network.</a:t>
            </a:r>
          </a:p>
        </p:txBody>
      </p:sp>
      <p:sp>
        <p:nvSpPr>
          <p:cNvPr id="409" name="Google Shape;409;p19"/>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Server</a:t>
            </a:r>
          </a:p>
          <a:p>
            <a:pPr marL="0" lvl="0" indent="0" algn="l" rtl="0">
              <a:spcBef>
                <a:spcPts val="600"/>
              </a:spcBef>
              <a:spcAft>
                <a:spcPts val="600"/>
              </a:spcAft>
              <a:buNone/>
            </a:pPr>
            <a:r>
              <a:rPr lang="en-US" dirty="0"/>
              <a:t>a server is a piece of computer hardware or software (computer program) that provides functionality for other programs or devices</a:t>
            </a:r>
          </a:p>
          <a:p>
            <a:pPr marL="0" lvl="0" indent="0" algn="l" rtl="0">
              <a:spcBef>
                <a:spcPts val="600"/>
              </a:spcBef>
              <a:spcAft>
                <a:spcPts val="0"/>
              </a:spcAft>
              <a:buNone/>
            </a:pPr>
            <a:endParaRPr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82550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SECURITY THREATS</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
            </a:r>
            <a:r>
              <a:rPr lang="en" dirty="0"/>
              <a:t>evices used </a:t>
            </a:r>
            <a:endParaRPr dirty="0"/>
          </a:p>
        </p:txBody>
      </p:sp>
      <p:sp>
        <p:nvSpPr>
          <p:cNvPr id="407" name="Google Shape;407;p19"/>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p>
            <a:pPr marL="0" indent="0">
              <a:buFont typeface="Montserrat Light"/>
              <a:buNone/>
            </a:pPr>
            <a:r>
              <a:rPr lang="en-US" b="1" dirty="0"/>
              <a:t>Sniffer</a:t>
            </a:r>
          </a:p>
          <a:p>
            <a:pPr marL="0" indent="0">
              <a:spcBef>
                <a:spcPts val="600"/>
              </a:spcBef>
              <a:spcAft>
                <a:spcPts val="600"/>
              </a:spcAft>
              <a:buFont typeface="Montserrat Light"/>
              <a:buNone/>
            </a:pPr>
            <a:r>
              <a:rPr lang="en-US" dirty="0"/>
              <a:t>A sniffer is a software or hardware tool that allows the user to “sniff” or monitor your internet traffic in real time, capturing all the data flowing to and from your computer.</a:t>
            </a:r>
          </a:p>
        </p:txBody>
      </p:sp>
      <p:sp>
        <p:nvSpPr>
          <p:cNvPr id="408" name="Google Shape;408;p19"/>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Connected Devices</a:t>
            </a:r>
          </a:p>
          <a:p>
            <a:pPr marL="0" lvl="0" indent="0" algn="l" rtl="0">
              <a:spcBef>
                <a:spcPts val="600"/>
              </a:spcBef>
              <a:spcAft>
                <a:spcPts val="0"/>
              </a:spcAft>
              <a:buNone/>
            </a:pPr>
            <a:r>
              <a:rPr lang="en-US" dirty="0"/>
              <a:t>Wireless and Wired devices that are connected to the networks.</a:t>
            </a:r>
            <a:br>
              <a:rPr lang="en-US" dirty="0"/>
            </a:br>
            <a:r>
              <a:rPr lang="en-US" dirty="0"/>
              <a:t>They are:</a:t>
            </a:r>
          </a:p>
          <a:p>
            <a:pPr marL="285750" indent="-285750">
              <a:spcBef>
                <a:spcPts val="600"/>
              </a:spcBef>
              <a:buFont typeface="Courier New" panose="02070309020205020404" pitchFamily="49" charset="0"/>
              <a:buChar char="o"/>
            </a:pPr>
            <a:r>
              <a:rPr lang="en-US" dirty="0"/>
              <a:t>Laptops</a:t>
            </a:r>
          </a:p>
          <a:p>
            <a:pPr marL="285750" indent="-285750">
              <a:spcBef>
                <a:spcPts val="600"/>
              </a:spcBef>
              <a:buFont typeface="Courier New" panose="02070309020205020404" pitchFamily="49" charset="0"/>
              <a:buChar char="o"/>
            </a:pPr>
            <a:r>
              <a:rPr lang="en-US" dirty="0"/>
              <a:t>Smartphones</a:t>
            </a:r>
          </a:p>
          <a:p>
            <a:pPr marL="285750" indent="-285750">
              <a:spcBef>
                <a:spcPts val="600"/>
              </a:spcBef>
              <a:buFont typeface="Courier New" panose="02070309020205020404" pitchFamily="49" charset="0"/>
              <a:buChar char="o"/>
            </a:pPr>
            <a:r>
              <a:rPr lang="en-US" dirty="0"/>
              <a:t>PCs</a:t>
            </a:r>
          </a:p>
          <a:p>
            <a:pPr marL="285750" indent="-285750">
              <a:spcBef>
                <a:spcPts val="600"/>
              </a:spcBef>
              <a:buFont typeface="Courier New" panose="02070309020205020404" pitchFamily="49" charset="0"/>
              <a:buChar char="o"/>
            </a:pPr>
            <a:r>
              <a:rPr lang="en-US" dirty="0"/>
              <a:t>Tablets </a:t>
            </a:r>
          </a:p>
        </p:txBody>
      </p:sp>
      <p:sp>
        <p:nvSpPr>
          <p:cNvPr id="409" name="Google Shape;409;p19"/>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Radio-frequency identification (RFID)</a:t>
            </a:r>
          </a:p>
          <a:p>
            <a:pPr marL="0" lvl="0" indent="0" algn="l" rtl="0">
              <a:spcBef>
                <a:spcPts val="0"/>
              </a:spcBef>
              <a:spcAft>
                <a:spcPts val="0"/>
              </a:spcAft>
              <a:buNone/>
            </a:pPr>
            <a:endParaRPr lang="en-US" b="1" dirty="0"/>
          </a:p>
          <a:p>
            <a:pPr marL="0" lvl="0" indent="0" rtl="0">
              <a:spcBef>
                <a:spcPts val="0"/>
              </a:spcBef>
              <a:spcAft>
                <a:spcPts val="0"/>
              </a:spcAft>
              <a:buNone/>
            </a:pPr>
            <a:r>
              <a:rPr lang="en-US" sz="1200" dirty="0"/>
              <a:t>It  uses electromagnetic fields to automatically identify, and track tags attached to objects. When triggered by an electromagnetic interrogation pulse from a nearby RFID reader device, the tag transmits digital data</a:t>
            </a:r>
            <a:r>
              <a:rPr lang="en-US" dirty="0"/>
              <a:t>.</a:t>
            </a: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58620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2"/>
        <p:cNvGrpSpPr/>
        <p:nvPr/>
      </p:nvGrpSpPr>
      <p:grpSpPr>
        <a:xfrm>
          <a:off x="0" y="0"/>
          <a:ext cx="0" cy="0"/>
          <a:chOff x="0" y="0"/>
          <a:chExt cx="0" cy="0"/>
        </a:xfrm>
      </p:grpSpPr>
      <p:sp>
        <p:nvSpPr>
          <p:cNvPr id="423" name="Google Shape;423;p21"/>
          <p:cNvSpPr txBox="1">
            <a:spLocks noGrp="1"/>
          </p:cNvSpPr>
          <p:nvPr>
            <p:ph type="title" idx="4294967295"/>
          </p:nvPr>
        </p:nvSpPr>
        <p:spPr>
          <a:xfrm>
            <a:off x="400050" y="1543050"/>
            <a:ext cx="2695500" cy="323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Futuristic Plan</a:t>
            </a:r>
            <a:endParaRPr b="1" dirty="0"/>
          </a:p>
        </p:txBody>
      </p:sp>
      <p:sp>
        <p:nvSpPr>
          <p:cNvPr id="424" name="Google Shape;424;p2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21</a:t>
            </a:fld>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871480" y="2640000"/>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The futuristic idea for the current network design is to add more layers of security. By blacklisting the suspicious websites and the insecure websites in general, we can make the network more secure. But by doing so, some of the local websites that aren’t harmful will also get blocked.</a:t>
            </a:r>
          </a:p>
        </p:txBody>
      </p:sp>
      <p:pic>
        <p:nvPicPr>
          <p:cNvPr id="417" name="Google Shape;417;p20"/>
          <p:cNvPicPr preferRelativeResize="0"/>
          <p:nvPr/>
        </p:nvPicPr>
        <p:blipFill>
          <a:blip r:embed="rId3"/>
          <a:srcRect l="22225" r="22225"/>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95249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892262" y="2640000"/>
            <a:ext cx="3753000" cy="6453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1800" dirty="0"/>
              <a:t>The next important step to secure the network is to make the users of the network aware of the possible social engineering attacks to make themselves prepared against such exploitations. In</a:t>
            </a:r>
            <a:r>
              <a:rPr lang="en-US" sz="1800" b="1" dirty="0"/>
              <a:t> the end, The network can’t be 100% secure unless the users are aware of malicious actions.</a:t>
            </a:r>
            <a:br>
              <a:rPr lang="en-US" sz="1800" b="1" dirty="0"/>
            </a:br>
            <a:endParaRPr lang="en-US" sz="1800" b="1" dirty="0"/>
          </a:p>
        </p:txBody>
      </p:sp>
      <p:pic>
        <p:nvPicPr>
          <p:cNvPr id="417" name="Google Shape;417;p20"/>
          <p:cNvPicPr preferRelativeResize="0"/>
          <p:nvPr/>
        </p:nvPicPr>
        <p:blipFill>
          <a:blip r:embed="rId3"/>
          <a:srcRect l="22225" r="22225"/>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551283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dirty="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b="1" dirty="0"/>
              <a:t>CHRISTOPHER PAUL L</a:t>
            </a:r>
          </a:p>
          <a:p>
            <a:pPr marL="0" lvl="0" indent="0" algn="l" rtl="0">
              <a:spcBef>
                <a:spcPts val="600"/>
              </a:spcBef>
              <a:spcAft>
                <a:spcPts val="0"/>
              </a:spcAft>
              <a:buNone/>
            </a:pPr>
            <a:r>
              <a:rPr lang="en-US" sz="3200" b="1" dirty="0"/>
              <a:t>URK19CS1173</a:t>
            </a:r>
          </a:p>
          <a:p>
            <a:pPr marL="0" lvl="0" indent="0" algn="l" rtl="0">
              <a:spcBef>
                <a:spcPts val="600"/>
              </a:spcBef>
              <a:spcAft>
                <a:spcPts val="0"/>
              </a:spcAft>
              <a:buNone/>
            </a:pPr>
            <a:r>
              <a:rPr lang="en-US" sz="3200" b="1" dirty="0"/>
              <a:t>KARUNYA UNIVERSITY</a:t>
            </a: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601" name="Google Shape;601;p3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Special thanks to all the people who made and released these awesome resources for free:</a:t>
            </a:r>
            <a:endParaRPr/>
          </a:p>
          <a:p>
            <a:pPr marL="457200" lvl="0" indent="-317500" algn="l" rtl="0">
              <a:lnSpc>
                <a:spcPct val="115000"/>
              </a:lnSpc>
              <a:spcBef>
                <a:spcPts val="600"/>
              </a:spcBef>
              <a:spcAft>
                <a:spcPts val="0"/>
              </a:spcAft>
              <a:buClr>
                <a:srgbClr val="C6DAEC"/>
              </a:buClr>
              <a:buSzPts val="1400"/>
              <a:buChar char="◇"/>
            </a:pPr>
            <a:r>
              <a:rPr lang="en"/>
              <a:t>Presentation template by </a:t>
            </a:r>
            <a:r>
              <a:rPr lang="en" u="sng">
                <a:hlinkClick r:id="rId3"/>
              </a:rPr>
              <a:t>SlidesCarnival</a:t>
            </a:r>
            <a:endParaRPr/>
          </a:p>
          <a:p>
            <a:pPr marL="457200" lvl="0" indent="-317500" algn="l" rtl="0">
              <a:lnSpc>
                <a:spcPct val="115000"/>
              </a:lnSpc>
              <a:spcBef>
                <a:spcPts val="0"/>
              </a:spcBef>
              <a:spcAft>
                <a:spcPts val="0"/>
              </a:spcAft>
              <a:buClr>
                <a:srgbClr val="C6DAEC"/>
              </a:buClr>
              <a:buSzPts val="1400"/>
              <a:buChar char="◇"/>
            </a:pPr>
            <a:r>
              <a:rPr lang="en"/>
              <a:t>Photographs by </a:t>
            </a:r>
            <a:r>
              <a:rPr lang="en" u="sng">
                <a:hlinkClick r:id="rId4"/>
              </a:rPr>
              <a:t>Unsplash</a:t>
            </a:r>
            <a:endParaRPr/>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30418" y="2571750"/>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a:t>“I really think that if we change our own approach and thinking about what we have available to us, that is what will unlock our ability to truly excel in security. It’s a perspectives exercise. What would it look like if abundance were the reality and not resource constraint?”								-GREG YORK	</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a:t>
            </a:r>
            <a:r>
              <a:rPr lang="en" dirty="0"/>
              <a:t>ecurity Threat</a:t>
            </a:r>
            <a:endParaRPr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A </a:t>
            </a:r>
            <a:r>
              <a:rPr lang="en-US" b="1" dirty="0"/>
              <a:t>Network security threat </a:t>
            </a:r>
            <a:r>
              <a:rPr lang="en-US" dirty="0"/>
              <a:t>is the process of obtaining an information from a user without his knowledge for malicious purpose.</a:t>
            </a:r>
          </a:p>
          <a:p>
            <a:pPr marL="457200" lvl="0" indent="-317500" algn="l" rtl="0">
              <a:spcBef>
                <a:spcPts val="0"/>
              </a:spcBef>
              <a:spcAft>
                <a:spcPts val="0"/>
              </a:spcAft>
              <a:buSzPts val="1400"/>
              <a:buChar char="◇"/>
            </a:pPr>
            <a:r>
              <a:rPr lang="en" dirty="0"/>
              <a:t>Some organisation may be devastated  because of this attack.</a:t>
            </a:r>
            <a:endParaRPr dirty="0"/>
          </a:p>
          <a:p>
            <a:pPr marL="457200" lvl="0" indent="-317500" algn="l" rtl="0">
              <a:spcBef>
                <a:spcPts val="0"/>
              </a:spcBef>
              <a:spcAft>
                <a:spcPts val="0"/>
              </a:spcAft>
              <a:buSzPts val="1400"/>
              <a:buChar char="◇"/>
            </a:pPr>
            <a:r>
              <a:rPr lang="en" dirty="0"/>
              <a:t>So, the </a:t>
            </a:r>
            <a:r>
              <a:rPr lang="en" b="1" dirty="0"/>
              <a:t>appropriate mechanisms and tools to identify this </a:t>
            </a:r>
            <a:r>
              <a:rPr lang="en" dirty="0"/>
              <a:t>is much required.</a:t>
            </a: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500400" y="9710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t>T</a:t>
            </a:r>
            <a:r>
              <a:rPr lang="en" sz="3600" dirty="0"/>
              <a:t>ypes of security threat</a:t>
            </a:r>
            <a:endParaRPr sz="3600" dirty="0"/>
          </a:p>
        </p:txBody>
      </p:sp>
      <p:sp>
        <p:nvSpPr>
          <p:cNvPr id="381" name="Google Shape;381;p17"/>
          <p:cNvSpPr txBox="1">
            <a:spLocks noGrp="1"/>
          </p:cNvSpPr>
          <p:nvPr>
            <p:ph type="subTitle" idx="4294967295"/>
          </p:nvPr>
        </p:nvSpPr>
        <p:spPr>
          <a:xfrm>
            <a:off x="3905026" y="1418175"/>
            <a:ext cx="4333800" cy="784800"/>
          </a:xfrm>
          <a:prstGeom prst="rect">
            <a:avLst/>
          </a:prstGeom>
        </p:spPr>
        <p:txBody>
          <a:bodyPr spcFirstLastPara="1" wrap="square" lIns="91425" tIns="91425" rIns="91425" bIns="91425" anchor="t" anchorCtr="0">
            <a:noAutofit/>
          </a:bodyPr>
          <a:lstStyle/>
          <a:p>
            <a:pPr marL="285750" indent="-285750"/>
            <a:r>
              <a:rPr lang="en-US" sz="1600" dirty="0"/>
              <a:t>Denial-of-service (DoS) and distributed denial-of-service (DDoS) attacks</a:t>
            </a:r>
          </a:p>
          <a:p>
            <a:pPr marL="285750" indent="-285750"/>
            <a:r>
              <a:rPr lang="en-US" sz="1600" dirty="0"/>
              <a:t>Man-in-the-middle (MitM) attack</a:t>
            </a:r>
          </a:p>
          <a:p>
            <a:pPr marL="285750" indent="-285750"/>
            <a:r>
              <a:rPr lang="en-US" sz="1600" dirty="0"/>
              <a:t>Phishing and spear phishing attacks</a:t>
            </a:r>
          </a:p>
          <a:p>
            <a:pPr marL="285750" indent="-285750"/>
            <a:r>
              <a:rPr lang="en-US" sz="1600" dirty="0"/>
              <a:t>Drive-by attack</a:t>
            </a:r>
          </a:p>
          <a:p>
            <a:pPr marL="285750" indent="-285750"/>
            <a:r>
              <a:rPr lang="en-US" sz="1600" dirty="0"/>
              <a:t>Password attack</a:t>
            </a:r>
          </a:p>
          <a:p>
            <a:pPr marL="285750" indent="-285750"/>
            <a:r>
              <a:rPr lang="en-US" sz="1600" dirty="0"/>
              <a:t>SQL injection attack</a:t>
            </a:r>
          </a:p>
          <a:p>
            <a:pPr marL="285750" indent="-285750"/>
            <a:r>
              <a:rPr lang="en-US" sz="1600" dirty="0"/>
              <a:t>Cross-site scripting (XSS) attack</a:t>
            </a:r>
          </a:p>
          <a:p>
            <a:pPr marL="285750" indent="-285750"/>
            <a:r>
              <a:rPr lang="en-US" sz="1600" dirty="0"/>
              <a:t>Eavesdropping attack</a:t>
            </a:r>
          </a:p>
          <a:p>
            <a:pPr marL="285750" indent="-285750"/>
            <a:r>
              <a:rPr lang="en-US" sz="1600" dirty="0"/>
              <a:t>Malware attack</a:t>
            </a:r>
            <a:endParaRPr lang="en-IN" sz="2000" b="0" i="0" dirty="0">
              <a:solidFill>
                <a:srgbClr val="313131"/>
              </a:solidFill>
              <a:effectLst/>
              <a:latin typeface="Open Sans" panose="020B0606030504020204" pitchFamily="34" charset="0"/>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Denial-of-service (dos) and distributed denial-of-service (</a:t>
            </a:r>
            <a:r>
              <a:rPr lang="en-US" sz="2800" dirty="0" err="1"/>
              <a:t>ddos</a:t>
            </a:r>
            <a:r>
              <a:rPr lang="en-US" sz="2800" dirty="0"/>
              <a:t>) attacks</a:t>
            </a:r>
            <a:endParaRPr sz="2800"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In computing, a denial-of-service attack (DoS attack) is a cyber-attack in which the perpetrator seeks to make a machine or network resource unavailable to its intended users by temporarily or indefinitely disrupting services of a host connected to the Internet. Denial of service is typically accomplished by flooding the targeted machine or resource with superfluous requests to overload systems and prevent some or all legitimate requests from being fulfilled.</a:t>
            </a:r>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34843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228475"/>
            <a:ext cx="4944300" cy="645300"/>
          </a:xfrm>
          <a:prstGeom prst="rect">
            <a:avLst/>
          </a:prstGeom>
        </p:spPr>
        <p:txBody>
          <a:bodyPr spcFirstLastPara="1" wrap="square" lIns="91425" tIns="91425" rIns="91425" bIns="91425" anchor="b" anchorCtr="0">
            <a:noAutofit/>
          </a:bodyPr>
          <a:lstStyle/>
          <a:p>
            <a:pPr marL="285750" indent="-285750"/>
            <a:r>
              <a:rPr lang="en-US" sz="2800" dirty="0"/>
              <a:t>Man-in-the-middle (MitM) attack</a:t>
            </a:r>
          </a:p>
        </p:txBody>
      </p:sp>
      <p:sp>
        <p:nvSpPr>
          <p:cNvPr id="373" name="Google Shape;373;p16"/>
          <p:cNvSpPr txBox="1">
            <a:spLocks noGrp="1"/>
          </p:cNvSpPr>
          <p:nvPr>
            <p:ph type="body" idx="1"/>
          </p:nvPr>
        </p:nvSpPr>
        <p:spPr>
          <a:xfrm>
            <a:off x="1732700" y="187377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A man in the middle (MITM) attack is a general term for when a perpetrator positions himself in a conversation between a user and an application—either to eavesdrop or to impersonate one of the parties, making it appear as if a normal exchange of information is underway.</a:t>
            </a:r>
          </a:p>
          <a:p>
            <a:pPr marL="457200" lvl="0" indent="-317500" algn="l" rtl="0">
              <a:spcBef>
                <a:spcPts val="600"/>
              </a:spcBef>
              <a:spcAft>
                <a:spcPts val="0"/>
              </a:spcAft>
              <a:buSzPts val="1400"/>
              <a:buChar char="◇"/>
            </a:pPr>
            <a:endParaRPr lang="en-US" dirty="0"/>
          </a:p>
          <a:p>
            <a:pPr marL="457200" lvl="0" indent="-317500" algn="l" rtl="0">
              <a:spcBef>
                <a:spcPts val="600"/>
              </a:spcBef>
              <a:spcAft>
                <a:spcPts val="0"/>
              </a:spcAft>
              <a:buSzPts val="1400"/>
              <a:buChar char="◇"/>
            </a:pPr>
            <a:r>
              <a:rPr lang="en-US" dirty="0"/>
              <a:t>The goal of an attack is to steal personal information, such as login credentials, account details and credit card numbers. Targets are typically the users of financial applications, SaaS businesses, e-commerce sites and other websites where logging in is required.</a:t>
            </a:r>
          </a:p>
          <a:p>
            <a:pPr marL="457200" lvl="0" indent="-317500" algn="l" rtl="0">
              <a:spcBef>
                <a:spcPts val="600"/>
              </a:spcBef>
              <a:spcAft>
                <a:spcPts val="0"/>
              </a:spcAft>
              <a:buSzPts val="1400"/>
              <a:buChar char="◇"/>
            </a:pP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0812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09820"/>
            <a:ext cx="4944300" cy="645300"/>
          </a:xfrm>
          <a:prstGeom prst="rect">
            <a:avLst/>
          </a:prstGeom>
        </p:spPr>
        <p:txBody>
          <a:bodyPr spcFirstLastPara="1" wrap="square" lIns="91425" tIns="91425" rIns="91425" bIns="91425" anchor="b" anchorCtr="0">
            <a:noAutofit/>
          </a:bodyPr>
          <a:lstStyle/>
          <a:p>
            <a:pPr marL="285750" indent="-285750"/>
            <a:r>
              <a:rPr lang="en-US" sz="2800" dirty="0"/>
              <a:t>Phishing and spear phishing attacks</a:t>
            </a:r>
          </a:p>
        </p:txBody>
      </p:sp>
      <p:sp>
        <p:nvSpPr>
          <p:cNvPr id="373" name="Google Shape;373;p16"/>
          <p:cNvSpPr txBox="1">
            <a:spLocks noGrp="1"/>
          </p:cNvSpPr>
          <p:nvPr>
            <p:ph type="body" idx="1"/>
          </p:nvPr>
        </p:nvSpPr>
        <p:spPr>
          <a:xfrm>
            <a:off x="1732700" y="1555120"/>
            <a:ext cx="4944300" cy="1659900"/>
          </a:xfrm>
          <a:prstGeom prst="rect">
            <a:avLst/>
          </a:prstGeom>
        </p:spPr>
        <p:txBody>
          <a:bodyPr spcFirstLastPara="1" wrap="square" lIns="91425" tIns="91425" rIns="91425" bIns="91425" anchor="t" anchorCtr="0">
            <a:noAutofit/>
          </a:bodyPr>
          <a:lstStyle/>
          <a:p>
            <a:r>
              <a:rPr lang="en-US" sz="1400" dirty="0"/>
              <a:t>Phishing and spear phishing are very common forms of email attack designed to you into performing a specific action—typically clicking on a malicious link or attachment. The difference between them is primarily a matter of targeting.</a:t>
            </a:r>
          </a:p>
          <a:p>
            <a:r>
              <a:rPr lang="en-US" dirty="0"/>
              <a:t>Phishing emails are sent to very large numbers of recipients, more or less at random, with the expectation that only a small percentage will respond. </a:t>
            </a:r>
          </a:p>
          <a:p>
            <a:r>
              <a:rPr lang="en-US" dirty="0"/>
              <a:t>Spear phishing emails are carefully designed to get a single recipient to respond. Criminals select an individual target within an organization, using social media and other public information—and craft a fake email tailored for that person.</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03166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09820"/>
            <a:ext cx="4944300" cy="645300"/>
          </a:xfrm>
          <a:prstGeom prst="rect">
            <a:avLst/>
          </a:prstGeom>
        </p:spPr>
        <p:txBody>
          <a:bodyPr spcFirstLastPara="1" wrap="square" lIns="91425" tIns="91425" rIns="91425" bIns="91425" anchor="b" anchorCtr="0">
            <a:noAutofit/>
          </a:bodyPr>
          <a:lstStyle/>
          <a:p>
            <a:pPr marL="285750" indent="-285750"/>
            <a:r>
              <a:rPr lang="en-US" sz="2800" dirty="0"/>
              <a:t>Drive-by attack</a:t>
            </a:r>
          </a:p>
        </p:txBody>
      </p:sp>
      <p:sp>
        <p:nvSpPr>
          <p:cNvPr id="373" name="Google Shape;373;p16"/>
          <p:cNvSpPr txBox="1">
            <a:spLocks noGrp="1"/>
          </p:cNvSpPr>
          <p:nvPr>
            <p:ph type="body" idx="1"/>
          </p:nvPr>
        </p:nvSpPr>
        <p:spPr>
          <a:xfrm>
            <a:off x="1732700" y="1555120"/>
            <a:ext cx="4944300" cy="1659900"/>
          </a:xfrm>
          <a:prstGeom prst="rect">
            <a:avLst/>
          </a:prstGeom>
        </p:spPr>
        <p:txBody>
          <a:bodyPr spcFirstLastPara="1" wrap="square" lIns="91425" tIns="91425" rIns="91425" bIns="91425" anchor="t" anchorCtr="0">
            <a:noAutofit/>
          </a:bodyPr>
          <a:lstStyle/>
          <a:p>
            <a:r>
              <a:rPr lang="en-US" sz="1400" dirty="0"/>
              <a:t>Drive by download attacks specifically refer to malicious programs that install to your devices — without your consent. This also includes unintentional downloads of any files or bundled software onto a computer device.</a:t>
            </a:r>
          </a:p>
          <a:p>
            <a:r>
              <a:rPr lang="en-US" sz="1400" dirty="0"/>
              <a:t>Masked in all corners of the web, these attacks cause even perfectly legitimate sites to spread this threat.</a:t>
            </a:r>
          </a:p>
          <a:p>
            <a:r>
              <a:rPr lang="en-US" sz="1400" dirty="0"/>
              <a:t>Variants Here are the two main variants of Drive by Download attacks:</a:t>
            </a:r>
          </a:p>
          <a:p>
            <a:pPr marL="939800" lvl="1" indent="-342900">
              <a:buFont typeface="+mj-lt"/>
              <a:buAutoNum type="arabicPeriod"/>
            </a:pPr>
            <a:r>
              <a:rPr lang="en-US" dirty="0"/>
              <a:t>Non-malicious potentially unwanted programs or applications (PUPs/PUAs).</a:t>
            </a:r>
          </a:p>
          <a:p>
            <a:pPr marL="939800" lvl="1" indent="-342900">
              <a:buFont typeface="+mj-lt"/>
              <a:buAutoNum type="arabicPeriod"/>
            </a:pPr>
            <a:r>
              <a:rPr lang="en-US" dirty="0"/>
              <a:t>Malware-loaded attacks.</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048246622"/>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1522</Words>
  <Application>Microsoft Office PowerPoint</Application>
  <PresentationFormat>On-screen Show (16:9)</PresentationFormat>
  <Paragraphs>115</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Montserrat Light</vt:lpstr>
      <vt:lpstr>Nixie One</vt:lpstr>
      <vt:lpstr>Muli</vt:lpstr>
      <vt:lpstr>Helvetica Neue</vt:lpstr>
      <vt:lpstr>Open Sans</vt:lpstr>
      <vt:lpstr>Arial</vt:lpstr>
      <vt:lpstr>Courier New</vt:lpstr>
      <vt:lpstr>Imogen template</vt:lpstr>
      <vt:lpstr>DESIGN A SECURE NETWORK FOR MY  INSTITUTION </vt:lpstr>
      <vt:lpstr>SECURITY THREATS</vt:lpstr>
      <vt:lpstr>PowerPoint Presentation</vt:lpstr>
      <vt:lpstr>Security Threat</vt:lpstr>
      <vt:lpstr>Types of security threat</vt:lpstr>
      <vt:lpstr>Denial-of-service (dos) and distributed denial-of-service (ddos) attacks</vt:lpstr>
      <vt:lpstr>Man-in-the-middle (MitM) attack</vt:lpstr>
      <vt:lpstr>Phishing and spear phishing attacks</vt:lpstr>
      <vt:lpstr>Drive-by attack</vt:lpstr>
      <vt:lpstr>Password attack</vt:lpstr>
      <vt:lpstr>SQL injection attack</vt:lpstr>
      <vt:lpstr>Cross-site scripting (XSS) attack</vt:lpstr>
      <vt:lpstr>Eavesdropping attack</vt:lpstr>
      <vt:lpstr>Malware attack</vt:lpstr>
      <vt:lpstr>MITIGATION MEASURES</vt:lpstr>
      <vt:lpstr>MITIGATION MEASURES</vt:lpstr>
      <vt:lpstr>Arguing that you don’t care about the right to privacy because you have nothing to hide is no different than saying you don’t care about free speech because you have nothing to say.</vt:lpstr>
      <vt:lpstr>Devices used </vt:lpstr>
      <vt:lpstr>Devices used </vt:lpstr>
      <vt:lpstr>Devices used </vt:lpstr>
      <vt:lpstr>Futuristic Plan</vt:lpstr>
      <vt:lpstr>The futuristic idea for the current network design is to add more layers of security. By blacklisting the suspicious websites and the insecure websites in general, we can make the network more secure. But by doing so, some of the local websites that aren’t harmful will also get blocked.</vt:lpstr>
      <vt:lpstr>The next important step to secure the network is to make the users of the network aware of the possible social engineering attacks to make themselves prepared against such exploitations. In the end, The network can’t be 100% secure unless the users are aware of malicious actions. </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SECURE NETWORK FOR MY  INSTITUTION </dc:title>
  <dc:creator>Christopher Paul L</dc:creator>
  <cp:lastModifiedBy>Christopher Paul L</cp:lastModifiedBy>
  <cp:revision>28</cp:revision>
  <dcterms:modified xsi:type="dcterms:W3CDTF">2021-06-18T13:10:20Z</dcterms:modified>
</cp:coreProperties>
</file>