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4"/>
  </p:normalViewPr>
  <p:slideViewPr>
    <p:cSldViewPr snapToGrid="0">
      <p:cViewPr>
        <p:scale>
          <a:sx n="100" d="100"/>
          <a:sy n="100" d="100"/>
        </p:scale>
        <p:origin x="1000"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23A1CC3-2375-41D4-9E03-427CAF2A4C1A}"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FF16868-8199-4C2C-A5B1-63AEE139F88E}"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it-IT"/>
              <a:t>Fare clic per modificare lo stile del titolo dello schema</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AD9FF7F-6988-44CC-821B-644E70CD2F73}"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C12C299-16B2-4475-990D-751901EACC14}"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34E6425-0181-43F2-84FC-787E803FD2F8}"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6E86A4C-8E40-4F87-A4F0-01A0687C5742}"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it-IT"/>
              <a:t>Fare clic sull'icona per inserire un'immagine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5E72C73-2D91-4E12-BA25-F0AA0C03599B}"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2576718" y="2525296"/>
            <a:ext cx="7038564" cy="1807408"/>
          </a:xfrm>
        </p:spPr>
        <p:txBody>
          <a:bodyPr/>
          <a:lstStyle/>
          <a:p>
            <a:r>
              <a:rPr lang="it-IT" b="1" dirty="0"/>
              <a:t> Analisi delle Parole Chiave per SEO</a:t>
            </a:r>
          </a:p>
        </p:txBody>
      </p:sp>
    </p:spTree>
    <p:extLst>
      <p:ext uri="{BB962C8B-B14F-4D97-AF65-F5344CB8AC3E}">
        <p14:creationId xmlns:p14="http://schemas.microsoft.com/office/powerpoint/2010/main" val="14226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795647" y="1246909"/>
            <a:ext cx="10212779" cy="4595751"/>
          </a:xfrm>
        </p:spPr>
        <p:txBody>
          <a:bodyPr/>
          <a:lstStyle/>
          <a:p>
            <a:pPr algn="l"/>
            <a:r>
              <a:rPr lang="it-IT" sz="3200" b="1" dirty="0">
                <a:solidFill>
                  <a:srgbClr val="B31066"/>
                </a:solidFill>
              </a:rPr>
              <a:t> Analisi delle Parole Chiave</a:t>
            </a:r>
            <a:br>
              <a:rPr lang="it-IT" sz="3200" dirty="0">
                <a:solidFill>
                  <a:schemeClr val="bg1"/>
                </a:solidFill>
              </a:rPr>
            </a:br>
            <a:r>
              <a:rPr lang="it-IT" sz="3200" dirty="0">
                <a:solidFill>
                  <a:schemeClr val="bg1"/>
                </a:solidFill>
              </a:rPr>
              <a:t> </a:t>
            </a:r>
            <a:r>
              <a:rPr lang="it-IT" sz="3200" b="1" i="0" dirty="0">
                <a:solidFill>
                  <a:schemeClr val="bg1"/>
                </a:solidFill>
                <a:effectLst/>
                <a:latin typeface="Söhne"/>
              </a:rPr>
              <a:t>Per sviluppare una strategia di parole chiave efficace per SEO, devi considerare diversi fattori, tra cui la ricerca approfondita delle parole chiave, l'analisi della concorrenza e le raccomandazioni strategiche. Questo esercizio guida attraverso i passaggi necessari per creare una strategia di parole chiave focalizzata sul tema principale "abbigliamento e accessori" e sul sottotema "magliette cotone"</a:t>
            </a:r>
            <a:endParaRPr lang="it-IT" sz="3200" b="1" dirty="0">
              <a:solidFill>
                <a:schemeClr val="bg1"/>
              </a:solidFill>
            </a:endParaRPr>
          </a:p>
        </p:txBody>
      </p:sp>
    </p:spTree>
    <p:extLst>
      <p:ext uri="{BB962C8B-B14F-4D97-AF65-F5344CB8AC3E}">
        <p14:creationId xmlns:p14="http://schemas.microsoft.com/office/powerpoint/2010/main" val="256923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676894" y="795648"/>
            <a:ext cx="10818419" cy="5438898"/>
          </a:xfrm>
        </p:spPr>
        <p:txBody>
          <a:bodyPr/>
          <a:lstStyle/>
          <a:p>
            <a:pPr algn="l"/>
            <a:r>
              <a:rPr lang="it-IT" sz="2800" b="1" i="0" dirty="0">
                <a:solidFill>
                  <a:srgbClr val="B31066"/>
                </a:solidFill>
                <a:effectLst/>
                <a:latin typeface="Söhne"/>
              </a:rPr>
              <a:t>Passaggio 1: Ricerca delle Parole Chiave</a:t>
            </a:r>
            <a:br>
              <a:rPr lang="it-IT" sz="2800" b="1" i="0" dirty="0">
                <a:solidFill>
                  <a:schemeClr val="bg1"/>
                </a:solidFill>
                <a:effectLst/>
                <a:latin typeface="Söhne"/>
              </a:rPr>
            </a:br>
            <a:br>
              <a:rPr lang="it-IT" sz="1600" b="1" i="0" dirty="0">
                <a:solidFill>
                  <a:schemeClr val="bg1"/>
                </a:solidFill>
                <a:effectLst/>
                <a:latin typeface="Söhne"/>
              </a:rPr>
            </a:br>
            <a:r>
              <a:rPr lang="it-IT" sz="1600" b="1" i="0" dirty="0">
                <a:solidFill>
                  <a:schemeClr val="bg1"/>
                </a:solidFill>
                <a:effectLst/>
                <a:latin typeface="Söhne"/>
              </a:rPr>
              <a:t>Inizia identificando un elenco di parole chiave rilevanti per il tuo subtopic "magliette cotone". Usa strumenti di ricerca di parole chiave come Google Keyword Planner, </a:t>
            </a:r>
            <a:r>
              <a:rPr lang="it-IT" sz="1600" b="1" i="0" dirty="0" err="1">
                <a:solidFill>
                  <a:schemeClr val="bg1"/>
                </a:solidFill>
                <a:effectLst/>
                <a:latin typeface="Söhne"/>
              </a:rPr>
              <a:t>Ahrefs</a:t>
            </a:r>
            <a:r>
              <a:rPr lang="it-IT" sz="1600" b="1" i="0" dirty="0">
                <a:solidFill>
                  <a:schemeClr val="bg1"/>
                </a:solidFill>
                <a:effectLst/>
                <a:latin typeface="Söhne"/>
              </a:rPr>
              <a:t>, </a:t>
            </a:r>
            <a:r>
              <a:rPr lang="it-IT" sz="1600" b="1" i="0" dirty="0" err="1">
                <a:solidFill>
                  <a:schemeClr val="bg1"/>
                </a:solidFill>
                <a:effectLst/>
                <a:latin typeface="Söhne"/>
              </a:rPr>
              <a:t>SEMrush</a:t>
            </a:r>
            <a:r>
              <a:rPr lang="it-IT" sz="1600" b="1" i="0" dirty="0">
                <a:solidFill>
                  <a:schemeClr val="bg1"/>
                </a:solidFill>
                <a:effectLst/>
                <a:latin typeface="Söhne"/>
              </a:rPr>
              <a:t> o </a:t>
            </a:r>
            <a:r>
              <a:rPr lang="it-IT" sz="1600" b="1" i="0" dirty="0" err="1">
                <a:solidFill>
                  <a:schemeClr val="bg1"/>
                </a:solidFill>
                <a:effectLst/>
                <a:latin typeface="Söhne"/>
              </a:rPr>
              <a:t>Moz</a:t>
            </a:r>
            <a:r>
              <a:rPr lang="it-IT" sz="1600" b="1" i="0" dirty="0">
                <a:solidFill>
                  <a:schemeClr val="bg1"/>
                </a:solidFill>
                <a:effectLst/>
                <a:latin typeface="Söhne"/>
              </a:rPr>
              <a:t> per trovare parole chiave con volume di ricerca significativo e concorrenza gestibile.</a:t>
            </a:r>
            <a:br>
              <a:rPr lang="it-IT" sz="1600" b="1" i="0" dirty="0">
                <a:solidFill>
                  <a:schemeClr val="bg1"/>
                </a:solidFill>
                <a:effectLst/>
                <a:latin typeface="Söhne"/>
              </a:rPr>
            </a:br>
            <a:br>
              <a:rPr lang="it-IT" sz="1600" b="1" i="0" dirty="0">
                <a:solidFill>
                  <a:schemeClr val="bg1"/>
                </a:solidFill>
                <a:effectLst/>
                <a:latin typeface="Söhne"/>
              </a:rPr>
            </a:br>
            <a:r>
              <a:rPr lang="it-IT" sz="2000" b="1" i="0" dirty="0">
                <a:solidFill>
                  <a:schemeClr val="bg1"/>
                </a:solidFill>
                <a:effectLst/>
                <a:latin typeface="Söhne"/>
              </a:rPr>
              <a:t>Parole Chiave di Base.                 </a:t>
            </a:r>
            <a:br>
              <a:rPr lang="it-IT" sz="1600" b="1" i="0" dirty="0">
                <a:solidFill>
                  <a:schemeClr val="bg1"/>
                </a:solidFill>
                <a:effectLst/>
                <a:latin typeface="Söhne"/>
              </a:rPr>
            </a:br>
            <a:r>
              <a:rPr lang="it-IT" sz="1600" b="1" dirty="0">
                <a:solidFill>
                  <a:schemeClr val="bg1"/>
                </a:solidFill>
                <a:latin typeface="Söhne"/>
              </a:rPr>
              <a:t>-</a:t>
            </a:r>
            <a:r>
              <a:rPr lang="it-IT" sz="1600" b="1" i="0" dirty="0">
                <a:solidFill>
                  <a:schemeClr val="bg1"/>
                </a:solidFill>
                <a:effectLst/>
                <a:latin typeface="Söhne"/>
              </a:rPr>
              <a:t>Magliette cotone</a:t>
            </a:r>
            <a:br>
              <a:rPr lang="it-IT" sz="1600" b="1" i="0" dirty="0">
                <a:solidFill>
                  <a:schemeClr val="bg1"/>
                </a:solidFill>
                <a:effectLst/>
                <a:latin typeface="Söhne"/>
              </a:rPr>
            </a:br>
            <a:r>
              <a:rPr lang="it-IT" sz="1600" b="1" i="0" dirty="0">
                <a:solidFill>
                  <a:schemeClr val="bg1"/>
                </a:solidFill>
                <a:effectLst/>
                <a:latin typeface="Söhne"/>
              </a:rPr>
              <a:t>-Magliette cotone uomo</a:t>
            </a:r>
            <a:br>
              <a:rPr lang="it-IT" sz="1600" b="1" i="0" dirty="0">
                <a:solidFill>
                  <a:schemeClr val="bg1"/>
                </a:solidFill>
                <a:effectLst/>
                <a:latin typeface="Söhne"/>
              </a:rPr>
            </a:br>
            <a:r>
              <a:rPr lang="it-IT" sz="1600" b="1" i="0" dirty="0">
                <a:solidFill>
                  <a:schemeClr val="bg1"/>
                </a:solidFill>
                <a:effectLst/>
                <a:latin typeface="Söhne"/>
              </a:rPr>
              <a:t>-Magliette cotone donna</a:t>
            </a:r>
            <a:br>
              <a:rPr lang="it-IT" sz="1600" b="1" i="0" dirty="0">
                <a:solidFill>
                  <a:schemeClr val="bg1"/>
                </a:solidFill>
                <a:effectLst/>
                <a:latin typeface="Söhne"/>
              </a:rPr>
            </a:br>
            <a:r>
              <a:rPr lang="it-IT" sz="1600" b="1" i="0" dirty="0">
                <a:solidFill>
                  <a:schemeClr val="bg1"/>
                </a:solidFill>
                <a:effectLst/>
                <a:latin typeface="Söhne"/>
              </a:rPr>
              <a:t>-Magliette cotone personalizzate</a:t>
            </a:r>
            <a:br>
              <a:rPr lang="it-IT" sz="1600" b="1" i="0" dirty="0">
                <a:solidFill>
                  <a:schemeClr val="bg1"/>
                </a:solidFill>
                <a:effectLst/>
                <a:latin typeface="Söhne"/>
              </a:rPr>
            </a:br>
            <a:r>
              <a:rPr lang="it-IT" sz="1600" b="1" i="0" dirty="0">
                <a:solidFill>
                  <a:schemeClr val="bg1"/>
                </a:solidFill>
                <a:effectLst/>
                <a:latin typeface="Söhne"/>
              </a:rPr>
              <a:t>-Magliette cotone a manica lunga</a:t>
            </a:r>
            <a:br>
              <a:rPr lang="it-IT" sz="1600" b="1" i="0" dirty="0">
                <a:solidFill>
                  <a:schemeClr val="bg1"/>
                </a:solidFill>
                <a:effectLst/>
                <a:latin typeface="Söhne"/>
              </a:rPr>
            </a:br>
            <a:br>
              <a:rPr lang="it-IT" sz="1600" b="1" i="0" dirty="0">
                <a:solidFill>
                  <a:schemeClr val="bg1"/>
                </a:solidFill>
                <a:effectLst/>
                <a:latin typeface="Söhne"/>
              </a:rPr>
            </a:br>
            <a:r>
              <a:rPr lang="it-IT" sz="2000" b="1" i="0" dirty="0">
                <a:solidFill>
                  <a:schemeClr val="bg1"/>
                </a:solidFill>
                <a:effectLst/>
                <a:latin typeface="Söhne"/>
              </a:rPr>
              <a:t>Parole Chiave a Coda Lunga</a:t>
            </a:r>
            <a:br>
              <a:rPr lang="it-IT" sz="1600" b="1" i="0" dirty="0">
                <a:solidFill>
                  <a:schemeClr val="bg1"/>
                </a:solidFill>
                <a:effectLst/>
                <a:latin typeface="Söhne"/>
              </a:rPr>
            </a:br>
            <a:r>
              <a:rPr lang="it-IT" sz="1600" b="1" i="0" dirty="0">
                <a:solidFill>
                  <a:schemeClr val="bg1"/>
                </a:solidFill>
                <a:effectLst/>
                <a:latin typeface="Söhne"/>
              </a:rPr>
              <a:t>Le parole chiave a coda lunga sono più specifiche e spesso hanno una concorrenza minore, il che le rende più facili da classificare. Ecco alcune idee:</a:t>
            </a:r>
            <a:br>
              <a:rPr lang="it-IT" sz="1600" b="1" i="0" dirty="0">
                <a:solidFill>
                  <a:schemeClr val="bg1"/>
                </a:solidFill>
                <a:effectLst/>
                <a:latin typeface="Söhne"/>
              </a:rPr>
            </a:br>
            <a:r>
              <a:rPr lang="it-IT" sz="1600" b="1" i="0" dirty="0">
                <a:solidFill>
                  <a:schemeClr val="bg1"/>
                </a:solidFill>
                <a:effectLst/>
                <a:latin typeface="Söhne"/>
              </a:rPr>
              <a:t>-Magliette cotone biologico per uomo</a:t>
            </a:r>
            <a:br>
              <a:rPr lang="it-IT" sz="1600" b="1" i="0" dirty="0">
                <a:solidFill>
                  <a:schemeClr val="bg1"/>
                </a:solidFill>
                <a:effectLst/>
                <a:latin typeface="Söhne"/>
              </a:rPr>
            </a:br>
            <a:r>
              <a:rPr lang="it-IT" sz="1600" b="1" i="0" dirty="0">
                <a:solidFill>
                  <a:schemeClr val="bg1"/>
                </a:solidFill>
                <a:effectLst/>
                <a:latin typeface="Söhne"/>
              </a:rPr>
              <a:t>-Magliette cotone scontate online</a:t>
            </a:r>
            <a:br>
              <a:rPr lang="it-IT" sz="1600" b="1" i="0" dirty="0">
                <a:solidFill>
                  <a:schemeClr val="bg1"/>
                </a:solidFill>
                <a:effectLst/>
                <a:latin typeface="Söhne"/>
              </a:rPr>
            </a:br>
            <a:r>
              <a:rPr lang="it-IT" sz="1600" b="1" i="0" dirty="0">
                <a:solidFill>
                  <a:schemeClr val="bg1"/>
                </a:solidFill>
                <a:effectLst/>
                <a:latin typeface="Söhne"/>
              </a:rPr>
              <a:t>-Magliette cotone oversize per donna</a:t>
            </a:r>
            <a:br>
              <a:rPr lang="it-IT" sz="1600" b="1" i="0" dirty="0">
                <a:solidFill>
                  <a:schemeClr val="bg1"/>
                </a:solidFill>
                <a:effectLst/>
                <a:latin typeface="Söhne"/>
              </a:rPr>
            </a:br>
            <a:r>
              <a:rPr lang="it-IT" sz="1600" b="1" i="0" dirty="0">
                <a:solidFill>
                  <a:schemeClr val="bg1"/>
                </a:solidFill>
                <a:effectLst/>
                <a:latin typeface="Söhne"/>
              </a:rPr>
              <a:t>-Migliori magliette cotone made in </a:t>
            </a:r>
            <a:r>
              <a:rPr lang="it-IT" sz="1600" b="1" i="0" dirty="0" err="1">
                <a:solidFill>
                  <a:schemeClr val="bg1"/>
                </a:solidFill>
                <a:effectLst/>
                <a:latin typeface="Söhne"/>
              </a:rPr>
              <a:t>Italy</a:t>
            </a:r>
            <a:br>
              <a:rPr lang="it-IT" sz="1600" b="1" i="0" dirty="0">
                <a:solidFill>
                  <a:schemeClr val="bg1"/>
                </a:solidFill>
                <a:effectLst/>
                <a:latin typeface="Söhne"/>
              </a:rPr>
            </a:br>
            <a:r>
              <a:rPr lang="it-IT" sz="1600" b="1" i="0" dirty="0">
                <a:solidFill>
                  <a:schemeClr val="bg1"/>
                </a:solidFill>
                <a:effectLst/>
                <a:latin typeface="Söhne"/>
              </a:rPr>
              <a:t>-Magliette cotone di alta qualità per sport</a:t>
            </a:r>
            <a:endParaRPr lang="it-IT" sz="1600" b="1" dirty="0">
              <a:solidFill>
                <a:schemeClr val="bg1"/>
              </a:solidFill>
            </a:endParaRPr>
          </a:p>
        </p:txBody>
      </p:sp>
    </p:spTree>
    <p:extLst>
      <p:ext uri="{BB962C8B-B14F-4D97-AF65-F5344CB8AC3E}">
        <p14:creationId xmlns:p14="http://schemas.microsoft.com/office/powerpoint/2010/main" val="221216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676894" y="795648"/>
            <a:ext cx="10818419" cy="5438898"/>
          </a:xfrm>
        </p:spPr>
        <p:txBody>
          <a:bodyPr/>
          <a:lstStyle/>
          <a:p>
            <a:pPr algn="l"/>
            <a:r>
              <a:rPr lang="it-IT" sz="3200" b="1" i="0" dirty="0">
                <a:solidFill>
                  <a:srgbClr val="B31066"/>
                </a:solidFill>
                <a:effectLst/>
                <a:latin typeface="Söhne"/>
              </a:rPr>
              <a:t>Passaggio 2: Analisi Competitiva</a:t>
            </a:r>
            <a:br>
              <a:rPr lang="it-IT" sz="3200" b="1" i="0" dirty="0">
                <a:solidFill>
                  <a:srgbClr val="B31066"/>
                </a:solidFill>
                <a:effectLst/>
                <a:latin typeface="Söhne"/>
              </a:rPr>
            </a:br>
            <a:br>
              <a:rPr lang="it-IT" sz="2400" b="1" i="0" dirty="0">
                <a:solidFill>
                  <a:srgbClr val="0D0D0D"/>
                </a:solidFill>
                <a:effectLst/>
                <a:highlight>
                  <a:srgbClr val="FFFFFF"/>
                </a:highlight>
                <a:latin typeface="Söhne"/>
              </a:rPr>
            </a:br>
            <a:r>
              <a:rPr lang="it-IT" sz="1900" b="1" i="0" dirty="0">
                <a:solidFill>
                  <a:schemeClr val="bg1"/>
                </a:solidFill>
                <a:effectLst/>
                <a:latin typeface="Söhne"/>
              </a:rPr>
              <a:t>Una volta identificate le parole chiave di interesse, analizza i concorrenti che stanno già utilizzando queste parole chiave. Valuta quali sono i loro punti di forza e debolezze in termini di SEO.</a:t>
            </a:r>
            <a:br>
              <a:rPr lang="it-IT" sz="2000" b="1" i="0" dirty="0">
                <a:solidFill>
                  <a:schemeClr val="bg1"/>
                </a:solidFill>
                <a:effectLst/>
                <a:latin typeface="Söhne"/>
              </a:rPr>
            </a:br>
            <a:br>
              <a:rPr lang="it-IT" sz="2000" b="1" i="0" dirty="0">
                <a:solidFill>
                  <a:schemeClr val="bg1"/>
                </a:solidFill>
                <a:effectLst/>
                <a:latin typeface="Söhne"/>
              </a:rPr>
            </a:br>
            <a:r>
              <a:rPr lang="it-IT" sz="2400" b="1" i="0" dirty="0">
                <a:solidFill>
                  <a:schemeClr val="bg1"/>
                </a:solidFill>
                <a:effectLst/>
                <a:latin typeface="Söhne"/>
              </a:rPr>
              <a:t>Concorrenti Principali</a:t>
            </a:r>
            <a:br>
              <a:rPr lang="it-IT" sz="2400" b="1" i="0" dirty="0">
                <a:solidFill>
                  <a:schemeClr val="bg1"/>
                </a:solidFill>
                <a:effectLst/>
                <a:latin typeface="Söhne"/>
              </a:rPr>
            </a:br>
            <a:br>
              <a:rPr lang="it-IT" sz="2000" b="1" i="0" dirty="0">
                <a:solidFill>
                  <a:schemeClr val="bg1"/>
                </a:solidFill>
                <a:effectLst/>
                <a:latin typeface="Söhne"/>
              </a:rPr>
            </a:br>
            <a:r>
              <a:rPr lang="it-IT" sz="1900" b="1" i="0" dirty="0">
                <a:solidFill>
                  <a:schemeClr val="bg1"/>
                </a:solidFill>
                <a:effectLst/>
                <a:latin typeface="Söhne"/>
              </a:rPr>
              <a:t>-Brand di abbigliamento e accessori con focus sul cotone.</a:t>
            </a:r>
            <a:br>
              <a:rPr lang="it-IT" sz="1900" b="1" i="0" dirty="0">
                <a:solidFill>
                  <a:schemeClr val="bg1"/>
                </a:solidFill>
                <a:effectLst/>
                <a:latin typeface="Söhne"/>
              </a:rPr>
            </a:br>
            <a:r>
              <a:rPr lang="it-IT" sz="1900" b="1" i="0" dirty="0">
                <a:solidFill>
                  <a:schemeClr val="bg1"/>
                </a:solidFill>
                <a:effectLst/>
                <a:latin typeface="Söhne"/>
              </a:rPr>
              <a:t>-Rivenditori online specializzati in t-shirt e felpe in cotone.</a:t>
            </a:r>
            <a:br>
              <a:rPr lang="it-IT" sz="1900" b="1" i="0" dirty="0">
                <a:solidFill>
                  <a:schemeClr val="bg1"/>
                </a:solidFill>
                <a:effectLst/>
                <a:latin typeface="Söhne"/>
              </a:rPr>
            </a:br>
            <a:r>
              <a:rPr lang="it-IT" sz="1900" b="1" i="0" dirty="0">
                <a:solidFill>
                  <a:schemeClr val="bg1"/>
                </a:solidFill>
                <a:effectLst/>
                <a:latin typeface="Söhne"/>
              </a:rPr>
              <a:t>-Siti web di personalizzazione di abbigliamento.</a:t>
            </a:r>
            <a:br>
              <a:rPr lang="it-IT" sz="2000" b="1" i="0" dirty="0">
                <a:solidFill>
                  <a:schemeClr val="bg1"/>
                </a:solidFill>
                <a:effectLst/>
                <a:latin typeface="Söhne"/>
              </a:rPr>
            </a:br>
            <a:br>
              <a:rPr lang="it-IT" sz="2000" b="1" i="0" dirty="0">
                <a:solidFill>
                  <a:schemeClr val="bg1"/>
                </a:solidFill>
                <a:effectLst/>
                <a:latin typeface="Söhne"/>
              </a:rPr>
            </a:br>
            <a:r>
              <a:rPr lang="it-IT" sz="2400" b="1" i="0" dirty="0">
                <a:solidFill>
                  <a:schemeClr val="bg1"/>
                </a:solidFill>
                <a:effectLst/>
                <a:latin typeface="Söhne"/>
              </a:rPr>
              <a:t>Analisi dei Concorrenti</a:t>
            </a:r>
            <a:br>
              <a:rPr lang="it-IT" sz="2400" b="1" i="0" dirty="0">
                <a:solidFill>
                  <a:schemeClr val="bg1"/>
                </a:solidFill>
                <a:effectLst/>
                <a:latin typeface="Söhne"/>
              </a:rPr>
            </a:br>
            <a:br>
              <a:rPr lang="it-IT" sz="2000" b="1" i="0" dirty="0">
                <a:solidFill>
                  <a:schemeClr val="bg1"/>
                </a:solidFill>
                <a:effectLst/>
                <a:latin typeface="Söhne"/>
              </a:rPr>
            </a:br>
            <a:r>
              <a:rPr lang="it-IT" sz="1900" b="1" i="0" dirty="0">
                <a:solidFill>
                  <a:schemeClr val="bg1"/>
                </a:solidFill>
                <a:effectLst/>
                <a:latin typeface="Söhne"/>
              </a:rPr>
              <a:t>-Analizza le loro strategie di SEO, come la struttura dei contenuti, l'uso delle parole chiave e il </a:t>
            </a:r>
            <a:r>
              <a:rPr lang="it-IT" sz="1900" b="1" i="0" dirty="0" err="1">
                <a:solidFill>
                  <a:schemeClr val="bg1"/>
                </a:solidFill>
                <a:effectLst/>
                <a:latin typeface="Söhne"/>
              </a:rPr>
              <a:t>backlinking</a:t>
            </a:r>
            <a:r>
              <a:rPr lang="it-IT" sz="1900" b="1" i="0" dirty="0">
                <a:solidFill>
                  <a:schemeClr val="bg1"/>
                </a:solidFill>
                <a:effectLst/>
                <a:latin typeface="Söhne"/>
              </a:rPr>
              <a:t>.</a:t>
            </a:r>
            <a:br>
              <a:rPr lang="it-IT" sz="1900" b="1" i="0" dirty="0">
                <a:solidFill>
                  <a:schemeClr val="bg1"/>
                </a:solidFill>
                <a:effectLst/>
                <a:latin typeface="Söhne"/>
              </a:rPr>
            </a:br>
            <a:r>
              <a:rPr lang="it-IT" sz="1900" b="1" i="0" dirty="0">
                <a:solidFill>
                  <a:schemeClr val="bg1"/>
                </a:solidFill>
                <a:effectLst/>
                <a:latin typeface="Söhne"/>
              </a:rPr>
              <a:t>-Valuta il loro posizionamento nei risultati di ricerca per le parole chiave identificate.</a:t>
            </a:r>
            <a:br>
              <a:rPr lang="it-IT" sz="1900" b="1" i="0" dirty="0">
                <a:solidFill>
                  <a:schemeClr val="bg1"/>
                </a:solidFill>
                <a:effectLst/>
                <a:latin typeface="Söhne"/>
              </a:rPr>
            </a:br>
            <a:r>
              <a:rPr lang="it-IT" sz="1900" b="1" i="0" dirty="0">
                <a:solidFill>
                  <a:schemeClr val="bg1"/>
                </a:solidFill>
                <a:effectLst/>
                <a:latin typeface="Söhne"/>
              </a:rPr>
              <a:t>-Analizza la loro presenza sui social media per capire come promuovono i loro prodotti.</a:t>
            </a:r>
            <a:endParaRPr lang="it-IT" sz="1900" b="1" dirty="0">
              <a:solidFill>
                <a:schemeClr val="bg1"/>
              </a:solidFill>
            </a:endParaRPr>
          </a:p>
        </p:txBody>
      </p:sp>
    </p:spTree>
    <p:extLst>
      <p:ext uri="{BB962C8B-B14F-4D97-AF65-F5344CB8AC3E}">
        <p14:creationId xmlns:p14="http://schemas.microsoft.com/office/powerpoint/2010/main" val="67598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686790" y="709551"/>
            <a:ext cx="10818419" cy="5438898"/>
          </a:xfrm>
        </p:spPr>
        <p:txBody>
          <a:bodyPr/>
          <a:lstStyle/>
          <a:p>
            <a:pPr algn="l"/>
            <a:r>
              <a:rPr lang="it-IT" sz="2800" b="1" i="0" dirty="0">
                <a:solidFill>
                  <a:srgbClr val="B31066"/>
                </a:solidFill>
                <a:effectLst/>
                <a:latin typeface="Söhne"/>
              </a:rPr>
              <a:t>Passaggio 3: Raccomandazioni per l'Uso delle Parole Chiave</a:t>
            </a:r>
            <a:br>
              <a:rPr lang="it-IT" sz="3200" b="1" i="0" dirty="0">
                <a:solidFill>
                  <a:srgbClr val="B31066"/>
                </a:solidFill>
                <a:effectLst/>
                <a:latin typeface="Söhne"/>
              </a:rPr>
            </a:br>
            <a:br>
              <a:rPr lang="it-IT" sz="1600" b="1" i="0" dirty="0">
                <a:solidFill>
                  <a:schemeClr val="bg1"/>
                </a:solidFill>
                <a:effectLst/>
                <a:latin typeface="Söhne"/>
              </a:rPr>
            </a:br>
            <a:r>
              <a:rPr lang="it-IT" sz="1500" b="0" i="0" dirty="0">
                <a:solidFill>
                  <a:schemeClr val="bg1"/>
                </a:solidFill>
                <a:effectLst/>
                <a:latin typeface="Söhne"/>
              </a:rPr>
              <a:t>Basandoti sulla ricerca delle parole chiave e sull'analisi competitiva, sviluppa una strategia SEO che includa raccomandazioni per l'uso efficace delle parole chiave.</a:t>
            </a:r>
            <a:br>
              <a:rPr lang="it-IT" sz="1500" b="0" i="0" dirty="0">
                <a:solidFill>
                  <a:schemeClr val="bg1"/>
                </a:solidFill>
                <a:effectLst/>
                <a:latin typeface="Söhne"/>
              </a:rPr>
            </a:br>
            <a:br>
              <a:rPr lang="it-IT" sz="1500" b="0" i="0" dirty="0">
                <a:solidFill>
                  <a:schemeClr val="bg1"/>
                </a:solidFill>
                <a:effectLst/>
                <a:latin typeface="Söhne"/>
              </a:rPr>
            </a:br>
            <a:r>
              <a:rPr lang="it-IT" sz="1800" b="1" i="0" dirty="0">
                <a:solidFill>
                  <a:schemeClr val="bg1"/>
                </a:solidFill>
                <a:effectLst/>
                <a:latin typeface="Söhne"/>
              </a:rPr>
              <a:t>Ottimizzazione On-Page</a:t>
            </a:r>
            <a:br>
              <a:rPr lang="it-IT" sz="1500" b="1" i="0" dirty="0">
                <a:solidFill>
                  <a:schemeClr val="bg1"/>
                </a:solidFill>
                <a:effectLst/>
                <a:latin typeface="Söhne"/>
              </a:rPr>
            </a:br>
            <a:r>
              <a:rPr lang="it-IT" sz="1500" b="1" i="0" dirty="0">
                <a:solidFill>
                  <a:schemeClr val="bg1"/>
                </a:solidFill>
                <a:effectLst/>
                <a:latin typeface="Söhne"/>
              </a:rPr>
              <a:t>-Titoli e Meta Descrizioni</a:t>
            </a:r>
            <a:r>
              <a:rPr lang="it-IT" sz="1500" b="0" i="0" dirty="0">
                <a:solidFill>
                  <a:schemeClr val="bg1"/>
                </a:solidFill>
                <a:effectLst/>
                <a:latin typeface="Söhne"/>
              </a:rPr>
              <a:t>: Assicurati che le parole chiave principali siano presenti nei titoli delle pagine e nelle meta descrizioni.</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Struttura del Contenuto</a:t>
            </a:r>
            <a:r>
              <a:rPr lang="it-IT" sz="1500" b="0" i="0" dirty="0">
                <a:solidFill>
                  <a:schemeClr val="bg1"/>
                </a:solidFill>
                <a:effectLst/>
                <a:latin typeface="Söhne"/>
              </a:rPr>
              <a:t>: Utilizza le parole chiave nelle intestazioni (H1, H2, ecc.), nel corpo del testo e negli attributi delle immagini (alt text).</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Link Interni</a:t>
            </a:r>
            <a:r>
              <a:rPr lang="it-IT" sz="1500" b="0" i="0" dirty="0">
                <a:solidFill>
                  <a:schemeClr val="bg1"/>
                </a:solidFill>
                <a:effectLst/>
                <a:latin typeface="Söhne"/>
              </a:rPr>
              <a:t>: Collega le pagine tra loro utilizzando parole chiave correlate per migliorare la struttura del sito.</a:t>
            </a:r>
            <a:br>
              <a:rPr lang="it-IT" sz="1500" b="0" i="0" dirty="0">
                <a:solidFill>
                  <a:schemeClr val="bg1"/>
                </a:solidFill>
                <a:effectLst/>
                <a:latin typeface="Söhne"/>
              </a:rPr>
            </a:br>
            <a:br>
              <a:rPr lang="it-IT" sz="1500" b="0" i="0" dirty="0">
                <a:solidFill>
                  <a:schemeClr val="bg1"/>
                </a:solidFill>
                <a:effectLst/>
                <a:latin typeface="Söhne"/>
              </a:rPr>
            </a:br>
            <a:r>
              <a:rPr lang="it-IT" sz="1800" b="1" i="0" dirty="0">
                <a:solidFill>
                  <a:schemeClr val="bg1"/>
                </a:solidFill>
                <a:effectLst/>
                <a:latin typeface="Söhne"/>
              </a:rPr>
              <a:t>Creazione di Contenuti</a:t>
            </a:r>
            <a:br>
              <a:rPr lang="it-IT" sz="1500" b="1" i="0" dirty="0">
                <a:solidFill>
                  <a:schemeClr val="bg1"/>
                </a:solidFill>
                <a:effectLst/>
                <a:latin typeface="Söhne"/>
              </a:rPr>
            </a:br>
            <a:r>
              <a:rPr lang="it-IT" sz="1500" b="1" i="0" dirty="0">
                <a:solidFill>
                  <a:schemeClr val="bg1"/>
                </a:solidFill>
                <a:effectLst/>
                <a:latin typeface="Söhne"/>
              </a:rPr>
              <a:t>-Blog Post</a:t>
            </a:r>
            <a:r>
              <a:rPr lang="it-IT" sz="1500" b="0" i="0" dirty="0">
                <a:solidFill>
                  <a:schemeClr val="bg1"/>
                </a:solidFill>
                <a:effectLst/>
                <a:latin typeface="Söhne"/>
              </a:rPr>
              <a:t>: Crea articoli che rispondano alle domande comuni relative alle magliette in cotone. Ad esempio, "Come scegliere la migliore maglietta in cotone" o "Vantaggi del cotone biologico".</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Video e Multimedia</a:t>
            </a:r>
            <a:r>
              <a:rPr lang="it-IT" sz="1500" b="0" i="0" dirty="0">
                <a:solidFill>
                  <a:schemeClr val="bg1"/>
                </a:solidFill>
                <a:effectLst/>
                <a:latin typeface="Söhne"/>
              </a:rPr>
              <a:t>: Utilizza parole chiave nei titoli e nelle descrizioni dei video su piattaforme come YouTube o TikTok. Crea contenuti visivi che evidenzino i benefici dei prodotti in cotone.</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Contenuti Social Media</a:t>
            </a:r>
            <a:r>
              <a:rPr lang="it-IT" sz="1500" b="0" i="0" dirty="0">
                <a:solidFill>
                  <a:schemeClr val="bg1"/>
                </a:solidFill>
                <a:effectLst/>
                <a:latin typeface="Söhne"/>
              </a:rPr>
              <a:t>: Promuovi contenuti relativi alle magliette in cotone sui social media, utilizzando hashtag e frasi chiave correlate.</a:t>
            </a:r>
            <a:br>
              <a:rPr lang="it-IT" sz="1500" b="0" i="0" dirty="0">
                <a:solidFill>
                  <a:schemeClr val="bg1"/>
                </a:solidFill>
                <a:effectLst/>
                <a:latin typeface="Söhne"/>
              </a:rPr>
            </a:br>
            <a:br>
              <a:rPr lang="it-IT" sz="1500" b="0" i="0" dirty="0">
                <a:solidFill>
                  <a:schemeClr val="bg1"/>
                </a:solidFill>
                <a:effectLst/>
                <a:latin typeface="Söhne"/>
              </a:rPr>
            </a:br>
            <a:r>
              <a:rPr lang="it-IT" sz="1800" b="1" i="0" dirty="0" err="1">
                <a:solidFill>
                  <a:schemeClr val="bg1"/>
                </a:solidFill>
                <a:effectLst/>
                <a:latin typeface="Söhne"/>
              </a:rPr>
              <a:t>Backlinking</a:t>
            </a:r>
            <a:r>
              <a:rPr lang="it-IT" sz="1800" b="1" i="0" dirty="0">
                <a:solidFill>
                  <a:schemeClr val="bg1"/>
                </a:solidFill>
                <a:effectLst/>
                <a:latin typeface="Söhne"/>
              </a:rPr>
              <a:t> e Partnership</a:t>
            </a:r>
            <a:br>
              <a:rPr lang="it-IT" sz="1500" b="1" i="0" dirty="0">
                <a:solidFill>
                  <a:schemeClr val="bg1"/>
                </a:solidFill>
                <a:effectLst/>
                <a:latin typeface="Söhne"/>
              </a:rPr>
            </a:br>
            <a:r>
              <a:rPr lang="it-IT" sz="1500" b="1" i="0" dirty="0">
                <a:solidFill>
                  <a:schemeClr val="bg1"/>
                </a:solidFill>
                <a:effectLst/>
                <a:latin typeface="Söhne"/>
              </a:rPr>
              <a:t>-</a:t>
            </a:r>
            <a:r>
              <a:rPr lang="it-IT" sz="1500" b="1" i="0" dirty="0" err="1">
                <a:solidFill>
                  <a:schemeClr val="bg1"/>
                </a:solidFill>
                <a:effectLst/>
                <a:latin typeface="Söhne"/>
              </a:rPr>
              <a:t>Backlink</a:t>
            </a:r>
            <a:r>
              <a:rPr lang="it-IT" sz="1500" b="1" i="0" dirty="0">
                <a:solidFill>
                  <a:schemeClr val="bg1"/>
                </a:solidFill>
                <a:effectLst/>
                <a:latin typeface="Söhne"/>
              </a:rPr>
              <a:t> da Siti Affidabili</a:t>
            </a:r>
            <a:r>
              <a:rPr lang="it-IT" sz="1500" b="0" i="0" dirty="0">
                <a:solidFill>
                  <a:schemeClr val="bg1"/>
                </a:solidFill>
                <a:effectLst/>
                <a:latin typeface="Söhne"/>
              </a:rPr>
              <a:t>: Cerca opportunità per ottenere </a:t>
            </a:r>
            <a:r>
              <a:rPr lang="it-IT" sz="1500" b="0" i="0" dirty="0" err="1">
                <a:solidFill>
                  <a:schemeClr val="bg1"/>
                </a:solidFill>
                <a:effectLst/>
                <a:latin typeface="Söhne"/>
              </a:rPr>
              <a:t>backlink</a:t>
            </a:r>
            <a:r>
              <a:rPr lang="it-IT" sz="1500" b="0" i="0" dirty="0">
                <a:solidFill>
                  <a:schemeClr val="bg1"/>
                </a:solidFill>
                <a:effectLst/>
                <a:latin typeface="Söhne"/>
              </a:rPr>
              <a:t> da siti web affidabili e pertinenti, come blog di moda o riviste online.</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Collaborazioni con Influencer</a:t>
            </a:r>
            <a:r>
              <a:rPr lang="it-IT" sz="1500" b="0" i="0" dirty="0">
                <a:solidFill>
                  <a:schemeClr val="bg1"/>
                </a:solidFill>
                <a:effectLst/>
                <a:latin typeface="Söhne"/>
              </a:rPr>
              <a:t>: Collabora con influencer nel settore dell'abbigliamento per promuovere i prodotti in cotone e generare interesse.</a:t>
            </a:r>
            <a:endParaRPr lang="it-IT" sz="1500" b="1" dirty="0">
              <a:solidFill>
                <a:schemeClr val="bg1"/>
              </a:solidFill>
            </a:endParaRPr>
          </a:p>
        </p:txBody>
      </p:sp>
    </p:spTree>
    <p:extLst>
      <p:ext uri="{BB962C8B-B14F-4D97-AF65-F5344CB8AC3E}">
        <p14:creationId xmlns:p14="http://schemas.microsoft.com/office/powerpoint/2010/main" val="321385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686790" y="709551"/>
            <a:ext cx="10818419" cy="5438898"/>
          </a:xfrm>
        </p:spPr>
        <p:txBody>
          <a:bodyPr/>
          <a:lstStyle/>
          <a:p>
            <a:r>
              <a:rPr lang="it-IT" sz="3200" b="1" dirty="0">
                <a:solidFill>
                  <a:srgbClr val="B31066"/>
                </a:solidFill>
                <a:effectLst/>
              </a:rPr>
              <a:t>Conclusioni</a:t>
            </a:r>
            <a:br>
              <a:rPr lang="it-IT" sz="3200" b="1" dirty="0">
                <a:effectLst/>
              </a:rPr>
            </a:br>
            <a:br>
              <a:rPr lang="it-IT" sz="3200" b="1" dirty="0">
                <a:effectLst/>
              </a:rPr>
            </a:br>
            <a:r>
              <a:rPr lang="it-IT" sz="3200" b="1" dirty="0">
                <a:effectLst/>
              </a:rPr>
              <a:t>Una strategia di parole chiave ben strutturata richiede una ricerca approfondita, un'analisi competitiva dettagliata e raccomandazioni strategiche mirate. Utilizzando queste indicazioni, puoi sviluppare una strategia SEO efficace per migliorare la visibilità del tuo sito web nei motori di ricerca e attirare il pubblico target.</a:t>
            </a:r>
            <a:br>
              <a:rPr lang="it-IT" sz="3200" dirty="0">
                <a:effectLst/>
              </a:rPr>
            </a:br>
            <a:endParaRPr lang="it-IT" sz="3200" b="0" i="0" dirty="0">
              <a:solidFill>
                <a:srgbClr val="000000"/>
              </a:solidFill>
              <a:effectLst/>
              <a:highlight>
                <a:srgbClr val="FFFFFF"/>
              </a:highlight>
              <a:latin typeface="Söhne"/>
            </a:endParaRPr>
          </a:p>
        </p:txBody>
      </p:sp>
    </p:spTree>
    <p:extLst>
      <p:ext uri="{BB962C8B-B14F-4D97-AF65-F5344CB8AC3E}">
        <p14:creationId xmlns:p14="http://schemas.microsoft.com/office/powerpoint/2010/main" val="324960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it-IT"/>
            </a:p>
          </p:txBody>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grpSp>
      <p:pic>
        <p:nvPicPr>
          <p:cNvPr id="3" name="Immagine 2" descr="Immagine che contiene cerchio, schermata, diagramma, testo&#10;&#10;Descrizione generata automaticamente">
            <a:extLst>
              <a:ext uri="{FF2B5EF4-FFF2-40B4-BE49-F238E27FC236}">
                <a16:creationId xmlns:a16="http://schemas.microsoft.com/office/drawing/2014/main" id="{767BEE71-2B54-B4B3-D944-EFB14A4D1027}"/>
              </a:ext>
            </a:extLst>
          </p:cNvPr>
          <p:cNvPicPr>
            <a:picLocks noChangeAspect="1"/>
          </p:cNvPicPr>
          <p:nvPr/>
        </p:nvPicPr>
        <p:blipFill>
          <a:blip r:embed="rId2"/>
          <a:stretch>
            <a:fillRect/>
          </a:stretch>
        </p:blipFill>
        <p:spPr>
          <a:xfrm>
            <a:off x="2016974" y="1114621"/>
            <a:ext cx="4628758" cy="4628758"/>
          </a:xfrm>
          <a:prstGeom prst="rect">
            <a:avLst/>
          </a:prstGeom>
        </p:spPr>
      </p:pic>
      <p:sp>
        <p:nvSpPr>
          <p:cNvPr id="6" name="Titolo 5">
            <a:extLst>
              <a:ext uri="{FF2B5EF4-FFF2-40B4-BE49-F238E27FC236}">
                <a16:creationId xmlns:a16="http://schemas.microsoft.com/office/drawing/2014/main" id="{E2C1D702-F8D7-DF72-6A95-EDCA24A1E742}"/>
              </a:ext>
            </a:extLst>
          </p:cNvPr>
          <p:cNvSpPr>
            <a:spLocks noGrp="1"/>
          </p:cNvSpPr>
          <p:nvPr>
            <p:ph type="ctrTitle"/>
          </p:nvPr>
        </p:nvSpPr>
        <p:spPr>
          <a:xfrm>
            <a:off x="8109534" y="2400301"/>
            <a:ext cx="3548580" cy="1308350"/>
          </a:xfrm>
        </p:spPr>
        <p:txBody>
          <a:bodyPr/>
          <a:lstStyle/>
          <a:p>
            <a:r>
              <a:rPr lang="it-IT" sz="2800" b="1" dirty="0">
                <a:solidFill>
                  <a:srgbClr val="B31066"/>
                </a:solidFill>
              </a:rPr>
              <a:t>La mia ricerca con: answerthepublic, ricerche collegate al Subtopic</a:t>
            </a:r>
          </a:p>
        </p:txBody>
      </p:sp>
    </p:spTree>
    <p:extLst>
      <p:ext uri="{BB962C8B-B14F-4D97-AF65-F5344CB8AC3E}">
        <p14:creationId xmlns:p14="http://schemas.microsoft.com/office/powerpoint/2010/main" val="126394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it-IT"/>
            </a:p>
          </p:txBody>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grpSp>
      <p:sp>
        <p:nvSpPr>
          <p:cNvPr id="6" name="Titolo 5">
            <a:extLst>
              <a:ext uri="{FF2B5EF4-FFF2-40B4-BE49-F238E27FC236}">
                <a16:creationId xmlns:a16="http://schemas.microsoft.com/office/drawing/2014/main" id="{E2C1D702-F8D7-DF72-6A95-EDCA24A1E742}"/>
              </a:ext>
            </a:extLst>
          </p:cNvPr>
          <p:cNvSpPr>
            <a:spLocks noGrp="1"/>
          </p:cNvSpPr>
          <p:nvPr>
            <p:ph type="ctrTitle"/>
          </p:nvPr>
        </p:nvSpPr>
        <p:spPr>
          <a:xfrm>
            <a:off x="8109534" y="2489200"/>
            <a:ext cx="3510966" cy="1460500"/>
          </a:xfrm>
        </p:spPr>
        <p:txBody>
          <a:bodyPr/>
          <a:lstStyle/>
          <a:p>
            <a:r>
              <a:rPr lang="it-IT" sz="2800" b="1" dirty="0">
                <a:solidFill>
                  <a:srgbClr val="B31066"/>
                </a:solidFill>
              </a:rPr>
              <a:t>Le mie 10 keyword</a:t>
            </a:r>
            <a:br>
              <a:rPr lang="it-IT" sz="2800" b="1" dirty="0">
                <a:solidFill>
                  <a:srgbClr val="B31066"/>
                </a:solidFill>
              </a:rPr>
            </a:br>
            <a:r>
              <a:rPr lang="it-IT" sz="2800" b="1" dirty="0">
                <a:solidFill>
                  <a:srgbClr val="B31066"/>
                </a:solidFill>
              </a:rPr>
              <a:t>classificate per intenti e target</a:t>
            </a:r>
          </a:p>
        </p:txBody>
      </p:sp>
      <p:sp>
        <p:nvSpPr>
          <p:cNvPr id="4" name="CasellaDiTesto 3">
            <a:extLst>
              <a:ext uri="{FF2B5EF4-FFF2-40B4-BE49-F238E27FC236}">
                <a16:creationId xmlns:a16="http://schemas.microsoft.com/office/drawing/2014/main" id="{CBDAA645-B47F-ED89-95FB-5E9267339077}"/>
              </a:ext>
            </a:extLst>
          </p:cNvPr>
          <p:cNvSpPr txBox="1"/>
          <p:nvPr/>
        </p:nvSpPr>
        <p:spPr>
          <a:xfrm>
            <a:off x="39583" y="127000"/>
            <a:ext cx="6785133" cy="6494085"/>
          </a:xfrm>
          <a:prstGeom prst="rect">
            <a:avLst/>
          </a:prstGeom>
          <a:noFill/>
        </p:spPr>
        <p:txBody>
          <a:bodyPr wrap="square" rtlCol="0">
            <a:spAutoFit/>
          </a:bodyPr>
          <a:lstStyle/>
          <a:p>
            <a:pPr algn="l"/>
            <a:endParaRPr lang="it-IT" sz="1300" b="1" i="0" dirty="0">
              <a:solidFill>
                <a:srgbClr val="0D0D0D"/>
              </a:solidFill>
              <a:effectLst/>
              <a:highlight>
                <a:srgbClr val="FFFFFF"/>
              </a:highlight>
              <a:latin typeface="Söhne"/>
            </a:endParaRPr>
          </a:p>
          <a:p>
            <a:pPr algn="l"/>
            <a:r>
              <a:rPr lang="it-IT" sz="1300" b="1" i="0" dirty="0">
                <a:solidFill>
                  <a:srgbClr val="0D0D0D"/>
                </a:solidFill>
                <a:effectLst/>
                <a:highlight>
                  <a:srgbClr val="FFFFFF"/>
                </a:highlight>
                <a:latin typeface="Söhne"/>
              </a:rPr>
              <a:t>1.Magliette cotone di qualità</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Informativo</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che cercano informazioni sulla qualità delle magliette in cotone.</a:t>
            </a:r>
          </a:p>
          <a:p>
            <a:pPr algn="l"/>
            <a:r>
              <a:rPr lang="it-IT" sz="1300" b="1" i="0" dirty="0">
                <a:solidFill>
                  <a:srgbClr val="0D0D0D"/>
                </a:solidFill>
                <a:effectLst/>
                <a:highlight>
                  <a:srgbClr val="FFFFFF"/>
                </a:highlight>
                <a:latin typeface="Söhne"/>
              </a:rPr>
              <a:t>2. Magliette cotone personalizzate</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Persone interessate a trovare magliette in cotone personalizzate per eventi o usi specifici.</a:t>
            </a:r>
          </a:p>
          <a:p>
            <a:pPr algn="l"/>
            <a:r>
              <a:rPr lang="it-IT" sz="1300" b="1" i="0" dirty="0">
                <a:solidFill>
                  <a:srgbClr val="0D0D0D"/>
                </a:solidFill>
                <a:effectLst/>
                <a:highlight>
                  <a:srgbClr val="FFFFFF"/>
                </a:highlight>
                <a:latin typeface="Söhne"/>
              </a:rPr>
              <a:t>3. Magliette cotone uomo</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Uomini alla ricerca di magliette in cotone.</a:t>
            </a:r>
          </a:p>
          <a:p>
            <a:pPr algn="l"/>
            <a:r>
              <a:rPr lang="it-IT" sz="1300" b="1" i="0" dirty="0">
                <a:solidFill>
                  <a:srgbClr val="0D0D0D"/>
                </a:solidFill>
                <a:effectLst/>
                <a:highlight>
                  <a:srgbClr val="FFFFFF"/>
                </a:highlight>
                <a:latin typeface="Söhne"/>
              </a:rPr>
              <a:t>4. Magliette cotone donna</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Donne interessate a magliette in cotone progettate specificamente per loro.</a:t>
            </a:r>
          </a:p>
          <a:p>
            <a:pPr algn="l"/>
            <a:r>
              <a:rPr lang="it-IT" sz="1300" b="1" i="0" dirty="0">
                <a:solidFill>
                  <a:srgbClr val="0D0D0D"/>
                </a:solidFill>
                <a:effectLst/>
                <a:highlight>
                  <a:srgbClr val="FFFFFF"/>
                </a:highlight>
                <a:latin typeface="Söhne"/>
              </a:rPr>
              <a:t>5. Magliette cotone made in </a:t>
            </a:r>
            <a:r>
              <a:rPr lang="it-IT" sz="1300" b="1" i="0" dirty="0" err="1">
                <a:solidFill>
                  <a:srgbClr val="0D0D0D"/>
                </a:solidFill>
                <a:effectLst/>
                <a:highlight>
                  <a:srgbClr val="FFFFFF"/>
                </a:highlight>
                <a:latin typeface="Söhne"/>
              </a:rPr>
              <a:t>Italy</a:t>
            </a:r>
            <a:endParaRPr lang="it-IT" sz="1300" b="1" i="0" dirty="0">
              <a:solidFill>
                <a:srgbClr val="0D0D0D"/>
              </a:solidFill>
              <a:effectLst/>
              <a:highlight>
                <a:srgbClr val="FFFFFF"/>
              </a:highlight>
              <a:latin typeface="Söhne"/>
            </a:endParaRP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Informativo</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Persone che cercano informazioni sui produttori di magliette in cotone made in </a:t>
            </a:r>
            <a:r>
              <a:rPr lang="it-IT" sz="1300" b="0" i="0" dirty="0" err="1">
                <a:solidFill>
                  <a:srgbClr val="0D0D0D"/>
                </a:solidFill>
                <a:effectLst/>
                <a:highlight>
                  <a:srgbClr val="FFFFFF"/>
                </a:highlight>
                <a:latin typeface="Söhne"/>
              </a:rPr>
              <a:t>Italy</a:t>
            </a:r>
            <a:r>
              <a:rPr lang="it-IT" sz="1300" b="0" i="0" dirty="0">
                <a:solidFill>
                  <a:srgbClr val="0D0D0D"/>
                </a:solidFill>
                <a:effectLst/>
                <a:highlight>
                  <a:srgbClr val="FFFFFF"/>
                </a:highlight>
                <a:latin typeface="Söhne"/>
              </a:rPr>
              <a:t>.</a:t>
            </a:r>
          </a:p>
          <a:p>
            <a:pPr algn="l"/>
            <a:r>
              <a:rPr lang="it-IT" sz="1300" b="1" i="0" dirty="0">
                <a:solidFill>
                  <a:srgbClr val="0D0D0D"/>
                </a:solidFill>
                <a:effectLst/>
                <a:highlight>
                  <a:srgbClr val="FFFFFF"/>
                </a:highlight>
                <a:latin typeface="Söhne"/>
              </a:rPr>
              <a:t>6. Magliette cotone biologico</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Informativo</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interessati al cotone biologico e sostenibile.</a:t>
            </a:r>
          </a:p>
          <a:p>
            <a:pPr algn="l"/>
            <a:r>
              <a:rPr lang="it-IT" sz="1300" b="1" i="0" dirty="0">
                <a:solidFill>
                  <a:srgbClr val="0D0D0D"/>
                </a:solidFill>
                <a:effectLst/>
                <a:highlight>
                  <a:srgbClr val="FFFFFF"/>
                </a:highlight>
                <a:latin typeface="Söhne"/>
              </a:rPr>
              <a:t>7. Magliette cotone taglie forti</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Transazionale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che cercano magliette in cotone disponibili in taglie grandi e vogliono effettuare un acquisto.</a:t>
            </a:r>
          </a:p>
          <a:p>
            <a:pPr algn="l"/>
            <a:r>
              <a:rPr lang="it-IT" sz="1300" b="1" i="0" dirty="0">
                <a:solidFill>
                  <a:srgbClr val="0D0D0D"/>
                </a:solidFill>
                <a:effectLst/>
                <a:highlight>
                  <a:srgbClr val="FFFFFF"/>
                </a:highlight>
                <a:latin typeface="Söhne"/>
              </a:rPr>
              <a:t>8. Magliette cotone a manica lunga</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Persone interessate a magliette in cotone a manica lunga.</a:t>
            </a:r>
          </a:p>
          <a:p>
            <a:pPr algn="l"/>
            <a:r>
              <a:rPr lang="it-IT" sz="1300" b="1" i="0" dirty="0">
                <a:solidFill>
                  <a:srgbClr val="0D0D0D"/>
                </a:solidFill>
                <a:effectLst/>
                <a:highlight>
                  <a:srgbClr val="FFFFFF"/>
                </a:highlight>
                <a:latin typeface="Söhne"/>
              </a:rPr>
              <a:t>9. Magliette cotone scontate</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Transazionale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alla ricerca di sconti o offerte speciali sulle magliette in cotone.</a:t>
            </a:r>
          </a:p>
          <a:p>
            <a:pPr algn="l"/>
            <a:r>
              <a:rPr lang="it-IT" sz="1300" b="1" i="0" dirty="0">
                <a:solidFill>
                  <a:srgbClr val="0D0D0D"/>
                </a:solidFill>
                <a:effectLst/>
                <a:highlight>
                  <a:srgbClr val="FFFFFF"/>
                </a:highlight>
                <a:latin typeface="Söhne"/>
              </a:rPr>
              <a:t>10. Magliette cotone colorate</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che cercano magliette in cotone con una vasta gamma di colori.</a:t>
            </a:r>
          </a:p>
        </p:txBody>
      </p:sp>
    </p:spTree>
    <p:extLst>
      <p:ext uri="{BB962C8B-B14F-4D97-AF65-F5344CB8AC3E}">
        <p14:creationId xmlns:p14="http://schemas.microsoft.com/office/powerpoint/2010/main" val="4278018880"/>
      </p:ext>
    </p:extLst>
  </p:cSld>
  <p:clrMapOvr>
    <a:masterClrMapping/>
  </p:clrMapOvr>
  <mc:AlternateContent xmlns:mc="http://schemas.openxmlformats.org/markup-compatibility/2006">
    <mc:Choice xmlns:p14="http://schemas.microsoft.com/office/powerpoint/2010/main" Requires="p14">
      <p:transition spd="slow" p14:dur="2000" advTm="7958"/>
    </mc:Choice>
    <mc:Fallback>
      <p:transition spd="slow" advTm="7958"/>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iunioni ione">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Riunioni ione</Template>
  <TotalTime>52</TotalTime>
  <Words>949</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Century Gothic</vt:lpstr>
      <vt:lpstr>Söhne</vt:lpstr>
      <vt:lpstr>Wingdings 3</vt:lpstr>
      <vt:lpstr>Riunioni ione</vt:lpstr>
      <vt:lpstr> Analisi delle Parole Chiave per SEO</vt:lpstr>
      <vt:lpstr> Analisi delle Parole Chiave  Per sviluppare una strategia di parole chiave efficace per SEO, devi considerare diversi fattori, tra cui la ricerca approfondita delle parole chiave, l'analisi della concorrenza e le raccomandazioni strategiche. Questo esercizio guida attraverso i passaggi necessari per creare una strategia di parole chiave focalizzata sul tema principale "abbigliamento e accessori" e sul sottotema "magliette cotone"</vt:lpstr>
      <vt:lpstr>Passaggio 1: Ricerca delle Parole Chiave  Inizia identificando un elenco di parole chiave rilevanti per il tuo subtopic "magliette cotone". Usa strumenti di ricerca di parole chiave come Google Keyword Planner, Ahrefs, SEMrush o Moz per trovare parole chiave con volume di ricerca significativo e concorrenza gestibile.  Parole Chiave di Base.                  -Magliette cotone -Magliette cotone uomo -Magliette cotone donna -Magliette cotone personalizzate -Magliette cotone a manica lunga  Parole Chiave a Coda Lunga Le parole chiave a coda lunga sono più specifiche e spesso hanno una concorrenza minore, il che le rende più facili da classificare. Ecco alcune idee: -Magliette cotone biologico per uomo -Magliette cotone scontate online -Magliette cotone oversize per donna -Migliori magliette cotone made in Italy -Magliette cotone di alta qualità per sport</vt:lpstr>
      <vt:lpstr>Passaggio 2: Analisi Competitiva  Una volta identificate le parole chiave di interesse, analizza i concorrenti che stanno già utilizzando queste parole chiave. Valuta quali sono i loro punti di forza e debolezze in termini di SEO.  Concorrenti Principali  -Brand di abbigliamento e accessori con focus sul cotone. -Rivenditori online specializzati in t-shirt e felpe in cotone. -Siti web di personalizzazione di abbigliamento.  Analisi dei Concorrenti  -Analizza le loro strategie di SEO, come la struttura dei contenuti, l'uso delle parole chiave e il backlinking. -Valuta il loro posizionamento nei risultati di ricerca per le parole chiave identificate. -Analizza la loro presenza sui social media per capire come promuovono i loro prodotti.</vt:lpstr>
      <vt:lpstr>Passaggio 3: Raccomandazioni per l'Uso delle Parole Chiave  Basandoti sulla ricerca delle parole chiave e sull'analisi competitiva, sviluppa una strategia SEO che includa raccomandazioni per l'uso efficace delle parole chiave.  Ottimizzazione On-Page -Titoli e Meta Descrizioni: Assicurati che le parole chiave principali siano presenti nei titoli delle pagine e nelle meta descrizioni. -Struttura del Contenuto: Utilizza le parole chiave nelle intestazioni (H1, H2, ecc.), nel corpo del testo e negli attributi delle immagini (alt text). -Link Interni: Collega le pagine tra loro utilizzando parole chiave correlate per migliorare la struttura del sito.  Creazione di Contenuti -Blog Post: Crea articoli che rispondano alle domande comuni relative alle magliette in cotone. Ad esempio, "Come scegliere la migliore maglietta in cotone" o "Vantaggi del cotone biologico". -Video e Multimedia: Utilizza parole chiave nei titoli e nelle descrizioni dei video su piattaforme come YouTube o TikTok. Crea contenuti visivi che evidenzino i benefici dei prodotti in cotone. -Contenuti Social Media: Promuovi contenuti relativi alle magliette in cotone sui social media, utilizzando hashtag e frasi chiave correlate.  Backlinking e Partnership -Backlink da Siti Affidabili: Cerca opportunità per ottenere backlink da siti web affidabili e pertinenti, come blog di moda o riviste online. -Collaborazioni con Influencer: Collabora con influencer nel settore dell'abbigliamento per promuovere i prodotti in cotone e generare interesse.</vt:lpstr>
      <vt:lpstr>Conclusioni  Una strategia di parole chiave ben strutturata richiede una ricerca approfondita, un'analisi competitiva dettagliata e raccomandazioni strategiche mirate. Utilizzando queste indicazioni, puoi sviluppare una strategia SEO efficace per migliorare la visibilità del tuo sito web nei motori di ricerca e attirare il pubblico target. </vt:lpstr>
      <vt:lpstr>La mia ricerca con: answerthepublic, ricerche collegate al Subtopic</vt:lpstr>
      <vt:lpstr>Le mie 10 keyword classificate per intenti e target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Analisi delle Parole Chiave per SEO</dc:title>
  <dc:creator>CHIMIENTI FEDERICA</dc:creator>
  <cp:lastModifiedBy>CHIMIENTI FEDERICA</cp:lastModifiedBy>
  <cp:revision>1</cp:revision>
  <dcterms:created xsi:type="dcterms:W3CDTF">2024-05-01T11:12:29Z</dcterms:created>
  <dcterms:modified xsi:type="dcterms:W3CDTF">2024-05-01T12:05:10Z</dcterms:modified>
</cp:coreProperties>
</file>