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67" r:id="rId5"/>
    <p:sldId id="268" r:id="rId6"/>
    <p:sldId id="269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2" r:id="rId19"/>
    <p:sldId id="291" r:id="rId20"/>
    <p:sldId id="294" r:id="rId21"/>
    <p:sldId id="293" r:id="rId22"/>
    <p:sldId id="296" r:id="rId23"/>
    <p:sldId id="295" r:id="rId24"/>
    <p:sldId id="290" r:id="rId25"/>
    <p:sldId id="297" r:id="rId26"/>
    <p:sldId id="298" r:id="rId27"/>
    <p:sldId id="299" r:id="rId28"/>
    <p:sldId id="300" r:id="rId29"/>
    <p:sldId id="301" r:id="rId30"/>
    <p:sldId id="302" r:id="rId31"/>
    <p:sldId id="303" r:id="rId32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F4A"/>
    <a:srgbClr val="F9D5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08" autoAdjust="0"/>
    <p:restoredTop sz="94660"/>
  </p:normalViewPr>
  <p:slideViewPr>
    <p:cSldViewPr snapToGrid="0">
      <p:cViewPr varScale="1">
        <p:scale>
          <a:sx n="77" d="100"/>
          <a:sy n="77" d="100"/>
        </p:scale>
        <p:origin x="192" y="12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27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B4E78C-7DC7-4F37-B00F-64744D97E08C}" type="datetime1">
              <a:rPr lang="it-IT" smtClean="0"/>
              <a:t>21/04/24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3A36C10-A9D4-4995-9BAF-95FBD77A72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FAB0E9B-D0D6-4D8A-916E-13BD550B49C3}" type="datetime1">
              <a:rPr lang="it-IT" noProof="0" smtClean="0"/>
              <a:t>21/04/24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3AEF9EC-8318-4FF6-847E-A85BBD2B7E4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8764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2251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0643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9294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61785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2417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6945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5052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903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6087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7662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94861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07399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72681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54745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38919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39327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it-IT" smtClean="0"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47502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it-IT" smtClean="0"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56576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it-IT" smtClean="0"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33025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it-IT" smtClean="0"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2619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9068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3596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3281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79895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3689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1267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1633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609600" y="261254"/>
            <a:ext cx="8226490" cy="308376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FE1136-0EF4-4740-8248-918D45438595}" type="datetime1">
              <a:rPr lang="it-IT" noProof="0" smtClean="0"/>
              <a:t>21/04/24</a:t>
            </a:fld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 hasCustomPrompt="1"/>
          </p:nvPr>
        </p:nvSpPr>
        <p:spPr>
          <a:xfrm>
            <a:off x="9250680" y="365125"/>
            <a:ext cx="1645920" cy="5811838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F63FBF-8ED3-48D1-8975-96184846102B}" type="datetime1">
              <a:rPr lang="it-IT" noProof="0" smtClean="0"/>
              <a:t>21/04/24</a:t>
            </a:fld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002744-1093-491E-BDB0-45E95ABD3350}" type="datetime1">
              <a:rPr lang="it-IT" noProof="0" smtClean="0"/>
              <a:t>21/04/24</a:t>
            </a:fld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612648" y="265176"/>
            <a:ext cx="8229600" cy="3081528"/>
          </a:xfrm>
        </p:spPr>
        <p:txBody>
          <a:bodyPr rtlCol="0" anchor="b">
            <a:normAutofit/>
          </a:bodyPr>
          <a:lstStyle>
            <a:lvl1pPr rtl="0">
              <a:defRPr sz="5400"/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608DE3-ECF1-4713-A6D7-AC7C217765FD}" type="datetime1">
              <a:rPr lang="it-IT" noProof="0" smtClean="0"/>
              <a:t>21/04/24</a:t>
            </a:fld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A4F59E-3C30-468B-A80D-7EA0C45386AD}" type="datetime1">
              <a:rPr lang="it-IT" noProof="0" smtClean="0"/>
              <a:t>21/04/24</a:t>
            </a:fld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D2B00C-69E4-46F9-8404-63AE0410F580}" type="datetime1">
              <a:rPr lang="it-IT" noProof="0" smtClean="0"/>
              <a:t>21/04/24</a:t>
            </a:fld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32B882-2188-402C-9FCD-1DDC318AD5BD}" type="datetime1">
              <a:rPr lang="it-IT" noProof="0" smtClean="0"/>
              <a:t>21/04/24</a:t>
            </a:fld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95B704-903B-4D94-8910-F7637733476D}" type="datetime1">
              <a:rPr lang="it-IT" noProof="0" smtClean="0"/>
              <a:t>21/04/24</a:t>
            </a:fld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7979330" y="457200"/>
            <a:ext cx="3603070" cy="155448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D80B8E-D5C1-47EC-AD4F-D0988CD59022}" type="datetime1">
              <a:rPr lang="it-IT" noProof="0" smtClean="0"/>
              <a:t>21/04/24</a:t>
            </a:fld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7982712" y="457200"/>
            <a:ext cx="3602736" cy="155448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 rtl="0"/>
            <a:fld id="{CD0264D0-1E2D-4E61-B5A6-DB16F8506DB9}" type="datetime1">
              <a:rPr lang="it-IT" noProof="0" smtClean="0"/>
              <a:t>21/04/24</a:t>
            </a:fld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 rtl="0"/>
            <a:fld id="{E31375A4-56A4-47D6-9801-1991572033F7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reraiseshop.it" TargetMode="Externa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68871" y="725473"/>
            <a:ext cx="9854253" cy="1364319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F9D502"/>
                </a:solidFill>
              </a:rPr>
              <a:t>Strategia Marketing per 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AF446C8E-2D66-898B-0DD9-FAD83C72D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10549" y="2889028"/>
            <a:ext cx="3170896" cy="1079943"/>
          </a:xfrm>
          <a:prstGeom prst="rect">
            <a:avLst/>
          </a:prstGeom>
        </p:spPr>
      </p:pic>
      <p:sp>
        <p:nvSpPr>
          <p:cNvPr id="8" name="Sottotitolo 7">
            <a:extLst>
              <a:ext uri="{FF2B5EF4-FFF2-40B4-BE49-F238E27FC236}">
                <a16:creationId xmlns:a16="http://schemas.microsoft.com/office/drawing/2014/main" id="{29B45A5E-FF1F-CC85-D22C-1C1E448F2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329" y="5215105"/>
            <a:ext cx="2771335" cy="562707"/>
          </a:xfrm>
        </p:spPr>
        <p:txBody>
          <a:bodyPr/>
          <a:lstStyle/>
          <a:p>
            <a:r>
              <a:rPr lang="it-IT" sz="2800" dirty="0">
                <a:solidFill>
                  <a:srgbClr val="F9D50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Reraiseshop.it</a:t>
            </a:r>
            <a:endParaRPr lang="it-IT" sz="2800" dirty="0">
              <a:solidFill>
                <a:srgbClr val="F9D502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A978C9A-B22B-638B-5BAD-BE26908AC0B3}"/>
              </a:ext>
            </a:extLst>
          </p:cNvPr>
          <p:cNvSpPr txBox="1"/>
          <p:nvPr/>
        </p:nvSpPr>
        <p:spPr>
          <a:xfrm>
            <a:off x="148245" y="199506"/>
            <a:ext cx="1153945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F9D502"/>
                </a:solidFill>
                <a:effectLst/>
                <a:highlight>
                  <a:srgbClr val="124F4A"/>
                </a:highlight>
                <a:latin typeface="Helvetica Neue" panose="02000503000000020004" pitchFamily="2" charset="0"/>
              </a:rPr>
              <a:t>Messaggi Chiave da Comunicare</a:t>
            </a:r>
            <a:endParaRPr lang="it-IT" sz="3200" dirty="0">
              <a:solidFill>
                <a:srgbClr val="F9D502"/>
              </a:solidFill>
              <a:effectLst/>
              <a:highlight>
                <a:srgbClr val="124F4A"/>
              </a:highlight>
              <a:latin typeface="Helvetica Neue" panose="02000503000000020004" pitchFamily="2" charset="0"/>
            </a:endParaRPr>
          </a:p>
          <a:p>
            <a:endParaRPr lang="it-IT" sz="3200" dirty="0">
              <a:solidFill>
                <a:srgbClr val="F9D502"/>
              </a:solidFill>
              <a:effectLst/>
              <a:highlight>
                <a:srgbClr val="124F4A"/>
              </a:highlight>
              <a:latin typeface="Helvetica Neue" panose="02000503000000020004" pitchFamily="2" charset="0"/>
            </a:endParaRPr>
          </a:p>
          <a:p>
            <a:r>
              <a:rPr lang="it-IT" sz="2400" dirty="0">
                <a:effectLst/>
                <a:latin typeface="Helvetica Neue" panose="02000503000000020004" pitchFamily="2" charset="0"/>
              </a:rPr>
              <a:t>Per comunicare efficacemente l'identità di Reraise, è importante concentrare i messaggi chiave sui seguenti punti:</a:t>
            </a:r>
          </a:p>
          <a:p>
            <a:endParaRPr lang="it-IT" sz="2400" dirty="0">
              <a:latin typeface="Helvetica Neue" panose="02000503000000020004" pitchFamily="2" charset="0"/>
            </a:endParaRPr>
          </a:p>
          <a:p>
            <a:endParaRPr lang="it-IT" sz="2400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2400" b="1" dirty="0">
                <a:effectLst/>
                <a:latin typeface="Helvetica Neue" panose="02000503000000020004" pitchFamily="2" charset="0"/>
              </a:rPr>
              <a:t>Espressione della Passione per i Giochi di Carte</a:t>
            </a:r>
            <a:r>
              <a:rPr lang="it-IT" sz="2400" dirty="0">
                <a:effectLst/>
                <a:latin typeface="Helvetica Neue" panose="02000503000000020004" pitchFamily="2" charset="0"/>
              </a:rPr>
              <a:t>: Reraise permette agli appassionati di esprimere il loro amore per i giochi di carte attraverso l'abbigliamento.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b="1" dirty="0">
                <a:effectLst/>
                <a:latin typeface="Helvetica Neue" panose="02000503000000020004" pitchFamily="2" charset="0"/>
              </a:rPr>
              <a:t>Design Elegante ma Divertente</a:t>
            </a:r>
            <a:r>
              <a:rPr lang="it-IT" sz="2400" dirty="0">
                <a:effectLst/>
                <a:latin typeface="Helvetica Neue" panose="02000503000000020004" pitchFamily="2" charset="0"/>
              </a:rPr>
              <a:t>: I design di Reraise sono originali ed eleganti, evitando l'eccesso e i cliché, adatti sia ai giocatori esperti che ai neofiti.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b="1" dirty="0">
                <a:effectLst/>
                <a:latin typeface="Helvetica Neue" panose="02000503000000020004" pitchFamily="2" charset="0"/>
              </a:rPr>
              <a:t>Comfort e Qualità</a:t>
            </a:r>
            <a:r>
              <a:rPr lang="it-IT" sz="2400" dirty="0">
                <a:effectLst/>
                <a:latin typeface="Helvetica Neue" panose="02000503000000020004" pitchFamily="2" charset="0"/>
              </a:rPr>
              <a:t>: L'abbigliamento Reraise è progettato per essere comodo e durevole, offrendo una vestibilità perfetta per tutte le taglie e le occasioni.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b="1" dirty="0">
                <a:effectLst/>
                <a:latin typeface="Helvetica Neue" panose="02000503000000020004" pitchFamily="2" charset="0"/>
              </a:rPr>
              <a:t>Comunità e Coinvolgimento</a:t>
            </a:r>
            <a:r>
              <a:rPr lang="it-IT" sz="2400" dirty="0">
                <a:effectLst/>
                <a:latin typeface="Helvetica Neue" panose="02000503000000020004" pitchFamily="2" charset="0"/>
              </a:rPr>
              <a:t>: Reraise è un punto di incontro per gli appassionati di giochi di carte, creando un senso di appartenenza e condivisione.</a:t>
            </a:r>
          </a:p>
          <a:p>
            <a:endParaRPr lang="it-IT" sz="28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47196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A978C9A-B22B-638B-5BAD-BE26908AC0B3}"/>
              </a:ext>
            </a:extLst>
          </p:cNvPr>
          <p:cNvSpPr txBox="1"/>
          <p:nvPr/>
        </p:nvSpPr>
        <p:spPr>
          <a:xfrm>
            <a:off x="148245" y="199506"/>
            <a:ext cx="1153945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F9D502"/>
                </a:solidFill>
                <a:effectLst/>
                <a:highlight>
                  <a:srgbClr val="124F4A"/>
                </a:highlight>
                <a:latin typeface="Helvetica Neue" panose="02000503000000020004" pitchFamily="2" charset="0"/>
              </a:rPr>
              <a:t>Elementi Visivi e Stile</a:t>
            </a:r>
            <a:endParaRPr lang="it-IT" sz="3200" dirty="0">
              <a:solidFill>
                <a:srgbClr val="F9D502"/>
              </a:solidFill>
              <a:effectLst/>
              <a:highlight>
                <a:srgbClr val="124F4A"/>
              </a:highlight>
              <a:latin typeface="Helvetica Neue" panose="02000503000000020004" pitchFamily="2" charset="0"/>
            </a:endParaRPr>
          </a:p>
          <a:p>
            <a:endParaRPr lang="it-IT" sz="3200" dirty="0">
              <a:solidFill>
                <a:srgbClr val="F9D502"/>
              </a:solidFill>
              <a:effectLst/>
              <a:highlight>
                <a:srgbClr val="124F4A"/>
              </a:highlight>
              <a:latin typeface="Helvetica Neue" panose="02000503000000020004" pitchFamily="2" charset="0"/>
            </a:endParaRPr>
          </a:p>
          <a:p>
            <a:r>
              <a:rPr lang="it-IT" sz="2400" dirty="0">
                <a:effectLst/>
                <a:latin typeface="Helvetica Neue" panose="02000503000000020004" pitchFamily="2" charset="0"/>
              </a:rPr>
              <a:t>Reraise dovrebbe mantenere una coerenza visiva per costruire e rafforzare il proprio posizionamento sul mercato. Gli elementi visivi chiave includono:</a:t>
            </a:r>
          </a:p>
          <a:p>
            <a:endParaRPr lang="it-IT" sz="2400" dirty="0">
              <a:latin typeface="Helvetica Neue" panose="02000503000000020004" pitchFamily="2" charset="0"/>
            </a:endParaRPr>
          </a:p>
          <a:p>
            <a:endParaRPr lang="it-IT" sz="2400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2400" b="1" dirty="0">
                <a:effectLst/>
                <a:latin typeface="Helvetica Neue" panose="02000503000000020004" pitchFamily="2" charset="0"/>
              </a:rPr>
              <a:t>Logo</a:t>
            </a:r>
            <a:r>
              <a:rPr lang="it-IT" sz="2400" dirty="0">
                <a:effectLst/>
                <a:latin typeface="Helvetica Neue" panose="02000503000000020004" pitchFamily="2" charset="0"/>
              </a:rPr>
              <a:t>: Il logo di Reraise deve essere riconoscibile, semplice e legato al mondo dei giochi di carte. Deve trasmettere un senso di creatività e unicità.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b="1" dirty="0">
                <a:effectLst/>
                <a:latin typeface="Helvetica Neue" panose="02000503000000020004" pitchFamily="2" charset="0"/>
              </a:rPr>
              <a:t>Colori</a:t>
            </a:r>
            <a:r>
              <a:rPr lang="it-IT" sz="2400" dirty="0">
                <a:effectLst/>
                <a:latin typeface="Helvetica Neue" panose="02000503000000020004" pitchFamily="2" charset="0"/>
              </a:rPr>
              <a:t>: La palette di colori dovrebbe essere coerente con il tema dei giochi di carte, con una combinazione di toni sobri ma accattivanti. I colori chiave potrebbero includere tonalità di nero, bianco e rosso, per riflettere l'estetica del poker e di altri giochi di carte.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b="1" dirty="0">
                <a:effectLst/>
                <a:latin typeface="Helvetica Neue" panose="02000503000000020004" pitchFamily="2" charset="0"/>
              </a:rPr>
              <a:t>Font</a:t>
            </a:r>
            <a:r>
              <a:rPr lang="it-IT" sz="2400" dirty="0">
                <a:effectLst/>
                <a:latin typeface="Helvetica Neue" panose="02000503000000020004" pitchFamily="2" charset="0"/>
              </a:rPr>
              <a:t>: I font scelti dovrebbero essere leggibili e coerenti con l'identità del brand. Caratteri moderni con un tocco di eleganza possono riflettere la creatività e l'attenzione ai dettagli di Reraise.</a:t>
            </a:r>
          </a:p>
          <a:p>
            <a:endParaRPr lang="it-IT" sz="2400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186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A978C9A-B22B-638B-5BAD-BE26908AC0B3}"/>
              </a:ext>
            </a:extLst>
          </p:cNvPr>
          <p:cNvSpPr txBox="1"/>
          <p:nvPr/>
        </p:nvSpPr>
        <p:spPr>
          <a:xfrm>
            <a:off x="148245" y="199506"/>
            <a:ext cx="11539450" cy="669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highlight>
                  <a:srgbClr val="F9D502"/>
                </a:highlight>
                <a:latin typeface="Helvetica Neue" panose="02000503000000020004" pitchFamily="2" charset="0"/>
              </a:rPr>
              <a:t>4</a:t>
            </a:r>
            <a:r>
              <a:rPr lang="it-IT" sz="2400" b="1" dirty="0">
                <a:solidFill>
                  <a:schemeClr val="bg1"/>
                </a:solidFill>
                <a:effectLst/>
                <a:highlight>
                  <a:srgbClr val="F9D502"/>
                </a:highlight>
                <a:latin typeface="Helvetica Neue" panose="02000503000000020004" pitchFamily="2" charset="0"/>
              </a:rPr>
              <a:t>. Obiettivi di Marketing</a:t>
            </a:r>
            <a:endParaRPr lang="it-IT" sz="2400" dirty="0">
              <a:solidFill>
                <a:schemeClr val="bg1"/>
              </a:solidFill>
              <a:effectLst/>
              <a:highlight>
                <a:srgbClr val="F9D502"/>
              </a:highlight>
              <a:latin typeface="Helvetica Neue" panose="02000503000000020004" pitchFamily="2" charset="0"/>
            </a:endParaRPr>
          </a:p>
          <a:p>
            <a:r>
              <a:rPr lang="it-IT" sz="1700" dirty="0">
                <a:effectLst/>
                <a:latin typeface="Helvetica Neue" panose="02000503000000020004" pitchFamily="2" charset="0"/>
              </a:rPr>
              <a:t>.</a:t>
            </a:r>
            <a:r>
              <a:rPr lang="it-IT" sz="1400" dirty="0">
                <a:latin typeface="Helvetica Neue" panose="02000503000000020004" pitchFamily="2" charset="0"/>
              </a:rPr>
              <a:t> Gli obiettivi di marketing per Reraise devono essere definiti in modo chiaro, con un approccio SMART (Specific, Measurable, Achievable, Relevant, Time-bound). Questo aiuterà a mantenere la strategia focalizzata e orientata ai risultati</a:t>
            </a:r>
          </a:p>
          <a:p>
            <a:endParaRPr lang="it-IT" sz="1700" dirty="0">
              <a:effectLst/>
              <a:latin typeface="Helvetica Neue" panose="02000503000000020004" pitchFamily="2" charset="0"/>
            </a:endParaRPr>
          </a:p>
          <a:p>
            <a:r>
              <a:rPr lang="it-IT" sz="1700" b="1" dirty="0">
                <a:solidFill>
                  <a:srgbClr val="F9D502"/>
                </a:solidFill>
                <a:effectLst/>
                <a:highlight>
                  <a:srgbClr val="124F4A"/>
                </a:highlight>
                <a:latin typeface="Helvetica Neue" panose="02000503000000020004" pitchFamily="2" charset="0"/>
              </a:rPr>
              <a:t>Obiettivi SMART per il Brand</a:t>
            </a:r>
            <a:endParaRPr lang="it-IT" sz="1700" dirty="0">
              <a:solidFill>
                <a:srgbClr val="F9D502"/>
              </a:solidFill>
              <a:effectLst/>
              <a:highlight>
                <a:srgbClr val="124F4A"/>
              </a:highlight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1700" b="1" dirty="0">
                <a:effectLst/>
                <a:latin typeface="Helvetica Neue" panose="02000503000000020004" pitchFamily="2" charset="0"/>
              </a:rPr>
              <a:t>Aumento della Consapevolezza del Brand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i="1" dirty="0">
                <a:effectLst/>
                <a:latin typeface="Helvetica Neue" panose="02000503000000020004" pitchFamily="2" charset="0"/>
              </a:rPr>
              <a:t>Specifico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 Incrementare la notorietà del brand Reraise presso la comunità di appassionati dei giochi di carte.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i="1" dirty="0">
                <a:effectLst/>
                <a:latin typeface="Helvetica Neue" panose="02000503000000020004" pitchFamily="2" charset="0"/>
              </a:rPr>
              <a:t>Misurabile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 Aumentare il numero di follower sui principali social media del 20% nei prossimi 6 mesi.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i="1" dirty="0">
                <a:effectLst/>
                <a:latin typeface="Helvetica Neue" panose="02000503000000020004" pitchFamily="2" charset="0"/>
              </a:rPr>
              <a:t>Raggiungibile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 Con campagne di awareness e collaborazioni con influencer, raggiungere un pubblico più ampio.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i="1" dirty="0">
                <a:effectLst/>
                <a:latin typeface="Helvetica Neue" panose="02000503000000020004" pitchFamily="2" charset="0"/>
              </a:rPr>
              <a:t>Rilevante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 La consapevolezza del brand è essenziale per stimolare l'interesse e, in ultima analisi, le vendite.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i="1" dirty="0">
                <a:effectLst/>
                <a:latin typeface="Helvetica Neue" panose="02000503000000020004" pitchFamily="2" charset="0"/>
              </a:rPr>
              <a:t>Temporizzato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 Raggiungere l'obiettivo entro 6 mesi.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700" b="1" dirty="0">
                <a:effectLst/>
                <a:latin typeface="Helvetica Neue" panose="02000503000000020004" pitchFamily="2" charset="0"/>
              </a:rPr>
              <a:t>Incremento delle Vendite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i="1" dirty="0">
                <a:effectLst/>
                <a:latin typeface="Helvetica Neue" panose="02000503000000020004" pitchFamily="2" charset="0"/>
              </a:rPr>
              <a:t>Specifico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 Aumentare le vendite delle t-shirt e delle felpe del 30% rispetto al trimestre precedente.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i="1" dirty="0">
                <a:effectLst/>
                <a:latin typeface="Helvetica Neue" panose="02000503000000020004" pitchFamily="2" charset="0"/>
              </a:rPr>
              <a:t>Misurabile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 Misurare il numero di transazioni e il valore delle vendite.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i="1" dirty="0">
                <a:effectLst/>
                <a:latin typeface="Helvetica Neue" panose="02000503000000020004" pitchFamily="2" charset="0"/>
              </a:rPr>
              <a:t>Raggiungibile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 Con una strategia di promozione efficace e campagne mirate, stimolare il tasso di conversione.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i="1" dirty="0">
                <a:effectLst/>
                <a:latin typeface="Helvetica Neue" panose="02000503000000020004" pitchFamily="2" charset="0"/>
              </a:rPr>
              <a:t>Rilevante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 L'incremento delle vendite è cruciale per il successo dell'azienda.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i="1" dirty="0">
                <a:effectLst/>
                <a:latin typeface="Helvetica Neue" panose="02000503000000020004" pitchFamily="2" charset="0"/>
              </a:rPr>
              <a:t>Temporizzato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 Raggiungere l'obiettivo entro 3 mesi.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700" b="1" dirty="0">
                <a:effectLst/>
                <a:latin typeface="Helvetica Neue" panose="02000503000000020004" pitchFamily="2" charset="0"/>
              </a:rPr>
              <a:t>Crescita della Community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i="1" dirty="0">
                <a:effectLst/>
                <a:latin typeface="Helvetica Neue" panose="02000503000000020004" pitchFamily="2" charset="0"/>
              </a:rPr>
              <a:t>Specifico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 Aumentare la partecipazione alla community di Reraise attraverso eventi e attività sociali.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i="1" dirty="0">
                <a:effectLst/>
                <a:latin typeface="Helvetica Neue" panose="02000503000000020004" pitchFamily="2" charset="0"/>
              </a:rPr>
              <a:t>Misurabile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 Incrementare il numero di membri attivi nella community del 25% nei prossimi 6 mesi.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i="1" dirty="0">
                <a:effectLst/>
                <a:latin typeface="Helvetica Neue" panose="02000503000000020004" pitchFamily="2" charset="0"/>
              </a:rPr>
              <a:t>Raggiungibile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 Con attività di coinvolgimento e partnership con altri brand nel settore dei giochi di carte.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i="1" dirty="0">
                <a:effectLst/>
                <a:latin typeface="Helvetica Neue" panose="02000503000000020004" pitchFamily="2" charset="0"/>
              </a:rPr>
              <a:t>Rilevante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 Una community forte crea fedeltà al brand e promuove il passaparola.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i="1" dirty="0">
                <a:effectLst/>
                <a:latin typeface="Helvetica Neue" panose="02000503000000020004" pitchFamily="2" charset="0"/>
              </a:rPr>
              <a:t>Temporizzato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 Raggiungere l'obiettivo entro 6 mesi.</a:t>
            </a:r>
          </a:p>
          <a:p>
            <a:endParaRPr lang="it-IT" sz="1700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986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A978C9A-B22B-638B-5BAD-BE26908AC0B3}"/>
              </a:ext>
            </a:extLst>
          </p:cNvPr>
          <p:cNvSpPr txBox="1"/>
          <p:nvPr/>
        </p:nvSpPr>
        <p:spPr>
          <a:xfrm>
            <a:off x="148245" y="199506"/>
            <a:ext cx="11539450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9D502"/>
                </a:solidFill>
                <a:effectLst/>
                <a:highlight>
                  <a:srgbClr val="124F4A"/>
                </a:highlight>
                <a:latin typeface="Helvetica Neue" panose="02000503000000020004" pitchFamily="2" charset="0"/>
              </a:rPr>
              <a:t>KPI Chiave per Misurare il Successo della Strategia</a:t>
            </a:r>
            <a:endParaRPr lang="it-IT" dirty="0">
              <a:solidFill>
                <a:srgbClr val="F9D502"/>
              </a:solidFill>
              <a:effectLst/>
              <a:highlight>
                <a:srgbClr val="124F4A"/>
              </a:highlight>
              <a:latin typeface="Helvetica Neue" panose="02000503000000020004" pitchFamily="2" charset="0"/>
            </a:endParaRPr>
          </a:p>
          <a:p>
            <a:br>
              <a:rPr lang="it-IT" dirty="0">
                <a:effectLst/>
                <a:latin typeface="Helvetica Neue" panose="02000503000000020004" pitchFamily="2" charset="0"/>
              </a:rPr>
            </a:br>
            <a:endParaRPr lang="it-IT" dirty="0">
              <a:effectLst/>
              <a:latin typeface="Helvetica Neue" panose="02000503000000020004" pitchFamily="2" charset="0"/>
            </a:endParaRPr>
          </a:p>
          <a:p>
            <a:r>
              <a:rPr lang="it-IT" sz="2000" dirty="0">
                <a:effectLst/>
                <a:latin typeface="Helvetica Neue" panose="02000503000000020004" pitchFamily="2" charset="0"/>
              </a:rPr>
              <a:t>Per monitorare il successo degli obiettivi SMART, è essenziale stabilire Key Performance </a:t>
            </a:r>
            <a:r>
              <a:rPr lang="it-IT" sz="2000" dirty="0" err="1">
                <a:effectLst/>
                <a:latin typeface="Helvetica Neue" panose="02000503000000020004" pitchFamily="2" charset="0"/>
              </a:rPr>
              <a:t>Indicators</a:t>
            </a:r>
            <a:r>
              <a:rPr lang="it-IT" sz="2000" dirty="0">
                <a:effectLst/>
                <a:latin typeface="Helvetica Neue" panose="02000503000000020004" pitchFamily="2" charset="0"/>
              </a:rPr>
              <a:t> (KPI) che siano pertinenti e utili per guidare la strategia.</a:t>
            </a:r>
          </a:p>
          <a:p>
            <a:br>
              <a:rPr lang="it-IT" sz="2000" dirty="0">
                <a:effectLst/>
                <a:latin typeface="Helvetica Neue" panose="02000503000000020004" pitchFamily="2" charset="0"/>
              </a:rPr>
            </a:br>
            <a:endParaRPr lang="it-IT" sz="2000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dirty="0">
                <a:effectLst/>
                <a:latin typeface="Helvetica Neue" panose="02000503000000020004" pitchFamily="2" charset="0"/>
              </a:rPr>
              <a:t>Consapevolezza del Brand</a:t>
            </a:r>
            <a:r>
              <a:rPr lang="it-IT" sz="2000" dirty="0">
                <a:effectLst/>
                <a:latin typeface="Helvetica Neue" panose="02000503000000020004" pitchFamily="2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>
                <a:effectLst/>
                <a:latin typeface="Helvetica Neue" panose="02000503000000020004" pitchFamily="2" charset="0"/>
              </a:rPr>
              <a:t>Numero di follower sui social media (Instagram, Facebook, TikTok, LinkedIn).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>
                <a:effectLst/>
                <a:latin typeface="Helvetica Neue" panose="02000503000000020004" pitchFamily="2" charset="0"/>
              </a:rPr>
              <a:t>Tasso di engagement sui post (like, commenti, condivisioni).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>
                <a:effectLst/>
                <a:latin typeface="Helvetica Neue" panose="02000503000000020004" pitchFamily="2" charset="0"/>
              </a:rPr>
              <a:t>Traffico al sito web proveniente dai social media.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dirty="0">
                <a:effectLst/>
                <a:latin typeface="Helvetica Neue" panose="02000503000000020004" pitchFamily="2" charset="0"/>
              </a:rPr>
              <a:t>Vendite</a:t>
            </a:r>
            <a:r>
              <a:rPr lang="it-IT" sz="2000" dirty="0">
                <a:effectLst/>
                <a:latin typeface="Helvetica Neue" panose="02000503000000020004" pitchFamily="2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>
                <a:effectLst/>
                <a:latin typeface="Helvetica Neue" panose="02000503000000020004" pitchFamily="2" charset="0"/>
              </a:rPr>
              <a:t>Numero di transazioni e valore totale delle vendite.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>
                <a:effectLst/>
                <a:latin typeface="Helvetica Neue" panose="02000503000000020004" pitchFamily="2" charset="0"/>
              </a:rPr>
              <a:t>Tasso di conversione dalla visita al sito all'acquisto.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>
                <a:effectLst/>
                <a:latin typeface="Helvetica Neue" panose="02000503000000020004" pitchFamily="2" charset="0"/>
              </a:rPr>
              <a:t>Numero di coupon sconto utilizzati (per tracciare le campagne promozionali).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dirty="0">
                <a:effectLst/>
                <a:latin typeface="Helvetica Neue" panose="02000503000000020004" pitchFamily="2" charset="0"/>
              </a:rPr>
              <a:t>Community Engagement</a:t>
            </a:r>
            <a:r>
              <a:rPr lang="it-IT" sz="2000" dirty="0">
                <a:effectLst/>
                <a:latin typeface="Helvetica Neue" panose="02000503000000020004" pitchFamily="2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>
                <a:effectLst/>
                <a:latin typeface="Helvetica Neue" panose="02000503000000020004" pitchFamily="2" charset="0"/>
              </a:rPr>
              <a:t>Numero di partecipanti a eventi e attività promozionali.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>
                <a:effectLst/>
                <a:latin typeface="Helvetica Neue" panose="02000503000000020004" pitchFamily="2" charset="0"/>
              </a:rPr>
              <a:t>Numero di interazioni nella community (post, commenti, condivisioni).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>
                <a:effectLst/>
                <a:latin typeface="Helvetica Neue" panose="02000503000000020004" pitchFamily="2" charset="0"/>
              </a:rPr>
              <a:t>Feedback e recensioni positive sui prodotti e sull'esperienza del brand.</a:t>
            </a:r>
          </a:p>
          <a:p>
            <a:endParaRPr lang="it-IT" sz="1700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241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A978C9A-B22B-638B-5BAD-BE26908AC0B3}"/>
              </a:ext>
            </a:extLst>
          </p:cNvPr>
          <p:cNvSpPr txBox="1"/>
          <p:nvPr/>
        </p:nvSpPr>
        <p:spPr>
          <a:xfrm>
            <a:off x="0" y="0"/>
            <a:ext cx="11539450" cy="694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effectLst/>
                <a:highlight>
                  <a:srgbClr val="F9D502"/>
                </a:highlight>
                <a:latin typeface="Helvetica Neue" panose="02000503000000020004" pitchFamily="2" charset="0"/>
              </a:rPr>
              <a:t>5. Strategia di Go-to-Market</a:t>
            </a:r>
          </a:p>
          <a:p>
            <a:endParaRPr lang="it-IT" sz="2400" dirty="0">
              <a:solidFill>
                <a:schemeClr val="bg1"/>
              </a:solidFill>
              <a:effectLst/>
              <a:highlight>
                <a:srgbClr val="F9D502"/>
              </a:highlight>
              <a:latin typeface="Helvetica Neue" panose="02000503000000020004" pitchFamily="2" charset="0"/>
            </a:endParaRPr>
          </a:p>
          <a:p>
            <a:r>
              <a:rPr lang="it-IT" sz="2400" b="1" dirty="0">
                <a:solidFill>
                  <a:srgbClr val="F9D502"/>
                </a:solidFill>
                <a:effectLst/>
                <a:highlight>
                  <a:srgbClr val="124F4A"/>
                </a:highlight>
                <a:latin typeface="Helvetica Neue" panose="02000503000000020004" pitchFamily="2" charset="0"/>
              </a:rPr>
              <a:t>Canali di Marketing</a:t>
            </a:r>
          </a:p>
          <a:p>
            <a:endParaRPr lang="it-IT" sz="2000" dirty="0">
              <a:solidFill>
                <a:srgbClr val="F9D502"/>
              </a:solidFill>
              <a:effectLst/>
              <a:highlight>
                <a:srgbClr val="124F4A"/>
              </a:highlight>
              <a:latin typeface="Helvetica Neue" panose="02000503000000020004" pitchFamily="2" charset="0"/>
            </a:endParaRPr>
          </a:p>
          <a:p>
            <a:r>
              <a:rPr lang="it-IT" sz="2000" dirty="0">
                <a:effectLst/>
                <a:latin typeface="Helvetica Neue" panose="02000503000000020004" pitchFamily="2" charset="0"/>
              </a:rPr>
              <a:t>Per raggiungere la target audience di Reraise, è fondamentale utilizzare un mix di canali di marketing che garantiscano ampia copertura e coinvolgimento. I canali principali scelti per Reraise includono: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dirty="0">
                <a:effectLst/>
                <a:latin typeface="Helvetica Neue" panose="02000503000000020004" pitchFamily="2" charset="0"/>
              </a:rPr>
              <a:t>Social Media</a:t>
            </a:r>
            <a:r>
              <a:rPr lang="it-IT" sz="2000" dirty="0">
                <a:effectLst/>
                <a:latin typeface="Helvetica Neue" panose="02000503000000020004" pitchFamily="2" charset="0"/>
              </a:rPr>
              <a:t>: Utilizzo di piattaforme popolari come Instagram, TikTok, Facebook e LinkedIn per interagire con diversi segmenti di pubblico. Questi canali sono essenziali per aumentare la visibilità e coinvolgere la community degli appassionati di giochi di carte.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dirty="0">
                <a:effectLst/>
                <a:latin typeface="Helvetica Neue" panose="02000503000000020004" pitchFamily="2" charset="0"/>
              </a:rPr>
              <a:t>Email Marketing</a:t>
            </a:r>
            <a:r>
              <a:rPr lang="it-IT" sz="2000" dirty="0">
                <a:effectLst/>
                <a:latin typeface="Helvetica Neue" panose="02000503000000020004" pitchFamily="2" charset="0"/>
              </a:rPr>
              <a:t>: Invio di newsletter regolari per mantenere il contatto con i clienti esistenti e informare su nuove collezioni, eventi e promozioni.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dirty="0">
                <a:effectLst/>
                <a:latin typeface="Helvetica Neue" panose="02000503000000020004" pitchFamily="2" charset="0"/>
              </a:rPr>
              <a:t>Sito Web</a:t>
            </a:r>
            <a:r>
              <a:rPr lang="it-IT" sz="2000" dirty="0">
                <a:effectLst/>
                <a:latin typeface="Helvetica Neue" panose="02000503000000020004" pitchFamily="2" charset="0"/>
              </a:rPr>
              <a:t>: Sito di e-commerce ottimizzato, con informazioni sui prodotti, testimonianze dei clienti e un'esperienza utente fluida.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dirty="0">
                <a:effectLst/>
                <a:latin typeface="Helvetica Neue" panose="02000503000000020004" pitchFamily="2" charset="0"/>
              </a:rPr>
              <a:t>Content Marketing</a:t>
            </a:r>
            <a:r>
              <a:rPr lang="it-IT" sz="2000" dirty="0">
                <a:effectLst/>
                <a:latin typeface="Helvetica Neue" panose="02000503000000020004" pitchFamily="2" charset="0"/>
              </a:rPr>
              <a:t>: Blog e articoli sul sito web per condividere approfondimenti sui giochi di carte, eventi e lifestyle correlato al brand.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dirty="0">
                <a:effectLst/>
                <a:latin typeface="Helvetica Neue" panose="02000503000000020004" pitchFamily="2" charset="0"/>
              </a:rPr>
              <a:t>Influencer Marketing</a:t>
            </a:r>
            <a:r>
              <a:rPr lang="it-IT" sz="2000" dirty="0">
                <a:effectLst/>
                <a:latin typeface="Helvetica Neue" panose="02000503000000020004" pitchFamily="2" charset="0"/>
              </a:rPr>
              <a:t>: Collaborazioni con influencer e creator nel settore dei giochi di carte e abbigliamento streetwear per aumentare la visibilità del brand e raggiungere nuovi segmenti di pubblico.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dirty="0">
                <a:effectLst/>
                <a:latin typeface="Helvetica Neue" panose="02000503000000020004" pitchFamily="2" charset="0"/>
              </a:rPr>
              <a:t>Eventi e Fiere</a:t>
            </a:r>
            <a:r>
              <a:rPr lang="it-IT" sz="2000" dirty="0">
                <a:effectLst/>
                <a:latin typeface="Helvetica Neue" panose="02000503000000020004" pitchFamily="2" charset="0"/>
              </a:rPr>
              <a:t>: Partecipazione a eventi di giochi di carte e fiere di settore per aumentare la presenza fisica e incontrare la community di persona.</a:t>
            </a:r>
          </a:p>
          <a:p>
            <a:endParaRPr lang="it-IT" sz="1700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820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A978C9A-B22B-638B-5BAD-BE26908AC0B3}"/>
              </a:ext>
            </a:extLst>
          </p:cNvPr>
          <p:cNvSpPr txBox="1"/>
          <p:nvPr/>
        </p:nvSpPr>
        <p:spPr>
          <a:xfrm>
            <a:off x="148245" y="199506"/>
            <a:ext cx="1153945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9D502"/>
                </a:solidFill>
                <a:effectLst/>
                <a:highlight>
                  <a:srgbClr val="124F4A"/>
                </a:highlight>
                <a:latin typeface="Helvetica Neue" panose="02000503000000020004" pitchFamily="2" charset="0"/>
              </a:rPr>
              <a:t>Piano di Contenuti</a:t>
            </a:r>
            <a:endParaRPr lang="it-IT" sz="2400" dirty="0">
              <a:solidFill>
                <a:srgbClr val="F9D502"/>
              </a:solidFill>
              <a:effectLst/>
              <a:highlight>
                <a:srgbClr val="124F4A"/>
              </a:highlight>
              <a:latin typeface="Helvetica Neue" panose="02000503000000020004" pitchFamily="2" charset="0"/>
            </a:endParaRPr>
          </a:p>
          <a:p>
            <a:r>
              <a:rPr lang="it-IT" dirty="0">
                <a:effectLst/>
                <a:latin typeface="Helvetica Neue" panose="02000503000000020004" pitchFamily="2" charset="0"/>
              </a:rPr>
              <a:t>Il piano di contenuti deve essere strutturato e pianificato con attenzione per massimizzare il coinvolgimento e l'interesse della community. Ecco alcuni punti chiave del piano di contenuti: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Helvetica Neue" panose="02000503000000020004" pitchFamily="2" charset="0"/>
              </a:rPr>
              <a:t>Calendario Editoriale</a:t>
            </a:r>
            <a:r>
              <a:rPr lang="it-IT" dirty="0">
                <a:effectLst/>
                <a:latin typeface="Helvetica Neue" panose="02000503000000020004" pitchFamily="2" charset="0"/>
              </a:rPr>
              <a:t>: Creazione di un calendario con cadenza settimanale o mensile, definendo i temi dei post, i canali di distribuzione e le date di pubblicazione.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Helvetica Neue" panose="02000503000000020004" pitchFamily="2" charset="0"/>
              </a:rPr>
              <a:t>Temi dei Contenuti</a:t>
            </a:r>
            <a:r>
              <a:rPr lang="it-IT" dirty="0">
                <a:effectLst/>
                <a:latin typeface="Helvetica Neue" panose="02000503000000020004" pitchFamily="2" charset="0"/>
              </a:rPr>
              <a:t>: Focus sui giochi di carte, lifestyle, design, comfort e qualità. Includere contenuti educativi, storie di successo, testimonianze dei clienti, video tutorial e contenuti generati dagli utenti.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Helvetica Neue" panose="02000503000000020004" pitchFamily="2" charset="0"/>
              </a:rPr>
              <a:t>Strategie di Distribuzione</a:t>
            </a:r>
            <a:r>
              <a:rPr lang="it-IT" dirty="0">
                <a:effectLst/>
                <a:latin typeface="Helvetica Neue" panose="02000503000000020004" pitchFamily="2" charset="0"/>
              </a:rPr>
              <a:t>: Utilizzo di strumenti di gestione dei social media per programmare i post e monitorare il coinvolgimento. Distribuzione su più canali per aumentare la portata e l'impatto dei contenuti.</a:t>
            </a:r>
          </a:p>
          <a:p>
            <a:endParaRPr lang="it-IT" b="1" dirty="0">
              <a:effectLst/>
              <a:latin typeface="Helvetica Neue" panose="02000503000000020004" pitchFamily="2" charset="0"/>
            </a:endParaRPr>
          </a:p>
          <a:p>
            <a:r>
              <a:rPr lang="it-IT" sz="2400" b="1" dirty="0">
                <a:solidFill>
                  <a:srgbClr val="F9D502"/>
                </a:solidFill>
                <a:effectLst/>
                <a:highlight>
                  <a:srgbClr val="124F4A"/>
                </a:highlight>
                <a:latin typeface="Helvetica Neue" panose="02000503000000020004" pitchFamily="2" charset="0"/>
              </a:rPr>
              <a:t>Partnership e Collaborazioni Strategiche</a:t>
            </a:r>
            <a:endParaRPr lang="it-IT" sz="2400" dirty="0">
              <a:solidFill>
                <a:srgbClr val="F9D502"/>
              </a:solidFill>
              <a:effectLst/>
              <a:highlight>
                <a:srgbClr val="124F4A"/>
              </a:highlight>
              <a:latin typeface="Helvetica Neue" panose="02000503000000020004" pitchFamily="2" charset="0"/>
            </a:endParaRPr>
          </a:p>
          <a:p>
            <a:r>
              <a:rPr lang="it-IT" dirty="0">
                <a:effectLst/>
                <a:latin typeface="Helvetica Neue" panose="02000503000000020004" pitchFamily="2" charset="0"/>
              </a:rPr>
              <a:t>Le partnership e collaborazioni strategiche possono fornire un notevole impulso alla strategia di go-to-market. Ecco alcuni potenziali partner e strategie di collaborazione: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Helvetica Neue" panose="02000503000000020004" pitchFamily="2" charset="0"/>
              </a:rPr>
              <a:t>Influencer e Creator</a:t>
            </a:r>
            <a:r>
              <a:rPr lang="it-IT" dirty="0">
                <a:effectLst/>
                <a:latin typeface="Helvetica Neue" panose="02000503000000020004" pitchFamily="2" charset="0"/>
              </a:rPr>
              <a:t>: Collaborazioni con influencer che hanno una forte presenza nella community dei giochi di carte. Questo può includere video recensioni, unboxing, partecipazione a eventi e altro.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Helvetica Neue" panose="02000503000000020004" pitchFamily="2" charset="0"/>
              </a:rPr>
              <a:t>Eventi e Tornei di Giochi di Carte</a:t>
            </a:r>
            <a:r>
              <a:rPr lang="it-IT" dirty="0">
                <a:effectLst/>
                <a:latin typeface="Helvetica Neue" panose="02000503000000020004" pitchFamily="2" charset="0"/>
              </a:rPr>
              <a:t>: Sponsorizzazioni o collaborazioni con eventi e tornei di giochi di carte per aumentare la visibilità del brand tra gli appassionati.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Helvetica Neue" panose="02000503000000020004" pitchFamily="2" charset="0"/>
              </a:rPr>
              <a:t>Altri Brand nel Settore Streetwear</a:t>
            </a:r>
            <a:r>
              <a:rPr lang="it-IT" dirty="0">
                <a:effectLst/>
                <a:latin typeface="Helvetica Neue" panose="02000503000000020004" pitchFamily="2" charset="0"/>
              </a:rPr>
              <a:t>: Collaborazioni con brand complementari per produrre collezioni speciali o edizioni limitate.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Helvetica Neue" panose="02000503000000020004" pitchFamily="2" charset="0"/>
              </a:rPr>
              <a:t>Charity e Organizzazioni No Profit</a:t>
            </a:r>
            <a:r>
              <a:rPr lang="it-IT" dirty="0">
                <a:effectLst/>
                <a:latin typeface="Helvetica Neue" panose="02000503000000020004" pitchFamily="2" charset="0"/>
              </a:rPr>
              <a:t>: Collaborazioni con organizzazioni benefiche legate ai giochi di carte o all'abbigliamento, creando iniziative a sostegno di cause rilevanti.</a:t>
            </a:r>
          </a:p>
        </p:txBody>
      </p:sp>
    </p:spTree>
    <p:extLst>
      <p:ext uri="{BB962C8B-B14F-4D97-AF65-F5344CB8AC3E}">
        <p14:creationId xmlns:p14="http://schemas.microsoft.com/office/powerpoint/2010/main" val="1750958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A978C9A-B22B-638B-5BAD-BE26908AC0B3}"/>
              </a:ext>
            </a:extLst>
          </p:cNvPr>
          <p:cNvSpPr txBox="1"/>
          <p:nvPr/>
        </p:nvSpPr>
        <p:spPr>
          <a:xfrm>
            <a:off x="0" y="0"/>
            <a:ext cx="11539450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effectLst/>
                <a:highlight>
                  <a:srgbClr val="F9D502"/>
                </a:highlight>
                <a:latin typeface="Helvetica Neue" panose="02000503000000020004" pitchFamily="2" charset="0"/>
              </a:rPr>
              <a:t>6 Piano di Lancio</a:t>
            </a:r>
          </a:p>
          <a:p>
            <a:endParaRPr lang="it-IT" sz="2400" dirty="0">
              <a:solidFill>
                <a:schemeClr val="bg1"/>
              </a:solidFill>
              <a:effectLst/>
              <a:highlight>
                <a:srgbClr val="F9D502"/>
              </a:highlight>
              <a:latin typeface="Helvetica Neue" panose="02000503000000020004" pitchFamily="2" charset="0"/>
            </a:endParaRPr>
          </a:p>
          <a:p>
            <a:r>
              <a:rPr lang="it-IT" sz="2000" dirty="0">
                <a:effectLst/>
                <a:latin typeface="Helvetica Neue" panose="02000503000000020004" pitchFamily="2" charset="0"/>
              </a:rPr>
              <a:t>Il piano di lancio è fondamentale per generare interesse e coinvolgimento nei confronti del brand Reraise. Dovrebbe essere progettato per attirare l'attenzione della target audience e creare un'esperienza memorabile che rafforzi l'identità del brand. Ecco come si può strutturare il piano di lancio:</a:t>
            </a:r>
          </a:p>
          <a:p>
            <a:endParaRPr lang="it-IT" sz="2000" dirty="0">
              <a:effectLst/>
              <a:latin typeface="Helvetica Neue" panose="02000503000000020004" pitchFamily="2" charset="0"/>
            </a:endParaRPr>
          </a:p>
          <a:p>
            <a:r>
              <a:rPr lang="it-IT" sz="2000" b="1" dirty="0">
                <a:solidFill>
                  <a:srgbClr val="F9D502"/>
                </a:solidFill>
                <a:effectLst/>
                <a:highlight>
                  <a:srgbClr val="124F4A"/>
                </a:highlight>
                <a:latin typeface="Helvetica Neue" panose="02000503000000020004" pitchFamily="2" charset="0"/>
              </a:rPr>
              <a:t>Descrizione dell'Evento di Lancio</a:t>
            </a:r>
          </a:p>
          <a:p>
            <a:endParaRPr lang="it-IT" sz="2000" dirty="0">
              <a:effectLst/>
              <a:latin typeface="Helvetica Neue" panose="02000503000000020004" pitchFamily="2" charset="0"/>
            </a:endParaRPr>
          </a:p>
          <a:p>
            <a:r>
              <a:rPr lang="it-IT" sz="2000" dirty="0">
                <a:effectLst/>
                <a:latin typeface="Helvetica Neue" panose="02000503000000020004" pitchFamily="2" charset="0"/>
              </a:rPr>
              <a:t>L'evento di lancio rappresenta l'inizio ufficiale delle attività del brand Reraise. L'obiettivo è creare un'esperienza coinvolgente che rifletta l'essenza del brand. Alcuni elementi da considerare: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dirty="0">
                <a:effectLst/>
                <a:latin typeface="Helvetica Neue" panose="02000503000000020004" pitchFamily="2" charset="0"/>
              </a:rPr>
              <a:t>Location e Tema</a:t>
            </a:r>
            <a:r>
              <a:rPr lang="it-IT" sz="2000" dirty="0">
                <a:effectLst/>
                <a:latin typeface="Helvetica Neue" panose="02000503000000020004" pitchFamily="2" charset="0"/>
              </a:rPr>
              <a:t>: L'evento si può tenere in una location di rilievo, come un bar o un club per tornei di giochi di carte, e avere un tema legato al mondo dei giochi di carte e allo streetwear.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dirty="0">
                <a:effectLst/>
                <a:latin typeface="Helvetica Neue" panose="02000503000000020004" pitchFamily="2" charset="0"/>
              </a:rPr>
              <a:t>Attività Interattive</a:t>
            </a:r>
            <a:r>
              <a:rPr lang="it-IT" sz="2000" dirty="0">
                <a:effectLst/>
                <a:latin typeface="Helvetica Neue" panose="02000503000000020004" pitchFamily="2" charset="0"/>
              </a:rPr>
              <a:t>: Organizzare attività come tornei di carte, giochi a premi, dimostrazioni dal vivo dei prodotti e workshop con designer.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dirty="0">
                <a:effectLst/>
                <a:latin typeface="Helvetica Neue" panose="02000503000000020004" pitchFamily="2" charset="0"/>
              </a:rPr>
              <a:t>Musica e Intrattenimento</a:t>
            </a:r>
            <a:r>
              <a:rPr lang="it-IT" sz="2000" dirty="0">
                <a:effectLst/>
                <a:latin typeface="Helvetica Neue" panose="02000503000000020004" pitchFamily="2" charset="0"/>
              </a:rPr>
              <a:t>: Coinvolgere DJ o gruppi musicali per creare un'atmosfera energica e coinvolgente.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dirty="0">
                <a:effectLst/>
                <a:latin typeface="Helvetica Neue" panose="02000503000000020004" pitchFamily="2" charset="0"/>
              </a:rPr>
              <a:t>Inviti e Guest List</a:t>
            </a:r>
            <a:r>
              <a:rPr lang="it-IT" sz="2000" dirty="0">
                <a:effectLst/>
                <a:latin typeface="Helvetica Neue" panose="02000503000000020004" pitchFamily="2" charset="0"/>
              </a:rPr>
              <a:t>: Invitare influencer, giornalisti, e membri chiave della community dei giochi di carte per dare maggiore visibilità all'evento.</a:t>
            </a:r>
          </a:p>
          <a:p>
            <a:endParaRPr lang="it-IT" sz="1700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193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A978C9A-B22B-638B-5BAD-BE26908AC0B3}"/>
              </a:ext>
            </a:extLst>
          </p:cNvPr>
          <p:cNvSpPr txBox="1"/>
          <p:nvPr/>
        </p:nvSpPr>
        <p:spPr>
          <a:xfrm>
            <a:off x="162313" y="199506"/>
            <a:ext cx="11539450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9D502"/>
                </a:solidFill>
                <a:effectLst/>
                <a:highlight>
                  <a:srgbClr val="124F4A"/>
                </a:highlight>
                <a:latin typeface="Helvetica Neue" panose="02000503000000020004" pitchFamily="2" charset="0"/>
              </a:rPr>
              <a:t>Campagne di Pre-Lancio e Lancio</a:t>
            </a:r>
            <a:endParaRPr lang="it-IT" sz="2400" dirty="0">
              <a:solidFill>
                <a:srgbClr val="F9D502"/>
              </a:solidFill>
              <a:effectLst/>
              <a:highlight>
                <a:srgbClr val="124F4A"/>
              </a:highlight>
              <a:latin typeface="Helvetica Neue" panose="02000503000000020004" pitchFamily="2" charset="0"/>
            </a:endParaRPr>
          </a:p>
          <a:p>
            <a:r>
              <a:rPr lang="it-IT" sz="1700" dirty="0">
                <a:effectLst/>
                <a:latin typeface="Helvetica Neue" panose="02000503000000020004" pitchFamily="2" charset="0"/>
              </a:rPr>
              <a:t>Le campagne di pre-lancio e lancio sono fondamentali per creare aspettativa e coinvolgimento. Ecco alcune idee per entrambe le fasi: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700" b="1" dirty="0">
                <a:effectLst/>
                <a:latin typeface="Helvetica Neue" panose="02000503000000020004" pitchFamily="2" charset="0"/>
              </a:rPr>
              <a:t>Pre-Lancio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b="1" dirty="0">
                <a:effectLst/>
                <a:latin typeface="Helvetica Neue" panose="02000503000000020004" pitchFamily="2" charset="0"/>
              </a:rPr>
              <a:t>Teaser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 Pubblicazione di contenuti teaser sui social media per creare interesse, come immagini criptiche o video brevi che mostrano parzialmente i prodotti.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b="1" dirty="0">
                <a:effectLst/>
                <a:latin typeface="Helvetica Neue" panose="02000503000000020004" pitchFamily="2" charset="0"/>
              </a:rPr>
              <a:t>Contenuti Dietro le Quinte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 Condividere contenuti che mostrano il processo di design e creazione dei prodotti, creando una connessione più personale con il pubblico.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b="1" dirty="0">
                <a:effectLst/>
                <a:latin typeface="Helvetica Neue" panose="02000503000000020004" pitchFamily="2" charset="0"/>
              </a:rPr>
              <a:t>Countdown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 Avviare un conto alla rovescia sui social media e sul sito web per generare aspettativa verso l'evento di lancio.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700" b="1" dirty="0">
                <a:effectLst/>
                <a:latin typeface="Helvetica Neue" panose="02000503000000020004" pitchFamily="2" charset="0"/>
              </a:rPr>
              <a:t>Lancio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b="1" dirty="0">
                <a:effectLst/>
                <a:latin typeface="Helvetica Neue" panose="02000503000000020004" pitchFamily="2" charset="0"/>
              </a:rPr>
              <a:t>Promozioni Speciali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 Offrire sconti esclusivi o bundle speciali durante il lancio per incentivare le vendite.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b="1" dirty="0">
                <a:effectLst/>
                <a:latin typeface="Helvetica Neue" panose="02000503000000020004" pitchFamily="2" charset="0"/>
              </a:rPr>
              <a:t>Live Streaming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 Trasmettere in diretta l'evento di lancio sui social media per coinvolgere un pubblico più ampio.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b="1" dirty="0">
                <a:effectLst/>
                <a:latin typeface="Helvetica Neue" panose="02000503000000020004" pitchFamily="2" charset="0"/>
              </a:rPr>
              <a:t>User-Generated Content (UGC)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 Incoraggiare i partecipanti all'evento e i clienti a condividere contenuti con hashtag dedicati al lancio, generando buzz e coinvolgimento.</a:t>
            </a:r>
          </a:p>
          <a:p>
            <a:r>
              <a:rPr lang="it-IT" sz="2400" b="1" dirty="0">
                <a:solidFill>
                  <a:srgbClr val="F9D502"/>
                </a:solidFill>
                <a:effectLst/>
                <a:highlight>
                  <a:srgbClr val="124F4A"/>
                </a:highlight>
                <a:latin typeface="Helvetica Neue" panose="02000503000000020004" pitchFamily="2" charset="0"/>
              </a:rPr>
              <a:t>Coinvolgimento degli Influencer del Settore</a:t>
            </a:r>
            <a:endParaRPr lang="it-IT" sz="2400" dirty="0">
              <a:solidFill>
                <a:srgbClr val="F9D502"/>
              </a:solidFill>
              <a:effectLst/>
              <a:highlight>
                <a:srgbClr val="124F4A"/>
              </a:highlight>
              <a:latin typeface="Helvetica Neue" panose="02000503000000020004" pitchFamily="2" charset="0"/>
            </a:endParaRPr>
          </a:p>
          <a:p>
            <a:r>
              <a:rPr lang="it-IT" sz="1700" dirty="0">
                <a:effectLst/>
                <a:latin typeface="Helvetica Neue" panose="02000503000000020004" pitchFamily="2" charset="0"/>
              </a:rPr>
              <a:t>Gli influencer del settore possono dare un impulso significativo al lancio di Reraise. Alcune strategie per coinvolgerli: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700" b="1" dirty="0">
                <a:effectLst/>
                <a:latin typeface="Helvetica Neue" panose="02000503000000020004" pitchFamily="2" charset="0"/>
              </a:rPr>
              <a:t>Inviti Esclusivi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 Invitare influencer di spicco all'evento di lancio, offrendo loro vantaggi speciali come accesso anticipato ai prodotti o collaborazioni.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700" b="1" dirty="0">
                <a:effectLst/>
                <a:latin typeface="Helvetica Neue" panose="02000503000000020004" pitchFamily="2" charset="0"/>
              </a:rPr>
              <a:t>Collaborazioni per Contenuti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 Collaborare con influencer per creare contenuti dedicati al lancio, come recensioni, unboxing, e tutorial.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700" b="1" dirty="0">
                <a:effectLst/>
                <a:latin typeface="Helvetica Neue" panose="02000503000000020004" pitchFamily="2" charset="0"/>
              </a:rPr>
              <a:t>Giveaway e Concorsi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 Lanciare giveaway o concorsi in collaborazione con influencer per aumentare il coinvolgimento e incentivare la partecipazione al lancio.</a:t>
            </a:r>
          </a:p>
        </p:txBody>
      </p:sp>
    </p:spTree>
    <p:extLst>
      <p:ext uri="{BB962C8B-B14F-4D97-AF65-F5344CB8AC3E}">
        <p14:creationId xmlns:p14="http://schemas.microsoft.com/office/powerpoint/2010/main" val="999294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A978C9A-B22B-638B-5BAD-BE26908AC0B3}"/>
              </a:ext>
            </a:extLst>
          </p:cNvPr>
          <p:cNvSpPr txBox="1"/>
          <p:nvPr/>
        </p:nvSpPr>
        <p:spPr>
          <a:xfrm>
            <a:off x="0" y="0"/>
            <a:ext cx="1153945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highlight>
                  <a:srgbClr val="F9D502"/>
                </a:highlight>
                <a:latin typeface="Helvetica Neue" panose="02000503000000020004" pitchFamily="2" charset="0"/>
              </a:rPr>
              <a:t>7</a:t>
            </a:r>
            <a:r>
              <a:rPr lang="it-IT" sz="2400" b="1" dirty="0">
                <a:solidFill>
                  <a:schemeClr val="bg1"/>
                </a:solidFill>
                <a:effectLst/>
                <a:highlight>
                  <a:srgbClr val="F9D502"/>
                </a:highlight>
                <a:latin typeface="Helvetica Neue" panose="02000503000000020004" pitchFamily="2" charset="0"/>
              </a:rPr>
              <a:t>. Budget e Risorse</a:t>
            </a:r>
          </a:p>
          <a:p>
            <a:endParaRPr lang="it-IT" sz="2400" dirty="0">
              <a:solidFill>
                <a:schemeClr val="bg1"/>
              </a:solidFill>
              <a:effectLst/>
              <a:highlight>
                <a:srgbClr val="F9D502"/>
              </a:highlight>
              <a:latin typeface="Helvetica Neue" panose="02000503000000020004" pitchFamily="2" charset="0"/>
            </a:endParaRPr>
          </a:p>
          <a:p>
            <a:r>
              <a:rPr lang="it-IT" dirty="0">
                <a:effectLst/>
                <a:latin typeface="Helvetica Neue" panose="02000503000000020004" pitchFamily="2" charset="0"/>
              </a:rPr>
              <a:t>Il successo della strategia di marketing per il brand Reraise dipende da un'adeguata allocazione del budget e delle risorse necessarie. Una stima dettagliata del budget e una pianificazione accurata delle risorse sono essenziali per garantire che tutte le attività di marketing vengano eseguite in modo efficace e nei tempi previsti.</a:t>
            </a:r>
          </a:p>
          <a:p>
            <a:endParaRPr lang="it-IT" dirty="0">
              <a:solidFill>
                <a:srgbClr val="F9D502"/>
              </a:solidFill>
              <a:effectLst/>
              <a:highlight>
                <a:srgbClr val="124F4A"/>
              </a:highlight>
              <a:latin typeface="Helvetica Neue" panose="02000503000000020004" pitchFamily="2" charset="0"/>
            </a:endParaRPr>
          </a:p>
          <a:p>
            <a:r>
              <a:rPr lang="it-IT" b="1" dirty="0">
                <a:solidFill>
                  <a:srgbClr val="F9D502"/>
                </a:solidFill>
                <a:effectLst/>
                <a:highlight>
                  <a:srgbClr val="124F4A"/>
                </a:highlight>
                <a:latin typeface="Helvetica Neue" panose="02000503000000020004" pitchFamily="2" charset="0"/>
              </a:rPr>
              <a:t>Stima del Budget per le Attività di Marketing</a:t>
            </a:r>
            <a:endParaRPr lang="it-IT" dirty="0">
              <a:solidFill>
                <a:srgbClr val="F9D502"/>
              </a:solidFill>
              <a:effectLst/>
              <a:highlight>
                <a:srgbClr val="124F4A"/>
              </a:highlight>
              <a:latin typeface="Helvetica Neue" panose="02000503000000020004" pitchFamily="2" charset="0"/>
            </a:endParaRPr>
          </a:p>
          <a:p>
            <a:r>
              <a:rPr lang="it-IT" dirty="0">
                <a:effectLst/>
                <a:latin typeface="Helvetica Neue" panose="02000503000000020004" pitchFamily="2" charset="0"/>
              </a:rPr>
              <a:t>Per determinare un budget realistico, occorre considerare tutte le attività pianificate nella strategia di marketing, inclusi i costi di sviluppo del prodotto, campagne pubblicitarie, eventi, e spese per collaborazioni. Di seguito, una suddivisione dettagliata delle principali voci di spesa: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Helvetica Neue" panose="02000503000000020004" pitchFamily="2" charset="0"/>
              </a:rPr>
              <a:t>Sviluppo del Prodotto e Produzione</a:t>
            </a:r>
            <a:r>
              <a:rPr lang="it-IT" dirty="0">
                <a:effectLst/>
                <a:latin typeface="Helvetica Neue" panose="02000503000000020004" pitchFamily="2" charset="0"/>
              </a:rPr>
              <a:t>: Costo dei materiali, della produzione e della logistica.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Helvetica Neue" panose="02000503000000020004" pitchFamily="2" charset="0"/>
              </a:rPr>
              <a:t>Campagne Pubblicitarie</a:t>
            </a:r>
            <a:r>
              <a:rPr lang="it-IT" dirty="0">
                <a:effectLst/>
                <a:latin typeface="Helvetica Neue" panose="02000503000000020004" pitchFamily="2" charset="0"/>
              </a:rPr>
              <a:t>: Spese per le inserzioni sui social media (Facebook, Instagram, LinkedIn, TikTok), Google Ads e altre piattaforme.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Helvetica Neue" panose="02000503000000020004" pitchFamily="2" charset="0"/>
              </a:rPr>
              <a:t>Eventi e Attività di Lancio</a:t>
            </a:r>
            <a:r>
              <a:rPr lang="it-IT" dirty="0">
                <a:effectLst/>
                <a:latin typeface="Helvetica Neue" panose="02000503000000020004" pitchFamily="2" charset="0"/>
              </a:rPr>
              <a:t>: Costo di organizzazione degli eventi di lancio, affitto della location, intrattenimento, catering e materiali promozionali.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Helvetica Neue" panose="02000503000000020004" pitchFamily="2" charset="0"/>
              </a:rPr>
              <a:t>Creazione di Contenuti</a:t>
            </a:r>
            <a:r>
              <a:rPr lang="it-IT" dirty="0">
                <a:effectLst/>
                <a:latin typeface="Helvetica Neue" panose="02000503000000020004" pitchFamily="2" charset="0"/>
              </a:rPr>
              <a:t>: Costi per la produzione di video, immagini e altri contenuti digitali.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Helvetica Neue" panose="02000503000000020004" pitchFamily="2" charset="0"/>
              </a:rPr>
              <a:t>Collaborazioni e Partnership</a:t>
            </a:r>
            <a:r>
              <a:rPr lang="it-IT" dirty="0">
                <a:effectLst/>
                <a:latin typeface="Helvetica Neue" panose="02000503000000020004" pitchFamily="2" charset="0"/>
              </a:rPr>
              <a:t>: Compensi per influencer, ambasciatori del brand e altre partnership strategiche.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Helvetica Neue" panose="02000503000000020004" pitchFamily="2" charset="0"/>
              </a:rPr>
              <a:t>Risorse Umane</a:t>
            </a:r>
            <a:r>
              <a:rPr lang="it-IT" dirty="0">
                <a:effectLst/>
                <a:latin typeface="Helvetica Neue" panose="02000503000000020004" pitchFamily="2" charset="0"/>
              </a:rPr>
              <a:t>: Stipendi o compensi per il personale coinvolto nelle attività di marketing (copywriter, social media manager, designer, ecc.).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Helvetica Neue" panose="02000503000000020004" pitchFamily="2" charset="0"/>
              </a:rPr>
              <a:t>Software e Strumenti Tecnologici</a:t>
            </a:r>
            <a:r>
              <a:rPr lang="it-IT" dirty="0">
                <a:effectLst/>
                <a:latin typeface="Helvetica Neue" panose="02000503000000020004" pitchFamily="2" charset="0"/>
              </a:rPr>
              <a:t>: Costi per l'uso di strumenti di marketing, analisi e CRM (Customer Relationship Management).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Helvetica Neue" panose="02000503000000020004" pitchFamily="2" charset="0"/>
              </a:rPr>
              <a:t>Altre Spese</a:t>
            </a:r>
            <a:r>
              <a:rPr lang="it-IT" dirty="0">
                <a:effectLst/>
                <a:latin typeface="Helvetica Neue" panose="02000503000000020004" pitchFamily="2" charset="0"/>
              </a:rPr>
              <a:t>: Include spese legali, consulenze, e imprevisti.</a:t>
            </a:r>
          </a:p>
          <a:p>
            <a:endParaRPr lang="it-IT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85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A978C9A-B22B-638B-5BAD-BE26908AC0B3}"/>
              </a:ext>
            </a:extLst>
          </p:cNvPr>
          <p:cNvSpPr txBox="1"/>
          <p:nvPr/>
        </p:nvSpPr>
        <p:spPr>
          <a:xfrm>
            <a:off x="0" y="0"/>
            <a:ext cx="11539450" cy="706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solidFill>
                  <a:srgbClr val="F9D502"/>
                </a:solidFill>
                <a:effectLst/>
                <a:highlight>
                  <a:srgbClr val="124F4A"/>
                </a:highlight>
                <a:latin typeface="Helvetica Neue" panose="02000503000000020004" pitchFamily="2" charset="0"/>
              </a:rPr>
              <a:t>Allocazione delle Risorse Umane e Tecnologiche</a:t>
            </a:r>
            <a:endParaRPr lang="it-IT" sz="2200" dirty="0">
              <a:solidFill>
                <a:srgbClr val="F9D502"/>
              </a:solidFill>
              <a:effectLst/>
              <a:highlight>
                <a:srgbClr val="124F4A"/>
              </a:highlight>
              <a:latin typeface="Helvetica Neue" panose="02000503000000020004" pitchFamily="2" charset="0"/>
            </a:endParaRPr>
          </a:p>
          <a:p>
            <a:r>
              <a:rPr lang="it-IT" dirty="0">
                <a:effectLst/>
                <a:latin typeface="Helvetica Neue" panose="02000503000000020004" pitchFamily="2" charset="0"/>
              </a:rPr>
              <a:t>Oltre al budget finanziario, è necessario pianificare le risorse umane e tecnologiche per eseguire con successo la strategia di marketing: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Helvetica Neue" panose="02000503000000020004" pitchFamily="2" charset="0"/>
              </a:rPr>
              <a:t>Risorse Umane</a:t>
            </a:r>
            <a:r>
              <a:rPr lang="it-IT" dirty="0">
                <a:effectLst/>
                <a:latin typeface="Helvetica Neue" panose="02000503000000020004" pitchFamily="2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Helvetica Neue" panose="02000503000000020004" pitchFamily="2" charset="0"/>
              </a:rPr>
              <a:t>Marketing Team</a:t>
            </a:r>
            <a:r>
              <a:rPr lang="it-IT" dirty="0">
                <a:effectLst/>
                <a:latin typeface="Helvetica Neue" panose="02000503000000020004" pitchFamily="2" charset="0"/>
              </a:rPr>
              <a:t>: Include social media manager, copywriter, grafici e responsabili delle campagne pubblicitarie.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Helvetica Neue" panose="02000503000000020004" pitchFamily="2" charset="0"/>
              </a:rPr>
              <a:t>Event Team</a:t>
            </a:r>
            <a:r>
              <a:rPr lang="it-IT" dirty="0">
                <a:effectLst/>
                <a:latin typeface="Helvetica Neue" panose="02000503000000020004" pitchFamily="2" charset="0"/>
              </a:rPr>
              <a:t>: Personale responsabile dell'organizzazione degli eventi, della logistica e delle collaborazioni.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Helvetica Neue" panose="02000503000000020004" pitchFamily="2" charset="0"/>
              </a:rPr>
              <a:t>Customer Support</a:t>
            </a:r>
            <a:r>
              <a:rPr lang="it-IT" dirty="0">
                <a:effectLst/>
                <a:latin typeface="Helvetica Neue" panose="02000503000000020004" pitchFamily="2" charset="0"/>
              </a:rPr>
              <a:t>: Risorse dedicate all'assistenza clienti e alla gestione delle richieste.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Helvetica Neue" panose="02000503000000020004" pitchFamily="2" charset="0"/>
              </a:rPr>
              <a:t>Collaboratori Esterni</a:t>
            </a:r>
            <a:r>
              <a:rPr lang="it-IT" dirty="0">
                <a:effectLst/>
                <a:latin typeface="Helvetica Neue" panose="02000503000000020004" pitchFamily="2" charset="0"/>
              </a:rPr>
              <a:t>: Compresi consulenti di marketing, influencer, e altre figure specializzate.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Helvetica Neue" panose="02000503000000020004" pitchFamily="2" charset="0"/>
              </a:rPr>
              <a:t>Risorse Tecnologiche</a:t>
            </a:r>
            <a:r>
              <a:rPr lang="it-IT" dirty="0">
                <a:effectLst/>
                <a:latin typeface="Helvetica Neue" panose="02000503000000020004" pitchFamily="2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Helvetica Neue" panose="02000503000000020004" pitchFamily="2" charset="0"/>
              </a:rPr>
              <a:t>Software di Marketing</a:t>
            </a:r>
            <a:r>
              <a:rPr lang="it-IT" dirty="0">
                <a:effectLst/>
                <a:latin typeface="Helvetica Neue" panose="02000503000000020004" pitchFamily="2" charset="0"/>
              </a:rPr>
              <a:t>: Strumenti per la gestione delle campagne pubblicitarie, analisi dei dati, e CRM.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Helvetica Neue" panose="02000503000000020004" pitchFamily="2" charset="0"/>
              </a:rPr>
              <a:t>Piattaforme Social Media</a:t>
            </a:r>
            <a:r>
              <a:rPr lang="it-IT" dirty="0">
                <a:effectLst/>
                <a:latin typeface="Helvetica Neue" panose="02000503000000020004" pitchFamily="2" charset="0"/>
              </a:rPr>
              <a:t>: Account e strumenti per la gestione delle piattaforme sociali.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Helvetica Neue" panose="02000503000000020004" pitchFamily="2" charset="0"/>
              </a:rPr>
              <a:t>Strumenti di Creazione Contenuti</a:t>
            </a:r>
            <a:r>
              <a:rPr lang="it-IT" dirty="0">
                <a:effectLst/>
                <a:latin typeface="Helvetica Neue" panose="02000503000000020004" pitchFamily="2" charset="0"/>
              </a:rPr>
              <a:t>: Software di design, editing video e gestione delle immagini.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Helvetica Neue" panose="02000503000000020004" pitchFamily="2" charset="0"/>
              </a:rPr>
              <a:t>Infrastruttura Web</a:t>
            </a:r>
            <a:r>
              <a:rPr lang="it-IT" dirty="0">
                <a:effectLst/>
                <a:latin typeface="Helvetica Neue" panose="02000503000000020004" pitchFamily="2" charset="0"/>
              </a:rPr>
              <a:t>: Sito web e sistemi di e-commerce.</a:t>
            </a:r>
          </a:p>
          <a:p>
            <a:r>
              <a:rPr lang="it-IT" sz="2200" b="1" dirty="0">
                <a:solidFill>
                  <a:srgbClr val="F9D502"/>
                </a:solidFill>
                <a:effectLst/>
                <a:highlight>
                  <a:srgbClr val="124F4A"/>
                </a:highlight>
                <a:latin typeface="Helvetica Neue" panose="02000503000000020004" pitchFamily="2" charset="0"/>
              </a:rPr>
              <a:t>Pianificazione e Controllo del Budget</a:t>
            </a:r>
            <a:endParaRPr lang="it-IT" sz="2200" dirty="0">
              <a:solidFill>
                <a:srgbClr val="F9D502"/>
              </a:solidFill>
              <a:effectLst/>
              <a:highlight>
                <a:srgbClr val="124F4A"/>
              </a:highlight>
              <a:latin typeface="Helvetica Neue" panose="02000503000000020004" pitchFamily="2" charset="0"/>
            </a:endParaRPr>
          </a:p>
          <a:p>
            <a:r>
              <a:rPr lang="it-IT" sz="1700" dirty="0">
                <a:effectLst/>
                <a:latin typeface="Helvetica Neue" panose="02000503000000020004" pitchFamily="2" charset="0"/>
              </a:rPr>
              <a:t>Per garantire che il budget sia rispettato e le risorse siano allocate in modo efficiente, è importante adottare un processo di pianificazione e controllo: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700" b="1" dirty="0">
                <a:effectLst/>
                <a:latin typeface="Helvetica Neue" panose="02000503000000020004" pitchFamily="2" charset="0"/>
              </a:rPr>
              <a:t>Pianificazione Preventiva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 Creare un piano dettagliato del budget, con una suddivisione delle voci di spesa e delle tempistiche.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700" b="1" dirty="0">
                <a:effectLst/>
                <a:latin typeface="Helvetica Neue" panose="02000503000000020004" pitchFamily="2" charset="0"/>
              </a:rPr>
              <a:t>Monitoraggio dei Costi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 Utilizzare strumenti di gestione del budget per monitorare le spese in tempo reale e confrontarle con le previsioni.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700" b="1" dirty="0">
                <a:effectLst/>
                <a:latin typeface="Helvetica Neue" panose="02000503000000020004" pitchFamily="2" charset="0"/>
              </a:rPr>
              <a:t>Controllo delle Risorse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 Assicurarsi che le risorse umane e tecnologiche siano utilizzate in modo efficiente e ottimale.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700" b="1" dirty="0">
                <a:effectLst/>
                <a:latin typeface="Helvetica Neue" panose="02000503000000020004" pitchFamily="2" charset="0"/>
              </a:rPr>
              <a:t>Revisione Periodica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 Prevedere revisioni periodiche per adattare il budget in base alle esigenze e ai risultati ottenuti.</a:t>
            </a:r>
          </a:p>
        </p:txBody>
      </p:sp>
    </p:spTree>
    <p:extLst>
      <p:ext uri="{BB962C8B-B14F-4D97-AF65-F5344CB8AC3E}">
        <p14:creationId xmlns:p14="http://schemas.microsoft.com/office/powerpoint/2010/main" val="1410662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0" y="222195"/>
            <a:ext cx="9601200" cy="534970"/>
          </a:xfrm>
        </p:spPr>
        <p:txBody>
          <a:bodyPr rtlCol="0"/>
          <a:lstStyle/>
          <a:p>
            <a:pPr rtl="0"/>
            <a:r>
              <a:rPr lang="it-IT" dirty="0">
                <a:solidFill>
                  <a:srgbClr val="F9D502"/>
                </a:solidFill>
              </a:rPr>
              <a:t>SOMMARIO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95400" y="998805"/>
            <a:ext cx="9601200" cy="5637000"/>
          </a:xfrm>
        </p:spPr>
        <p:txBody>
          <a:bodyPr rtlCol="0"/>
          <a:lstStyle/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highlight>
                  <a:srgbClr val="F9D502"/>
                </a:highlight>
              </a:rPr>
              <a:t>1. </a:t>
            </a:r>
            <a:r>
              <a:rPr lang="it-IT" b="1" i="0" dirty="0">
                <a:solidFill>
                  <a:schemeClr val="bg1"/>
                </a:solidFill>
                <a:effectLst/>
                <a:highlight>
                  <a:srgbClr val="F9D502"/>
                </a:highlight>
                <a:latin typeface="Söhne"/>
              </a:rPr>
              <a:t>Introduzione</a:t>
            </a:r>
            <a:endParaRPr lang="it-IT" dirty="0">
              <a:solidFill>
                <a:schemeClr val="bg1"/>
              </a:solidFill>
              <a:highlight>
                <a:srgbClr val="F9D502"/>
              </a:highlight>
            </a:endParaRPr>
          </a:p>
          <a:p>
            <a:pPr marL="0" indent="0">
              <a:buNone/>
            </a:pPr>
            <a:r>
              <a:rPr lang="it-IT" b="1" dirty="0">
                <a:solidFill>
                  <a:schemeClr val="bg1"/>
                </a:solidFill>
                <a:highlight>
                  <a:srgbClr val="F9D502"/>
                </a:highlight>
              </a:rPr>
              <a:t>2.</a:t>
            </a:r>
            <a:r>
              <a:rPr lang="it-IT" b="1" dirty="0">
                <a:solidFill>
                  <a:schemeClr val="bg1"/>
                </a:solidFill>
                <a:effectLst/>
                <a:highlight>
                  <a:srgbClr val="F9D502"/>
                </a:highlight>
                <a:latin typeface="Söhne"/>
              </a:rPr>
              <a:t> </a:t>
            </a:r>
            <a:r>
              <a:rPr lang="it-IT" b="1" dirty="0">
                <a:solidFill>
                  <a:srgbClr val="0D0D0D"/>
                </a:solidFill>
                <a:effectLst/>
                <a:highlight>
                  <a:srgbClr val="F9D502"/>
                </a:highlight>
                <a:latin typeface="Söhne"/>
              </a:rPr>
              <a:t>Analisi di Mercato</a:t>
            </a:r>
          </a:p>
          <a:p>
            <a:pPr marL="0" indent="0">
              <a:buNone/>
            </a:pPr>
            <a:r>
              <a:rPr lang="it-IT" b="1" dirty="0">
                <a:solidFill>
                  <a:srgbClr val="0D0D0D"/>
                </a:solidFill>
                <a:highlight>
                  <a:srgbClr val="F9D502"/>
                </a:highlight>
                <a:latin typeface="Söhne"/>
              </a:rPr>
              <a:t>3. Posizionamento del brand</a:t>
            </a:r>
          </a:p>
          <a:p>
            <a:pPr marL="0" indent="0">
              <a:buNone/>
            </a:pPr>
            <a:r>
              <a:rPr lang="it-IT" b="1" dirty="0">
                <a:solidFill>
                  <a:srgbClr val="0D0D0D"/>
                </a:solidFill>
                <a:effectLst/>
                <a:highlight>
                  <a:srgbClr val="F9D502"/>
                </a:highlight>
                <a:latin typeface="Söhne"/>
              </a:rPr>
              <a:t>4. </a:t>
            </a:r>
            <a:r>
              <a:rPr lang="it-IT" b="1" dirty="0">
                <a:solidFill>
                  <a:srgbClr val="0D0D0D"/>
                </a:solidFill>
                <a:highlight>
                  <a:srgbClr val="F9D502"/>
                </a:highlight>
                <a:latin typeface="Söhne"/>
              </a:rPr>
              <a:t>O</a:t>
            </a:r>
            <a:r>
              <a:rPr lang="it-IT" b="1" dirty="0">
                <a:solidFill>
                  <a:srgbClr val="0D0D0D"/>
                </a:solidFill>
                <a:effectLst/>
                <a:highlight>
                  <a:srgbClr val="F9D502"/>
                </a:highlight>
                <a:latin typeface="Söhne"/>
              </a:rPr>
              <a:t>biettivi di Marketing</a:t>
            </a:r>
          </a:p>
          <a:p>
            <a:pPr marL="0" indent="0">
              <a:buNone/>
            </a:pPr>
            <a:r>
              <a:rPr lang="it-IT" b="1" dirty="0">
                <a:solidFill>
                  <a:srgbClr val="0D0D0D"/>
                </a:solidFill>
                <a:highlight>
                  <a:srgbClr val="F9D502"/>
                </a:highlight>
                <a:latin typeface="Söhne"/>
              </a:rPr>
              <a:t>5. Strategie di Go-to-Market</a:t>
            </a:r>
          </a:p>
          <a:p>
            <a:pPr marL="0" indent="0">
              <a:buNone/>
            </a:pPr>
            <a:r>
              <a:rPr lang="it-IT" b="1" dirty="0">
                <a:solidFill>
                  <a:srgbClr val="0D0D0D"/>
                </a:solidFill>
                <a:effectLst/>
                <a:highlight>
                  <a:srgbClr val="F9D502"/>
                </a:highlight>
                <a:latin typeface="Söhne"/>
              </a:rPr>
              <a:t>6.Piano di La</a:t>
            </a:r>
            <a:r>
              <a:rPr lang="it-IT" b="1" dirty="0">
                <a:solidFill>
                  <a:srgbClr val="0D0D0D"/>
                </a:solidFill>
                <a:highlight>
                  <a:srgbClr val="F9D502"/>
                </a:highlight>
                <a:latin typeface="Söhne"/>
              </a:rPr>
              <a:t>ncio</a:t>
            </a:r>
          </a:p>
          <a:p>
            <a:pPr marL="0" indent="0">
              <a:buNone/>
            </a:pPr>
            <a:r>
              <a:rPr lang="it-IT" b="1" dirty="0">
                <a:solidFill>
                  <a:srgbClr val="0D0D0D"/>
                </a:solidFill>
                <a:effectLst/>
                <a:highlight>
                  <a:srgbClr val="F9D502"/>
                </a:highlight>
                <a:latin typeface="Söhne"/>
              </a:rPr>
              <a:t>7. Budget e Risorse</a:t>
            </a:r>
          </a:p>
          <a:p>
            <a:pPr marL="0" indent="0">
              <a:buNone/>
            </a:pPr>
            <a:r>
              <a:rPr lang="it-IT" b="1" dirty="0">
                <a:solidFill>
                  <a:srgbClr val="0D0D0D"/>
                </a:solidFill>
                <a:highlight>
                  <a:srgbClr val="F9D502"/>
                </a:highlight>
                <a:latin typeface="Söhne"/>
              </a:rPr>
              <a:t>8. Inserzioni per ogni fase del Funnel</a:t>
            </a:r>
          </a:p>
          <a:p>
            <a:pPr marL="0" indent="0">
              <a:buNone/>
            </a:pPr>
            <a:r>
              <a:rPr lang="it-IT" b="1" dirty="0">
                <a:solidFill>
                  <a:srgbClr val="0D0D0D"/>
                </a:solidFill>
                <a:effectLst/>
                <a:highlight>
                  <a:srgbClr val="F9D502"/>
                </a:highlight>
                <a:latin typeface="Söhne"/>
              </a:rPr>
              <a:t>9.Monitoraggio e Ottimizzazione</a:t>
            </a:r>
          </a:p>
          <a:p>
            <a:pPr marL="0" indent="0">
              <a:buNone/>
            </a:pPr>
            <a:r>
              <a:rPr lang="it-IT" b="1" dirty="0">
                <a:solidFill>
                  <a:srgbClr val="0D0D0D"/>
                </a:solidFill>
                <a:highlight>
                  <a:srgbClr val="F9D502"/>
                </a:highlight>
                <a:latin typeface="Söhne"/>
              </a:rPr>
              <a:t>10. Conclusioni e prossimi passi </a:t>
            </a:r>
            <a:endParaRPr lang="it-IT" b="1" dirty="0">
              <a:solidFill>
                <a:srgbClr val="0D0D0D"/>
              </a:solidFill>
              <a:effectLst/>
              <a:highlight>
                <a:srgbClr val="F9D502"/>
              </a:highlight>
              <a:latin typeface="Söhne"/>
            </a:endParaRPr>
          </a:p>
          <a:p>
            <a:pPr marL="0" indent="0" algn="l">
              <a:buNone/>
            </a:pPr>
            <a:endParaRPr lang="it-IT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 rtl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A978C9A-B22B-638B-5BAD-BE26908AC0B3}"/>
              </a:ext>
            </a:extLst>
          </p:cNvPr>
          <p:cNvSpPr txBox="1"/>
          <p:nvPr/>
        </p:nvSpPr>
        <p:spPr>
          <a:xfrm>
            <a:off x="0" y="0"/>
            <a:ext cx="11539450" cy="681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effectLst/>
                <a:highlight>
                  <a:srgbClr val="F9D502"/>
                </a:highlight>
                <a:latin typeface="Helvetica Neue" panose="02000503000000020004" pitchFamily="2" charset="0"/>
              </a:rPr>
              <a:t>8. Inserzioni per ogni fase del Funnel</a:t>
            </a:r>
            <a:endParaRPr lang="it-IT" sz="2400" dirty="0">
              <a:solidFill>
                <a:schemeClr val="bg1"/>
              </a:solidFill>
              <a:effectLst/>
              <a:highlight>
                <a:srgbClr val="F9D502"/>
              </a:highlight>
              <a:latin typeface="Helvetica Neue" panose="02000503000000020004" pitchFamily="2" charset="0"/>
            </a:endParaRPr>
          </a:p>
          <a:p>
            <a:endParaRPr lang="it-IT" sz="2400" b="1" dirty="0">
              <a:effectLst/>
              <a:highlight>
                <a:srgbClr val="124F4A"/>
              </a:highlight>
              <a:latin typeface="Helvetica Neue" panose="02000503000000020004" pitchFamily="2" charset="0"/>
            </a:endParaRPr>
          </a:p>
          <a:p>
            <a:r>
              <a:rPr lang="it-IT" sz="2400" b="1" dirty="0">
                <a:solidFill>
                  <a:srgbClr val="F9D502"/>
                </a:solidFill>
                <a:effectLst/>
                <a:highlight>
                  <a:srgbClr val="124F4A"/>
                </a:highlight>
                <a:latin typeface="Helvetica Neue" panose="02000503000000020004" pitchFamily="2" charset="0"/>
              </a:rPr>
              <a:t>Fase Awareness</a:t>
            </a:r>
            <a:endParaRPr lang="it-IT" sz="2400" dirty="0">
              <a:solidFill>
                <a:srgbClr val="F9D502"/>
              </a:solidFill>
              <a:effectLst/>
              <a:highlight>
                <a:srgbClr val="124F4A"/>
              </a:highlight>
              <a:latin typeface="Helvetica Neue" panose="02000503000000020004" pitchFamily="2" charset="0"/>
            </a:endParaRPr>
          </a:p>
          <a:p>
            <a:r>
              <a:rPr lang="it-IT" sz="1700" dirty="0">
                <a:effectLst/>
                <a:latin typeface="Helvetica Neue" panose="02000503000000020004" pitchFamily="2" charset="0"/>
              </a:rPr>
              <a:t>Nella fase di consapevolezza, l'obiettivo è far conoscere il brand Reraise a un pubblico più ampio, creando interesse e stabilendo un'immagine positiva del marchio. Qui è fondamentale catturare l'attenzione delle persone e invitarle a esplorare ulteriormente il brand.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700" b="1" dirty="0">
                <a:effectLst/>
                <a:latin typeface="Helvetica Neue" panose="02000503000000020004" pitchFamily="2" charset="0"/>
              </a:rPr>
              <a:t>Piattaforme Utilizzate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 Facebook, Instagram, TikTok, LinkedIn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700" b="1" dirty="0">
                <a:effectLst/>
                <a:latin typeface="Helvetica Neue" panose="02000503000000020004" pitchFamily="2" charset="0"/>
              </a:rPr>
              <a:t>Obiettivo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 Aumentare la consapevolezza del marchio, ampliare il pubblico e attirare l'attenzione.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700" b="1" dirty="0">
                <a:effectLst/>
                <a:latin typeface="Helvetica Neue" panose="02000503000000020004" pitchFamily="2" charset="0"/>
              </a:rPr>
              <a:t>Contenuti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 Video brevi e accattivanti, post di immagini vivaci, contenuti interattivi come sondaggi o quiz, e storie che mostrano la cultura aziendale di Reraise.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700" b="1" dirty="0">
                <a:effectLst/>
                <a:latin typeface="Helvetica Neue" panose="02000503000000020004" pitchFamily="2" charset="0"/>
              </a:rPr>
              <a:t>Distribuzione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 Campagne sponsorizzate mirate a un pubblico più ampio, pubblicazioni organiche per costruire la presenza del brand sui social media.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700" b="1" dirty="0">
                <a:effectLst/>
                <a:latin typeface="Helvetica Neue" panose="02000503000000020004" pitchFamily="2" charset="0"/>
              </a:rPr>
              <a:t>Segmentazione e Targeting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 Segmentazione demografica (età, sesso, regione), interessi (poker, giochi di carte, moda casual), e comportamenti (chi segue influencer del settore, chi partecipa a tornei di carte).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700" b="1" dirty="0">
                <a:effectLst/>
                <a:latin typeface="Helvetica Neue" panose="02000503000000020004" pitchFamily="2" charset="0"/>
              </a:rPr>
              <a:t>Retargeting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 In questa fase, il retargeting può essere utilizzato per coinvolgere nuovamente gli utenti che hanno interagito con i contenuti del brand, come coloro che hanno guardato un video o visitato la pagina.</a:t>
            </a:r>
          </a:p>
          <a:p>
            <a:endParaRPr lang="it-IT" sz="1700" b="1" dirty="0">
              <a:effectLst/>
              <a:latin typeface="Helvetica Neue" panose="02000503000000020004" pitchFamily="2" charset="0"/>
            </a:endParaRPr>
          </a:p>
          <a:p>
            <a:r>
              <a:rPr lang="it-IT" sz="2400" b="1" dirty="0">
                <a:solidFill>
                  <a:srgbClr val="F9D502"/>
                </a:solidFill>
                <a:effectLst/>
                <a:highlight>
                  <a:srgbClr val="124F4A"/>
                </a:highlight>
                <a:latin typeface="Helvetica Neue" panose="02000503000000020004" pitchFamily="2" charset="0"/>
              </a:rPr>
              <a:t>Esempio di Inserzione per Awareness</a:t>
            </a:r>
            <a:endParaRPr lang="it-IT" sz="2400" dirty="0">
              <a:solidFill>
                <a:srgbClr val="F9D502"/>
              </a:solidFill>
              <a:effectLst/>
              <a:highlight>
                <a:srgbClr val="124F4A"/>
              </a:highlight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1700" b="1" dirty="0">
                <a:effectLst/>
                <a:latin typeface="Helvetica Neue" panose="02000503000000020004" pitchFamily="2" charset="0"/>
              </a:rPr>
              <a:t>Headline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 "Reraise - Porta il tuo stile al livello successivo!"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700" b="1" dirty="0">
                <a:effectLst/>
                <a:latin typeface="Helvetica Neue" panose="02000503000000020004" pitchFamily="2" charset="0"/>
              </a:rPr>
              <a:t>Body Copy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 "Entra nel mondo di Reraise, il marchio di abbigliamento per chi ama il poker e i giochi di carte. Con design unici e materiali di alta qualità, le nostre t-shirt e felpe ti aiuteranno a distinguerti. Scopri il tuo stile con Reraise!"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700" b="1" dirty="0">
                <a:effectLst/>
                <a:latin typeface="Helvetica Neue" panose="02000503000000020004" pitchFamily="2" charset="0"/>
              </a:rPr>
              <a:t>Call to Action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 Scopri di più</a:t>
            </a:r>
          </a:p>
          <a:p>
            <a:endParaRPr lang="it-IT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69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A978C9A-B22B-638B-5BAD-BE26908AC0B3}"/>
              </a:ext>
            </a:extLst>
          </p:cNvPr>
          <p:cNvSpPr txBox="1"/>
          <p:nvPr/>
        </p:nvSpPr>
        <p:spPr>
          <a:xfrm>
            <a:off x="0" y="0"/>
            <a:ext cx="1153945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9D502"/>
                </a:solidFill>
                <a:effectLst/>
                <a:highlight>
                  <a:srgbClr val="124F4A"/>
                </a:highlight>
                <a:latin typeface="Helvetica Neue" panose="02000503000000020004" pitchFamily="2" charset="0"/>
              </a:rPr>
              <a:t>Fase Consideration</a:t>
            </a:r>
            <a:endParaRPr lang="it-IT" sz="2400" dirty="0">
              <a:solidFill>
                <a:srgbClr val="F9D502"/>
              </a:solidFill>
              <a:effectLst/>
              <a:highlight>
                <a:srgbClr val="124F4A"/>
              </a:highlight>
              <a:latin typeface="Helvetica Neue" panose="02000503000000020004" pitchFamily="2" charset="0"/>
            </a:endParaRPr>
          </a:p>
          <a:p>
            <a:r>
              <a:rPr lang="it-IT" sz="1900" dirty="0">
                <a:effectLst/>
                <a:latin typeface="Helvetica Neue" panose="02000503000000020004" pitchFamily="2" charset="0"/>
              </a:rPr>
              <a:t>In questa fase, si punta a mantenere l'interesse del pubblico e a costruire una relazione con i potenziali clienti. Qui si evidenziano i vantaggi dei prodotti di Reraise e si incoraggia il pubblico a considerare il marchio come scelta per i loro acquisti.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900" b="1" dirty="0">
                <a:effectLst/>
                <a:latin typeface="Helvetica Neue" panose="02000503000000020004" pitchFamily="2" charset="0"/>
              </a:rPr>
              <a:t>Piattaforme Utilizzate</a:t>
            </a:r>
            <a:r>
              <a:rPr lang="it-IT" sz="1900" dirty="0">
                <a:effectLst/>
                <a:latin typeface="Helvetica Neue" panose="02000503000000020004" pitchFamily="2" charset="0"/>
              </a:rPr>
              <a:t>: Facebook, Instagram, LinkedIn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900" b="1" dirty="0">
                <a:effectLst/>
                <a:latin typeface="Helvetica Neue" panose="02000503000000020004" pitchFamily="2" charset="0"/>
              </a:rPr>
              <a:t>Obiettivo</a:t>
            </a:r>
            <a:r>
              <a:rPr lang="it-IT" sz="1900" dirty="0">
                <a:effectLst/>
                <a:latin typeface="Helvetica Neue" panose="02000503000000020004" pitchFamily="2" charset="0"/>
              </a:rPr>
              <a:t>: Generare interesse e incoraggiare l'interazione con il brand.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900" b="1" dirty="0">
                <a:effectLst/>
                <a:latin typeface="Helvetica Neue" panose="02000503000000020004" pitchFamily="2" charset="0"/>
              </a:rPr>
              <a:t>Contenuti</a:t>
            </a:r>
            <a:r>
              <a:rPr lang="it-IT" sz="1900" dirty="0">
                <a:effectLst/>
                <a:latin typeface="Helvetica Neue" panose="02000503000000020004" pitchFamily="2" charset="0"/>
              </a:rPr>
              <a:t>: Testimonianze di clienti, post che mettono in evidenza le caratteristiche distintive dei prodotti, contenuti informativi che spiegano perché Reraise è una scelta affidabile.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900" b="1" dirty="0">
                <a:effectLst/>
                <a:latin typeface="Helvetica Neue" panose="02000503000000020004" pitchFamily="2" charset="0"/>
              </a:rPr>
              <a:t>Distribuzione</a:t>
            </a:r>
            <a:r>
              <a:rPr lang="it-IT" sz="1900" dirty="0">
                <a:effectLst/>
                <a:latin typeface="Helvetica Neue" panose="02000503000000020004" pitchFamily="2" charset="0"/>
              </a:rPr>
              <a:t>: Campagne sponsorizzate che mirano a coinvolgere un pubblico già interessato. Pubblicazioni organiche che promuovono la community del brand e invitano alla partecipazione.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900" b="1" dirty="0">
                <a:effectLst/>
                <a:latin typeface="Helvetica Neue" panose="02000503000000020004" pitchFamily="2" charset="0"/>
              </a:rPr>
              <a:t>Segmentazione e Targeting</a:t>
            </a:r>
            <a:r>
              <a:rPr lang="it-IT" sz="1900" dirty="0">
                <a:effectLst/>
                <a:latin typeface="Helvetica Neue" panose="02000503000000020004" pitchFamily="2" charset="0"/>
              </a:rPr>
              <a:t>: Pubblico che ha interagito con i contenuti di awareness, con interessi specifici per i giochi di carte e lo stile casual. Segmentazione per età, sesso, regione geografica, e attività online.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900" b="1" dirty="0">
                <a:effectLst/>
                <a:latin typeface="Helvetica Neue" panose="02000503000000020004" pitchFamily="2" charset="0"/>
              </a:rPr>
              <a:t>Retargeting</a:t>
            </a:r>
            <a:r>
              <a:rPr lang="it-IT" sz="1900" dirty="0">
                <a:effectLst/>
                <a:latin typeface="Helvetica Neue" panose="02000503000000020004" pitchFamily="2" charset="0"/>
              </a:rPr>
              <a:t>: Sì, targeting di utenti che hanno interagito con i contenuti di awareness o che hanno visitato il sito web.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1900" dirty="0">
              <a:effectLst/>
              <a:latin typeface="Helvetica Neue" panose="02000503000000020004" pitchFamily="2" charset="0"/>
            </a:endParaRPr>
          </a:p>
          <a:p>
            <a:r>
              <a:rPr lang="it-IT" sz="2400" b="1" dirty="0">
                <a:solidFill>
                  <a:srgbClr val="F9D502"/>
                </a:solidFill>
                <a:effectLst/>
                <a:highlight>
                  <a:srgbClr val="124F4A"/>
                </a:highlight>
                <a:latin typeface="Helvetica Neue" panose="02000503000000020004" pitchFamily="2" charset="0"/>
              </a:rPr>
              <a:t>Esempio di Inserzione per Consideration</a:t>
            </a:r>
            <a:endParaRPr lang="it-IT" sz="2400" dirty="0">
              <a:solidFill>
                <a:srgbClr val="F9D502"/>
              </a:solidFill>
              <a:effectLst/>
              <a:highlight>
                <a:srgbClr val="124F4A"/>
              </a:highlight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1900" b="1" dirty="0">
                <a:effectLst/>
                <a:latin typeface="Helvetica Neue" panose="02000503000000020004" pitchFamily="2" charset="0"/>
              </a:rPr>
              <a:t>Headline</a:t>
            </a:r>
            <a:r>
              <a:rPr lang="it-IT" sz="1900" dirty="0">
                <a:effectLst/>
                <a:latin typeface="Helvetica Neue" panose="02000503000000020004" pitchFamily="2" charset="0"/>
              </a:rPr>
              <a:t>: "Diventa parte della community Reraise!"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900" b="1" dirty="0">
                <a:effectLst/>
                <a:latin typeface="Helvetica Neue" panose="02000503000000020004" pitchFamily="2" charset="0"/>
              </a:rPr>
              <a:t>Body Copy</a:t>
            </a:r>
            <a:r>
              <a:rPr lang="it-IT" sz="1900" dirty="0">
                <a:effectLst/>
                <a:latin typeface="Helvetica Neue" panose="02000503000000020004" pitchFamily="2" charset="0"/>
              </a:rPr>
              <a:t>: "Reraise non è solo abbigliamento, è uno stile di vita. Scopri le nostre t-shirt e felpe ispirate al mondo del poker e dei giochi di carte. Condividi le tue esperienze e unisciti alla nostra community in crescita. Segui il nostro profilo per rimanere aggiornato su promozioni e nuovi arrivi!"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900" b="1" dirty="0">
                <a:effectLst/>
                <a:latin typeface="Helvetica Neue" panose="02000503000000020004" pitchFamily="2" charset="0"/>
              </a:rPr>
              <a:t>Call to Action</a:t>
            </a:r>
            <a:r>
              <a:rPr lang="it-IT" sz="1900" dirty="0">
                <a:effectLst/>
                <a:latin typeface="Helvetica Neue" panose="02000503000000020004" pitchFamily="2" charset="0"/>
              </a:rPr>
              <a:t>: Visita la nostra pagina</a:t>
            </a:r>
          </a:p>
        </p:txBody>
      </p:sp>
    </p:spTree>
    <p:extLst>
      <p:ext uri="{BB962C8B-B14F-4D97-AF65-F5344CB8AC3E}">
        <p14:creationId xmlns:p14="http://schemas.microsoft.com/office/powerpoint/2010/main" val="165770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A978C9A-B22B-638B-5BAD-BE26908AC0B3}"/>
              </a:ext>
            </a:extLst>
          </p:cNvPr>
          <p:cNvSpPr txBox="1"/>
          <p:nvPr/>
        </p:nvSpPr>
        <p:spPr>
          <a:xfrm>
            <a:off x="0" y="0"/>
            <a:ext cx="1153945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9D502"/>
                </a:solidFill>
                <a:effectLst/>
                <a:highlight>
                  <a:srgbClr val="124F4A"/>
                </a:highlight>
                <a:latin typeface="Helvetica Neue" panose="02000503000000020004" pitchFamily="2" charset="0"/>
              </a:rPr>
              <a:t>Fase Conversion</a:t>
            </a:r>
            <a:endParaRPr lang="it-IT" dirty="0">
              <a:solidFill>
                <a:srgbClr val="F9D502"/>
              </a:solidFill>
              <a:effectLst/>
              <a:highlight>
                <a:srgbClr val="124F4A"/>
              </a:highlight>
              <a:latin typeface="Helvetica Neue" panose="02000503000000020004" pitchFamily="2" charset="0"/>
            </a:endParaRPr>
          </a:p>
          <a:p>
            <a:r>
              <a:rPr lang="it-IT" dirty="0">
                <a:effectLst/>
                <a:latin typeface="Helvetica Neue" panose="02000503000000020004" pitchFamily="2" charset="0"/>
              </a:rPr>
              <a:t>La fase di conversion mira a trasformare l'interesse in acquisti effettivi. Qui è fondamentale incentivare il pubblico a compiere un'azione, come effettuare un acquisto, utilizzando offerte speciali, sconti, e call to action chiare.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Helvetica Neue" panose="02000503000000020004" pitchFamily="2" charset="0"/>
              </a:rPr>
              <a:t>Piattaforme Utilizzate</a:t>
            </a:r>
            <a:r>
              <a:rPr lang="it-IT" dirty="0">
                <a:effectLst/>
                <a:latin typeface="Helvetica Neue" panose="02000503000000020004" pitchFamily="2" charset="0"/>
              </a:rPr>
              <a:t>: Facebook, Instagram, Google Ads, Email Marketing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Helvetica Neue" panose="02000503000000020004" pitchFamily="2" charset="0"/>
              </a:rPr>
              <a:t>Obiettivo</a:t>
            </a:r>
            <a:r>
              <a:rPr lang="it-IT" dirty="0">
                <a:effectLst/>
                <a:latin typeface="Helvetica Neue" panose="02000503000000020004" pitchFamily="2" charset="0"/>
              </a:rPr>
              <a:t>: Generare vendite e conversioni.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Helvetica Neue" panose="02000503000000020004" pitchFamily="2" charset="0"/>
              </a:rPr>
              <a:t>Contenuti</a:t>
            </a:r>
            <a:r>
              <a:rPr lang="it-IT" dirty="0">
                <a:effectLst/>
                <a:latin typeface="Helvetica Neue" panose="02000503000000020004" pitchFamily="2" charset="0"/>
              </a:rPr>
              <a:t>: Offerte speciali, promozioni limitate nel tempo, messaggi che sottolineano i vantaggi dei prodotti di Reraise e stimolano l'urgenza.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Helvetica Neue" panose="02000503000000020004" pitchFamily="2" charset="0"/>
              </a:rPr>
              <a:t>Distribuzione</a:t>
            </a:r>
            <a:r>
              <a:rPr lang="it-IT" dirty="0">
                <a:effectLst/>
                <a:latin typeface="Helvetica Neue" panose="02000503000000020004" pitchFamily="2" charset="0"/>
              </a:rPr>
              <a:t>: Campagne sponsorizzate con l'obiettivo di guidare il traffico al sito web o a una landing page specifica per conversioni. Email marketing mirato a clienti potenziali e a coloro che si sono iscritti per ricevere offerte speciali.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Helvetica Neue" panose="02000503000000020004" pitchFamily="2" charset="0"/>
              </a:rPr>
              <a:t>Segmentazione e Targeting</a:t>
            </a:r>
            <a:r>
              <a:rPr lang="it-IT" dirty="0">
                <a:effectLst/>
                <a:latin typeface="Helvetica Neue" panose="02000503000000020004" pitchFamily="2" charset="0"/>
              </a:rPr>
              <a:t>: Pubblico che ha mostrato un interesse attivo, come coloro che hanno interagito con le inserzioni di consideration o che hanno visitato il sito web. Segmentazione basata su attività online, come utenti che hanno aggiunto prodotti al carrello senza completare l'acquisto.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Helvetica Neue" panose="02000503000000020004" pitchFamily="2" charset="0"/>
              </a:rPr>
              <a:t>Retargeting</a:t>
            </a:r>
            <a:r>
              <a:rPr lang="it-IT" dirty="0">
                <a:effectLst/>
                <a:latin typeface="Helvetica Neue" panose="02000503000000020004" pitchFamily="2" charset="0"/>
              </a:rPr>
              <a:t>: Sì, targeting di utenti che hanno visitato il sito web, che hanno cliccato sulle inserzioni, o che hanno aperto email promozionali.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effectLst/>
              <a:latin typeface="Helvetica Neue" panose="02000503000000020004" pitchFamily="2" charset="0"/>
            </a:endParaRPr>
          </a:p>
          <a:p>
            <a:r>
              <a:rPr lang="it-IT" b="1" dirty="0">
                <a:solidFill>
                  <a:srgbClr val="F9D502"/>
                </a:solidFill>
                <a:effectLst/>
                <a:highlight>
                  <a:srgbClr val="124F4A"/>
                </a:highlight>
                <a:latin typeface="Helvetica Neue" panose="02000503000000020004" pitchFamily="2" charset="0"/>
              </a:rPr>
              <a:t>Esempio di Inserzione per Conversion</a:t>
            </a:r>
            <a:endParaRPr lang="it-IT" dirty="0">
              <a:solidFill>
                <a:srgbClr val="F9D502"/>
              </a:solidFill>
              <a:effectLst/>
              <a:highlight>
                <a:srgbClr val="124F4A"/>
              </a:highlight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Helvetica Neue" panose="02000503000000020004" pitchFamily="2" charset="0"/>
              </a:rPr>
              <a:t>Headline</a:t>
            </a:r>
            <a:r>
              <a:rPr lang="it-IT" dirty="0">
                <a:effectLst/>
                <a:latin typeface="Helvetica Neue" panose="02000503000000020004" pitchFamily="2" charset="0"/>
              </a:rPr>
              <a:t>: "Sconto del 10% per te!"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Helvetica Neue" panose="02000503000000020004" pitchFamily="2" charset="0"/>
              </a:rPr>
              <a:t>Body Copy</a:t>
            </a:r>
            <a:r>
              <a:rPr lang="it-IT" dirty="0">
                <a:effectLst/>
                <a:latin typeface="Helvetica Neue" panose="02000503000000020004" pitchFamily="2" charset="0"/>
              </a:rPr>
              <a:t>: "Non perdere l'occasione! Ottieni uno sconto del 10% su tutta la collezione Reraise. Usa il codice PROMO10 al checkout. Acquista ora e vestiti con stile! Offerta valida per un tempo limitato, non perdere l'opportunità di fare un affare!"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Helvetica Neue" panose="02000503000000020004" pitchFamily="2" charset="0"/>
              </a:rPr>
              <a:t>Call to Action</a:t>
            </a:r>
            <a:r>
              <a:rPr lang="it-IT" dirty="0">
                <a:effectLst/>
                <a:latin typeface="Helvetica Neue" panose="02000503000000020004" pitchFamily="2" charset="0"/>
              </a:rPr>
              <a:t>: Compra ora</a:t>
            </a:r>
          </a:p>
        </p:txBody>
      </p:sp>
    </p:spTree>
    <p:extLst>
      <p:ext uri="{BB962C8B-B14F-4D97-AF65-F5344CB8AC3E}">
        <p14:creationId xmlns:p14="http://schemas.microsoft.com/office/powerpoint/2010/main" val="493388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A978C9A-B22B-638B-5BAD-BE26908AC0B3}"/>
              </a:ext>
            </a:extLst>
          </p:cNvPr>
          <p:cNvSpPr txBox="1"/>
          <p:nvPr/>
        </p:nvSpPr>
        <p:spPr>
          <a:xfrm>
            <a:off x="652550" y="1767006"/>
            <a:ext cx="115394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500" dirty="0">
                <a:solidFill>
                  <a:srgbClr val="F9D502"/>
                </a:solidFill>
                <a:effectLst/>
                <a:highlight>
                  <a:srgbClr val="124F4A"/>
                </a:highlight>
                <a:latin typeface="Helvetica Neue" panose="02000503000000020004" pitchFamily="2" charset="0"/>
              </a:rPr>
              <a:t>Queste inserzioni sono progettate per guidare i clienti attraverso il funnel di marketing, dalla consapevolezza alla conversione. La struttura del funnel con segmentazione, targeting e retargeting ben definiti garantisce che il messaggio giusto arrivi al pubblico giusto al momento giusto.</a:t>
            </a:r>
          </a:p>
        </p:txBody>
      </p:sp>
    </p:spTree>
    <p:extLst>
      <p:ext uri="{BB962C8B-B14F-4D97-AF65-F5344CB8AC3E}">
        <p14:creationId xmlns:p14="http://schemas.microsoft.com/office/powerpoint/2010/main" val="895461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A978C9A-B22B-638B-5BAD-BE26908AC0B3}"/>
              </a:ext>
            </a:extLst>
          </p:cNvPr>
          <p:cNvSpPr txBox="1"/>
          <p:nvPr/>
        </p:nvSpPr>
        <p:spPr>
          <a:xfrm>
            <a:off x="0" y="0"/>
            <a:ext cx="11539450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highlight>
                  <a:srgbClr val="F9D502"/>
                </a:highlight>
                <a:latin typeface="Helvetica Neue" panose="02000503000000020004" pitchFamily="2" charset="0"/>
              </a:rPr>
              <a:t>9</a:t>
            </a:r>
            <a:r>
              <a:rPr lang="it-IT" sz="2300" b="1" dirty="0">
                <a:solidFill>
                  <a:schemeClr val="bg1"/>
                </a:solidFill>
                <a:effectLst/>
                <a:highlight>
                  <a:srgbClr val="F9D502"/>
                </a:highlight>
                <a:latin typeface="Helvetica Neue" panose="02000503000000020004" pitchFamily="2" charset="0"/>
              </a:rPr>
              <a:t>. Monitoraggio e Ottimizzazione</a:t>
            </a:r>
          </a:p>
          <a:p>
            <a:endParaRPr lang="it-IT" sz="2300" dirty="0">
              <a:solidFill>
                <a:schemeClr val="bg1"/>
              </a:solidFill>
              <a:effectLst/>
              <a:highlight>
                <a:srgbClr val="F9D502"/>
              </a:highlight>
              <a:latin typeface="Helvetica Neue" panose="02000503000000020004" pitchFamily="2" charset="0"/>
            </a:endParaRPr>
          </a:p>
          <a:p>
            <a:r>
              <a:rPr lang="it-IT" sz="2200" b="1" dirty="0">
                <a:solidFill>
                  <a:srgbClr val="F9D502"/>
                </a:solidFill>
                <a:effectLst/>
                <a:highlight>
                  <a:srgbClr val="124F4A"/>
                </a:highlight>
                <a:latin typeface="Helvetica Neue" panose="02000503000000020004" pitchFamily="2" charset="0"/>
              </a:rPr>
              <a:t>Piano di Monitoraggio dei KPI</a:t>
            </a:r>
            <a:endParaRPr lang="it-IT" sz="2200" dirty="0">
              <a:solidFill>
                <a:srgbClr val="F9D502"/>
              </a:solidFill>
              <a:effectLst/>
              <a:highlight>
                <a:srgbClr val="124F4A"/>
              </a:highlight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2200" b="1" dirty="0">
                <a:effectLst/>
                <a:latin typeface="Helvetica Neue" panose="02000503000000020004" pitchFamily="2" charset="0"/>
              </a:rPr>
              <a:t>Identificazione dei KPI Chiave</a:t>
            </a:r>
            <a:r>
              <a:rPr lang="it-IT" sz="2200" dirty="0">
                <a:effectLst/>
                <a:latin typeface="Helvetica Neue" panose="02000503000000020004" pitchFamily="2" charset="0"/>
              </a:rPr>
              <a:t>: Definisci i KPI che verranno monitorati per valutare l'efficacia della strategia. Questi possono includere: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200" dirty="0">
                <a:effectLst/>
                <a:latin typeface="Helvetica Neue" panose="02000503000000020004" pitchFamily="2" charset="0"/>
              </a:rPr>
              <a:t>Traffico al sito web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200" dirty="0">
                <a:effectLst/>
                <a:latin typeface="Helvetica Neue" panose="02000503000000020004" pitchFamily="2" charset="0"/>
              </a:rPr>
              <a:t>Numero di conversioni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200" dirty="0">
                <a:effectLst/>
                <a:latin typeface="Helvetica Neue" panose="02000503000000020004" pitchFamily="2" charset="0"/>
              </a:rPr>
              <a:t>Tasso di click-</a:t>
            </a:r>
            <a:r>
              <a:rPr lang="it-IT" sz="2200" dirty="0" err="1">
                <a:effectLst/>
                <a:latin typeface="Helvetica Neue" panose="02000503000000020004" pitchFamily="2" charset="0"/>
              </a:rPr>
              <a:t>through</a:t>
            </a:r>
            <a:r>
              <a:rPr lang="it-IT" sz="2200" dirty="0">
                <a:effectLst/>
                <a:latin typeface="Helvetica Neue" panose="02000503000000020004" pitchFamily="2" charset="0"/>
              </a:rPr>
              <a:t> (CTR) sulle inserzioni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200" dirty="0">
                <a:effectLst/>
                <a:latin typeface="Helvetica Neue" panose="02000503000000020004" pitchFamily="2" charset="0"/>
              </a:rPr>
              <a:t>Tasso di engagement sui social media (like, commenti, condivisioni)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200" dirty="0">
                <a:effectLst/>
                <a:latin typeface="Helvetica Neue" panose="02000503000000020004" pitchFamily="2" charset="0"/>
              </a:rPr>
              <a:t>Costo per acquisizione (CPA)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200" dirty="0">
                <a:effectLst/>
                <a:latin typeface="Helvetica Neue" panose="02000503000000020004" pitchFamily="2" charset="0"/>
              </a:rPr>
              <a:t>Tasso di abbandono del carrello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200" dirty="0">
                <a:effectLst/>
                <a:latin typeface="Helvetica Neue" panose="02000503000000020004" pitchFamily="2" charset="0"/>
              </a:rPr>
              <a:t>Numero di lead generati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200" b="1" dirty="0">
                <a:effectLst/>
                <a:latin typeface="Helvetica Neue" panose="02000503000000020004" pitchFamily="2" charset="0"/>
              </a:rPr>
              <a:t>Strumenti di Monitoraggio</a:t>
            </a:r>
            <a:r>
              <a:rPr lang="it-IT" sz="2200" dirty="0">
                <a:effectLst/>
                <a:latin typeface="Helvetica Neue" panose="02000503000000020004" pitchFamily="2" charset="0"/>
              </a:rPr>
              <a:t>: Utilizza strumenti di analisi e di tracciamento come Google Analytics, gli insights delle piattaforme social (Facebook, Instagram, LinkedIn, TikTok), e gli strumenti di automazione del marketing. Questi strumenti forniranno dati in tempo reale e rapporti dettagliati sulle prestazioni della strategia.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200" b="1" dirty="0">
                <a:effectLst/>
                <a:latin typeface="Helvetica Neue" panose="02000503000000020004" pitchFamily="2" charset="0"/>
              </a:rPr>
              <a:t>Report Periodici</a:t>
            </a:r>
            <a:r>
              <a:rPr lang="it-IT" sz="2200" dirty="0">
                <a:effectLst/>
                <a:latin typeface="Helvetica Neue" panose="02000503000000020004" pitchFamily="2" charset="0"/>
              </a:rPr>
              <a:t>: Stabilire una cadenza per la creazione di report dettagliati sui KPI. I report dovrebbero essere prodotti settimanalmente e mensilmente per monitorare costantemente l'andamento della strategia.</a:t>
            </a:r>
          </a:p>
          <a:p>
            <a:endParaRPr lang="it-IT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806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A978C9A-B22B-638B-5BAD-BE26908AC0B3}"/>
              </a:ext>
            </a:extLst>
          </p:cNvPr>
          <p:cNvSpPr txBox="1"/>
          <p:nvPr/>
        </p:nvSpPr>
        <p:spPr>
          <a:xfrm>
            <a:off x="0" y="0"/>
            <a:ext cx="1153945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F9D502"/>
                </a:solidFill>
                <a:effectLst/>
                <a:highlight>
                  <a:srgbClr val="124F4A"/>
                </a:highlight>
                <a:latin typeface="Helvetica Neue" panose="02000503000000020004" pitchFamily="2" charset="0"/>
              </a:rPr>
              <a:t>Processo di Ottimizzazione Continua</a:t>
            </a:r>
          </a:p>
          <a:p>
            <a:endParaRPr lang="it-IT" sz="2000" dirty="0">
              <a:solidFill>
                <a:srgbClr val="F9D502"/>
              </a:solidFill>
              <a:effectLst/>
              <a:highlight>
                <a:srgbClr val="124F4A"/>
              </a:highlight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dirty="0">
                <a:effectLst/>
                <a:latin typeface="Helvetica Neue" panose="02000503000000020004" pitchFamily="2" charset="0"/>
              </a:rPr>
              <a:t>Analisi dei Risultati</a:t>
            </a:r>
            <a:r>
              <a:rPr lang="it-IT" sz="2000" dirty="0">
                <a:effectLst/>
                <a:latin typeface="Helvetica Neue" panose="02000503000000020004" pitchFamily="2" charset="0"/>
              </a:rPr>
              <a:t>: Analizza i dati dei KPI per identificare aree di miglioramento. Cerca trend positivi e negativi, e analizza il motivo di tali risultati.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dirty="0">
                <a:effectLst/>
                <a:latin typeface="Helvetica Neue" panose="02000503000000020004" pitchFamily="2" charset="0"/>
              </a:rPr>
              <a:t>Feedback e Adattamento</a:t>
            </a:r>
            <a:r>
              <a:rPr lang="it-IT" sz="2000" dirty="0">
                <a:effectLst/>
                <a:latin typeface="Helvetica Neue" panose="02000503000000020004" pitchFamily="2" charset="0"/>
              </a:rPr>
              <a:t>: Basati sui risultati ottenuti, raccogli feedback dai membri del team di marketing e apporta le modifiche necessarie. Questo processo dovrebbe essere iterativo, con continue ottimizzazioni per migliorare le prestazioni.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dirty="0">
                <a:effectLst/>
                <a:latin typeface="Helvetica Neue" panose="02000503000000020004" pitchFamily="2" charset="0"/>
              </a:rPr>
              <a:t>Testing A/B</a:t>
            </a:r>
            <a:r>
              <a:rPr lang="it-IT" sz="2000" dirty="0">
                <a:effectLst/>
                <a:latin typeface="Helvetica Neue" panose="02000503000000020004" pitchFamily="2" charset="0"/>
              </a:rPr>
              <a:t>: Per ottimizzare le inserzioni e i contenuti, implementa test A/B per valutare quali versioni funzionano meglio. Questo può includere test su diverse variabili come titoli, immagini, call to action, target audience, e offerte promozionali.</a:t>
            </a:r>
          </a:p>
          <a:p>
            <a:r>
              <a:rPr lang="it-IT" sz="2000" b="1" dirty="0">
                <a:effectLst/>
                <a:latin typeface="Helvetica Neue" panose="02000503000000020004" pitchFamily="2" charset="0"/>
              </a:rPr>
              <a:t>Frequenza delle Revisioni e Azioni Correttive</a:t>
            </a:r>
            <a:endParaRPr lang="it-IT" sz="2000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dirty="0">
                <a:effectLst/>
                <a:latin typeface="Helvetica Neue" panose="02000503000000020004" pitchFamily="2" charset="0"/>
              </a:rPr>
              <a:t>Revisioni Periodiche</a:t>
            </a:r>
            <a:r>
              <a:rPr lang="it-IT" sz="2000" dirty="0">
                <a:effectLst/>
                <a:latin typeface="Helvetica Neue" panose="02000503000000020004" pitchFamily="2" charset="0"/>
              </a:rPr>
              <a:t>: Programma revisioni trimestrali per valutare l'efficacia complessiva della strategia. Durante queste revisioni, analizza i risultati ottenuti e confrontali con gli obiettivi SMART definiti in precedenza.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dirty="0">
                <a:effectLst/>
                <a:latin typeface="Helvetica Neue" panose="02000503000000020004" pitchFamily="2" charset="0"/>
              </a:rPr>
              <a:t>Azioni Correttive</a:t>
            </a:r>
            <a:r>
              <a:rPr lang="it-IT" sz="2000" dirty="0">
                <a:effectLst/>
                <a:latin typeface="Helvetica Neue" panose="02000503000000020004" pitchFamily="2" charset="0"/>
              </a:rPr>
              <a:t>: Se i KPI indicano risultati insoddisfacenti, sviluppa e implementa un piano di azioni correttive. Questo potrebbe includere modifiche ai contenuti, aggiustamenti nelle campagne di marketing, nuovi piani di promozione, o aggiornamenti al targeting.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dirty="0">
                <a:effectLst/>
                <a:latin typeface="Helvetica Neue" panose="02000503000000020004" pitchFamily="2" charset="0"/>
              </a:rPr>
              <a:t>Aggiornamenti in Tempo Reale</a:t>
            </a:r>
            <a:r>
              <a:rPr lang="it-IT" sz="2000" dirty="0">
                <a:effectLst/>
                <a:latin typeface="Helvetica Neue" panose="02000503000000020004" pitchFamily="2" charset="0"/>
              </a:rPr>
              <a:t>: Nei casi in cui i KPI mostrino cambiamenti improvvisi o anomalie, implementa aggiornamenti in tempo reale per correggere la rotta e ridurre i rischi di prestazioni negative.</a:t>
            </a:r>
          </a:p>
        </p:txBody>
      </p:sp>
    </p:spTree>
    <p:extLst>
      <p:ext uri="{BB962C8B-B14F-4D97-AF65-F5344CB8AC3E}">
        <p14:creationId xmlns:p14="http://schemas.microsoft.com/office/powerpoint/2010/main" val="963191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A978C9A-B22B-638B-5BAD-BE26908AC0B3}"/>
              </a:ext>
            </a:extLst>
          </p:cNvPr>
          <p:cNvSpPr txBox="1"/>
          <p:nvPr/>
        </p:nvSpPr>
        <p:spPr>
          <a:xfrm>
            <a:off x="0" y="0"/>
            <a:ext cx="11539450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effectLst/>
                <a:highlight>
                  <a:srgbClr val="F9D502"/>
                </a:highlight>
                <a:latin typeface="Helvetica Neue" panose="02000503000000020004" pitchFamily="2" charset="0"/>
              </a:rPr>
              <a:t>10. </a:t>
            </a:r>
            <a:r>
              <a:rPr lang="it-IT" sz="2300" b="1" dirty="0">
                <a:solidFill>
                  <a:schemeClr val="bg1"/>
                </a:solidFill>
                <a:highlight>
                  <a:srgbClr val="F9D502"/>
                </a:highlight>
                <a:latin typeface="Helvetica Neue" panose="02000503000000020004" pitchFamily="2" charset="0"/>
              </a:rPr>
              <a:t>Conclusione e Prossimi Passi</a:t>
            </a:r>
            <a:endParaRPr lang="it-IT" sz="2300" b="1" dirty="0">
              <a:solidFill>
                <a:schemeClr val="bg1"/>
              </a:solidFill>
              <a:effectLst/>
              <a:highlight>
                <a:srgbClr val="F9D502"/>
              </a:highlight>
              <a:latin typeface="Helvetica Neue" panose="02000503000000020004" pitchFamily="2" charset="0"/>
            </a:endParaRPr>
          </a:p>
          <a:p>
            <a:endParaRPr lang="it-IT" sz="2300" dirty="0">
              <a:solidFill>
                <a:schemeClr val="bg1"/>
              </a:solidFill>
              <a:effectLst/>
              <a:highlight>
                <a:srgbClr val="F9D502"/>
              </a:highlight>
              <a:latin typeface="Helvetica Neue" panose="02000503000000020004" pitchFamily="2" charset="0"/>
            </a:endParaRPr>
          </a:p>
          <a:p>
            <a:r>
              <a:rPr lang="it-IT" sz="2200" b="1" dirty="0">
                <a:solidFill>
                  <a:srgbClr val="F9D502"/>
                </a:solidFill>
                <a:effectLst/>
                <a:highlight>
                  <a:srgbClr val="124F4A"/>
                </a:highlight>
                <a:latin typeface="Helvetica Neue" panose="02000503000000020004" pitchFamily="2" charset="0"/>
              </a:rPr>
              <a:t>Riassunto delle Strategie Chiave</a:t>
            </a:r>
            <a:endParaRPr lang="it-IT" sz="2200" dirty="0">
              <a:solidFill>
                <a:srgbClr val="F9D502"/>
              </a:solidFill>
              <a:effectLst/>
              <a:highlight>
                <a:srgbClr val="124F4A"/>
              </a:highlight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2200" b="1" dirty="0">
                <a:effectLst/>
                <a:latin typeface="Helvetica Neue" panose="02000503000000020004" pitchFamily="2" charset="0"/>
              </a:rPr>
              <a:t>Analisi di Mercato e Posizionamento del Brand</a:t>
            </a:r>
            <a:r>
              <a:rPr lang="it-IT" sz="2200" dirty="0">
                <a:effectLst/>
                <a:latin typeface="Helvetica Neue" panose="02000503000000020004" pitchFamily="2" charset="0"/>
              </a:rPr>
              <a:t>: Abbiamo esaminato il mercato dei giochi di carte e identificato i principali concorrenti, evidenziando il posizionamento unico di Reraise. Il valore unico del brand è stato definito come un mix di eleganza, innovazione e connessione con la comunità dei giocatori di carte.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200" b="1" dirty="0">
                <a:effectLst/>
                <a:latin typeface="Helvetica Neue" panose="02000503000000020004" pitchFamily="2" charset="0"/>
              </a:rPr>
              <a:t>Obiettivi di Marketing e Go-to-Market Strategy</a:t>
            </a:r>
            <a:r>
              <a:rPr lang="it-IT" sz="2200" dirty="0">
                <a:effectLst/>
                <a:latin typeface="Helvetica Neue" panose="02000503000000020004" pitchFamily="2" charset="0"/>
              </a:rPr>
              <a:t>: Gli obiettivi SMART stabiliti per la strategia di marketing guideranno la crescita del brand. La strategia di go-to-market include una combinazione di canali social, eventi di lancio, partnership strategiche e una forte presenza online.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200" b="1" dirty="0">
                <a:effectLst/>
                <a:latin typeface="Helvetica Neue" panose="02000503000000020004" pitchFamily="2" charset="0"/>
              </a:rPr>
              <a:t>Piano di Lancio e Campagne Pubblicitarie</a:t>
            </a:r>
            <a:r>
              <a:rPr lang="it-IT" sz="2200" dirty="0">
                <a:effectLst/>
                <a:latin typeface="Helvetica Neue" panose="02000503000000020004" pitchFamily="2" charset="0"/>
              </a:rPr>
              <a:t>: Il piano di lancio si concentra sulla creazione di interesse e coinvolgimento attraverso eventi, campagne di pre-lancio e il coinvolgimento di influencer del settore. Le campagne pubblicitarie su piattaforme come Facebook, Instagram, LinkedIn e TikTok mirano a coprire ogni fase del funnel, dalla consapevolezza alla conversione.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200" b="1" dirty="0">
                <a:effectLst/>
                <a:latin typeface="Helvetica Neue" panose="02000503000000020004" pitchFamily="2" charset="0"/>
              </a:rPr>
              <a:t>Monitoraggio e Ottimizzazione</a:t>
            </a:r>
            <a:r>
              <a:rPr lang="it-IT" sz="2200" dirty="0">
                <a:effectLst/>
                <a:latin typeface="Helvetica Neue" panose="02000503000000020004" pitchFamily="2" charset="0"/>
              </a:rPr>
              <a:t>: Abbiamo delineato un piano per monitorare i KPI chiave e ottimizzare continuamente la strategia in base ai risultati ottenuti. Questo approccio garantisce la flessibilità necessaria per rispondere ai cambiamenti del mercato e migliorare le prestazioni.</a:t>
            </a:r>
          </a:p>
          <a:p>
            <a:endParaRPr lang="it-IT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144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A978C9A-B22B-638B-5BAD-BE26908AC0B3}"/>
              </a:ext>
            </a:extLst>
          </p:cNvPr>
          <p:cNvSpPr txBox="1"/>
          <p:nvPr/>
        </p:nvSpPr>
        <p:spPr>
          <a:xfrm>
            <a:off x="0" y="0"/>
            <a:ext cx="1153945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9D502"/>
                </a:solidFill>
                <a:effectLst/>
                <a:highlight>
                  <a:srgbClr val="124F4A"/>
                </a:highlight>
                <a:latin typeface="Helvetica Neue" panose="02000503000000020004" pitchFamily="2" charset="0"/>
              </a:rPr>
              <a:t>Suggerimenti per le Prossime Fasi della Campagna</a:t>
            </a:r>
            <a:endParaRPr lang="it-IT" sz="2400" dirty="0">
              <a:solidFill>
                <a:srgbClr val="F9D502"/>
              </a:solidFill>
              <a:effectLst/>
              <a:highlight>
                <a:srgbClr val="124F4A"/>
              </a:highlight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dirty="0">
                <a:effectLst/>
                <a:latin typeface="Helvetica Neue" panose="02000503000000020004" pitchFamily="2" charset="0"/>
              </a:rPr>
              <a:t>Implementazione della Strategia</a:t>
            </a:r>
            <a:r>
              <a:rPr lang="it-IT" sz="2000" dirty="0">
                <a:effectLst/>
                <a:latin typeface="Helvetica Neue" panose="02000503000000020004" pitchFamily="2" charset="0"/>
              </a:rPr>
              <a:t>: Concentrarsi sull'implementazione pratica della strategia delineata, assicurando che tutte le parti coinvolte abbiano le risorse e il supporto necessari.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dirty="0">
                <a:effectLst/>
                <a:latin typeface="Helvetica Neue" panose="02000503000000020004" pitchFamily="2" charset="0"/>
              </a:rPr>
              <a:t>Espansione della Presenza Online</a:t>
            </a:r>
            <a:r>
              <a:rPr lang="it-IT" sz="2000" dirty="0">
                <a:effectLst/>
                <a:latin typeface="Helvetica Neue" panose="02000503000000020004" pitchFamily="2" charset="0"/>
              </a:rPr>
              <a:t>: Continuare a sviluppare la presenza online del brand, con particolare attenzione ai social media e al </a:t>
            </a:r>
            <a:r>
              <a:rPr lang="it-IT" sz="2000" dirty="0" err="1">
                <a:effectLst/>
                <a:latin typeface="Helvetica Neue" panose="02000503000000020004" pitchFamily="2" charset="0"/>
              </a:rPr>
              <a:t>content</a:t>
            </a:r>
            <a:r>
              <a:rPr lang="it-IT" sz="2000" dirty="0">
                <a:effectLst/>
                <a:latin typeface="Helvetica Neue" panose="02000503000000020004" pitchFamily="2" charset="0"/>
              </a:rPr>
              <a:t> marketing. Questo contribuirà ad aumentare la visibilità e la consapevolezza del brand.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dirty="0">
                <a:effectLst/>
                <a:latin typeface="Helvetica Neue" panose="02000503000000020004" pitchFamily="2" charset="0"/>
              </a:rPr>
              <a:t>Coinvolgimento della Comunità</a:t>
            </a:r>
            <a:r>
              <a:rPr lang="it-IT" sz="2000" dirty="0">
                <a:effectLst/>
                <a:latin typeface="Helvetica Neue" panose="02000503000000020004" pitchFamily="2" charset="0"/>
              </a:rPr>
              <a:t>: Mantenere una stretta connessione con la comunità dei giocatori di carte attraverso eventi, collaborazioni e contenuti coinvolgenti. Questo contribuirà a costruire fedeltà e advocacy per il brand.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dirty="0">
                <a:effectLst/>
                <a:latin typeface="Helvetica Neue" panose="02000503000000020004" pitchFamily="2" charset="0"/>
              </a:rPr>
              <a:t>Test e Ottimizzazione Continua</a:t>
            </a:r>
            <a:r>
              <a:rPr lang="it-IT" sz="2000" dirty="0">
                <a:effectLst/>
                <a:latin typeface="Helvetica Neue" panose="02000503000000020004" pitchFamily="2" charset="0"/>
              </a:rPr>
              <a:t>: Proseguire con i test A/B e le ottimizzazioni, adattando le campagne pubblicitarie e i contenuti in base al feedback e ai dati raccolti. L'obiettivo è massimizzare il ROI delle attività di marketing.</a:t>
            </a:r>
          </a:p>
          <a:p>
            <a:endParaRPr lang="it-IT" sz="2400" b="1" dirty="0">
              <a:effectLst/>
              <a:latin typeface="Helvetica Neue" panose="02000503000000020004" pitchFamily="2" charset="0"/>
            </a:endParaRPr>
          </a:p>
          <a:p>
            <a:r>
              <a:rPr lang="it-IT" sz="2400" b="1" dirty="0">
                <a:solidFill>
                  <a:srgbClr val="F9D502"/>
                </a:solidFill>
                <a:effectLst/>
                <a:highlight>
                  <a:srgbClr val="124F4A"/>
                </a:highlight>
                <a:latin typeface="Helvetica Neue" panose="02000503000000020004" pitchFamily="2" charset="0"/>
              </a:rPr>
              <a:t>Domande e Risposte</a:t>
            </a:r>
            <a:endParaRPr lang="it-IT" sz="2000" dirty="0">
              <a:solidFill>
                <a:srgbClr val="F9D502"/>
              </a:solidFill>
              <a:effectLst/>
              <a:highlight>
                <a:srgbClr val="124F4A"/>
              </a:highlight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dirty="0">
                <a:effectLst/>
                <a:latin typeface="Helvetica Neue" panose="02000503000000020004" pitchFamily="2" charset="0"/>
              </a:rPr>
              <a:t>Partecipazione del Cliente</a:t>
            </a:r>
            <a:r>
              <a:rPr lang="it-IT" sz="2000" dirty="0">
                <a:effectLst/>
                <a:latin typeface="Helvetica Neue" panose="02000503000000020004" pitchFamily="2" charset="0"/>
              </a:rPr>
              <a:t>: Invita il cliente a porre domande o richiedere chiarimenti su qualsiasi parte della strategia. Questo momento è ideale per raccogliere feedback e assicurarsi che il cliente sia completamente allineato con la direzione della campagna.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dirty="0">
                <a:effectLst/>
                <a:latin typeface="Helvetica Neue" panose="02000503000000020004" pitchFamily="2" charset="0"/>
              </a:rPr>
              <a:t>Discussione dei Prossimi Passi</a:t>
            </a:r>
            <a:r>
              <a:rPr lang="it-IT" sz="2000" dirty="0">
                <a:effectLst/>
                <a:latin typeface="Helvetica Neue" panose="02000503000000020004" pitchFamily="2" charset="0"/>
              </a:rPr>
              <a:t>: Discuti il calendario delle attività successive e assicurati che il cliente sia a conoscenza dei tempi di implementazione e delle responsabilità delle diverse parti coinvolte.</a:t>
            </a:r>
          </a:p>
        </p:txBody>
      </p:sp>
    </p:spTree>
    <p:extLst>
      <p:ext uri="{BB962C8B-B14F-4D97-AF65-F5344CB8AC3E}">
        <p14:creationId xmlns:p14="http://schemas.microsoft.com/office/powerpoint/2010/main" val="1741081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C28AF86-F052-632B-09E6-CA6A7E720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0315" y="2886626"/>
            <a:ext cx="7111369" cy="108474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9D502"/>
                </a:solidFill>
              </a:rPr>
              <a:t>Christian Paiano</a:t>
            </a:r>
          </a:p>
        </p:txBody>
      </p:sp>
    </p:spTree>
    <p:extLst>
      <p:ext uri="{BB962C8B-B14F-4D97-AF65-F5344CB8AC3E}">
        <p14:creationId xmlns:p14="http://schemas.microsoft.com/office/powerpoint/2010/main" val="1291613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0411" y="32228"/>
            <a:ext cx="4141124" cy="106994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it-IT" sz="4800" dirty="0">
                <a:solidFill>
                  <a:schemeClr val="bg1"/>
                </a:solidFill>
                <a:highlight>
                  <a:srgbClr val="F9D502"/>
                </a:highlight>
              </a:rPr>
              <a:t>1. </a:t>
            </a:r>
            <a:r>
              <a:rPr lang="it-IT" sz="4800" b="1" i="0" dirty="0">
                <a:solidFill>
                  <a:schemeClr val="bg1"/>
                </a:solidFill>
                <a:effectLst/>
                <a:highlight>
                  <a:srgbClr val="F9D502"/>
                </a:highlight>
                <a:latin typeface="Söhne"/>
              </a:rPr>
              <a:t>Introduzione</a:t>
            </a:r>
            <a:endParaRPr lang="it-IT" sz="4800" dirty="0">
              <a:solidFill>
                <a:schemeClr val="bg1"/>
              </a:solidFill>
              <a:highlight>
                <a:srgbClr val="F9D502"/>
              </a:highlight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A978C9A-B22B-638B-5BAD-BE26908AC0B3}"/>
              </a:ext>
            </a:extLst>
          </p:cNvPr>
          <p:cNvSpPr txBox="1"/>
          <p:nvPr/>
        </p:nvSpPr>
        <p:spPr>
          <a:xfrm>
            <a:off x="397626" y="2177936"/>
            <a:ext cx="56983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400" b="1" i="0" dirty="0">
                <a:solidFill>
                  <a:srgbClr val="F9D502"/>
                </a:solidFill>
                <a:effectLst/>
                <a:highlight>
                  <a:srgbClr val="124F4A"/>
                </a:highlight>
                <a:latin typeface="Söhne"/>
              </a:rPr>
              <a:t>Descrizione del Brand Reraise</a:t>
            </a:r>
          </a:p>
          <a:p>
            <a:pPr algn="l"/>
            <a:r>
              <a:rPr lang="it-IT" sz="2400" b="0" i="0" dirty="0">
                <a:effectLst/>
                <a:latin typeface="Söhne"/>
              </a:rPr>
              <a:t>Reraise è un marchio di abbigliamento dedicato agli appassionati dei giochi di carte. Offriamo t-shirt e felpe progettate con cura per riflettere lo spirito dei giochi di carte in modo unico e accattivante. I nostri prodotti combinano creatività, design originale e materiali di alta qualità, per offrire ai clienti uno stile che rappresenti la loro passione.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D5F0018-28F2-8604-4335-0A29E8B078FA}"/>
              </a:ext>
            </a:extLst>
          </p:cNvPr>
          <p:cNvSpPr txBox="1"/>
          <p:nvPr/>
        </p:nvSpPr>
        <p:spPr>
          <a:xfrm>
            <a:off x="6700058" y="2161310"/>
            <a:ext cx="505413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400" b="1" i="0" dirty="0">
                <a:solidFill>
                  <a:srgbClr val="F9D502"/>
                </a:solidFill>
                <a:effectLst/>
                <a:highlight>
                  <a:srgbClr val="124F4A"/>
                </a:highlight>
                <a:latin typeface="Söhne"/>
              </a:rPr>
              <a:t>Missione e Visione del Brand</a:t>
            </a:r>
          </a:p>
          <a:p>
            <a:pPr algn="l"/>
            <a:r>
              <a:rPr lang="it-IT" sz="2400" b="0" i="0" dirty="0">
                <a:effectLst/>
                <a:highlight>
                  <a:srgbClr val="000000"/>
                </a:highlight>
                <a:latin typeface="Söhne"/>
              </a:rPr>
              <a:t>La missione di Reraise è fornire ai giocatori di carte un modo per esprimere la propria personalità attraverso l'abbigliamento. Crediamo che ogni giocatore abbia una storia da raccontare, e i nostri capi sono il mezzo per farlo. La nostra visione è diventare il marchio di riferimento per gli appassionati di giochi di carte, creando una comunità inclusiva e coinvolgente</a:t>
            </a:r>
          </a:p>
        </p:txBody>
      </p:sp>
    </p:spTree>
    <p:extLst>
      <p:ext uri="{BB962C8B-B14F-4D97-AF65-F5344CB8AC3E}">
        <p14:creationId xmlns:p14="http://schemas.microsoft.com/office/powerpoint/2010/main" val="6795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73234" y="173608"/>
            <a:ext cx="6845531" cy="1069940"/>
          </a:xfrm>
        </p:spPr>
        <p:txBody>
          <a:bodyPr rtlCol="0">
            <a:normAutofit/>
          </a:bodyPr>
          <a:lstStyle/>
          <a:p>
            <a:pPr algn="l"/>
            <a:r>
              <a:rPr lang="it-IT" sz="3200" b="1" i="0" dirty="0">
                <a:solidFill>
                  <a:srgbClr val="F9D502"/>
                </a:solidFill>
                <a:effectLst/>
                <a:highlight>
                  <a:srgbClr val="124F4A"/>
                </a:highlight>
                <a:latin typeface="Söhne"/>
              </a:rPr>
              <a:t>Obiettivi della Strategia di Marketing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D5F0018-28F2-8604-4335-0A29E8B078FA}"/>
              </a:ext>
            </a:extLst>
          </p:cNvPr>
          <p:cNvSpPr txBox="1"/>
          <p:nvPr/>
        </p:nvSpPr>
        <p:spPr>
          <a:xfrm>
            <a:off x="548640" y="1828800"/>
            <a:ext cx="112055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it-IT" sz="2400" dirty="0">
                <a:latin typeface="Söhne"/>
              </a:rPr>
              <a:t> </a:t>
            </a:r>
            <a:r>
              <a:rPr lang="it-IT" sz="2400" b="0" i="0" dirty="0">
                <a:effectLst/>
                <a:latin typeface="Söhne"/>
              </a:rPr>
              <a:t>Aumentare la consapevolezza del marchio, posizionando Reraise come brand leader nel settore dell'abbigliamento per giocatori di carte.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it-IT" sz="24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2400" dirty="0">
                <a:latin typeface="Söhne"/>
              </a:rPr>
              <a:t> </a:t>
            </a:r>
            <a:r>
              <a:rPr lang="it-IT" sz="2400" b="0" i="0" dirty="0">
                <a:effectLst/>
                <a:latin typeface="Söhne"/>
              </a:rPr>
              <a:t>Incrementare le vendite online e sviluppare una base di clienti fedeli.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it-IT" sz="24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2400" dirty="0">
                <a:latin typeface="Söhne"/>
              </a:rPr>
              <a:t> </a:t>
            </a:r>
            <a:r>
              <a:rPr lang="it-IT" sz="2400" b="0" i="0" dirty="0">
                <a:effectLst/>
                <a:latin typeface="Söhne"/>
              </a:rPr>
              <a:t>Creare un forte coinvolgimento della community attraverso i social media, eventi, e partnership strategiche.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it-IT" sz="24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2400" dirty="0">
                <a:latin typeface="Söhne"/>
              </a:rPr>
              <a:t> </a:t>
            </a:r>
            <a:r>
              <a:rPr lang="it-IT" sz="2400" b="0" i="0" dirty="0">
                <a:effectLst/>
                <a:latin typeface="Söhne"/>
              </a:rPr>
              <a:t>Espandere la nostra presenza sul mercato globale, raggiungendo nuovi segmenti di pubblico interessati ai giochi di carte.</a:t>
            </a:r>
          </a:p>
        </p:txBody>
      </p:sp>
    </p:spTree>
    <p:extLst>
      <p:ext uri="{BB962C8B-B14F-4D97-AF65-F5344CB8AC3E}">
        <p14:creationId xmlns:p14="http://schemas.microsoft.com/office/powerpoint/2010/main" val="3106819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7626" y="6736"/>
            <a:ext cx="6679277" cy="106994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it-IT" sz="4800" dirty="0">
                <a:solidFill>
                  <a:schemeClr val="bg1"/>
                </a:solidFill>
                <a:highlight>
                  <a:srgbClr val="F9D502"/>
                </a:highlight>
              </a:rPr>
              <a:t>2. Analisi di mercato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A978C9A-B22B-638B-5BAD-BE26908AC0B3}"/>
              </a:ext>
            </a:extLst>
          </p:cNvPr>
          <p:cNvSpPr txBox="1"/>
          <p:nvPr/>
        </p:nvSpPr>
        <p:spPr>
          <a:xfrm>
            <a:off x="514004" y="1862052"/>
            <a:ext cx="1153945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3200" b="1" i="0" dirty="0">
                <a:solidFill>
                  <a:srgbClr val="F9D502"/>
                </a:solidFill>
                <a:effectLst/>
                <a:highlight>
                  <a:srgbClr val="124F4A"/>
                </a:highlight>
                <a:latin typeface="Söhne"/>
              </a:rPr>
              <a:t>Settore di Riferimento e Dimensioni del Mercato</a:t>
            </a:r>
          </a:p>
          <a:p>
            <a:pPr algn="l"/>
            <a:r>
              <a:rPr lang="it-IT" sz="2800" b="0" i="0" dirty="0">
                <a:effectLst/>
                <a:latin typeface="Söhne"/>
              </a:rPr>
              <a:t>Reraise opera nel settore dell'abbigliamento ispirato ai giochi di carte, un segmento in crescita all'interno del più ampio mercato della moda e del lifestyle. Questo settore comprende abbigliamento casual e accessori progettati per appassionati di poker, bridge, burraco, e altri giochi di carte.</a:t>
            </a:r>
          </a:p>
          <a:p>
            <a:pPr algn="l"/>
            <a:endParaRPr lang="it-IT" sz="2800" b="0" i="0" dirty="0">
              <a:effectLst/>
              <a:latin typeface="Söhne"/>
            </a:endParaRPr>
          </a:p>
          <a:p>
            <a:pPr algn="l"/>
            <a:r>
              <a:rPr lang="it-IT" sz="2800" b="0" i="0" dirty="0">
                <a:effectLst/>
                <a:latin typeface="Söhne"/>
              </a:rPr>
              <a:t>Le dimensioni del mercato sono determinate dalla domanda globale per abbigliamento ispirato a interessi specifici e dal crescente interesse per giochi di carte tra giovani e adulti. Questo settore beneficia di un'ampia base di clienti che comprende sia giocatori esperti che amatoriali.</a:t>
            </a:r>
          </a:p>
        </p:txBody>
      </p:sp>
    </p:spTree>
    <p:extLst>
      <p:ext uri="{BB962C8B-B14F-4D97-AF65-F5344CB8AC3E}">
        <p14:creationId xmlns:p14="http://schemas.microsoft.com/office/powerpoint/2010/main" val="2819540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A978C9A-B22B-638B-5BAD-BE26908AC0B3}"/>
              </a:ext>
            </a:extLst>
          </p:cNvPr>
          <p:cNvSpPr txBox="1"/>
          <p:nvPr/>
        </p:nvSpPr>
        <p:spPr>
          <a:xfrm>
            <a:off x="299258" y="3087317"/>
            <a:ext cx="1155607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F9D502"/>
                </a:solidFill>
                <a:effectLst/>
                <a:highlight>
                  <a:srgbClr val="124F4A"/>
                </a:highlight>
                <a:latin typeface="Helvetica Neue" panose="02000503000000020004" pitchFamily="2" charset="0"/>
              </a:rPr>
              <a:t> Principali Concorrenti e Punti di Forza/Debolezza</a:t>
            </a:r>
            <a:r>
              <a:rPr lang="it-IT" sz="3200" dirty="0">
                <a:solidFill>
                  <a:srgbClr val="F9D502"/>
                </a:solidFill>
                <a:effectLst/>
                <a:highlight>
                  <a:srgbClr val="124F4A"/>
                </a:highlight>
                <a:latin typeface="Helvetica Neue" panose="02000503000000020004" pitchFamily="2" charset="0"/>
              </a:rPr>
              <a:t>:</a:t>
            </a:r>
          </a:p>
          <a:p>
            <a:endParaRPr lang="it-IT" sz="3200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>
                <a:effectLst/>
                <a:latin typeface="Helvetica Neue" panose="02000503000000020004" pitchFamily="2" charset="0"/>
              </a:rPr>
              <a:t>Alcuni concorrenti sono noti per i loro design creativi e originali, spesso con partnership con eventi di giochi di carte.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400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>
                <a:effectLst/>
                <a:latin typeface="Helvetica Neue" panose="02000503000000020004" pitchFamily="2" charset="0"/>
              </a:rPr>
              <a:t>Altri si concentrano su prezzi accessibili, attrarre un pubblico più ampio.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400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>
                <a:effectLst/>
                <a:latin typeface="Helvetica Neue" panose="02000503000000020004" pitchFamily="2" charset="0"/>
              </a:rPr>
              <a:t>Alcuni brand fanno leva su materiali di alta qualità, offrendo prodotti confortevoli e durevoli.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818B71C-8325-F811-5775-8765ED4C6730}"/>
              </a:ext>
            </a:extLst>
          </p:cNvPr>
          <p:cNvSpPr txBox="1"/>
          <p:nvPr/>
        </p:nvSpPr>
        <p:spPr>
          <a:xfrm>
            <a:off x="299258" y="315884"/>
            <a:ext cx="104740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F9D502"/>
                </a:solidFill>
                <a:effectLst/>
                <a:highlight>
                  <a:srgbClr val="124F4A"/>
                </a:highlight>
                <a:latin typeface="Helvetica Neue" panose="02000503000000020004" pitchFamily="2" charset="0"/>
              </a:rPr>
              <a:t>Analisi Competitiva</a:t>
            </a:r>
          </a:p>
          <a:p>
            <a:endParaRPr lang="it-IT" sz="3200" dirty="0">
              <a:solidFill>
                <a:srgbClr val="F9D502"/>
              </a:solidFill>
              <a:effectLst/>
              <a:highlight>
                <a:srgbClr val="124F4A"/>
              </a:highlight>
              <a:latin typeface="Helvetica Neue" panose="02000503000000020004" pitchFamily="2" charset="0"/>
            </a:endParaRPr>
          </a:p>
          <a:p>
            <a:r>
              <a:rPr lang="it-IT" sz="2400" dirty="0">
                <a:effectLst/>
                <a:latin typeface="Helvetica Neue" panose="02000503000000020004" pitchFamily="2" charset="0"/>
              </a:rPr>
              <a:t>Nell'analisi competitiva, i principali concorrenti includono altri brand di abbigliamento che si rivolgono a nicchie simili, come marchi di abbigliamento per il tempo libero e brand che producono merchandise ispirato ai giochi di carte.</a:t>
            </a:r>
          </a:p>
        </p:txBody>
      </p:sp>
    </p:spTree>
    <p:extLst>
      <p:ext uri="{BB962C8B-B14F-4D97-AF65-F5344CB8AC3E}">
        <p14:creationId xmlns:p14="http://schemas.microsoft.com/office/powerpoint/2010/main" val="2222047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A978C9A-B22B-638B-5BAD-BE26908AC0B3}"/>
              </a:ext>
            </a:extLst>
          </p:cNvPr>
          <p:cNvSpPr txBox="1"/>
          <p:nvPr/>
        </p:nvSpPr>
        <p:spPr>
          <a:xfrm>
            <a:off x="299258" y="3087317"/>
            <a:ext cx="1155607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F9D502"/>
                </a:solidFill>
                <a:effectLst/>
                <a:highlight>
                  <a:srgbClr val="124F4A"/>
                </a:highlight>
                <a:latin typeface="Helvetica Neue" panose="02000503000000020004" pitchFamily="2" charset="0"/>
              </a:rPr>
              <a:t> Analisi delle Tendenze del Settore</a:t>
            </a:r>
            <a:endParaRPr lang="it-IT" sz="3200" dirty="0">
              <a:solidFill>
                <a:srgbClr val="F9D502"/>
              </a:solidFill>
              <a:effectLst/>
              <a:highlight>
                <a:srgbClr val="124F4A"/>
              </a:highlight>
              <a:latin typeface="Helvetica Neue" panose="02000503000000020004" pitchFamily="2" charset="0"/>
            </a:endParaRPr>
          </a:p>
          <a:p>
            <a:endParaRPr lang="it-IT" sz="3200" dirty="0">
              <a:effectLst/>
              <a:latin typeface="Helvetica Neue" panose="02000503000000020004" pitchFamily="2" charset="0"/>
            </a:endParaRPr>
          </a:p>
          <a:p>
            <a:r>
              <a:rPr lang="it-IT" dirty="0">
                <a:effectLst/>
                <a:latin typeface="Helvetica Neue" panose="02000503000000020004" pitchFamily="2" charset="0"/>
              </a:rPr>
              <a:t>Nel settore dell'abbigliamento ispirato ai giochi di carte, le tendenze chiave includono: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Helvetica Neue" panose="02000503000000020004" pitchFamily="2" charset="0"/>
              </a:rPr>
              <a:t>Crescente Interesse per i Giochi di Carte</a:t>
            </a:r>
            <a:r>
              <a:rPr lang="it-IT" dirty="0">
                <a:effectLst/>
                <a:latin typeface="Helvetica Neue" panose="02000503000000020004" pitchFamily="2" charset="0"/>
              </a:rPr>
              <a:t>: L'aumento della popolarità dei giochi di carte, come poker e bridge, crea nuove opportunità di mercato.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Helvetica Neue" panose="02000503000000020004" pitchFamily="2" charset="0"/>
              </a:rPr>
              <a:t>Richiesta di Abbigliamento Personalizzato</a:t>
            </a:r>
            <a:r>
              <a:rPr lang="it-IT" dirty="0">
                <a:effectLst/>
                <a:latin typeface="Helvetica Neue" panose="02000503000000020004" pitchFamily="2" charset="0"/>
              </a:rPr>
              <a:t>: I clienti cercano prodotti che riflettano i loro interessi e personalità, aumentando la domanda di design originali.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Helvetica Neue" panose="02000503000000020004" pitchFamily="2" charset="0"/>
              </a:rPr>
              <a:t>Enfasi su Qualità e Comfort</a:t>
            </a:r>
            <a:r>
              <a:rPr lang="it-IT" dirty="0">
                <a:effectLst/>
                <a:latin typeface="Helvetica Neue" panose="02000503000000020004" pitchFamily="2" charset="0"/>
              </a:rPr>
              <a:t>: I consumatori stanno diventando più esigenti riguardo alla qualità dei tessuti e alla comodità dell'abbigliamento.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Helvetica Neue" panose="02000503000000020004" pitchFamily="2" charset="0"/>
              </a:rPr>
              <a:t>Crescita del Marketing Digitale</a:t>
            </a:r>
            <a:r>
              <a:rPr lang="it-IT" dirty="0">
                <a:effectLst/>
                <a:latin typeface="Helvetica Neue" panose="02000503000000020004" pitchFamily="2" charset="0"/>
              </a:rPr>
              <a:t>: L'uso crescente di piattaforme digitali e social media per promuovere marchi e coinvolgere le comunità.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818B71C-8325-F811-5775-8765ED4C6730}"/>
              </a:ext>
            </a:extLst>
          </p:cNvPr>
          <p:cNvSpPr txBox="1"/>
          <p:nvPr/>
        </p:nvSpPr>
        <p:spPr>
          <a:xfrm>
            <a:off x="299258" y="315884"/>
            <a:ext cx="1047403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F9D502"/>
                </a:solidFill>
                <a:effectLst/>
                <a:highlight>
                  <a:srgbClr val="124F4A"/>
                </a:highlight>
                <a:latin typeface="Helvetica Neue" panose="02000503000000020004" pitchFamily="2" charset="0"/>
              </a:rPr>
              <a:t>Debolezze dei Concorrenti</a:t>
            </a:r>
            <a:r>
              <a:rPr lang="it-IT" sz="3200" dirty="0">
                <a:solidFill>
                  <a:srgbClr val="F9D502"/>
                </a:solidFill>
                <a:effectLst/>
                <a:highlight>
                  <a:srgbClr val="124F4A"/>
                </a:highlight>
                <a:latin typeface="Helvetica Neue" panose="02000503000000020004" pitchFamily="2" charset="0"/>
              </a:rPr>
              <a:t>:</a:t>
            </a:r>
          </a:p>
          <a:p>
            <a:endParaRPr lang="it-IT" sz="3200" dirty="0">
              <a:solidFill>
                <a:srgbClr val="F9D502"/>
              </a:solidFill>
              <a:effectLst/>
              <a:highlight>
                <a:srgbClr val="124F4A"/>
              </a:highlight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  <a:latin typeface="Menlo" panose="020B0609030804020204" pitchFamily="49" charset="0"/>
              </a:rPr>
              <a:t>Alcuni concorrenti possono essere troppo focalizzati su un singolo gioco di carte, limitando il loro pubblico.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  <a:latin typeface="Helvetica Neue" panose="02000503000000020004" pitchFamily="2" charset="0"/>
              </a:rPr>
              <a:t>Altri possono mancare di innovazione nei design, risultando troppo convenzionali.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  <a:latin typeface="Helvetica Neue" panose="02000503000000020004" pitchFamily="2" charset="0"/>
              </a:rPr>
              <a:t>La presenza globale di alcuni concorrenti può essere limitata, rendendo difficile l'espansione internazionale.</a:t>
            </a:r>
          </a:p>
        </p:txBody>
      </p:sp>
    </p:spTree>
    <p:extLst>
      <p:ext uri="{BB962C8B-B14F-4D97-AF65-F5344CB8AC3E}">
        <p14:creationId xmlns:p14="http://schemas.microsoft.com/office/powerpoint/2010/main" val="520202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A978C9A-B22B-638B-5BAD-BE26908AC0B3}"/>
              </a:ext>
            </a:extLst>
          </p:cNvPr>
          <p:cNvSpPr txBox="1"/>
          <p:nvPr/>
        </p:nvSpPr>
        <p:spPr>
          <a:xfrm>
            <a:off x="148245" y="199506"/>
            <a:ext cx="1153945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F9D502"/>
                </a:solidFill>
                <a:effectLst/>
                <a:highlight>
                  <a:srgbClr val="124F4A"/>
                </a:highlight>
                <a:latin typeface="Helvetica Neue" panose="02000503000000020004" pitchFamily="2" charset="0"/>
              </a:rPr>
              <a:t>Segmentazione del Mercato-Audience </a:t>
            </a:r>
            <a:r>
              <a:rPr lang="it-IT" sz="3200" b="1" dirty="0" err="1">
                <a:solidFill>
                  <a:srgbClr val="F9D502"/>
                </a:solidFill>
                <a:effectLst/>
                <a:highlight>
                  <a:srgbClr val="124F4A"/>
                </a:highlight>
                <a:latin typeface="Helvetica Neue" panose="02000503000000020004" pitchFamily="2" charset="0"/>
              </a:rPr>
              <a:t>Personas</a:t>
            </a:r>
            <a:endParaRPr lang="it-IT" sz="3200" b="1" dirty="0">
              <a:solidFill>
                <a:srgbClr val="F9D502"/>
              </a:solidFill>
              <a:effectLst/>
              <a:highlight>
                <a:srgbClr val="124F4A"/>
              </a:highlight>
              <a:latin typeface="Helvetica Neue" panose="02000503000000020004" pitchFamily="2" charset="0"/>
            </a:endParaRPr>
          </a:p>
          <a:p>
            <a:endParaRPr lang="it-IT" sz="3200" dirty="0">
              <a:solidFill>
                <a:srgbClr val="F9D502"/>
              </a:solidFill>
              <a:effectLst/>
              <a:highlight>
                <a:srgbClr val="124F4A"/>
              </a:highlight>
              <a:latin typeface="Helvetica Neue" panose="02000503000000020004" pitchFamily="2" charset="0"/>
            </a:endParaRPr>
          </a:p>
          <a:p>
            <a:r>
              <a:rPr lang="it-IT" dirty="0">
                <a:effectLst/>
                <a:latin typeface="Helvetica Neue" panose="02000503000000020004" pitchFamily="2" charset="0"/>
              </a:rPr>
              <a:t>La segmentazione del mercato per Reraise include tre gruppi chiave identificati in precedenza:</a:t>
            </a:r>
          </a:p>
          <a:p>
            <a:endParaRPr lang="it-IT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1700" b="1" dirty="0">
                <a:effectLst/>
                <a:latin typeface="Helvetica Neue" panose="02000503000000020004" pitchFamily="2" charset="0"/>
              </a:rPr>
              <a:t>Il Giocatore Esperto (Alessandro, 28 anni)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b="1" dirty="0">
                <a:effectLst/>
                <a:latin typeface="Helvetica Neue" panose="02000503000000020004" pitchFamily="2" charset="0"/>
              </a:rPr>
              <a:t>Caratteristiche Demografiche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 Maschio, 28 anni, vive in città, partecipa a tornei di poker.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b="1" dirty="0">
                <a:effectLst/>
                <a:latin typeface="Helvetica Neue" panose="02000503000000020004" pitchFamily="2" charset="0"/>
              </a:rPr>
              <a:t>Comportamentali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 Cerca prodotti di alta qualità e design eleganti che riflettano il suo interesse per il poker senza essere troppo vistosi.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b="1" dirty="0">
                <a:effectLst/>
                <a:latin typeface="Helvetica Neue" panose="02000503000000020004" pitchFamily="2" charset="0"/>
              </a:rPr>
              <a:t>Psicografiche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 Ama la competizione, ha una personalità sicura, cerca di distinguersi.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700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1700" b="1" dirty="0">
                <a:effectLst/>
                <a:latin typeface="Helvetica Neue" panose="02000503000000020004" pitchFamily="2" charset="0"/>
              </a:rPr>
              <a:t>La Giocatrice Sociale (Martina, 24 anni)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b="1" dirty="0">
                <a:effectLst/>
                <a:latin typeface="Helvetica Neue" panose="02000503000000020004" pitchFamily="2" charset="0"/>
              </a:rPr>
              <a:t>Caratteristiche Demografiche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 Femmina, 24 anni, ama giochi di carte come burraco e scala 40.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b="1" dirty="0">
                <a:effectLst/>
                <a:latin typeface="Helvetica Neue" panose="02000503000000020004" pitchFamily="2" charset="0"/>
              </a:rPr>
              <a:t>Comportamentali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 Cerca abbigliamento casual e alla moda, ma anche comodo per le serate di gioco con amici.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b="1" dirty="0">
                <a:effectLst/>
                <a:latin typeface="Helvetica Neue" panose="02000503000000020004" pitchFamily="2" charset="0"/>
              </a:rPr>
              <a:t>Psicografiche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 Socievole, cerca abbigliamento che abbia un tocco di femminilità senza essere eccessivamente giocoso.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700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1700" b="1" dirty="0">
                <a:effectLst/>
                <a:latin typeface="Helvetica Neue" panose="02000503000000020004" pitchFamily="2" charset="0"/>
              </a:rPr>
              <a:t>Il Novizio Curioso (Luca, 22 anni)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b="1" dirty="0">
                <a:effectLst/>
                <a:latin typeface="Helvetica Neue" panose="02000503000000020004" pitchFamily="2" charset="0"/>
              </a:rPr>
              <a:t>Caratteristiche Demografiche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 Maschio, 22 anni, nuovo al mondo dei giochi di carte.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b="1" dirty="0">
                <a:effectLst/>
                <a:latin typeface="Helvetica Neue" panose="02000503000000020004" pitchFamily="2" charset="0"/>
              </a:rPr>
              <a:t>Comportamentali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 È alla ricerca di abbigliamento che lo faccia sentire parte della comunità dei giocatori di carte.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b="1" dirty="0">
                <a:effectLst/>
                <a:latin typeface="Helvetica Neue" panose="02000503000000020004" pitchFamily="2" charset="0"/>
              </a:rPr>
              <a:t>Psicografiche</a:t>
            </a:r>
            <a:r>
              <a:rPr lang="it-IT" sz="1700" dirty="0">
                <a:effectLst/>
                <a:latin typeface="Helvetica Neue" panose="02000503000000020004" pitchFamily="2" charset="0"/>
              </a:rPr>
              <a:t>: Vuole sperimentare, è aperto a stili diversi.</a:t>
            </a:r>
          </a:p>
          <a:p>
            <a:endParaRPr lang="it-IT" sz="28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198765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7626" y="6736"/>
            <a:ext cx="6679277" cy="1069940"/>
          </a:xfrm>
        </p:spPr>
        <p:txBody>
          <a:bodyPr rtlCol="0">
            <a:normAutofit/>
          </a:bodyPr>
          <a:lstStyle/>
          <a:p>
            <a:r>
              <a:rPr lang="it-IT" b="1" dirty="0">
                <a:solidFill>
                  <a:schemeClr val="bg1"/>
                </a:solidFill>
                <a:effectLst/>
                <a:highlight>
                  <a:srgbClr val="F9D502"/>
                </a:highlight>
                <a:latin typeface="Helvetica Neue" panose="02000503000000020004" pitchFamily="2" charset="0"/>
              </a:rPr>
              <a:t>3.Posizionamento del Brand</a:t>
            </a:r>
            <a:endParaRPr lang="it-IT" dirty="0">
              <a:solidFill>
                <a:schemeClr val="bg1"/>
              </a:solidFill>
              <a:effectLst/>
              <a:highlight>
                <a:srgbClr val="F9D502"/>
              </a:highlight>
              <a:latin typeface="Helvetica Neue" panose="02000503000000020004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A978C9A-B22B-638B-5BAD-BE26908AC0B3}"/>
              </a:ext>
            </a:extLst>
          </p:cNvPr>
          <p:cNvSpPr txBox="1"/>
          <p:nvPr/>
        </p:nvSpPr>
        <p:spPr>
          <a:xfrm>
            <a:off x="397626" y="1596044"/>
            <a:ext cx="1153945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F9D502"/>
                </a:solidFill>
                <a:effectLst/>
                <a:highlight>
                  <a:srgbClr val="124F4A"/>
                </a:highlight>
                <a:latin typeface="Helvetica Neue" panose="02000503000000020004" pitchFamily="2" charset="0"/>
              </a:rPr>
              <a:t>Definizione del Valore Unico (USP) di Reraise</a:t>
            </a:r>
            <a:endParaRPr lang="it-IT" sz="2800" dirty="0">
              <a:solidFill>
                <a:srgbClr val="F9D502"/>
              </a:solidFill>
              <a:effectLst/>
              <a:highlight>
                <a:srgbClr val="124F4A"/>
              </a:highlight>
              <a:latin typeface="Helvetica Neue" panose="02000503000000020004" pitchFamily="2" charset="0"/>
            </a:endParaRPr>
          </a:p>
          <a:p>
            <a:endParaRPr lang="it-IT" sz="2800" dirty="0">
              <a:solidFill>
                <a:srgbClr val="F9D502"/>
              </a:solidFill>
              <a:highlight>
                <a:srgbClr val="124F4A"/>
              </a:highlight>
              <a:latin typeface="Helvetica Neue" panose="02000503000000020004" pitchFamily="2" charset="0"/>
            </a:endParaRPr>
          </a:p>
          <a:p>
            <a:r>
              <a:rPr lang="it-IT" sz="2000" dirty="0">
                <a:effectLst/>
                <a:latin typeface="Helvetica Neue" panose="02000503000000020004" pitchFamily="2" charset="0"/>
              </a:rPr>
              <a:t>Reraise si distingue come un brand di abbigliamento unico nel settore dei giochi di carte grazie a una combinazione di creatività, qualità e coinvolgimento della comunità. L'USP di Reraise può essere definito nei seguenti termini:</a:t>
            </a:r>
          </a:p>
          <a:p>
            <a:endParaRPr lang="it-IT" sz="2000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dirty="0">
                <a:effectLst/>
                <a:latin typeface="Helvetica Neue" panose="02000503000000020004" pitchFamily="2" charset="0"/>
              </a:rPr>
              <a:t>Design Creativo e Originale</a:t>
            </a:r>
            <a:r>
              <a:rPr lang="it-IT" sz="2000" dirty="0">
                <a:effectLst/>
                <a:latin typeface="Helvetica Neue" panose="02000503000000020004" pitchFamily="2" charset="0"/>
              </a:rPr>
              <a:t>: Reraise offre una vasta gamma di t-shirt e felpe ispirate ai giochi di carte, con design che catturano l'essenza del gioco in modo innovativo e accattivante. I motivi sono realizzati con cura per evitare cliché, garantendo un look unico e distintivo.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dirty="0">
                <a:effectLst/>
                <a:latin typeface="Helvetica Neue" panose="02000503000000020004" pitchFamily="2" charset="0"/>
              </a:rPr>
              <a:t>Qualità e Comfort Eccellenti</a:t>
            </a:r>
            <a:r>
              <a:rPr lang="it-IT" sz="2000" dirty="0">
                <a:effectLst/>
                <a:latin typeface="Helvetica Neue" panose="02000503000000020004" pitchFamily="2" charset="0"/>
              </a:rPr>
              <a:t>: I prodotti Reraise sono realizzati con materiali di alta qualità, garantendo durata e comfort. Questo aspetto è fondamentale per un abbigliamento destinato agli appassionati che possono indossarlo per lunghe sessioni di gioco.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dirty="0">
                <a:effectLst/>
                <a:latin typeface="Helvetica Neue" panose="02000503000000020004" pitchFamily="2" charset="0"/>
              </a:rPr>
              <a:t>Coinvolgimento della Comunità</a:t>
            </a:r>
            <a:r>
              <a:rPr lang="it-IT" sz="2000" dirty="0">
                <a:effectLst/>
                <a:latin typeface="Helvetica Neue" panose="02000503000000020004" pitchFamily="2" charset="0"/>
              </a:rPr>
              <a:t>: Reraise non è solo un brand di abbigliamento, ma una comunità di appassionati di giochi di carte. L'azienda promuove un ambiente inclusivo, dove i clienti possono connettersi e condividere la loro passione per i giochi di carte.</a:t>
            </a:r>
          </a:p>
        </p:txBody>
      </p:sp>
    </p:spTree>
    <p:extLst>
      <p:ext uri="{BB962C8B-B14F-4D97-AF65-F5344CB8AC3E}">
        <p14:creationId xmlns:p14="http://schemas.microsoft.com/office/powerpoint/2010/main" val="1071404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tallo spazzolato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892170_TF03030981.potx" id="{05C45849-479F-4473-AF85-7D9B3FC9DE93}" vid="{346141FE-F326-4854-A954-450DDE4BB93B}"/>
    </a:ext>
  </a:extLst>
</a:theme>
</file>

<file path=ppt/theme/theme2.xml><?xml version="1.0" encoding="utf-8"?>
<a:theme xmlns:a="http://schemas.openxmlformats.org/drawingml/2006/main" name="Tema di Offic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A16170-AED4-43FB-90C7-1F1653EBFACC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a4f35948-e619-41b3-aa29-22878b09cfd2"/>
    <ds:schemaRef ds:uri="http://schemas.microsoft.com/office/infopath/2007/PartnerControls"/>
    <ds:schemaRef ds:uri="40262f94-9f35-4ac3-9a90-690165a166b7"/>
    <ds:schemaRef ds:uri="http://purl.org/dc/terms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961EA76-1630-4788-A629-8FDAFC9205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C05A15-2C36-4B2C-9ED7-7313D59409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Metallo spazzolato 16x9</Template>
  <TotalTime>1538</TotalTime>
  <Words>4889</Words>
  <Application>Microsoft Macintosh PowerPoint</Application>
  <PresentationFormat>Widescreen</PresentationFormat>
  <Paragraphs>324</Paragraphs>
  <Slides>28</Slides>
  <Notes>28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4" baseType="lpstr">
      <vt:lpstr>Arial</vt:lpstr>
      <vt:lpstr>Georgia</vt:lpstr>
      <vt:lpstr>Helvetica Neue</vt:lpstr>
      <vt:lpstr>Menlo</vt:lpstr>
      <vt:lpstr>Söhne</vt:lpstr>
      <vt:lpstr>Metallo spazzolato 16x9</vt:lpstr>
      <vt:lpstr>Strategia Marketing per </vt:lpstr>
      <vt:lpstr>SOMMARIO</vt:lpstr>
      <vt:lpstr>1. Introduzione</vt:lpstr>
      <vt:lpstr>Obiettivi della Strategia di Marketing</vt:lpstr>
      <vt:lpstr>2. Analisi di mercato</vt:lpstr>
      <vt:lpstr>Presentazione standard di PowerPoint</vt:lpstr>
      <vt:lpstr>Presentazione standard di PowerPoint</vt:lpstr>
      <vt:lpstr>Presentazione standard di PowerPoint</vt:lpstr>
      <vt:lpstr>3.Posizionamento del Brand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Christian Paiano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Strategia Marketing per </dc:title>
  <dc:creator>CHIMIENTI FEDERICA</dc:creator>
  <cp:lastModifiedBy>CHIMIENTI FEDERICA</cp:lastModifiedBy>
  <cp:revision>1</cp:revision>
  <dcterms:created xsi:type="dcterms:W3CDTF">2024-04-21T15:10:07Z</dcterms:created>
  <dcterms:modified xsi:type="dcterms:W3CDTF">2024-04-22T16:48:16Z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