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67" r:id="rId5"/>
    <p:sldId id="268" r:id="rId6"/>
    <p:sldId id="269" r:id="rId7"/>
    <p:sldId id="270" r:id="rId8"/>
    <p:sldId id="271" r:id="rId9"/>
    <p:sldId id="272" r:id="rId10"/>
    <p:sldId id="273" r:id="rId11"/>
    <p:sldId id="274" r:id="rId12"/>
    <p:sldId id="275" r:id="rId13"/>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D5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100" d="100"/>
          <a:sy n="100" d="100"/>
        </p:scale>
        <p:origin x="1584" y="776"/>
      </p:cViewPr>
      <p:guideLst>
        <p:guide pos="3840"/>
        <p:guide orient="horz" pos="2160"/>
      </p:guideLst>
    </p:cSldViewPr>
  </p:slideViewPr>
  <p:notesTextViewPr>
    <p:cViewPr>
      <p:scale>
        <a:sx n="1" d="1"/>
        <a:sy n="1" d="1"/>
      </p:scale>
      <p:origin x="0" y="0"/>
    </p:cViewPr>
  </p:notesTextViewPr>
  <p:notesViewPr>
    <p:cSldViewPr snapToGrid="0">
      <p:cViewPr varScale="1">
        <p:scale>
          <a:sx n="91" d="100"/>
          <a:sy n="91" d="100"/>
        </p:scale>
        <p:origin x="279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4E78C-7DC7-4F37-B00F-64744D97E08C}" type="datetime1">
              <a:rPr lang="it-IT" smtClean="0"/>
              <a:t>22/04/24</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A36C10-A9D4-4995-9BAF-95FBD77A724B}" type="slidenum">
              <a:rPr lang="it-IT" smtClean="0"/>
              <a:t>‹N›</a:t>
            </a:fld>
            <a:endParaRPr lang="it-IT"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AB0E9B-D0D6-4D8A-916E-13BD550B49C3}" type="datetime1">
              <a:rPr lang="it-IT" noProof="0" smtClean="0"/>
              <a:t>22/04/24</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it-IT"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3AEF9EC-8318-4FF6-847E-A85BBD2B7E49}" type="slidenum">
              <a:rPr lang="it-IT" noProof="0" smtClean="0"/>
              <a:t>‹N›</a:t>
            </a:fld>
            <a:endParaRPr lang="it-IT" noProof="0"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23AEF9EC-8318-4FF6-847E-A85BBD2B7E49}" type="slidenum">
              <a:rPr lang="it-IT" smtClean="0"/>
              <a:t>1</a:t>
            </a:fld>
            <a:endParaRPr lang="it-IT" dirty="0"/>
          </a:p>
        </p:txBody>
      </p:sp>
    </p:spTree>
    <p:extLst>
      <p:ext uri="{BB962C8B-B14F-4D97-AF65-F5344CB8AC3E}">
        <p14:creationId xmlns:p14="http://schemas.microsoft.com/office/powerpoint/2010/main" val="3788764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23AEF9EC-8318-4FF6-847E-A85BBD2B7E49}" type="slidenum">
              <a:rPr lang="it-IT" smtClean="0"/>
              <a:t>2</a:t>
            </a:fld>
            <a:endParaRPr lang="it-IT" dirty="0"/>
          </a:p>
        </p:txBody>
      </p:sp>
    </p:spTree>
    <p:extLst>
      <p:ext uri="{BB962C8B-B14F-4D97-AF65-F5344CB8AC3E}">
        <p14:creationId xmlns:p14="http://schemas.microsoft.com/office/powerpoint/2010/main" val="2999486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23AEF9EC-8318-4FF6-847E-A85BBD2B7E49}" type="slidenum">
              <a:rPr lang="it-IT" smtClean="0"/>
              <a:t>3</a:t>
            </a:fld>
            <a:endParaRPr lang="it-IT" dirty="0"/>
          </a:p>
        </p:txBody>
      </p:sp>
    </p:spTree>
    <p:extLst>
      <p:ext uri="{BB962C8B-B14F-4D97-AF65-F5344CB8AC3E}">
        <p14:creationId xmlns:p14="http://schemas.microsoft.com/office/powerpoint/2010/main" val="248906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23AEF9EC-8318-4FF6-847E-A85BBD2B7E49}" type="slidenum">
              <a:rPr lang="it-IT" smtClean="0"/>
              <a:t>4</a:t>
            </a:fld>
            <a:endParaRPr lang="it-IT" dirty="0"/>
          </a:p>
        </p:txBody>
      </p:sp>
    </p:spTree>
    <p:extLst>
      <p:ext uri="{BB962C8B-B14F-4D97-AF65-F5344CB8AC3E}">
        <p14:creationId xmlns:p14="http://schemas.microsoft.com/office/powerpoint/2010/main" val="873868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23AEF9EC-8318-4FF6-847E-A85BBD2B7E49}" type="slidenum">
              <a:rPr lang="it-IT" smtClean="0"/>
              <a:t>5</a:t>
            </a:fld>
            <a:endParaRPr lang="it-IT" dirty="0"/>
          </a:p>
        </p:txBody>
      </p:sp>
    </p:spTree>
    <p:extLst>
      <p:ext uri="{BB962C8B-B14F-4D97-AF65-F5344CB8AC3E}">
        <p14:creationId xmlns:p14="http://schemas.microsoft.com/office/powerpoint/2010/main" val="75649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23AEF9EC-8318-4FF6-847E-A85BBD2B7E49}" type="slidenum">
              <a:rPr lang="it-IT" smtClean="0"/>
              <a:t>6</a:t>
            </a:fld>
            <a:endParaRPr lang="it-IT" dirty="0"/>
          </a:p>
        </p:txBody>
      </p:sp>
    </p:spTree>
    <p:extLst>
      <p:ext uri="{BB962C8B-B14F-4D97-AF65-F5344CB8AC3E}">
        <p14:creationId xmlns:p14="http://schemas.microsoft.com/office/powerpoint/2010/main" val="202918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23AEF9EC-8318-4FF6-847E-A85BBD2B7E49}" type="slidenum">
              <a:rPr lang="it-IT" smtClean="0"/>
              <a:t>7</a:t>
            </a:fld>
            <a:endParaRPr lang="it-IT" dirty="0"/>
          </a:p>
        </p:txBody>
      </p:sp>
    </p:spTree>
    <p:extLst>
      <p:ext uri="{BB962C8B-B14F-4D97-AF65-F5344CB8AC3E}">
        <p14:creationId xmlns:p14="http://schemas.microsoft.com/office/powerpoint/2010/main" val="2118861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23AEF9EC-8318-4FF6-847E-A85BBD2B7E49}" type="slidenum">
              <a:rPr lang="it-IT" smtClean="0"/>
              <a:t>8</a:t>
            </a:fld>
            <a:endParaRPr lang="it-IT" dirty="0"/>
          </a:p>
        </p:txBody>
      </p:sp>
    </p:spTree>
    <p:extLst>
      <p:ext uri="{BB962C8B-B14F-4D97-AF65-F5344CB8AC3E}">
        <p14:creationId xmlns:p14="http://schemas.microsoft.com/office/powerpoint/2010/main" val="1148935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23AEF9EC-8318-4FF6-847E-A85BBD2B7E49}" type="slidenum">
              <a:rPr lang="it-IT" smtClean="0"/>
              <a:t>9</a:t>
            </a:fld>
            <a:endParaRPr lang="it-IT" dirty="0"/>
          </a:p>
        </p:txBody>
      </p:sp>
    </p:spTree>
    <p:extLst>
      <p:ext uri="{BB962C8B-B14F-4D97-AF65-F5344CB8AC3E}">
        <p14:creationId xmlns:p14="http://schemas.microsoft.com/office/powerpoint/2010/main" val="2809746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609600" y="261254"/>
            <a:ext cx="8226490" cy="3083767"/>
          </a:xfrm>
        </p:spPr>
        <p:txBody>
          <a:bodyPr rtlCol="0" anchor="b">
            <a:normAutofit/>
          </a:bodyPr>
          <a:lstStyle>
            <a:lvl1pPr algn="l" rtl="0">
              <a:lnSpc>
                <a:spcPct val="80000"/>
              </a:lnSpc>
              <a:defRPr sz="7200">
                <a:solidFill>
                  <a:schemeClr val="tx1"/>
                </a:solidFill>
              </a:defRPr>
            </a:lvl1pPr>
          </a:lstStyle>
          <a:p>
            <a:pPr rtl="0"/>
            <a:r>
              <a:rPr lang="it-IT" noProof="0" dirty="0"/>
              <a:t>Fare clic per modificare lo stile del titolo</a:t>
            </a:r>
          </a:p>
        </p:txBody>
      </p:sp>
      <p:sp>
        <p:nvSpPr>
          <p:cNvPr id="3" name="Sottotitolo 2"/>
          <p:cNvSpPr>
            <a:spLocks noGrp="1"/>
          </p:cNvSpPr>
          <p:nvPr>
            <p:ph type="subTitle" idx="1"/>
          </p:nvPr>
        </p:nvSpPr>
        <p:spPr>
          <a:xfrm>
            <a:off x="609600" y="3386585"/>
            <a:ext cx="8229600" cy="1371600"/>
          </a:xfrm>
        </p:spPr>
        <p:txBody>
          <a:bodyPr rtlCol="0"/>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rtlCol="0"/>
          <a:lstStyle>
            <a:lvl1pPr rtl="0">
              <a:defRPr/>
            </a:lvl1pPr>
          </a:lstStyle>
          <a:p>
            <a:pPr rtl="0"/>
            <a:r>
              <a:rPr lang="it-IT" noProof="0" dirty="0"/>
              <a:t>Fare clic per modificare lo stile del titolo</a:t>
            </a:r>
          </a:p>
        </p:txBody>
      </p:sp>
      <p:sp>
        <p:nvSpPr>
          <p:cNvPr id="3" name="Segnaposto testo verticale 2"/>
          <p:cNvSpPr>
            <a:spLocks noGrp="1"/>
          </p:cNvSpPr>
          <p:nvPr>
            <p:ph type="body" orient="vert" idx="1"/>
          </p:nvPr>
        </p:nvSpPr>
        <p:spPr/>
        <p:txBody>
          <a:bodyPr vert="eaVert" rtlCol="0"/>
          <a:lstStyle>
            <a:lvl1pPr rtl="0">
              <a:defRPr/>
            </a:lvl1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noProof="0" dirty="0"/>
          </a:p>
        </p:txBody>
      </p:sp>
      <p:sp>
        <p:nvSpPr>
          <p:cNvPr id="5" name="Segnaposto piè di pagina 4"/>
          <p:cNvSpPr>
            <a:spLocks noGrp="1"/>
          </p:cNvSpPr>
          <p:nvPr>
            <p:ph type="ftr" sz="quarter" idx="11"/>
          </p:nvPr>
        </p:nvSpPr>
        <p:spPr/>
        <p:txBody>
          <a:bodyPr rtlCol="0"/>
          <a:lstStyle/>
          <a:p>
            <a:pPr rtl="0"/>
            <a:r>
              <a:rPr lang="it-IT" noProof="0" dirty="0"/>
              <a:t>Aggiungere un piè di pagina</a:t>
            </a:r>
          </a:p>
        </p:txBody>
      </p:sp>
      <p:sp>
        <p:nvSpPr>
          <p:cNvPr id="4" name="Segnaposto data 3"/>
          <p:cNvSpPr>
            <a:spLocks noGrp="1"/>
          </p:cNvSpPr>
          <p:nvPr>
            <p:ph type="dt" sz="half" idx="10"/>
          </p:nvPr>
        </p:nvSpPr>
        <p:spPr/>
        <p:txBody>
          <a:bodyPr rtlCol="0"/>
          <a:lstStyle/>
          <a:p>
            <a:pPr rtl="0"/>
            <a:fld id="{81FE1136-0EF4-4740-8248-918D45438595}" type="datetime1">
              <a:rPr lang="it-IT" noProof="0" smtClean="0"/>
              <a:t>22/04/24</a:t>
            </a:fld>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hasCustomPrompt="1"/>
          </p:nvPr>
        </p:nvSpPr>
        <p:spPr>
          <a:xfrm>
            <a:off x="9250680" y="365125"/>
            <a:ext cx="1645920" cy="5811838"/>
          </a:xfrm>
        </p:spPr>
        <p:txBody>
          <a:bodyPr vert="eaVert" rtlCol="0"/>
          <a:lstStyle>
            <a:lvl1pPr rtl="0">
              <a:defRPr/>
            </a:lvl1pPr>
          </a:lstStyle>
          <a:p>
            <a:pPr rtl="0"/>
            <a:r>
              <a:rPr lang="it-IT" noProof="0" dirty="0"/>
              <a:t>Fare clic per modificare lo stile del titolo</a:t>
            </a:r>
          </a:p>
        </p:txBody>
      </p:sp>
      <p:sp>
        <p:nvSpPr>
          <p:cNvPr id="3" name="Segnaposto testo verticale 2"/>
          <p:cNvSpPr>
            <a:spLocks noGrp="1"/>
          </p:cNvSpPr>
          <p:nvPr>
            <p:ph type="body" orient="vert" idx="1"/>
          </p:nvPr>
        </p:nvSpPr>
        <p:spPr>
          <a:xfrm>
            <a:off x="1295400" y="365125"/>
            <a:ext cx="7624664" cy="5811838"/>
          </a:xfrm>
        </p:spPr>
        <p:txBody>
          <a:bodyPr vert="eaVert" rtlCol="0"/>
          <a:lstStyle>
            <a:lvl1pPr rtl="0">
              <a:defRPr/>
            </a:lvl1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noProof="0" dirty="0"/>
          </a:p>
        </p:txBody>
      </p:sp>
      <p:sp>
        <p:nvSpPr>
          <p:cNvPr id="5" name="Segnaposto piè di pagina 4"/>
          <p:cNvSpPr>
            <a:spLocks noGrp="1"/>
          </p:cNvSpPr>
          <p:nvPr>
            <p:ph type="ftr" sz="quarter" idx="11"/>
          </p:nvPr>
        </p:nvSpPr>
        <p:spPr/>
        <p:txBody>
          <a:bodyPr rtlCol="0"/>
          <a:lstStyle/>
          <a:p>
            <a:pPr rtl="0"/>
            <a:r>
              <a:rPr lang="it-IT" noProof="0" dirty="0"/>
              <a:t>Aggiungere un piè di pagina</a:t>
            </a:r>
          </a:p>
        </p:txBody>
      </p:sp>
      <p:sp>
        <p:nvSpPr>
          <p:cNvPr id="4" name="Segnaposto data 3"/>
          <p:cNvSpPr>
            <a:spLocks noGrp="1"/>
          </p:cNvSpPr>
          <p:nvPr>
            <p:ph type="dt" sz="half" idx="10"/>
          </p:nvPr>
        </p:nvSpPr>
        <p:spPr/>
        <p:txBody>
          <a:bodyPr rtlCol="0"/>
          <a:lstStyle/>
          <a:p>
            <a:pPr rtl="0"/>
            <a:fld id="{B9F63FBF-8ED3-48D1-8975-96184846102B}" type="datetime1">
              <a:rPr lang="it-IT" noProof="0" smtClean="0"/>
              <a:t>22/04/24</a:t>
            </a:fld>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rtlCol="0"/>
          <a:lstStyle>
            <a:lvl1pPr rtl="0">
              <a:defRPr/>
            </a:lvl1pPr>
          </a:lstStyle>
          <a:p>
            <a:pPr rtl="0"/>
            <a:r>
              <a:rPr lang="it-IT" noProof="0" dirty="0"/>
              <a:t>Fare clic per modificare lo stile del titolo</a:t>
            </a:r>
          </a:p>
        </p:txBody>
      </p:sp>
      <p:sp>
        <p:nvSpPr>
          <p:cNvPr id="3" name="Segnaposto contenuto 2"/>
          <p:cNvSpPr>
            <a:spLocks noGrp="1"/>
          </p:cNvSpPr>
          <p:nvPr>
            <p:ph idx="1"/>
          </p:nvPr>
        </p:nvSpPr>
        <p:spPr/>
        <p:txBody>
          <a:bodyPr rtlCol="0"/>
          <a:lstStyle>
            <a:lvl1pPr rtl="0">
              <a:defRPr/>
            </a:lvl1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noProof="0" dirty="0"/>
          </a:p>
        </p:txBody>
      </p:sp>
      <p:sp>
        <p:nvSpPr>
          <p:cNvPr id="5" name="Segnaposto piè di pagina 4"/>
          <p:cNvSpPr>
            <a:spLocks noGrp="1"/>
          </p:cNvSpPr>
          <p:nvPr>
            <p:ph type="ftr" sz="quarter" idx="11"/>
          </p:nvPr>
        </p:nvSpPr>
        <p:spPr/>
        <p:txBody>
          <a:bodyPr rtlCol="0"/>
          <a:lstStyle/>
          <a:p>
            <a:pPr rtl="0"/>
            <a:r>
              <a:rPr lang="it-IT" noProof="0" dirty="0"/>
              <a:t>Aggiungere un piè di pagina</a:t>
            </a:r>
          </a:p>
        </p:txBody>
      </p:sp>
      <p:sp>
        <p:nvSpPr>
          <p:cNvPr id="4" name="Segnaposto data 3"/>
          <p:cNvSpPr>
            <a:spLocks noGrp="1"/>
          </p:cNvSpPr>
          <p:nvPr>
            <p:ph type="dt" sz="half" idx="10"/>
          </p:nvPr>
        </p:nvSpPr>
        <p:spPr/>
        <p:txBody>
          <a:bodyPr rtlCol="0"/>
          <a:lstStyle/>
          <a:p>
            <a:pPr rtl="0"/>
            <a:fld id="{61002744-1093-491E-BDB0-45E95ABD3350}" type="datetime1">
              <a:rPr lang="it-IT" noProof="0" smtClean="0"/>
              <a:t>22/04/24</a:t>
            </a:fld>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612648" y="265176"/>
            <a:ext cx="8229600" cy="3081528"/>
          </a:xfrm>
        </p:spPr>
        <p:txBody>
          <a:bodyPr rtlCol="0" anchor="b">
            <a:normAutofit/>
          </a:bodyPr>
          <a:lstStyle>
            <a:lvl1pPr rtl="0">
              <a:defRPr sz="5400"/>
            </a:lvl1pPr>
          </a:lstStyle>
          <a:p>
            <a:pPr rtl="0"/>
            <a:r>
              <a:rPr lang="it-IT" noProof="0" dirty="0"/>
              <a:t>Fare clic per modificare lo stile del titolo</a:t>
            </a:r>
          </a:p>
        </p:txBody>
      </p:sp>
      <p:sp>
        <p:nvSpPr>
          <p:cNvPr id="3" name="Segnaposto testo 2"/>
          <p:cNvSpPr>
            <a:spLocks noGrp="1"/>
          </p:cNvSpPr>
          <p:nvPr>
            <p:ph type="body" idx="1"/>
          </p:nvPr>
        </p:nvSpPr>
        <p:spPr>
          <a:xfrm>
            <a:off x="612648" y="3388268"/>
            <a:ext cx="8229600" cy="1371600"/>
          </a:xfrm>
        </p:spPr>
        <p:txBody>
          <a:bodyPr rtlCol="0"/>
          <a:lstStyle>
            <a:lvl1pPr marL="0" indent="0" rtl="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
        <p:nvSpPr>
          <p:cNvPr id="5" name="Segnaposto piè di pagina 4"/>
          <p:cNvSpPr>
            <a:spLocks noGrp="1"/>
          </p:cNvSpPr>
          <p:nvPr>
            <p:ph type="ftr" sz="quarter" idx="11"/>
          </p:nvPr>
        </p:nvSpPr>
        <p:spPr/>
        <p:txBody>
          <a:bodyPr rtlCol="0"/>
          <a:lstStyle/>
          <a:p>
            <a:pPr rtl="0"/>
            <a:r>
              <a:rPr lang="it-IT" noProof="0" dirty="0"/>
              <a:t>Aggiungere un piè di pagina</a:t>
            </a:r>
          </a:p>
        </p:txBody>
      </p:sp>
      <p:sp>
        <p:nvSpPr>
          <p:cNvPr id="4" name="Segnaposto data 3"/>
          <p:cNvSpPr>
            <a:spLocks noGrp="1"/>
          </p:cNvSpPr>
          <p:nvPr>
            <p:ph type="dt" sz="half" idx="10"/>
          </p:nvPr>
        </p:nvSpPr>
        <p:spPr/>
        <p:txBody>
          <a:bodyPr rtlCol="0"/>
          <a:lstStyle/>
          <a:p>
            <a:pPr rtl="0"/>
            <a:fld id="{C3608DE3-ECF1-4713-A6D7-AC7C217765FD}" type="datetime1">
              <a:rPr lang="it-IT" noProof="0" smtClean="0"/>
              <a:t>22/04/24</a:t>
            </a:fld>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rtlCol="0"/>
          <a:lstStyle>
            <a:lvl1pPr rtl="0">
              <a:defRPr/>
            </a:lvl1pPr>
          </a:lstStyle>
          <a:p>
            <a:pPr rtl="0"/>
            <a:r>
              <a:rPr lang="it-IT" noProof="0" dirty="0"/>
              <a:t>Fare clic per modificare lo stile del titolo</a:t>
            </a:r>
          </a:p>
        </p:txBody>
      </p:sp>
      <p:sp>
        <p:nvSpPr>
          <p:cNvPr id="3" name="Segnaposto contenuto 2"/>
          <p:cNvSpPr>
            <a:spLocks noGrp="1"/>
          </p:cNvSpPr>
          <p:nvPr>
            <p:ph sz="half" idx="1"/>
          </p:nvPr>
        </p:nvSpPr>
        <p:spPr>
          <a:xfrm>
            <a:off x="1295401" y="1828800"/>
            <a:ext cx="4572000" cy="4348163"/>
          </a:xfrm>
        </p:spPr>
        <p:txBody>
          <a:bodyPr rtlCol="0">
            <a:normAutofit/>
          </a:bodyPr>
          <a:lstStyle>
            <a:lvl1pPr rtl="0">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noProof="0" dirty="0"/>
          </a:p>
        </p:txBody>
      </p:sp>
      <p:sp>
        <p:nvSpPr>
          <p:cNvPr id="4" name="Segnaposto contenuto 3"/>
          <p:cNvSpPr>
            <a:spLocks noGrp="1"/>
          </p:cNvSpPr>
          <p:nvPr>
            <p:ph sz="half" idx="2"/>
          </p:nvPr>
        </p:nvSpPr>
        <p:spPr>
          <a:xfrm>
            <a:off x="6324599" y="1828800"/>
            <a:ext cx="4572000" cy="4348163"/>
          </a:xfrm>
        </p:spPr>
        <p:txBody>
          <a:bodyPr rtlCol="0">
            <a:normAutofit/>
          </a:bodyPr>
          <a:lstStyle>
            <a:lvl1pPr rtl="0">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noProof="0" dirty="0"/>
          </a:p>
        </p:txBody>
      </p:sp>
      <p:sp>
        <p:nvSpPr>
          <p:cNvPr id="6" name="Segnaposto piè di pagina 5"/>
          <p:cNvSpPr>
            <a:spLocks noGrp="1"/>
          </p:cNvSpPr>
          <p:nvPr>
            <p:ph type="ftr" sz="quarter" idx="11"/>
          </p:nvPr>
        </p:nvSpPr>
        <p:spPr/>
        <p:txBody>
          <a:bodyPr rtlCol="0"/>
          <a:lstStyle/>
          <a:p>
            <a:pPr rtl="0"/>
            <a:r>
              <a:rPr lang="it-IT" noProof="0" dirty="0"/>
              <a:t>Aggiungere un piè di pagina</a:t>
            </a:r>
          </a:p>
        </p:txBody>
      </p:sp>
      <p:sp>
        <p:nvSpPr>
          <p:cNvPr id="5" name="Segnaposto data 4"/>
          <p:cNvSpPr>
            <a:spLocks noGrp="1"/>
          </p:cNvSpPr>
          <p:nvPr>
            <p:ph type="dt" sz="half" idx="10"/>
          </p:nvPr>
        </p:nvSpPr>
        <p:spPr/>
        <p:txBody>
          <a:bodyPr rtlCol="0"/>
          <a:lstStyle/>
          <a:p>
            <a:pPr rtl="0"/>
            <a:fld id="{A9A4F59E-3C30-468B-A80D-7EA0C45386AD}" type="datetime1">
              <a:rPr lang="it-IT" noProof="0" smtClean="0"/>
              <a:t>22/04/24</a:t>
            </a:fld>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rtlCol="0"/>
          <a:lstStyle>
            <a:lvl1pPr rtl="0">
              <a:defRPr/>
            </a:lvl1pPr>
          </a:lstStyle>
          <a:p>
            <a:pPr rtl="0"/>
            <a:r>
              <a:rPr lang="it-IT" noProof="0" dirty="0"/>
              <a:t>Fare clic per modificare lo stile del titolo</a:t>
            </a:r>
          </a:p>
        </p:txBody>
      </p:sp>
      <p:sp>
        <p:nvSpPr>
          <p:cNvPr id="3" name="Segnaposto testo 2"/>
          <p:cNvSpPr>
            <a:spLocks noGrp="1"/>
          </p:cNvSpPr>
          <p:nvPr>
            <p:ph type="body" idx="1"/>
          </p:nvPr>
        </p:nvSpPr>
        <p:spPr>
          <a:xfrm>
            <a:off x="1298448" y="1627258"/>
            <a:ext cx="4572000" cy="685800"/>
          </a:xfrm>
        </p:spPr>
        <p:txBody>
          <a:bodyPr rtlCol="0" anchor="ctr">
            <a:normAutofit/>
          </a:bodyPr>
          <a:lstStyle>
            <a:lvl1pPr marL="0" indent="0" rtl="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1298448" y="2373284"/>
            <a:ext cx="4572000" cy="3840480"/>
          </a:xfrm>
        </p:spPr>
        <p:txBody>
          <a:bodyPr rtlCol="0">
            <a:normAutofit/>
          </a:bodyPr>
          <a:lstStyle>
            <a:lvl1pPr rtl="0">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noProof="0" dirty="0"/>
          </a:p>
        </p:txBody>
      </p:sp>
      <p:sp>
        <p:nvSpPr>
          <p:cNvPr id="5" name="Segnaposto testo 4"/>
          <p:cNvSpPr>
            <a:spLocks noGrp="1"/>
          </p:cNvSpPr>
          <p:nvPr>
            <p:ph type="body" sz="quarter" idx="3"/>
          </p:nvPr>
        </p:nvSpPr>
        <p:spPr>
          <a:xfrm>
            <a:off x="6327648" y="1627258"/>
            <a:ext cx="4572000" cy="685800"/>
          </a:xfrm>
        </p:spPr>
        <p:txBody>
          <a:bodyPr rtlCol="0" anchor="ctr">
            <a:normAutofit/>
          </a:bodyPr>
          <a:lstStyle>
            <a:lvl1pPr marL="0" indent="0" rtl="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6327648" y="2373284"/>
            <a:ext cx="4572000" cy="3840480"/>
          </a:xfrm>
        </p:spPr>
        <p:txBody>
          <a:bodyPr rtlCol="0">
            <a:normAutofit/>
          </a:bodyPr>
          <a:lstStyle>
            <a:lvl1pPr rtl="0">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noProof="0" dirty="0"/>
          </a:p>
        </p:txBody>
      </p:sp>
      <p:sp>
        <p:nvSpPr>
          <p:cNvPr id="8" name="Segnaposto piè di pagina 7"/>
          <p:cNvSpPr>
            <a:spLocks noGrp="1"/>
          </p:cNvSpPr>
          <p:nvPr>
            <p:ph type="ftr" sz="quarter" idx="11"/>
          </p:nvPr>
        </p:nvSpPr>
        <p:spPr/>
        <p:txBody>
          <a:bodyPr rtlCol="0"/>
          <a:lstStyle/>
          <a:p>
            <a:pPr rtl="0"/>
            <a:r>
              <a:rPr lang="it-IT" noProof="0" dirty="0"/>
              <a:t>Aggiungere un piè di pagina</a:t>
            </a:r>
          </a:p>
        </p:txBody>
      </p:sp>
      <p:sp>
        <p:nvSpPr>
          <p:cNvPr id="7" name="Segnaposto data 6"/>
          <p:cNvSpPr>
            <a:spLocks noGrp="1"/>
          </p:cNvSpPr>
          <p:nvPr>
            <p:ph type="dt" sz="half" idx="10"/>
          </p:nvPr>
        </p:nvSpPr>
        <p:spPr/>
        <p:txBody>
          <a:bodyPr rtlCol="0"/>
          <a:lstStyle/>
          <a:p>
            <a:pPr rtl="0"/>
            <a:fld id="{69D2B00C-69E4-46F9-8404-63AE0410F580}" type="datetime1">
              <a:rPr lang="it-IT" noProof="0" smtClean="0"/>
              <a:t>22/04/24</a:t>
            </a:fld>
            <a:endParaRPr lang="it-IT" noProof="0" dirty="0"/>
          </a:p>
        </p:txBody>
      </p:sp>
      <p:sp>
        <p:nvSpPr>
          <p:cNvPr id="9" name="Segnaposto numero diapositiva 8"/>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rtlCol="0"/>
          <a:lstStyle>
            <a:lvl1pPr rtl="0">
              <a:defRPr/>
            </a:lvl1pPr>
          </a:lstStyle>
          <a:p>
            <a:pPr rtl="0"/>
            <a:r>
              <a:rPr lang="it-IT" noProof="0" dirty="0"/>
              <a:t>Fare clic per modificare lo stile del titolo</a:t>
            </a:r>
          </a:p>
        </p:txBody>
      </p:sp>
      <p:sp>
        <p:nvSpPr>
          <p:cNvPr id="4" name="Segnaposto piè di pagina 3"/>
          <p:cNvSpPr>
            <a:spLocks noGrp="1"/>
          </p:cNvSpPr>
          <p:nvPr>
            <p:ph type="ftr" sz="quarter" idx="11"/>
          </p:nvPr>
        </p:nvSpPr>
        <p:spPr/>
        <p:txBody>
          <a:bodyPr rtlCol="0"/>
          <a:lstStyle/>
          <a:p>
            <a:pPr rtl="0"/>
            <a:r>
              <a:rPr lang="it-IT" noProof="0" dirty="0"/>
              <a:t>Aggiungere un piè di pagina</a:t>
            </a:r>
          </a:p>
        </p:txBody>
      </p:sp>
      <p:sp>
        <p:nvSpPr>
          <p:cNvPr id="3" name="Segnaposto data 2"/>
          <p:cNvSpPr>
            <a:spLocks noGrp="1"/>
          </p:cNvSpPr>
          <p:nvPr>
            <p:ph type="dt" sz="half" idx="10"/>
          </p:nvPr>
        </p:nvSpPr>
        <p:spPr/>
        <p:txBody>
          <a:bodyPr rtlCol="0"/>
          <a:lstStyle/>
          <a:p>
            <a:pPr rtl="0"/>
            <a:fld id="{6D32B882-2188-402C-9FCD-1DDC318AD5BD}" type="datetime1">
              <a:rPr lang="it-IT" noProof="0" smtClean="0"/>
              <a:t>22/04/24</a:t>
            </a:fld>
            <a:endParaRPr lang="it-IT" noProof="0" dirty="0"/>
          </a:p>
        </p:txBody>
      </p:sp>
      <p:sp>
        <p:nvSpPr>
          <p:cNvPr id="5" name="Segnaposto numero diapositiva 4"/>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pPr rtl="0"/>
            <a:r>
              <a:rPr lang="it-IT" noProof="0" dirty="0"/>
              <a:t>Aggiungere un piè di pagina</a:t>
            </a:r>
          </a:p>
        </p:txBody>
      </p:sp>
      <p:sp>
        <p:nvSpPr>
          <p:cNvPr id="2" name="Segnaposto data 1"/>
          <p:cNvSpPr>
            <a:spLocks noGrp="1"/>
          </p:cNvSpPr>
          <p:nvPr>
            <p:ph type="dt" sz="half" idx="10"/>
          </p:nvPr>
        </p:nvSpPr>
        <p:spPr/>
        <p:txBody>
          <a:bodyPr rtlCol="0"/>
          <a:lstStyle/>
          <a:p>
            <a:pPr rtl="0"/>
            <a:fld id="{6A95B704-903B-4D94-8910-F7637733476D}" type="datetime1">
              <a:rPr lang="it-IT" noProof="0" smtClean="0"/>
              <a:t>22/04/24</a:t>
            </a:fld>
            <a:endParaRPr lang="it-IT" noProof="0" dirty="0"/>
          </a:p>
        </p:txBody>
      </p:sp>
      <p:sp>
        <p:nvSpPr>
          <p:cNvPr id="4" name="Segnaposto numero diapositiva 3"/>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title" hasCustomPrompt="1"/>
          </p:nvPr>
        </p:nvSpPr>
        <p:spPr>
          <a:xfrm>
            <a:off x="7979330" y="457200"/>
            <a:ext cx="3603070" cy="1554480"/>
          </a:xfrm>
        </p:spPr>
        <p:txBody>
          <a:bodyPr rtlCol="0" anchor="b"/>
          <a:lstStyle>
            <a:lvl1pPr rtl="0">
              <a:defRPr sz="3200"/>
            </a:lvl1pPr>
          </a:lstStyle>
          <a:p>
            <a:pPr rtl="0"/>
            <a:r>
              <a:rPr lang="it-IT" noProof="0" dirty="0"/>
              <a:t>Fare clic per modificare lo stile del titolo</a:t>
            </a:r>
          </a:p>
        </p:txBody>
      </p:sp>
      <p:sp>
        <p:nvSpPr>
          <p:cNvPr id="3" name="Segnaposto contenuto 2"/>
          <p:cNvSpPr>
            <a:spLocks noGrp="1"/>
          </p:cNvSpPr>
          <p:nvPr>
            <p:ph idx="1"/>
          </p:nvPr>
        </p:nvSpPr>
        <p:spPr>
          <a:xfrm>
            <a:off x="606490" y="685800"/>
            <a:ext cx="6102220" cy="5486400"/>
          </a:xfrm>
        </p:spPr>
        <p:txBody>
          <a:bodyPr rtlCol="0">
            <a:normAutofit/>
          </a:bodyPr>
          <a:lstStyle>
            <a:lvl1pPr rtl="0">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noProof="0" dirty="0"/>
          </a:p>
        </p:txBody>
      </p:sp>
      <p:sp>
        <p:nvSpPr>
          <p:cNvPr id="4" name="Segnaposto testo 3"/>
          <p:cNvSpPr>
            <a:spLocks noGrp="1"/>
          </p:cNvSpPr>
          <p:nvPr>
            <p:ph type="body" sz="half" idx="2"/>
          </p:nvPr>
        </p:nvSpPr>
        <p:spPr>
          <a:xfrm>
            <a:off x="7979330" y="2101850"/>
            <a:ext cx="3603070" cy="1828800"/>
          </a:xfrm>
        </p:spPr>
        <p:txBody>
          <a:bodyPr rtlCol="0"/>
          <a:lstStyle>
            <a:lvl1pPr marL="0" indent="0" rtl="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6" name="Segnaposto piè di pagina 5"/>
          <p:cNvSpPr>
            <a:spLocks noGrp="1"/>
          </p:cNvSpPr>
          <p:nvPr>
            <p:ph type="ftr" sz="quarter" idx="11"/>
          </p:nvPr>
        </p:nvSpPr>
        <p:spPr/>
        <p:txBody>
          <a:bodyPr rtlCol="0"/>
          <a:lstStyle/>
          <a:p>
            <a:pPr rtl="0"/>
            <a:r>
              <a:rPr lang="it-IT" noProof="0" dirty="0"/>
              <a:t>Aggiungere un piè di pagina</a:t>
            </a:r>
          </a:p>
        </p:txBody>
      </p:sp>
      <p:sp>
        <p:nvSpPr>
          <p:cNvPr id="5" name="Segnaposto data 4"/>
          <p:cNvSpPr>
            <a:spLocks noGrp="1"/>
          </p:cNvSpPr>
          <p:nvPr>
            <p:ph type="dt" sz="half" idx="10"/>
          </p:nvPr>
        </p:nvSpPr>
        <p:spPr/>
        <p:txBody>
          <a:bodyPr rtlCol="0"/>
          <a:lstStyle/>
          <a:p>
            <a:pPr rtl="0"/>
            <a:fld id="{6AD80B8E-D5C1-47EC-AD4F-D0988CD59022}" type="datetime1">
              <a:rPr lang="it-IT" noProof="0" smtClean="0"/>
              <a:t>22/04/24</a:t>
            </a:fld>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title" hasCustomPrompt="1"/>
          </p:nvPr>
        </p:nvSpPr>
        <p:spPr>
          <a:xfrm>
            <a:off x="7982712" y="457200"/>
            <a:ext cx="3602736" cy="1554480"/>
          </a:xfrm>
        </p:spPr>
        <p:txBody>
          <a:bodyPr rtlCol="0" anchor="b"/>
          <a:lstStyle>
            <a:lvl1pPr rtl="0">
              <a:defRPr sz="3200"/>
            </a:lvl1pPr>
          </a:lstStyle>
          <a:p>
            <a:pPr rtl="0"/>
            <a:r>
              <a:rPr lang="it-IT" noProof="0" dirty="0"/>
              <a:t>Fare clic per modificare lo stile del titolo</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0" y="-1"/>
            <a:ext cx="7315200" cy="6858000"/>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4" name="Segnaposto testo 3"/>
          <p:cNvSpPr>
            <a:spLocks noGrp="1"/>
          </p:cNvSpPr>
          <p:nvPr>
            <p:ph type="body" sz="half" idx="2"/>
          </p:nvPr>
        </p:nvSpPr>
        <p:spPr>
          <a:xfrm>
            <a:off x="7982712" y="2101850"/>
            <a:ext cx="3602736" cy="1828800"/>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it-IT"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piè di pagina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pPr rtl="0"/>
            <a:r>
              <a:rPr lang="it-IT" noProof="0" dirty="0"/>
              <a:t>Aggiungere un piè di pagina</a:t>
            </a:r>
          </a:p>
        </p:txBody>
      </p:sp>
      <p:sp>
        <p:nvSpPr>
          <p:cNvPr id="4" name="Segnaposto data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pPr rtl="0"/>
            <a:fld id="{CD0264D0-1E2D-4E61-B5A6-DB16F8506DB9}" type="datetime1">
              <a:rPr lang="it-IT" noProof="0" smtClean="0"/>
              <a:t>22/04/24</a:t>
            </a:fld>
            <a:endParaRPr lang="it-IT" noProof="0" dirty="0"/>
          </a:p>
        </p:txBody>
      </p:sp>
      <p:sp>
        <p:nvSpPr>
          <p:cNvPr id="6" name="Segnaposto numero diapositiva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pPr rtl="0"/>
            <a:fld id="{E31375A4-56A4-47D6-9801-1991572033F7}" type="slidenum">
              <a:rPr lang="it-IT" noProof="0" smtClean="0"/>
              <a:pPr rtl="0"/>
              <a:t>‹N›</a:t>
            </a:fld>
            <a:endParaRPr lang="it-IT" noProof="0"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368296" y="2788791"/>
            <a:ext cx="7455408" cy="1280417"/>
          </a:xfrm>
        </p:spPr>
        <p:txBody>
          <a:bodyPr rtlCol="0"/>
          <a:lstStyle/>
          <a:p>
            <a:pPr rtl="0"/>
            <a:r>
              <a:rPr lang="it-IT" dirty="0">
                <a:solidFill>
                  <a:srgbClr val="F9D502"/>
                </a:solidFill>
              </a:rPr>
              <a:t>Strategia Tik Tok </a:t>
            </a:r>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75E0A536-DB8A-B789-E471-B0D55EA6DCB0}"/>
              </a:ext>
            </a:extLst>
          </p:cNvPr>
          <p:cNvSpPr txBox="1"/>
          <p:nvPr/>
        </p:nvSpPr>
        <p:spPr>
          <a:xfrm>
            <a:off x="243840" y="1130808"/>
            <a:ext cx="11704320" cy="4401205"/>
          </a:xfrm>
          <a:prstGeom prst="rect">
            <a:avLst/>
          </a:prstGeom>
          <a:noFill/>
        </p:spPr>
        <p:txBody>
          <a:bodyPr wrap="square" rtlCol="0">
            <a:spAutoFit/>
          </a:bodyPr>
          <a:lstStyle/>
          <a:p>
            <a:r>
              <a:rPr lang="it-IT" sz="2800" b="1" dirty="0">
                <a:solidFill>
                  <a:schemeClr val="bg1"/>
                </a:solidFill>
                <a:effectLst/>
                <a:highlight>
                  <a:srgbClr val="F9D502"/>
                </a:highlight>
                <a:latin typeface="Helvetica Neue" panose="02000503000000020004" pitchFamily="2" charset="0"/>
              </a:rPr>
              <a:t>Obiettivi della Strategia TikTok</a:t>
            </a:r>
            <a:endParaRPr lang="it-IT" sz="2800" dirty="0">
              <a:solidFill>
                <a:schemeClr val="bg1"/>
              </a:solidFill>
              <a:effectLst/>
              <a:highlight>
                <a:srgbClr val="F9D502"/>
              </a:highlight>
              <a:latin typeface="Helvetica Neue" panose="02000503000000020004" pitchFamily="2" charset="0"/>
            </a:endParaRPr>
          </a:p>
          <a:p>
            <a:pPr>
              <a:buFont typeface="+mj-lt"/>
              <a:buAutoNum type="arabicPeriod"/>
            </a:pPr>
            <a:r>
              <a:rPr lang="it-IT" sz="2800" b="1" dirty="0">
                <a:effectLst/>
                <a:latin typeface="Helvetica Neue" panose="02000503000000020004" pitchFamily="2" charset="0"/>
              </a:rPr>
              <a:t>Aumentare la Consapevolezza del Brand</a:t>
            </a:r>
            <a:r>
              <a:rPr lang="it-IT" sz="2800" dirty="0">
                <a:effectLst/>
                <a:latin typeface="Helvetica Neue" panose="02000503000000020004" pitchFamily="2" charset="0"/>
              </a:rPr>
              <a:t>: Far conoscere Reraise come brand di abbigliamento unico per gli appassionati di giochi di carte.</a:t>
            </a:r>
          </a:p>
          <a:p>
            <a:pPr>
              <a:buFont typeface="+mj-lt"/>
              <a:buAutoNum type="arabicPeriod"/>
            </a:pPr>
            <a:r>
              <a:rPr lang="it-IT" sz="2800" b="1" dirty="0">
                <a:effectLst/>
                <a:latin typeface="Helvetica Neue" panose="02000503000000020004" pitchFamily="2" charset="0"/>
              </a:rPr>
              <a:t>Guidare il Coinvolgimento</a:t>
            </a:r>
            <a:r>
              <a:rPr lang="it-IT" sz="2800" dirty="0">
                <a:effectLst/>
                <a:latin typeface="Helvetica Neue" panose="02000503000000020004" pitchFamily="2" charset="0"/>
              </a:rPr>
              <a:t>: Creare una community di follower coinvolti e attivi.</a:t>
            </a:r>
          </a:p>
          <a:p>
            <a:pPr>
              <a:buFont typeface="+mj-lt"/>
              <a:buAutoNum type="arabicPeriod"/>
            </a:pPr>
            <a:r>
              <a:rPr lang="it-IT" sz="2800" b="1" dirty="0">
                <a:effectLst/>
                <a:latin typeface="Helvetica Neue" panose="02000503000000020004" pitchFamily="2" charset="0"/>
              </a:rPr>
              <a:t>Aumentare le Vendite</a:t>
            </a:r>
            <a:r>
              <a:rPr lang="it-IT" sz="2800" dirty="0">
                <a:effectLst/>
                <a:latin typeface="Helvetica Neue" panose="02000503000000020004" pitchFamily="2" charset="0"/>
              </a:rPr>
              <a:t>: Concludere le vendite attraverso promozioni e call-to-action efficaci.</a:t>
            </a:r>
          </a:p>
          <a:p>
            <a:pPr>
              <a:buFont typeface="+mj-lt"/>
              <a:buAutoNum type="arabicPeriod"/>
            </a:pPr>
            <a:r>
              <a:rPr lang="it-IT" sz="2800" b="1" dirty="0">
                <a:effectLst/>
                <a:latin typeface="Helvetica Neue" panose="02000503000000020004" pitchFamily="2" charset="0"/>
              </a:rPr>
              <a:t>Rafforzare l'Identità del Brand</a:t>
            </a:r>
            <a:r>
              <a:rPr lang="it-IT" sz="2800" dirty="0">
                <a:effectLst/>
                <a:latin typeface="Helvetica Neue" panose="02000503000000020004" pitchFamily="2" charset="0"/>
              </a:rPr>
              <a:t>: Comunicare la personalità del brand, enfatizzando creatività, originalità e comfort.</a:t>
            </a:r>
          </a:p>
        </p:txBody>
      </p:sp>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F56D367F-262D-D90D-B572-5EF1FF5BA4C3}"/>
              </a:ext>
            </a:extLst>
          </p:cNvPr>
          <p:cNvSpPr txBox="1"/>
          <p:nvPr/>
        </p:nvSpPr>
        <p:spPr>
          <a:xfrm>
            <a:off x="146304" y="158496"/>
            <a:ext cx="11740896" cy="6894195"/>
          </a:xfrm>
          <a:prstGeom prst="rect">
            <a:avLst/>
          </a:prstGeom>
          <a:noFill/>
        </p:spPr>
        <p:txBody>
          <a:bodyPr wrap="square" rtlCol="0">
            <a:spAutoFit/>
          </a:bodyPr>
          <a:lstStyle/>
          <a:p>
            <a:r>
              <a:rPr lang="it-IT" sz="2800" b="1" dirty="0">
                <a:solidFill>
                  <a:schemeClr val="bg1"/>
                </a:solidFill>
                <a:effectLst/>
                <a:highlight>
                  <a:srgbClr val="F9D502"/>
                </a:highlight>
                <a:latin typeface="Helvetica Neue" panose="02000503000000020004" pitchFamily="2" charset="0"/>
              </a:rPr>
              <a:t>Contenuti Organici</a:t>
            </a:r>
            <a:endParaRPr lang="it-IT" sz="2800" dirty="0">
              <a:solidFill>
                <a:schemeClr val="bg1"/>
              </a:solidFill>
              <a:effectLst/>
              <a:highlight>
                <a:srgbClr val="F9D502"/>
              </a:highlight>
              <a:latin typeface="Helvetica Neue" panose="02000503000000020004" pitchFamily="2" charset="0"/>
            </a:endParaRPr>
          </a:p>
          <a:p>
            <a:r>
              <a:rPr lang="it-IT" dirty="0">
                <a:effectLst/>
                <a:latin typeface="Helvetica Neue" panose="02000503000000020004" pitchFamily="2" charset="0"/>
              </a:rPr>
              <a:t>Per costruire una presenza organica su TikTok, il focus deve essere sulla creazione di contenuti coinvolgenti che attraggano il pubblico target. Ecco alcuni passaggi per strutturare la strategia di contenuto organico:</a:t>
            </a:r>
          </a:p>
          <a:p>
            <a:endParaRPr lang="it-IT" dirty="0">
              <a:effectLst/>
              <a:latin typeface="Helvetica Neue" panose="02000503000000020004" pitchFamily="2" charset="0"/>
            </a:endParaRPr>
          </a:p>
          <a:p>
            <a:r>
              <a:rPr lang="it-IT" b="1" dirty="0">
                <a:effectLst/>
                <a:latin typeface="Helvetica Neue" panose="02000503000000020004" pitchFamily="2" charset="0"/>
              </a:rPr>
              <a:t>1. Identificare il Pubblico</a:t>
            </a:r>
            <a:endParaRPr lang="it-IT" dirty="0">
              <a:effectLst/>
              <a:latin typeface="Helvetica Neue" panose="02000503000000020004" pitchFamily="2" charset="0"/>
            </a:endParaRPr>
          </a:p>
          <a:p>
            <a:pPr>
              <a:buFont typeface="Arial" panose="020B0604020202020204" pitchFamily="34" charset="0"/>
              <a:buChar char="•"/>
            </a:pPr>
            <a:r>
              <a:rPr lang="it-IT" dirty="0">
                <a:effectLst/>
                <a:latin typeface="Helvetica Neue" panose="02000503000000020004" pitchFamily="2" charset="0"/>
              </a:rPr>
              <a:t>Identificare il pubblico target di TikTok, che probabilmente comprende giovani adulti appassionati di giochi di carte, giocatori sociali e novizi curiosi.</a:t>
            </a:r>
          </a:p>
          <a:p>
            <a:pPr>
              <a:buFont typeface="Arial" panose="020B0604020202020204" pitchFamily="34" charset="0"/>
              <a:buChar char="•"/>
            </a:pPr>
            <a:r>
              <a:rPr lang="it-IT" dirty="0">
                <a:effectLst/>
                <a:latin typeface="Helvetica Neue" panose="02000503000000020004" pitchFamily="2" charset="0"/>
              </a:rPr>
              <a:t>Comprendere le tendenze di TikTok, inclusi i tipi di video popolari, i suoni e gli hashtag utilizzati dai tuoi concorrenti e da altre marche di abbigliamento.</a:t>
            </a:r>
          </a:p>
          <a:p>
            <a:r>
              <a:rPr lang="it-IT" b="1" dirty="0">
                <a:effectLst/>
                <a:latin typeface="Helvetica Neue" panose="02000503000000020004" pitchFamily="2" charset="0"/>
              </a:rPr>
              <a:t>2. Creare Contenuti di Valore</a:t>
            </a:r>
            <a:endParaRPr lang="it-IT" dirty="0">
              <a:effectLst/>
              <a:latin typeface="Helvetica Neue" panose="02000503000000020004" pitchFamily="2" charset="0"/>
            </a:endParaRPr>
          </a:p>
          <a:p>
            <a:pPr>
              <a:buFont typeface="Arial" panose="020B0604020202020204" pitchFamily="34" charset="0"/>
              <a:buChar char="•"/>
            </a:pPr>
            <a:r>
              <a:rPr lang="it-IT" b="1" dirty="0">
                <a:effectLst/>
                <a:latin typeface="Helvetica Neue" panose="02000503000000020004" pitchFamily="2" charset="0"/>
              </a:rPr>
              <a:t>Tutorial e Consigli</a:t>
            </a:r>
            <a:r>
              <a:rPr lang="it-IT" dirty="0">
                <a:effectLst/>
                <a:latin typeface="Helvetica Neue" panose="02000503000000020004" pitchFamily="2" charset="0"/>
              </a:rPr>
              <a:t>: Video che mostrano tecniche di gioco, suggerimenti per i tornei, o strategie per migliorare le abilità nei giochi di carte.</a:t>
            </a:r>
          </a:p>
          <a:p>
            <a:pPr>
              <a:buFont typeface="Arial" panose="020B0604020202020204" pitchFamily="34" charset="0"/>
              <a:buChar char="•"/>
            </a:pPr>
            <a:r>
              <a:rPr lang="it-IT" b="1" dirty="0">
                <a:effectLst/>
                <a:latin typeface="Helvetica Neue" panose="02000503000000020004" pitchFamily="2" charset="0"/>
              </a:rPr>
              <a:t>Dietro le Quinte</a:t>
            </a:r>
            <a:r>
              <a:rPr lang="it-IT" dirty="0">
                <a:effectLst/>
                <a:latin typeface="Helvetica Neue" panose="02000503000000020004" pitchFamily="2" charset="0"/>
              </a:rPr>
              <a:t>: Mostrare il processo di progettazione e produzione delle magliette e felpe, creando una connessione con il pubblico.</a:t>
            </a:r>
          </a:p>
          <a:p>
            <a:pPr>
              <a:buFont typeface="Arial" panose="020B0604020202020204" pitchFamily="34" charset="0"/>
              <a:buChar char="•"/>
            </a:pPr>
            <a:r>
              <a:rPr lang="it-IT" b="1" dirty="0">
                <a:effectLst/>
                <a:latin typeface="Helvetica Neue" panose="02000503000000020004" pitchFamily="2" charset="0"/>
              </a:rPr>
              <a:t>Testimonial e Recensioni</a:t>
            </a:r>
            <a:r>
              <a:rPr lang="it-IT" dirty="0">
                <a:effectLst/>
                <a:latin typeface="Helvetica Neue" panose="02000503000000020004" pitchFamily="2" charset="0"/>
              </a:rPr>
              <a:t>: Coinvolgere clienti e influencer che indossano il prodotto, condividendo le loro esperienze.</a:t>
            </a:r>
          </a:p>
          <a:p>
            <a:pPr>
              <a:buFont typeface="Arial" panose="020B0604020202020204" pitchFamily="34" charset="0"/>
              <a:buChar char="•"/>
            </a:pPr>
            <a:r>
              <a:rPr lang="it-IT" b="1" dirty="0">
                <a:effectLst/>
                <a:latin typeface="Helvetica Neue" panose="02000503000000020004" pitchFamily="2" charset="0"/>
              </a:rPr>
              <a:t>Sfide e Trend</a:t>
            </a:r>
            <a:r>
              <a:rPr lang="it-IT" dirty="0">
                <a:effectLst/>
                <a:latin typeface="Helvetica Neue" panose="02000503000000020004" pitchFamily="2" charset="0"/>
              </a:rPr>
              <a:t>: Partecipare a sfide popolari o creare sfide personalizzate legate ai giochi di carte.</a:t>
            </a:r>
          </a:p>
          <a:p>
            <a:pPr>
              <a:buFont typeface="Arial" panose="020B0604020202020204" pitchFamily="34" charset="0"/>
              <a:buChar char="•"/>
            </a:pPr>
            <a:r>
              <a:rPr lang="it-IT" b="1" dirty="0">
                <a:effectLst/>
                <a:latin typeface="Helvetica Neue" panose="02000503000000020004" pitchFamily="2" charset="0"/>
              </a:rPr>
              <a:t>Collaborazioni con Influencer</a:t>
            </a:r>
            <a:r>
              <a:rPr lang="it-IT" dirty="0">
                <a:effectLst/>
                <a:latin typeface="Helvetica Neue" panose="02000503000000020004" pitchFamily="2" charset="0"/>
              </a:rPr>
              <a:t>: Collaborare con influencer del settore per aumentare la portata e la credibilità del brand.</a:t>
            </a:r>
          </a:p>
          <a:p>
            <a:r>
              <a:rPr lang="it-IT" b="1" dirty="0">
                <a:effectLst/>
                <a:latin typeface="Helvetica Neue" panose="02000503000000020004" pitchFamily="2" charset="0"/>
              </a:rPr>
              <a:t>3. Ottimizzare la Frequenza e la Distribuzione</a:t>
            </a:r>
            <a:endParaRPr lang="it-IT" dirty="0">
              <a:effectLst/>
              <a:latin typeface="Helvetica Neue" panose="02000503000000020004" pitchFamily="2" charset="0"/>
            </a:endParaRPr>
          </a:p>
          <a:p>
            <a:pPr>
              <a:buFont typeface="Arial" panose="020B0604020202020204" pitchFamily="34" charset="0"/>
              <a:buChar char="•"/>
            </a:pPr>
            <a:r>
              <a:rPr lang="it-IT" dirty="0">
                <a:effectLst/>
                <a:latin typeface="Helvetica Neue" panose="02000503000000020004" pitchFamily="2" charset="0"/>
              </a:rPr>
              <a:t>Pubblicare contenuti in modo regolare e consistente. Iniziare con almeno 3-4 video a settimana.</a:t>
            </a:r>
          </a:p>
          <a:p>
            <a:pPr>
              <a:buFont typeface="Arial" panose="020B0604020202020204" pitchFamily="34" charset="0"/>
              <a:buChar char="•"/>
            </a:pPr>
            <a:r>
              <a:rPr lang="it-IT" dirty="0">
                <a:effectLst/>
                <a:latin typeface="Helvetica Neue" panose="02000503000000020004" pitchFamily="2" charset="0"/>
              </a:rPr>
              <a:t>Utilizzare hashtag popolari e di tendenza per aumentare la visibilità.</a:t>
            </a:r>
          </a:p>
          <a:p>
            <a:pPr>
              <a:buFont typeface="Arial" panose="020B0604020202020204" pitchFamily="34" charset="0"/>
              <a:buChar char="•"/>
            </a:pPr>
            <a:r>
              <a:rPr lang="it-IT" dirty="0">
                <a:effectLst/>
                <a:latin typeface="Helvetica Neue" panose="02000503000000020004" pitchFamily="2" charset="0"/>
              </a:rPr>
              <a:t>Interagire con gli utenti che commentano o condividono i contenuti, creando un senso di community.</a:t>
            </a:r>
          </a:p>
          <a:p>
            <a:endParaRPr lang="it-IT" dirty="0"/>
          </a:p>
        </p:txBody>
      </p:sp>
    </p:spTree>
    <p:extLst>
      <p:ext uri="{BB962C8B-B14F-4D97-AF65-F5344CB8AC3E}">
        <p14:creationId xmlns:p14="http://schemas.microsoft.com/office/powerpoint/2010/main" val="6795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F56D367F-262D-D90D-B572-5EF1FF5BA4C3}"/>
              </a:ext>
            </a:extLst>
          </p:cNvPr>
          <p:cNvSpPr txBox="1"/>
          <p:nvPr/>
        </p:nvSpPr>
        <p:spPr>
          <a:xfrm>
            <a:off x="146304" y="158496"/>
            <a:ext cx="11740896" cy="6555641"/>
          </a:xfrm>
          <a:prstGeom prst="rect">
            <a:avLst/>
          </a:prstGeom>
          <a:noFill/>
        </p:spPr>
        <p:txBody>
          <a:bodyPr wrap="square" rtlCol="0">
            <a:spAutoFit/>
          </a:bodyPr>
          <a:lstStyle/>
          <a:p>
            <a:r>
              <a:rPr lang="it-IT" sz="2400" b="1" dirty="0">
                <a:solidFill>
                  <a:schemeClr val="bg1"/>
                </a:solidFill>
                <a:effectLst/>
                <a:highlight>
                  <a:srgbClr val="F9D502"/>
                </a:highlight>
                <a:latin typeface="Helvetica Neue" panose="02000503000000020004" pitchFamily="2" charset="0"/>
              </a:rPr>
              <a:t>Annunci a Pagamento (TikTok Ads)</a:t>
            </a:r>
            <a:endParaRPr lang="it-IT" sz="2400" dirty="0">
              <a:solidFill>
                <a:schemeClr val="bg1"/>
              </a:solidFill>
              <a:effectLst/>
              <a:highlight>
                <a:srgbClr val="F9D502"/>
              </a:highlight>
              <a:latin typeface="Helvetica Neue" panose="02000503000000020004" pitchFamily="2" charset="0"/>
            </a:endParaRPr>
          </a:p>
          <a:p>
            <a:r>
              <a:rPr lang="it-IT" dirty="0">
                <a:effectLst/>
                <a:latin typeface="Helvetica Neue" panose="02000503000000020004" pitchFamily="2" charset="0"/>
              </a:rPr>
              <a:t>Gli annunci a pagamento sono un modo efficace per raggiungere un pubblico più ampio e spingere le vendite. Ecco come strutturare una strategia di TikTok Ads per Reraise:</a:t>
            </a:r>
          </a:p>
          <a:p>
            <a:r>
              <a:rPr lang="it-IT" b="1" dirty="0">
                <a:effectLst/>
                <a:latin typeface="Helvetica Neue" panose="02000503000000020004" pitchFamily="2" charset="0"/>
              </a:rPr>
              <a:t>1. Obiettivi e Tipologie di Annunci</a:t>
            </a:r>
            <a:endParaRPr lang="it-IT" dirty="0">
              <a:effectLst/>
              <a:latin typeface="Helvetica Neue" panose="02000503000000020004" pitchFamily="2" charset="0"/>
            </a:endParaRPr>
          </a:p>
          <a:p>
            <a:pPr>
              <a:buFont typeface="Arial" panose="020B0604020202020204" pitchFamily="34" charset="0"/>
              <a:buChar char="•"/>
            </a:pPr>
            <a:r>
              <a:rPr lang="it-IT" b="1" dirty="0">
                <a:effectLst/>
                <a:latin typeface="Helvetica Neue" panose="02000503000000020004" pitchFamily="2" charset="0"/>
              </a:rPr>
              <a:t>Obiettivi</a:t>
            </a:r>
            <a:r>
              <a:rPr lang="it-IT" dirty="0">
                <a:effectLst/>
                <a:latin typeface="Helvetica Neue" panose="02000503000000020004" pitchFamily="2" charset="0"/>
              </a:rPr>
              <a:t>: Definire se l'obiettivo è aumentare la consapevolezza, guidare il traffico verso il sito web o aumentare le conversioni.</a:t>
            </a:r>
          </a:p>
          <a:p>
            <a:pPr>
              <a:buFont typeface="Arial" panose="020B0604020202020204" pitchFamily="34" charset="0"/>
              <a:buChar char="•"/>
            </a:pPr>
            <a:r>
              <a:rPr lang="it-IT" b="1" dirty="0">
                <a:effectLst/>
                <a:latin typeface="Helvetica Neue" panose="02000503000000020004" pitchFamily="2" charset="0"/>
              </a:rPr>
              <a:t>Tipologie di Annunci</a:t>
            </a:r>
            <a:r>
              <a:rPr lang="it-IT" dirty="0">
                <a:effectLst/>
                <a:latin typeface="Helvetica Neue" panose="02000503000000020004" pitchFamily="2" charset="0"/>
              </a:rPr>
              <a:t>: Scegliere tra diversi formati, come In-Feed Ads (che appaiono nel feed degli utenti), Branded Hashtag Challenges (sfide di hashtag brandizzati) e Branded Effects (effetti speciali e filtri).</a:t>
            </a:r>
          </a:p>
          <a:p>
            <a:r>
              <a:rPr lang="it-IT" b="1" dirty="0">
                <a:effectLst/>
                <a:latin typeface="Helvetica Neue" panose="02000503000000020004" pitchFamily="2" charset="0"/>
              </a:rPr>
              <a:t>2. Segmentazione del Pubblico</a:t>
            </a:r>
            <a:endParaRPr lang="it-IT" dirty="0">
              <a:effectLst/>
              <a:latin typeface="Helvetica Neue" panose="02000503000000020004" pitchFamily="2" charset="0"/>
            </a:endParaRPr>
          </a:p>
          <a:p>
            <a:pPr>
              <a:buFont typeface="Arial" panose="020B0604020202020204" pitchFamily="34" charset="0"/>
              <a:buChar char="•"/>
            </a:pPr>
            <a:r>
              <a:rPr lang="it-IT" dirty="0">
                <a:effectLst/>
                <a:latin typeface="Helvetica Neue" panose="02000503000000020004" pitchFamily="2" charset="0"/>
              </a:rPr>
              <a:t>Utilizzare opzioni di targeting per raggiungere il pubblico giusto, ad esempio in base all'età, agli interessi, alla posizione geografica e altro.</a:t>
            </a:r>
          </a:p>
          <a:p>
            <a:pPr>
              <a:buFont typeface="Arial" panose="020B0604020202020204" pitchFamily="34" charset="0"/>
              <a:buChar char="•"/>
            </a:pPr>
            <a:r>
              <a:rPr lang="it-IT" dirty="0">
                <a:effectLst/>
                <a:latin typeface="Helvetica Neue" panose="02000503000000020004" pitchFamily="2" charset="0"/>
              </a:rPr>
              <a:t>Utilizzare il retargeting per raggiungere gli utenti che hanno interagito con i tuoi contenuti organici o visitato il sito web di Reraise.</a:t>
            </a:r>
          </a:p>
          <a:p>
            <a:r>
              <a:rPr lang="it-IT" b="1" dirty="0">
                <a:effectLst/>
                <a:latin typeface="Helvetica Neue" panose="02000503000000020004" pitchFamily="2" charset="0"/>
              </a:rPr>
              <a:t>3. Creazione di Contenuti per gli Annunci</a:t>
            </a:r>
            <a:endParaRPr lang="it-IT" dirty="0">
              <a:effectLst/>
              <a:latin typeface="Helvetica Neue" panose="02000503000000020004" pitchFamily="2" charset="0"/>
            </a:endParaRPr>
          </a:p>
          <a:p>
            <a:pPr>
              <a:buFont typeface="Arial" panose="020B0604020202020204" pitchFamily="34" charset="0"/>
              <a:buChar char="•"/>
            </a:pPr>
            <a:r>
              <a:rPr lang="it-IT" b="1" dirty="0">
                <a:effectLst/>
                <a:latin typeface="Helvetica Neue" panose="02000503000000020004" pitchFamily="2" charset="0"/>
              </a:rPr>
              <a:t>In-Feed Ads</a:t>
            </a:r>
            <a:r>
              <a:rPr lang="it-IT" dirty="0">
                <a:effectLst/>
                <a:latin typeface="Helvetica Neue" panose="02000503000000020004" pitchFamily="2" charset="0"/>
              </a:rPr>
              <a:t>: Creare video brevi e coinvolgenti che catturino l'attenzione nei primi secondi. Utilizzare musica popolare e call-to-action chiare.</a:t>
            </a:r>
          </a:p>
          <a:p>
            <a:pPr>
              <a:buFont typeface="Arial" panose="020B0604020202020204" pitchFamily="34" charset="0"/>
              <a:buChar char="•"/>
            </a:pPr>
            <a:r>
              <a:rPr lang="it-IT" b="1" dirty="0">
                <a:effectLst/>
                <a:latin typeface="Helvetica Neue" panose="02000503000000020004" pitchFamily="2" charset="0"/>
              </a:rPr>
              <a:t>Branded Hashtag Challenges</a:t>
            </a:r>
            <a:r>
              <a:rPr lang="it-IT" dirty="0">
                <a:effectLst/>
                <a:latin typeface="Helvetica Neue" panose="02000503000000020004" pitchFamily="2" charset="0"/>
              </a:rPr>
              <a:t>: Creare sfide divertenti e creative legate ai giochi di carte e incoraggiare gli utenti a partecipare.</a:t>
            </a:r>
          </a:p>
          <a:p>
            <a:pPr>
              <a:buFont typeface="Arial" panose="020B0604020202020204" pitchFamily="34" charset="0"/>
              <a:buChar char="•"/>
            </a:pPr>
            <a:r>
              <a:rPr lang="it-IT" b="1" dirty="0">
                <a:effectLst/>
                <a:latin typeface="Helvetica Neue" panose="02000503000000020004" pitchFamily="2" charset="0"/>
              </a:rPr>
              <a:t>Branded Effects</a:t>
            </a:r>
            <a:r>
              <a:rPr lang="it-IT" dirty="0">
                <a:effectLst/>
                <a:latin typeface="Helvetica Neue" panose="02000503000000020004" pitchFamily="2" charset="0"/>
              </a:rPr>
              <a:t>: Sviluppare effetti visivi e filtri personalizzati che siano coerenti con l'identità del brand.</a:t>
            </a:r>
          </a:p>
          <a:p>
            <a:r>
              <a:rPr lang="it-IT" b="1" dirty="0">
                <a:effectLst/>
                <a:latin typeface="Helvetica Neue" panose="02000503000000020004" pitchFamily="2" charset="0"/>
              </a:rPr>
              <a:t>4. Monitoraggio e Ottimizzazione</a:t>
            </a:r>
            <a:endParaRPr lang="it-IT" dirty="0">
              <a:effectLst/>
              <a:latin typeface="Helvetica Neue" panose="02000503000000020004" pitchFamily="2" charset="0"/>
            </a:endParaRPr>
          </a:p>
          <a:p>
            <a:pPr>
              <a:buFont typeface="Arial" panose="020B0604020202020204" pitchFamily="34" charset="0"/>
              <a:buChar char="•"/>
            </a:pPr>
            <a:r>
              <a:rPr lang="it-IT" dirty="0">
                <a:effectLst/>
                <a:latin typeface="Helvetica Neue" panose="02000503000000020004" pitchFamily="2" charset="0"/>
              </a:rPr>
              <a:t>Monitorare le prestazioni degli annunci, come visualizzazioni, interazioni e conversioni.</a:t>
            </a:r>
          </a:p>
          <a:p>
            <a:pPr>
              <a:buFont typeface="Arial" panose="020B0604020202020204" pitchFamily="34" charset="0"/>
              <a:buChar char="•"/>
            </a:pPr>
            <a:r>
              <a:rPr lang="it-IT" dirty="0">
                <a:effectLst/>
                <a:latin typeface="Helvetica Neue" panose="02000503000000020004" pitchFamily="2" charset="0"/>
              </a:rPr>
              <a:t>Ottimizzare gli annunci in base ai risultati, modificando il targeting, la creatività e il budget.</a:t>
            </a:r>
          </a:p>
          <a:p>
            <a:pPr>
              <a:buFont typeface="Arial" panose="020B0604020202020204" pitchFamily="34" charset="0"/>
              <a:buChar char="•"/>
            </a:pPr>
            <a:r>
              <a:rPr lang="it-IT" dirty="0">
                <a:effectLst/>
                <a:latin typeface="Helvetica Neue" panose="02000503000000020004" pitchFamily="2" charset="0"/>
              </a:rPr>
              <a:t>A/B testing per verificare quale tipo di contenuto e formato funziona meglio.</a:t>
            </a:r>
          </a:p>
        </p:txBody>
      </p:sp>
    </p:spTree>
    <p:extLst>
      <p:ext uri="{BB962C8B-B14F-4D97-AF65-F5344CB8AC3E}">
        <p14:creationId xmlns:p14="http://schemas.microsoft.com/office/powerpoint/2010/main" val="601378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F56D367F-262D-D90D-B572-5EF1FF5BA4C3}"/>
              </a:ext>
            </a:extLst>
          </p:cNvPr>
          <p:cNvSpPr txBox="1"/>
          <p:nvPr/>
        </p:nvSpPr>
        <p:spPr>
          <a:xfrm>
            <a:off x="146304" y="158496"/>
            <a:ext cx="11740896" cy="6247864"/>
          </a:xfrm>
          <a:prstGeom prst="rect">
            <a:avLst/>
          </a:prstGeom>
          <a:noFill/>
        </p:spPr>
        <p:txBody>
          <a:bodyPr wrap="square" rtlCol="0">
            <a:spAutoFit/>
          </a:bodyPr>
          <a:lstStyle/>
          <a:p>
            <a:r>
              <a:rPr lang="it-IT" sz="2000" b="1" dirty="0">
                <a:solidFill>
                  <a:schemeClr val="bg1"/>
                </a:solidFill>
                <a:effectLst/>
                <a:highlight>
                  <a:srgbClr val="F9D502"/>
                </a:highlight>
                <a:latin typeface="Helvetica Neue" panose="02000503000000020004" pitchFamily="2" charset="0"/>
              </a:rPr>
              <a:t>Awareness</a:t>
            </a:r>
          </a:p>
          <a:p>
            <a:endParaRPr lang="it-IT" sz="2000" dirty="0">
              <a:effectLst/>
              <a:latin typeface="Helvetica Neue" panose="02000503000000020004" pitchFamily="2" charset="0"/>
            </a:endParaRPr>
          </a:p>
          <a:p>
            <a:r>
              <a:rPr lang="it-IT" sz="2000" b="1" dirty="0">
                <a:effectLst/>
                <a:latin typeface="Helvetica Neue" panose="02000503000000020004" pitchFamily="2" charset="0"/>
              </a:rPr>
              <a:t>Headline</a:t>
            </a:r>
            <a:endParaRPr lang="it-IT" sz="2000" dirty="0">
              <a:effectLst/>
              <a:latin typeface="Helvetica Neue" panose="02000503000000020004" pitchFamily="2" charset="0"/>
            </a:endParaRPr>
          </a:p>
          <a:p>
            <a:pPr>
              <a:buFont typeface="Arial" panose="020B0604020202020204" pitchFamily="34" charset="0"/>
              <a:buChar char="•"/>
            </a:pPr>
            <a:r>
              <a:rPr lang="it-IT" sz="2000" dirty="0">
                <a:effectLst/>
                <a:latin typeface="Helvetica Neue" panose="02000503000000020004" pitchFamily="2" charset="0"/>
              </a:rPr>
              <a:t>"Reraise: Vesti il poker 🎲"</a:t>
            </a:r>
          </a:p>
          <a:p>
            <a:pPr>
              <a:buFont typeface="Arial" panose="020B0604020202020204" pitchFamily="34" charset="0"/>
              <a:buChar char="•"/>
            </a:pPr>
            <a:r>
              <a:rPr lang="it-IT" sz="2000" dirty="0">
                <a:effectLst/>
                <a:latin typeface="Helvetica Neue" panose="02000503000000020004" pitchFamily="2" charset="0"/>
              </a:rPr>
              <a:t>"Reraise: La moda per gli appassionati ♠️"</a:t>
            </a:r>
          </a:p>
          <a:p>
            <a:pPr>
              <a:buFont typeface="Arial" panose="020B0604020202020204" pitchFamily="34" charset="0"/>
              <a:buChar char="•"/>
            </a:pPr>
            <a:r>
              <a:rPr lang="it-IT" sz="2000" dirty="0">
                <a:effectLst/>
                <a:latin typeface="Helvetica Neue" panose="02000503000000020004" pitchFamily="2" charset="0"/>
              </a:rPr>
              <a:t>"Scopri la nuova collezione Reraise ✨"</a:t>
            </a:r>
          </a:p>
          <a:p>
            <a:r>
              <a:rPr lang="it-IT" sz="2000" b="1" dirty="0">
                <a:effectLst/>
                <a:latin typeface="Helvetica Neue" panose="02000503000000020004" pitchFamily="2" charset="0"/>
              </a:rPr>
              <a:t>Body Copy</a:t>
            </a:r>
            <a:endParaRPr lang="it-IT" sz="2000" dirty="0">
              <a:effectLst/>
              <a:latin typeface="Helvetica Neue" panose="02000503000000020004" pitchFamily="2" charset="0"/>
            </a:endParaRPr>
          </a:p>
          <a:p>
            <a:r>
              <a:rPr lang="it-IT" sz="2000" dirty="0">
                <a:effectLst/>
                <a:latin typeface="Helvetica Neue" panose="02000503000000020004" pitchFamily="2" charset="0"/>
              </a:rPr>
              <a:t>Vuoi vestire come un vero giocatore di poker? Con Reraise puoi! 🎉 I nostri design unici e i materiali di alta qualità ti daranno lo stile perfetto per ogni occasione. Scegli tra le nostre t-shirt e felpe e mostra il tuo amore per i giochi di carte 🃏.</a:t>
            </a:r>
          </a:p>
          <a:p>
            <a:r>
              <a:rPr lang="it-IT" sz="2000" dirty="0">
                <a:effectLst/>
                <a:latin typeface="Helvetica Neue" panose="02000503000000020004" pitchFamily="2" charset="0"/>
              </a:rPr>
              <a:t>Dai un'occhiata alla nostra collezione e inizia a vestire la tua passione! 💪</a:t>
            </a:r>
          </a:p>
          <a:p>
            <a:r>
              <a:rPr lang="it-IT" sz="2000" b="1" dirty="0">
                <a:effectLst/>
                <a:latin typeface="Helvetica Neue" panose="02000503000000020004" pitchFamily="2" charset="0"/>
              </a:rPr>
              <a:t>Obiettivo</a:t>
            </a:r>
            <a:endParaRPr lang="it-IT" sz="2000" dirty="0">
              <a:effectLst/>
              <a:latin typeface="Helvetica Neue" panose="02000503000000020004" pitchFamily="2" charset="0"/>
            </a:endParaRPr>
          </a:p>
          <a:p>
            <a:r>
              <a:rPr lang="it-IT" sz="2000" dirty="0">
                <a:effectLst/>
                <a:latin typeface="Helvetica Neue" panose="02000503000000020004" pitchFamily="2" charset="0"/>
              </a:rPr>
              <a:t>Aumentare la consapevolezza del brand Reraise tra gli appassionati di giochi di carte.</a:t>
            </a:r>
          </a:p>
          <a:p>
            <a:r>
              <a:rPr lang="it-IT" sz="2000" b="1" dirty="0">
                <a:effectLst/>
                <a:latin typeface="Helvetica Neue" panose="02000503000000020004" pitchFamily="2" charset="0"/>
              </a:rPr>
              <a:t>Distribuzione</a:t>
            </a:r>
            <a:endParaRPr lang="it-IT" sz="2000" dirty="0">
              <a:effectLst/>
              <a:latin typeface="Helvetica Neue" panose="02000503000000020004" pitchFamily="2" charset="0"/>
            </a:endParaRPr>
          </a:p>
          <a:p>
            <a:r>
              <a:rPr lang="it-IT" sz="2000" dirty="0">
                <a:effectLst/>
                <a:latin typeface="Helvetica Neue" panose="02000503000000020004" pitchFamily="2" charset="0"/>
              </a:rPr>
              <a:t>Targeting di utenti che amano i giochi di carte, il poker e hanno interessi simili. Distribuzione su TikTok con targeting basato su età, interessi e comportamento.</a:t>
            </a:r>
          </a:p>
          <a:p>
            <a:r>
              <a:rPr lang="it-IT" sz="2000" b="1" dirty="0">
                <a:effectLst/>
                <a:latin typeface="Helvetica Neue" panose="02000503000000020004" pitchFamily="2" charset="0"/>
              </a:rPr>
              <a:t>Retargeting</a:t>
            </a:r>
            <a:endParaRPr lang="it-IT" sz="2000" dirty="0">
              <a:effectLst/>
              <a:latin typeface="Helvetica Neue" panose="02000503000000020004" pitchFamily="2" charset="0"/>
            </a:endParaRPr>
          </a:p>
          <a:p>
            <a:r>
              <a:rPr lang="it-IT" sz="2000" dirty="0">
                <a:effectLst/>
                <a:latin typeface="Helvetica Neue" panose="02000503000000020004" pitchFamily="2" charset="0"/>
              </a:rPr>
              <a:t>Retargeting di utenti che hanno mostrato interesse per i giochi di carte o brand simili.</a:t>
            </a:r>
          </a:p>
          <a:p>
            <a:r>
              <a:rPr lang="it-IT" sz="2000" b="1" dirty="0">
                <a:effectLst/>
                <a:latin typeface="Helvetica Neue" panose="02000503000000020004" pitchFamily="2" charset="0"/>
              </a:rPr>
              <a:t>Call to Action</a:t>
            </a:r>
            <a:endParaRPr lang="it-IT" sz="2000" dirty="0">
              <a:effectLst/>
              <a:latin typeface="Helvetica Neue" panose="02000503000000020004" pitchFamily="2" charset="0"/>
            </a:endParaRPr>
          </a:p>
          <a:p>
            <a:r>
              <a:rPr lang="it-IT" sz="2000" dirty="0">
                <a:effectLst/>
                <a:latin typeface="Helvetica Neue" panose="02000503000000020004" pitchFamily="2" charset="0"/>
              </a:rPr>
              <a:t>"Scopri di più"</a:t>
            </a:r>
          </a:p>
        </p:txBody>
      </p:sp>
    </p:spTree>
    <p:extLst>
      <p:ext uri="{BB962C8B-B14F-4D97-AF65-F5344CB8AC3E}">
        <p14:creationId xmlns:p14="http://schemas.microsoft.com/office/powerpoint/2010/main" val="114542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F56D367F-262D-D90D-B572-5EF1FF5BA4C3}"/>
              </a:ext>
            </a:extLst>
          </p:cNvPr>
          <p:cNvSpPr txBox="1"/>
          <p:nvPr/>
        </p:nvSpPr>
        <p:spPr>
          <a:xfrm>
            <a:off x="146304" y="158496"/>
            <a:ext cx="11740896" cy="6555641"/>
          </a:xfrm>
          <a:prstGeom prst="rect">
            <a:avLst/>
          </a:prstGeom>
          <a:noFill/>
        </p:spPr>
        <p:txBody>
          <a:bodyPr wrap="square" rtlCol="0">
            <a:spAutoFit/>
          </a:bodyPr>
          <a:lstStyle/>
          <a:p>
            <a:r>
              <a:rPr lang="it-IT" sz="2000" b="1" dirty="0">
                <a:solidFill>
                  <a:schemeClr val="bg1"/>
                </a:solidFill>
                <a:effectLst/>
                <a:highlight>
                  <a:srgbClr val="F9D502"/>
                </a:highlight>
                <a:latin typeface="Helvetica Neue" panose="02000503000000020004" pitchFamily="2" charset="0"/>
              </a:rPr>
              <a:t>Conversion</a:t>
            </a:r>
          </a:p>
          <a:p>
            <a:endParaRPr lang="it-IT" sz="2000" dirty="0">
              <a:solidFill>
                <a:schemeClr val="bg1"/>
              </a:solidFill>
              <a:effectLst/>
              <a:highlight>
                <a:srgbClr val="F9D502"/>
              </a:highlight>
              <a:latin typeface="Helvetica Neue" panose="02000503000000020004" pitchFamily="2" charset="0"/>
            </a:endParaRPr>
          </a:p>
          <a:p>
            <a:r>
              <a:rPr lang="it-IT" sz="2000" b="1" dirty="0">
                <a:effectLst/>
                <a:latin typeface="Helvetica Neue" panose="02000503000000020004" pitchFamily="2" charset="0"/>
              </a:rPr>
              <a:t>Headline</a:t>
            </a:r>
            <a:endParaRPr lang="it-IT" sz="2000" dirty="0">
              <a:effectLst/>
              <a:latin typeface="Helvetica Neue" panose="02000503000000020004" pitchFamily="2" charset="0"/>
            </a:endParaRPr>
          </a:p>
          <a:p>
            <a:pPr>
              <a:buFont typeface="Arial" panose="020B0604020202020204" pitchFamily="34" charset="0"/>
              <a:buChar char="•"/>
            </a:pPr>
            <a:r>
              <a:rPr lang="it-IT" sz="2000" dirty="0">
                <a:effectLst/>
                <a:latin typeface="Helvetica Neue" panose="02000503000000020004" pitchFamily="2" charset="0"/>
              </a:rPr>
              <a:t>"Reraise: Vestiti per vincere 🏆"</a:t>
            </a:r>
          </a:p>
          <a:p>
            <a:pPr>
              <a:buFont typeface="Arial" panose="020B0604020202020204" pitchFamily="34" charset="0"/>
              <a:buChar char="•"/>
            </a:pPr>
            <a:r>
              <a:rPr lang="it-IT" sz="2000" dirty="0">
                <a:effectLst/>
                <a:latin typeface="Helvetica Neue" panose="02000503000000020004" pitchFamily="2" charset="0"/>
              </a:rPr>
              <a:t>"Scopri le offerte speciali 🎁"</a:t>
            </a:r>
          </a:p>
          <a:p>
            <a:pPr>
              <a:buFont typeface="Arial" panose="020B0604020202020204" pitchFamily="34" charset="0"/>
              <a:buChar char="•"/>
            </a:pPr>
            <a:r>
              <a:rPr lang="it-IT" sz="2000" dirty="0">
                <a:effectLst/>
                <a:latin typeface="Helvetica Neue" panose="02000503000000020004" pitchFamily="2" charset="0"/>
              </a:rPr>
              <a:t>"Acquista la tua t-shirt preferita ✨"</a:t>
            </a:r>
          </a:p>
          <a:p>
            <a:r>
              <a:rPr lang="it-IT" sz="2000" b="1" dirty="0">
                <a:effectLst/>
                <a:latin typeface="Helvetica Neue" panose="02000503000000020004" pitchFamily="2" charset="0"/>
              </a:rPr>
              <a:t>Body Copy</a:t>
            </a:r>
            <a:endParaRPr lang="it-IT" sz="2000" dirty="0">
              <a:effectLst/>
              <a:latin typeface="Helvetica Neue" panose="02000503000000020004" pitchFamily="2" charset="0"/>
            </a:endParaRPr>
          </a:p>
          <a:p>
            <a:r>
              <a:rPr lang="it-IT" sz="2000" dirty="0">
                <a:effectLst/>
                <a:latin typeface="Helvetica Neue" panose="02000503000000020004" pitchFamily="2" charset="0"/>
              </a:rPr>
              <a:t>Pronto a portare il tuo stile al livello successivo? Con Reraise, puoi trovare t-shirt e felpe dal design unico e tessuti di alta qualità. Perfette per chi ama il poker e i giochi di carte 🃏.</a:t>
            </a:r>
          </a:p>
          <a:p>
            <a:r>
              <a:rPr lang="it-IT" sz="2000" dirty="0">
                <a:effectLst/>
                <a:latin typeface="Helvetica Neue" panose="02000503000000020004" pitchFamily="2" charset="0"/>
              </a:rPr>
              <a:t>Ottieni sconti esclusivi e offerte speciali. Non perdere l'occasione di fare il pieno di stile e unirti alla community di Reraise 💪.</a:t>
            </a:r>
          </a:p>
          <a:p>
            <a:r>
              <a:rPr lang="it-IT" sz="2000" b="1" dirty="0">
                <a:effectLst/>
                <a:latin typeface="Helvetica Neue" panose="02000503000000020004" pitchFamily="2" charset="0"/>
              </a:rPr>
              <a:t>Obiettivo</a:t>
            </a:r>
            <a:endParaRPr lang="it-IT" sz="2000" dirty="0">
              <a:effectLst/>
              <a:latin typeface="Helvetica Neue" panose="02000503000000020004" pitchFamily="2" charset="0"/>
            </a:endParaRPr>
          </a:p>
          <a:p>
            <a:r>
              <a:rPr lang="it-IT" sz="2000" dirty="0">
                <a:effectLst/>
                <a:latin typeface="Helvetica Neue" panose="02000503000000020004" pitchFamily="2" charset="0"/>
              </a:rPr>
              <a:t>Stimolare le conversioni e incentivare gli acquisti sul sito di Reraise.</a:t>
            </a:r>
          </a:p>
          <a:p>
            <a:r>
              <a:rPr lang="it-IT" sz="2000" b="1" dirty="0">
                <a:effectLst/>
                <a:latin typeface="Helvetica Neue" panose="02000503000000020004" pitchFamily="2" charset="0"/>
              </a:rPr>
              <a:t>Distribuzione</a:t>
            </a:r>
            <a:endParaRPr lang="it-IT" sz="2000" dirty="0">
              <a:effectLst/>
              <a:latin typeface="Helvetica Neue" panose="02000503000000020004" pitchFamily="2" charset="0"/>
            </a:endParaRPr>
          </a:p>
          <a:p>
            <a:r>
              <a:rPr lang="it-IT" sz="2000" dirty="0">
                <a:effectLst/>
                <a:latin typeface="Helvetica Neue" panose="02000503000000020004" pitchFamily="2" charset="0"/>
              </a:rPr>
              <a:t>Distribuzione attraverso segmenti di pubblico interessati a giochi di carte e abbigliamento. Distribuzione su TikTok con targeting basato su interessi e comportamento degli utenti.</a:t>
            </a:r>
          </a:p>
          <a:p>
            <a:r>
              <a:rPr lang="it-IT" sz="2000" b="1" dirty="0">
                <a:effectLst/>
                <a:latin typeface="Helvetica Neue" panose="02000503000000020004" pitchFamily="2" charset="0"/>
              </a:rPr>
              <a:t>Retargeting</a:t>
            </a:r>
            <a:endParaRPr lang="it-IT" sz="2000" dirty="0">
              <a:effectLst/>
              <a:latin typeface="Helvetica Neue" panose="02000503000000020004" pitchFamily="2" charset="0"/>
            </a:endParaRPr>
          </a:p>
          <a:p>
            <a:r>
              <a:rPr lang="it-IT" sz="2000" dirty="0">
                <a:effectLst/>
                <a:latin typeface="Helvetica Neue" panose="02000503000000020004" pitchFamily="2" charset="0"/>
              </a:rPr>
              <a:t>Retargeting di utenti che hanno aggiunto prodotti al carrello senza completare l'acquisto o hanno interagito con inserzioni precedenti.</a:t>
            </a:r>
          </a:p>
          <a:p>
            <a:r>
              <a:rPr lang="it-IT" sz="2000" b="1" dirty="0">
                <a:effectLst/>
                <a:latin typeface="Helvetica Neue" panose="02000503000000020004" pitchFamily="2" charset="0"/>
              </a:rPr>
              <a:t>Call to Action</a:t>
            </a:r>
            <a:endParaRPr lang="it-IT" sz="2000" dirty="0">
              <a:effectLst/>
              <a:latin typeface="Helvetica Neue" panose="02000503000000020004" pitchFamily="2" charset="0"/>
            </a:endParaRPr>
          </a:p>
          <a:p>
            <a:r>
              <a:rPr lang="it-IT" sz="2000" dirty="0">
                <a:effectLst/>
                <a:latin typeface="Helvetica Neue" panose="02000503000000020004" pitchFamily="2" charset="0"/>
              </a:rPr>
              <a:t>"Acquista ora"</a:t>
            </a:r>
          </a:p>
        </p:txBody>
      </p:sp>
    </p:spTree>
    <p:extLst>
      <p:ext uri="{BB962C8B-B14F-4D97-AF65-F5344CB8AC3E}">
        <p14:creationId xmlns:p14="http://schemas.microsoft.com/office/powerpoint/2010/main" val="37550056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a 1">
            <a:extLst>
              <a:ext uri="{FF2B5EF4-FFF2-40B4-BE49-F238E27FC236}">
                <a16:creationId xmlns:a16="http://schemas.microsoft.com/office/drawing/2014/main" id="{065656E6-D047-75FE-3B28-D8F6D46D782F}"/>
              </a:ext>
            </a:extLst>
          </p:cNvPr>
          <p:cNvGraphicFramePr>
            <a:graphicFrameLocks noGrp="1"/>
          </p:cNvGraphicFramePr>
          <p:nvPr>
            <p:extLst>
              <p:ext uri="{D42A27DB-BD31-4B8C-83A1-F6EECF244321}">
                <p14:modId xmlns:p14="http://schemas.microsoft.com/office/powerpoint/2010/main" val="3582801198"/>
              </p:ext>
            </p:extLst>
          </p:nvPr>
        </p:nvGraphicFramePr>
        <p:xfrm>
          <a:off x="0" y="48678"/>
          <a:ext cx="12192000" cy="6809322"/>
        </p:xfrm>
        <a:graphic>
          <a:graphicData uri="http://schemas.openxmlformats.org/drawingml/2006/table">
            <a:tbl>
              <a:tblPr/>
              <a:tblGrid>
                <a:gridCol w="2438400">
                  <a:extLst>
                    <a:ext uri="{9D8B030D-6E8A-4147-A177-3AD203B41FA5}">
                      <a16:colId xmlns:a16="http://schemas.microsoft.com/office/drawing/2014/main" val="1134166666"/>
                    </a:ext>
                  </a:extLst>
                </a:gridCol>
                <a:gridCol w="2438400">
                  <a:extLst>
                    <a:ext uri="{9D8B030D-6E8A-4147-A177-3AD203B41FA5}">
                      <a16:colId xmlns:a16="http://schemas.microsoft.com/office/drawing/2014/main" val="3118027608"/>
                    </a:ext>
                  </a:extLst>
                </a:gridCol>
                <a:gridCol w="2438400">
                  <a:extLst>
                    <a:ext uri="{9D8B030D-6E8A-4147-A177-3AD203B41FA5}">
                      <a16:colId xmlns:a16="http://schemas.microsoft.com/office/drawing/2014/main" val="3823768527"/>
                    </a:ext>
                  </a:extLst>
                </a:gridCol>
                <a:gridCol w="2438400">
                  <a:extLst>
                    <a:ext uri="{9D8B030D-6E8A-4147-A177-3AD203B41FA5}">
                      <a16:colId xmlns:a16="http://schemas.microsoft.com/office/drawing/2014/main" val="2641737662"/>
                    </a:ext>
                  </a:extLst>
                </a:gridCol>
                <a:gridCol w="2438400">
                  <a:extLst>
                    <a:ext uri="{9D8B030D-6E8A-4147-A177-3AD203B41FA5}">
                      <a16:colId xmlns:a16="http://schemas.microsoft.com/office/drawing/2014/main" val="647863799"/>
                    </a:ext>
                  </a:extLst>
                </a:gridCol>
              </a:tblGrid>
              <a:tr h="312300">
                <a:tc>
                  <a:txBody>
                    <a:bodyPr/>
                    <a:lstStyle/>
                    <a:p>
                      <a:r>
                        <a:rPr lang="it-IT" sz="1600" b="1">
                          <a:effectLst/>
                          <a:latin typeface=".AppleSystemUIFont"/>
                        </a:rPr>
                        <a:t>Fase del Funnel</a:t>
                      </a:r>
                      <a:endParaRPr lang="it-IT" sz="1600">
                        <a:effectLst/>
                        <a:latin typeface=".AppleSystemUIFont"/>
                      </a:endParaRP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600" b="1">
                          <a:effectLst/>
                          <a:latin typeface=".AppleSystemUIFont"/>
                        </a:rPr>
                        <a:t>Varianti</a:t>
                      </a:r>
                      <a:endParaRPr lang="it-IT" sz="1600">
                        <a:effectLst/>
                        <a:latin typeface=".AppleSystemUIFont"/>
                      </a:endParaRP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600" b="1">
                          <a:effectLst/>
                          <a:latin typeface=".AppleSystemUIFont"/>
                        </a:rPr>
                        <a:t>Headline</a:t>
                      </a:r>
                      <a:endParaRPr lang="it-IT" sz="1600">
                        <a:effectLst/>
                        <a:latin typeface=".AppleSystemUIFont"/>
                      </a:endParaRP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600" b="1">
                          <a:effectLst/>
                          <a:latin typeface=".AppleSystemUIFont"/>
                        </a:rPr>
                        <a:t>Body Copy</a:t>
                      </a:r>
                      <a:endParaRPr lang="it-IT" sz="1600">
                        <a:effectLst/>
                        <a:latin typeface=".AppleSystemUIFont"/>
                      </a:endParaRP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600" b="1" dirty="0">
                          <a:effectLst/>
                          <a:latin typeface=".AppleSystemUIFont"/>
                        </a:rPr>
                        <a:t>Call to Action</a:t>
                      </a:r>
                      <a:endParaRPr lang="it-IT" sz="1600" dirty="0">
                        <a:effectLst/>
                        <a:latin typeface=".AppleSystemUIFont"/>
                      </a:endParaRP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extLst>
                  <a:ext uri="{0D108BD9-81ED-4DB2-BD59-A6C34878D82A}">
                    <a16:rowId xmlns:a16="http://schemas.microsoft.com/office/drawing/2014/main" val="2654831910"/>
                  </a:ext>
                </a:extLst>
              </a:tr>
              <a:tr h="975648">
                <a:tc>
                  <a:txBody>
                    <a:bodyPr/>
                    <a:lstStyle/>
                    <a:p>
                      <a:r>
                        <a:rPr lang="it-IT" sz="1800" dirty="0">
                          <a:effectLst/>
                          <a:latin typeface=".AppleSystemUIFont"/>
                        </a:rPr>
                        <a:t>Awareness</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800">
                          <a:effectLst/>
                          <a:latin typeface=".AppleSystemUIFont"/>
                        </a:rPr>
                        <a:t>1</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600">
                          <a:effectLst/>
                          <a:latin typeface=".AppleSystemUIFont"/>
                        </a:rPr>
                        <a:t>"Reraise: Vesti il Poker </a:t>
                      </a:r>
                      <a:r>
                        <a:rPr lang="it-IT" sz="1600">
                          <a:effectLst/>
                          <a:latin typeface=".Apple Color Emoji UI"/>
                        </a:rPr>
                        <a:t>🎲</a:t>
                      </a:r>
                      <a:r>
                        <a:rPr lang="it-IT" sz="1600">
                          <a:effectLst/>
                          <a:latin typeface=".AppleSystemUIFont"/>
                        </a:rPr>
                        <a:t>"</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100">
                          <a:effectLst/>
                          <a:latin typeface=".AppleSystemUIFont"/>
                        </a:rPr>
                        <a:t>Ami il poker e i giochi di carte? Dai un'occhiata a Reraise! La nostra collezione di t-shirt e felpe ti offre stile e comfort. Perfetta per ogni giocatore! Scopri di più! </a:t>
                      </a:r>
                      <a:r>
                        <a:rPr lang="it-IT" sz="1100">
                          <a:effectLst/>
                          <a:latin typeface=".Apple Color Emoji UI"/>
                        </a:rPr>
                        <a:t>✨</a:t>
                      </a:r>
                      <a:endParaRPr lang="it-IT" sz="1100">
                        <a:effectLst/>
                        <a:latin typeface=".AppleSystemUIFont"/>
                      </a:endParaRP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600">
                          <a:effectLst/>
                          <a:latin typeface=".AppleSystemUIFont"/>
                        </a:rPr>
                        <a:t>"Scopri di più"</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extLst>
                  <a:ext uri="{0D108BD9-81ED-4DB2-BD59-A6C34878D82A}">
                    <a16:rowId xmlns:a16="http://schemas.microsoft.com/office/drawing/2014/main" val="4100511419"/>
                  </a:ext>
                </a:extLst>
              </a:tr>
              <a:tr h="975648">
                <a:tc>
                  <a:txBody>
                    <a:bodyPr/>
                    <a:lstStyle/>
                    <a:p>
                      <a:br>
                        <a:rPr lang="it-IT" sz="1800" dirty="0">
                          <a:effectLst/>
                          <a:latin typeface="Helvetica" pitchFamily="2" charset="0"/>
                        </a:rPr>
                      </a:br>
                      <a:endParaRPr lang="it-IT" sz="1800" dirty="0">
                        <a:effectLst/>
                        <a:latin typeface="Helvetica" pitchFamily="2" charset="0"/>
                      </a:endParaRP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800">
                          <a:effectLst/>
                          <a:latin typeface=".AppleSystemUIFont"/>
                        </a:rPr>
                        <a:t>2</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600">
                          <a:effectLst/>
                          <a:latin typeface=".AppleSystemUIFont"/>
                        </a:rPr>
                        <a:t>"Scopri la moda di Reraise </a:t>
                      </a:r>
                      <a:r>
                        <a:rPr lang="it-IT" sz="1600">
                          <a:effectLst/>
                          <a:latin typeface=".Apple Color Emoji UI"/>
                        </a:rPr>
                        <a:t>🃏</a:t>
                      </a:r>
                      <a:r>
                        <a:rPr lang="it-IT" sz="1600">
                          <a:effectLst/>
                          <a:latin typeface=".AppleSystemUIFont"/>
                        </a:rPr>
                        <a:t>"</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100" dirty="0">
                          <a:effectLst/>
                          <a:latin typeface=".AppleSystemUIFont"/>
                        </a:rPr>
                        <a:t>Reraise è il brand ideale per chi ama i giochi di carte. T-shirt e felpe con design originali e tessuti di qualità. Scegli il tuo stile e vestiti per vincere! </a:t>
                      </a:r>
                      <a:r>
                        <a:rPr lang="it-IT" sz="1100" dirty="0">
                          <a:effectLst/>
                          <a:latin typeface=".Apple Color Emoji UI"/>
                        </a:rPr>
                        <a:t>💪</a:t>
                      </a:r>
                      <a:endParaRPr lang="it-IT" sz="1100" dirty="0">
                        <a:effectLst/>
                        <a:latin typeface=".AppleSystemUIFont"/>
                      </a:endParaRP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600">
                          <a:effectLst/>
                          <a:latin typeface=".AppleSystemUIFont"/>
                        </a:rPr>
                        <a:t>"Scopri di più"</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extLst>
                  <a:ext uri="{0D108BD9-81ED-4DB2-BD59-A6C34878D82A}">
                    <a16:rowId xmlns:a16="http://schemas.microsoft.com/office/drawing/2014/main" val="3372266938"/>
                  </a:ext>
                </a:extLst>
              </a:tr>
              <a:tr h="1298375">
                <a:tc>
                  <a:txBody>
                    <a:bodyPr/>
                    <a:lstStyle/>
                    <a:p>
                      <a:r>
                        <a:rPr lang="it-IT" sz="1800">
                          <a:effectLst/>
                          <a:latin typeface=".AppleSystemUIFont"/>
                        </a:rPr>
                        <a:t>Consideration</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800">
                          <a:effectLst/>
                          <a:latin typeface=".AppleSystemUIFont"/>
                        </a:rPr>
                        <a:t>1</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600">
                          <a:effectLst/>
                          <a:latin typeface=".AppleSystemUIFont"/>
                        </a:rPr>
                        <a:t>"Reraise: Stile e Poker </a:t>
                      </a:r>
                      <a:r>
                        <a:rPr lang="it-IT" sz="1600">
                          <a:effectLst/>
                          <a:latin typeface=".Apple Color Emoji UI"/>
                        </a:rPr>
                        <a:t>🔥</a:t>
                      </a:r>
                      <a:r>
                        <a:rPr lang="it-IT" sz="1600">
                          <a:effectLst/>
                          <a:latin typeface=".AppleSystemUIFont"/>
                        </a:rPr>
                        <a:t>"</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100">
                          <a:effectLst/>
                          <a:latin typeface=".AppleSystemUIFont"/>
                        </a:rPr>
                        <a:t>Hai bisogno di abbigliamento che esprima la tua passione per i giochi di carte? Con Reraise hai tutto quello che cerchi! T-shirt e felpe con design unici e confortevoli. Vieni a scoprire la nostra collezione! </a:t>
                      </a:r>
                      <a:r>
                        <a:rPr lang="it-IT" sz="1100">
                          <a:effectLst/>
                          <a:latin typeface=".Apple Color Emoji UI"/>
                        </a:rPr>
                        <a:t>💯</a:t>
                      </a:r>
                      <a:endParaRPr lang="it-IT" sz="1100">
                        <a:effectLst/>
                        <a:latin typeface=".AppleSystemUIFont"/>
                      </a:endParaRP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600">
                          <a:effectLst/>
                          <a:latin typeface=".AppleSystemUIFont"/>
                        </a:rPr>
                        <a:t>"Guarda ora"</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extLst>
                  <a:ext uri="{0D108BD9-81ED-4DB2-BD59-A6C34878D82A}">
                    <a16:rowId xmlns:a16="http://schemas.microsoft.com/office/drawing/2014/main" val="1024124284"/>
                  </a:ext>
                </a:extLst>
              </a:tr>
              <a:tr h="1298375">
                <a:tc>
                  <a:txBody>
                    <a:bodyPr/>
                    <a:lstStyle/>
                    <a:p>
                      <a:br>
                        <a:rPr lang="it-IT" sz="1800">
                          <a:effectLst/>
                          <a:latin typeface="Helvetica" pitchFamily="2" charset="0"/>
                        </a:rPr>
                      </a:br>
                      <a:endParaRPr lang="it-IT" sz="1800">
                        <a:effectLst/>
                        <a:latin typeface="Helvetica" pitchFamily="2" charset="0"/>
                      </a:endParaRP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800">
                          <a:effectLst/>
                          <a:latin typeface=".AppleSystemUIFont"/>
                        </a:rPr>
                        <a:t>2</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600">
                          <a:effectLst/>
                          <a:latin typeface=".AppleSystemUIFont"/>
                        </a:rPr>
                        <a:t>"Reraise: Moda per gli appassionati </a:t>
                      </a:r>
                      <a:r>
                        <a:rPr lang="it-IT" sz="1600">
                          <a:effectLst/>
                          <a:latin typeface=".Apple Color Emoji UI"/>
                        </a:rPr>
                        <a:t>🎉</a:t>
                      </a:r>
                      <a:r>
                        <a:rPr lang="it-IT" sz="1600">
                          <a:effectLst/>
                          <a:latin typeface=".AppleSystemUIFont"/>
                        </a:rPr>
                        <a:t>"</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100">
                          <a:effectLst/>
                          <a:latin typeface=".AppleSystemUIFont"/>
                        </a:rPr>
                        <a:t>Reraise è il brand per chi ama il poker e i giochi di carte. Design originali, tessuti di qualità e comfort senza compromessi. Scopri la nostra collezione e trova il capo che fa per te! </a:t>
                      </a:r>
                      <a:r>
                        <a:rPr lang="it-IT" sz="1100">
                          <a:effectLst/>
                          <a:latin typeface=".Apple Color Emoji UI"/>
                        </a:rPr>
                        <a:t>🌟</a:t>
                      </a:r>
                      <a:endParaRPr lang="it-IT" sz="1100">
                        <a:effectLst/>
                        <a:latin typeface=".AppleSystemUIFont"/>
                      </a:endParaRP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600">
                          <a:effectLst/>
                          <a:latin typeface=".AppleSystemUIFont"/>
                        </a:rPr>
                        <a:t>"Scopri ora"</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extLst>
                  <a:ext uri="{0D108BD9-81ED-4DB2-BD59-A6C34878D82A}">
                    <a16:rowId xmlns:a16="http://schemas.microsoft.com/office/drawing/2014/main" val="3378258098"/>
                  </a:ext>
                </a:extLst>
              </a:tr>
              <a:tr h="1083223">
                <a:tc>
                  <a:txBody>
                    <a:bodyPr/>
                    <a:lstStyle/>
                    <a:p>
                      <a:r>
                        <a:rPr lang="it-IT" sz="1800" dirty="0">
                          <a:effectLst/>
                          <a:latin typeface=".AppleSystemUIFont"/>
                        </a:rPr>
                        <a:t>Conversion</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800">
                          <a:effectLst/>
                          <a:latin typeface=".AppleSystemUIFont"/>
                        </a:rPr>
                        <a:t>1</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600">
                          <a:effectLst/>
                          <a:latin typeface=".AppleSystemUIFont"/>
                        </a:rPr>
                        <a:t>"Reraise: Vestiti per vincere </a:t>
                      </a:r>
                      <a:r>
                        <a:rPr lang="it-IT" sz="1600">
                          <a:effectLst/>
                          <a:latin typeface=".Apple Color Emoji UI"/>
                        </a:rPr>
                        <a:t>🏆</a:t>
                      </a:r>
                      <a:r>
                        <a:rPr lang="it-IT" sz="1600">
                          <a:effectLst/>
                          <a:latin typeface=".AppleSystemUIFont"/>
                        </a:rPr>
                        <a:t>"</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100">
                          <a:effectLst/>
                          <a:latin typeface=".AppleSystemUIFont"/>
                        </a:rPr>
                        <a:t>Preparati per il tuo prossimo torneo con le t-shirt e le felpe di Reraise! Design esclusivi e materiali di alta qualità. Approfitta delle offerte speciali e unisciti alla community! </a:t>
                      </a:r>
                      <a:r>
                        <a:rPr lang="it-IT" sz="1100">
                          <a:effectLst/>
                          <a:latin typeface=".Apple Color Emoji UI"/>
                        </a:rPr>
                        <a:t>🎁</a:t>
                      </a:r>
                      <a:endParaRPr lang="it-IT" sz="1100">
                        <a:effectLst/>
                        <a:latin typeface=".AppleSystemUIFont"/>
                      </a:endParaRP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600">
                          <a:effectLst/>
                          <a:latin typeface=".AppleSystemUIFont"/>
                        </a:rPr>
                        <a:t>"Acquista ora"</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extLst>
                  <a:ext uri="{0D108BD9-81ED-4DB2-BD59-A6C34878D82A}">
                    <a16:rowId xmlns:a16="http://schemas.microsoft.com/office/drawing/2014/main" val="4027654919"/>
                  </a:ext>
                </a:extLst>
              </a:tr>
              <a:tr h="865753">
                <a:tc>
                  <a:txBody>
                    <a:bodyPr/>
                    <a:lstStyle/>
                    <a:p>
                      <a:br>
                        <a:rPr lang="it-IT" sz="1100">
                          <a:effectLst/>
                          <a:latin typeface="Helvetica" pitchFamily="2" charset="0"/>
                        </a:rPr>
                      </a:br>
                      <a:endParaRPr lang="it-IT" sz="1100">
                        <a:effectLst/>
                        <a:latin typeface="Helvetica" pitchFamily="2" charset="0"/>
                      </a:endParaRP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800" dirty="0">
                          <a:effectLst/>
                          <a:latin typeface=".AppleSystemUIFont"/>
                        </a:rPr>
                        <a:t>2</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600" dirty="0">
                          <a:effectLst/>
                          <a:latin typeface=".AppleSystemUIFont"/>
                        </a:rPr>
                        <a:t>"Reraise: Offerte esclusive </a:t>
                      </a:r>
                      <a:r>
                        <a:rPr lang="it-IT" sz="1600" dirty="0">
                          <a:effectLst/>
                          <a:latin typeface=".Apple Color Emoji UI"/>
                        </a:rPr>
                        <a:t>💥</a:t>
                      </a:r>
                      <a:r>
                        <a:rPr lang="it-IT" sz="1600" dirty="0">
                          <a:effectLst/>
                          <a:latin typeface=".AppleSystemUIFont"/>
                        </a:rPr>
                        <a:t>"</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100">
                          <a:effectLst/>
                          <a:latin typeface=".AppleSystemUIFont"/>
                        </a:rPr>
                        <a:t>Non perdere le offerte speciali su Reraise! Ottieni sconti esclusivi sulle nostre t-shirt e felpe. Perfette per i giocatori di poker e gli appassionati di giochi di carte. Acquista ora e risparmia! </a:t>
                      </a:r>
                      <a:r>
                        <a:rPr lang="it-IT" sz="1100">
                          <a:effectLst/>
                          <a:latin typeface=".Apple Color Emoji UI"/>
                        </a:rPr>
                        <a:t>💸</a:t>
                      </a:r>
                      <a:endParaRPr lang="it-IT" sz="1100">
                        <a:effectLst/>
                        <a:latin typeface=".AppleSystemUIFont"/>
                      </a:endParaRP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tc>
                  <a:txBody>
                    <a:bodyPr/>
                    <a:lstStyle/>
                    <a:p>
                      <a:r>
                        <a:rPr lang="it-IT" sz="1600" dirty="0">
                          <a:effectLst/>
                          <a:latin typeface=".AppleSystemUIFont"/>
                        </a:rPr>
                        <a:t>"Acquista ora"</a:t>
                      </a:r>
                    </a:p>
                  </a:txBody>
                  <a:tcPr marL="11527" marR="11527" marT="2305" marB="2305">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noFill/>
                  </a:tcPr>
                </a:tc>
                <a:extLst>
                  <a:ext uri="{0D108BD9-81ED-4DB2-BD59-A6C34878D82A}">
                    <a16:rowId xmlns:a16="http://schemas.microsoft.com/office/drawing/2014/main" val="1527743316"/>
                  </a:ext>
                </a:extLst>
              </a:tr>
            </a:tbl>
          </a:graphicData>
        </a:graphic>
      </p:graphicFrame>
    </p:spTree>
    <p:extLst>
      <p:ext uri="{BB962C8B-B14F-4D97-AF65-F5344CB8AC3E}">
        <p14:creationId xmlns:p14="http://schemas.microsoft.com/office/powerpoint/2010/main" val="2892505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F56D367F-262D-D90D-B572-5EF1FF5BA4C3}"/>
              </a:ext>
            </a:extLst>
          </p:cNvPr>
          <p:cNvSpPr txBox="1"/>
          <p:nvPr/>
        </p:nvSpPr>
        <p:spPr>
          <a:xfrm>
            <a:off x="146304" y="158496"/>
            <a:ext cx="11740896" cy="6370975"/>
          </a:xfrm>
          <a:prstGeom prst="rect">
            <a:avLst/>
          </a:prstGeom>
          <a:noFill/>
        </p:spPr>
        <p:txBody>
          <a:bodyPr wrap="square" rtlCol="0">
            <a:spAutoFit/>
          </a:bodyPr>
          <a:lstStyle/>
          <a:p>
            <a:r>
              <a:rPr lang="it-IT" sz="2800" b="1" dirty="0">
                <a:solidFill>
                  <a:schemeClr val="bg1"/>
                </a:solidFill>
                <a:highlight>
                  <a:srgbClr val="F9D502"/>
                </a:highlight>
                <a:latin typeface="Helvetica Neue" panose="02000503000000020004" pitchFamily="2" charset="0"/>
              </a:rPr>
              <a:t>Le mie idee di </a:t>
            </a:r>
            <a:r>
              <a:rPr lang="it-IT" sz="2800" b="1" dirty="0" err="1">
                <a:solidFill>
                  <a:schemeClr val="bg1"/>
                </a:solidFill>
                <a:highlight>
                  <a:srgbClr val="F9D502"/>
                </a:highlight>
                <a:latin typeface="Helvetica Neue" panose="02000503000000020004" pitchFamily="2" charset="0"/>
              </a:rPr>
              <a:t>tik</a:t>
            </a:r>
            <a:r>
              <a:rPr lang="it-IT" sz="2800" b="1" dirty="0">
                <a:solidFill>
                  <a:schemeClr val="bg1"/>
                </a:solidFill>
                <a:highlight>
                  <a:srgbClr val="F9D502"/>
                </a:highlight>
                <a:latin typeface="Helvetica Neue" panose="02000503000000020004" pitchFamily="2" charset="0"/>
              </a:rPr>
              <a:t> </a:t>
            </a:r>
            <a:r>
              <a:rPr lang="it-IT" sz="2800" b="1" dirty="0" err="1">
                <a:solidFill>
                  <a:schemeClr val="bg1"/>
                </a:solidFill>
                <a:highlight>
                  <a:srgbClr val="F9D502"/>
                </a:highlight>
                <a:latin typeface="Helvetica Neue" panose="02000503000000020004" pitchFamily="2" charset="0"/>
              </a:rPr>
              <a:t>tok</a:t>
            </a:r>
            <a:r>
              <a:rPr lang="it-IT" sz="2800" b="1" dirty="0">
                <a:solidFill>
                  <a:schemeClr val="bg1"/>
                </a:solidFill>
                <a:highlight>
                  <a:srgbClr val="F9D502"/>
                </a:highlight>
                <a:latin typeface="Helvetica Neue" panose="02000503000000020004" pitchFamily="2" charset="0"/>
              </a:rPr>
              <a:t> x organico</a:t>
            </a:r>
            <a:endParaRPr lang="it-IT" sz="2800" b="1" dirty="0">
              <a:solidFill>
                <a:schemeClr val="bg1"/>
              </a:solidFill>
              <a:effectLst/>
              <a:highlight>
                <a:srgbClr val="F9D502"/>
              </a:highlight>
              <a:latin typeface="Helvetica Neue" panose="02000503000000020004" pitchFamily="2" charset="0"/>
            </a:endParaRPr>
          </a:p>
          <a:p>
            <a:endParaRPr lang="it-IT" sz="2000" dirty="0">
              <a:solidFill>
                <a:schemeClr val="bg1"/>
              </a:solidFill>
              <a:effectLst/>
              <a:highlight>
                <a:srgbClr val="F9D502"/>
              </a:highlight>
              <a:latin typeface="Helvetica Neue" panose="02000503000000020004" pitchFamily="2" charset="0"/>
            </a:endParaRPr>
          </a:p>
          <a:p>
            <a:r>
              <a:rPr lang="it-IT" sz="2000" b="1" dirty="0">
                <a:effectLst/>
                <a:latin typeface="Helvetica Neue" panose="02000503000000020004" pitchFamily="2" charset="0"/>
              </a:rPr>
              <a:t>1. Campagna "Poker Face Challenge"</a:t>
            </a:r>
            <a:endParaRPr lang="it-IT" sz="2000" dirty="0">
              <a:effectLst/>
              <a:latin typeface="Helvetica Neue" panose="02000503000000020004" pitchFamily="2" charset="0"/>
            </a:endParaRPr>
          </a:p>
          <a:p>
            <a:pPr>
              <a:buFont typeface="Arial" panose="020B0604020202020204" pitchFamily="34" charset="0"/>
              <a:buChar char="•"/>
            </a:pPr>
            <a:r>
              <a:rPr lang="it-IT" sz="2000" dirty="0">
                <a:effectLst/>
                <a:latin typeface="Helvetica Neue" panose="02000503000000020004" pitchFamily="2" charset="0"/>
              </a:rPr>
              <a:t>Invita il tuo pubblico a condividere le loro migliori "poker face" sui social media, utilizzando un hashtag dedicato (#</a:t>
            </a:r>
            <a:r>
              <a:rPr lang="it-IT" sz="2000" dirty="0" err="1">
                <a:effectLst/>
                <a:latin typeface="Helvetica Neue" panose="02000503000000020004" pitchFamily="2" charset="0"/>
              </a:rPr>
              <a:t>ReraisePokerFace</a:t>
            </a:r>
            <a:r>
              <a:rPr lang="it-IT" sz="2000" dirty="0">
                <a:effectLst/>
                <a:latin typeface="Helvetica Neue" panose="02000503000000020004" pitchFamily="2" charset="0"/>
              </a:rPr>
              <a:t>). Offri premi per le foto/video più divertenti o creative. Questa campagna genera engagement e incoraggia gli utenti a diffondere il brand.</a:t>
            </a:r>
          </a:p>
          <a:p>
            <a:r>
              <a:rPr lang="it-IT" sz="2000" b="1" dirty="0">
                <a:effectLst/>
                <a:latin typeface="Helvetica Neue" panose="02000503000000020004" pitchFamily="2" charset="0"/>
              </a:rPr>
              <a:t>2. Serie di Contenuti "Pro </a:t>
            </a:r>
            <a:r>
              <a:rPr lang="it-IT" sz="2000" b="1" dirty="0" err="1">
                <a:effectLst/>
                <a:latin typeface="Helvetica Neue" panose="02000503000000020004" pitchFamily="2" charset="0"/>
              </a:rPr>
              <a:t>Tips</a:t>
            </a:r>
            <a:r>
              <a:rPr lang="it-IT" sz="2000" b="1" dirty="0">
                <a:effectLst/>
                <a:latin typeface="Helvetica Neue" panose="02000503000000020004" pitchFamily="2" charset="0"/>
              </a:rPr>
              <a:t>"</a:t>
            </a:r>
            <a:endParaRPr lang="it-IT" sz="2000" dirty="0">
              <a:effectLst/>
              <a:latin typeface="Helvetica Neue" panose="02000503000000020004" pitchFamily="2" charset="0"/>
            </a:endParaRPr>
          </a:p>
          <a:p>
            <a:pPr>
              <a:buFont typeface="Arial" panose="020B0604020202020204" pitchFamily="34" charset="0"/>
              <a:buChar char="•"/>
            </a:pPr>
            <a:r>
              <a:rPr lang="it-IT" sz="2000" dirty="0">
                <a:effectLst/>
                <a:latin typeface="Helvetica Neue" panose="02000503000000020004" pitchFamily="2" charset="0"/>
              </a:rPr>
              <a:t>Crea una serie di video brevi in cui esperti di poker o giocatori esperti condividono consigli e strategie. Questi contenuti non solo aggiungono valore al tuo pubblico, ma aiutano anche a posizionare Reraise come un'autorità nel settore dei giochi di carte.</a:t>
            </a:r>
          </a:p>
          <a:p>
            <a:r>
              <a:rPr lang="it-IT" sz="2000" b="1" dirty="0">
                <a:effectLst/>
                <a:latin typeface="Helvetica Neue" panose="02000503000000020004" pitchFamily="2" charset="0"/>
              </a:rPr>
              <a:t>3. Collaborazioni con Influencer e Streamer</a:t>
            </a:r>
            <a:endParaRPr lang="it-IT" sz="2000" dirty="0">
              <a:effectLst/>
              <a:latin typeface="Helvetica Neue" panose="02000503000000020004" pitchFamily="2" charset="0"/>
            </a:endParaRPr>
          </a:p>
          <a:p>
            <a:pPr>
              <a:buFont typeface="Arial" panose="020B0604020202020204" pitchFamily="34" charset="0"/>
              <a:buChar char="•"/>
            </a:pPr>
            <a:r>
              <a:rPr lang="it-IT" sz="2000" dirty="0">
                <a:effectLst/>
                <a:latin typeface="Helvetica Neue" panose="02000503000000020004" pitchFamily="2" charset="0"/>
              </a:rPr>
              <a:t>Collabora con influencer e streamer che hanno un seguito nel mondo del poker e dei giochi di carte. Invitali a indossare abbigliamento Reraise durante le loro trasmissioni o a recensire i prodotti. Questo amplia la visibilità del brand e crea una connessione con il pubblico dell'influencer.</a:t>
            </a:r>
          </a:p>
          <a:p>
            <a:r>
              <a:rPr lang="it-IT" sz="2000" b="1" dirty="0">
                <a:effectLst/>
                <a:latin typeface="Helvetica Neue" panose="02000503000000020004" pitchFamily="2" charset="0"/>
              </a:rPr>
              <a:t>4. Contest di Design per la Comunità</a:t>
            </a:r>
            <a:endParaRPr lang="it-IT" sz="2000" dirty="0">
              <a:effectLst/>
              <a:latin typeface="Helvetica Neue" panose="02000503000000020004" pitchFamily="2" charset="0"/>
            </a:endParaRPr>
          </a:p>
          <a:p>
            <a:pPr>
              <a:buFont typeface="Arial" panose="020B0604020202020204" pitchFamily="34" charset="0"/>
              <a:buChar char="•"/>
            </a:pPr>
            <a:r>
              <a:rPr lang="it-IT" sz="2000" dirty="0">
                <a:effectLst/>
                <a:latin typeface="Helvetica Neue" panose="02000503000000020004" pitchFamily="2" charset="0"/>
              </a:rPr>
              <a:t>Coinvolgi la tua community in un contest di design per nuove t-shirt o felpe. Lascia che i tuoi follower propongano idee per design ispirati ai giochi di carte. I design migliori possono essere prodotti e i vincitori riceveranno premi esclusivi. Questo incoraggia la partecipazione attiva e genera entusiasmo attorno al brand.</a:t>
            </a:r>
          </a:p>
          <a:p>
            <a:endParaRPr lang="it-IT" sz="2000" dirty="0">
              <a:effectLst/>
              <a:latin typeface="Helvetica Neue" panose="02000503000000020004" pitchFamily="2" charset="0"/>
            </a:endParaRPr>
          </a:p>
        </p:txBody>
      </p:sp>
    </p:spTree>
    <p:extLst>
      <p:ext uri="{BB962C8B-B14F-4D97-AF65-F5344CB8AC3E}">
        <p14:creationId xmlns:p14="http://schemas.microsoft.com/office/powerpoint/2010/main" val="1440507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F56D367F-262D-D90D-B572-5EF1FF5BA4C3}"/>
              </a:ext>
            </a:extLst>
          </p:cNvPr>
          <p:cNvSpPr txBox="1"/>
          <p:nvPr/>
        </p:nvSpPr>
        <p:spPr>
          <a:xfrm>
            <a:off x="146304" y="158496"/>
            <a:ext cx="11740896" cy="6063198"/>
          </a:xfrm>
          <a:prstGeom prst="rect">
            <a:avLst/>
          </a:prstGeom>
          <a:noFill/>
        </p:spPr>
        <p:txBody>
          <a:bodyPr wrap="square" rtlCol="0">
            <a:spAutoFit/>
          </a:bodyPr>
          <a:lstStyle/>
          <a:p>
            <a:r>
              <a:rPr lang="it-IT" sz="2800" b="1" dirty="0">
                <a:solidFill>
                  <a:schemeClr val="bg1"/>
                </a:solidFill>
                <a:highlight>
                  <a:srgbClr val="F9D502"/>
                </a:highlight>
                <a:latin typeface="Helvetica Neue" panose="02000503000000020004" pitchFamily="2" charset="0"/>
              </a:rPr>
              <a:t>Le mie idee di </a:t>
            </a:r>
            <a:r>
              <a:rPr lang="it-IT" sz="2800" b="1" dirty="0" err="1">
                <a:solidFill>
                  <a:schemeClr val="bg1"/>
                </a:solidFill>
                <a:highlight>
                  <a:srgbClr val="F9D502"/>
                </a:highlight>
                <a:latin typeface="Helvetica Neue" panose="02000503000000020004" pitchFamily="2" charset="0"/>
              </a:rPr>
              <a:t>tik</a:t>
            </a:r>
            <a:r>
              <a:rPr lang="it-IT" sz="2800" b="1" dirty="0">
                <a:solidFill>
                  <a:schemeClr val="bg1"/>
                </a:solidFill>
                <a:highlight>
                  <a:srgbClr val="F9D502"/>
                </a:highlight>
                <a:latin typeface="Helvetica Neue" panose="02000503000000020004" pitchFamily="2" charset="0"/>
              </a:rPr>
              <a:t> </a:t>
            </a:r>
            <a:r>
              <a:rPr lang="it-IT" sz="2800" b="1" dirty="0" err="1">
                <a:solidFill>
                  <a:schemeClr val="bg1"/>
                </a:solidFill>
                <a:highlight>
                  <a:srgbClr val="F9D502"/>
                </a:highlight>
                <a:latin typeface="Helvetica Neue" panose="02000503000000020004" pitchFamily="2" charset="0"/>
              </a:rPr>
              <a:t>tok</a:t>
            </a:r>
            <a:r>
              <a:rPr lang="it-IT" sz="2800" b="1" dirty="0">
                <a:solidFill>
                  <a:schemeClr val="bg1"/>
                </a:solidFill>
                <a:highlight>
                  <a:srgbClr val="F9D502"/>
                </a:highlight>
                <a:latin typeface="Helvetica Neue" panose="02000503000000020004" pitchFamily="2" charset="0"/>
              </a:rPr>
              <a:t> x organico</a:t>
            </a:r>
            <a:endParaRPr lang="it-IT" sz="2800" b="1" dirty="0">
              <a:solidFill>
                <a:schemeClr val="bg1"/>
              </a:solidFill>
              <a:effectLst/>
              <a:highlight>
                <a:srgbClr val="F9D502"/>
              </a:highlight>
              <a:latin typeface="Helvetica Neue" panose="02000503000000020004" pitchFamily="2" charset="0"/>
            </a:endParaRPr>
          </a:p>
          <a:p>
            <a:endParaRPr lang="it-IT" sz="2000" dirty="0">
              <a:solidFill>
                <a:schemeClr val="bg1"/>
              </a:solidFill>
              <a:effectLst/>
              <a:highlight>
                <a:srgbClr val="F9D502"/>
              </a:highlight>
              <a:latin typeface="Helvetica Neue" panose="02000503000000020004" pitchFamily="2" charset="0"/>
            </a:endParaRPr>
          </a:p>
          <a:p>
            <a:r>
              <a:rPr lang="it-IT" sz="2000" b="1" dirty="0">
                <a:effectLst/>
                <a:latin typeface="Helvetica Neue" panose="02000503000000020004" pitchFamily="2" charset="0"/>
              </a:rPr>
              <a:t>5. Campagna "From </a:t>
            </a:r>
            <a:r>
              <a:rPr lang="it-IT" sz="2000" b="1" dirty="0" err="1">
                <a:effectLst/>
                <a:latin typeface="Helvetica Neue" panose="02000503000000020004" pitchFamily="2" charset="0"/>
              </a:rPr>
              <a:t>Table</a:t>
            </a:r>
            <a:r>
              <a:rPr lang="it-IT" sz="2000" b="1" dirty="0">
                <a:effectLst/>
                <a:latin typeface="Helvetica Neue" panose="02000503000000020004" pitchFamily="2" charset="0"/>
              </a:rPr>
              <a:t> to Street"</a:t>
            </a:r>
            <a:endParaRPr lang="it-IT" sz="2000" dirty="0">
              <a:effectLst/>
              <a:latin typeface="Helvetica Neue" panose="02000503000000020004" pitchFamily="2" charset="0"/>
            </a:endParaRPr>
          </a:p>
          <a:p>
            <a:pPr>
              <a:buFont typeface="Arial" panose="020B0604020202020204" pitchFamily="34" charset="0"/>
              <a:buChar char="•"/>
            </a:pPr>
            <a:r>
              <a:rPr lang="it-IT" sz="2000" dirty="0">
                <a:effectLst/>
                <a:latin typeface="Helvetica Neue" panose="02000503000000020004" pitchFamily="2" charset="0"/>
              </a:rPr>
              <a:t>Mostra come le t-shirt e le felpe di Reraise siano perfette non solo per giocare a poker, ma anche per essere indossate in contesti casual. Crea contenuti che mostrino come gli abiti Reraise possono essere indossati in diverse situazioni, con foto e video che enfatizzano lo stile e la versatilità.</a:t>
            </a:r>
          </a:p>
          <a:p>
            <a:r>
              <a:rPr lang="it-IT" sz="2000" b="1" dirty="0">
                <a:effectLst/>
                <a:latin typeface="Helvetica Neue" panose="02000503000000020004" pitchFamily="2" charset="0"/>
              </a:rPr>
              <a:t>6. Live Streaming di Eventi</a:t>
            </a:r>
            <a:endParaRPr lang="it-IT" sz="2000" dirty="0">
              <a:effectLst/>
              <a:latin typeface="Helvetica Neue" panose="02000503000000020004" pitchFamily="2" charset="0"/>
            </a:endParaRPr>
          </a:p>
          <a:p>
            <a:pPr>
              <a:buFont typeface="Arial" panose="020B0604020202020204" pitchFamily="34" charset="0"/>
              <a:buChar char="•"/>
            </a:pPr>
            <a:r>
              <a:rPr lang="it-IT" sz="2000" dirty="0">
                <a:effectLst/>
                <a:latin typeface="Helvetica Neue" panose="02000503000000020004" pitchFamily="2" charset="0"/>
              </a:rPr>
              <a:t>Organizza live streaming di tornei o eventi di poker, utilizzando un esperto per commentare e dare consigli. Promuovi gli abiti Reraise durante gli eventi e offri codici sconto esclusivi agli spettatori. Questo tipo di contenuto è coinvolgente e aiuta a creare una connessione diretta con il pubblico.</a:t>
            </a:r>
          </a:p>
          <a:p>
            <a:r>
              <a:rPr lang="it-IT" sz="2000" b="1" dirty="0">
                <a:effectLst/>
                <a:latin typeface="Helvetica Neue" panose="02000503000000020004" pitchFamily="2" charset="0"/>
              </a:rPr>
              <a:t>7. Campagna "Your Poker Story"</a:t>
            </a:r>
            <a:endParaRPr lang="it-IT" sz="2000" dirty="0">
              <a:effectLst/>
              <a:latin typeface="Helvetica Neue" panose="02000503000000020004" pitchFamily="2" charset="0"/>
            </a:endParaRPr>
          </a:p>
          <a:p>
            <a:pPr>
              <a:buFont typeface="Arial" panose="020B0604020202020204" pitchFamily="34" charset="0"/>
              <a:buChar char="•"/>
            </a:pPr>
            <a:r>
              <a:rPr lang="it-IT" sz="2000" dirty="0">
                <a:effectLst/>
                <a:latin typeface="Helvetica Neue" panose="02000503000000020004" pitchFamily="2" charset="0"/>
              </a:rPr>
              <a:t>Chiedi ai tuoi follower di condividere le loro storie personali legate al poker o ai giochi di carte. Crea una serie di post o video in cui racconti alcune di queste storie, mostrando l'aspetto umano dietro il gioco. Questo rafforza il legame emotivo con il brand.</a:t>
            </a:r>
          </a:p>
          <a:p>
            <a:r>
              <a:rPr lang="it-IT" sz="2000" b="1" dirty="0">
                <a:effectLst/>
                <a:latin typeface="Helvetica Neue" panose="02000503000000020004" pitchFamily="2" charset="0"/>
              </a:rPr>
              <a:t>8. Serie di Interviste con Professionisti</a:t>
            </a:r>
            <a:endParaRPr lang="it-IT" sz="2000" dirty="0">
              <a:effectLst/>
              <a:latin typeface="Helvetica Neue" panose="02000503000000020004" pitchFamily="2" charset="0"/>
            </a:endParaRPr>
          </a:p>
          <a:p>
            <a:pPr>
              <a:buFont typeface="Arial" panose="020B0604020202020204" pitchFamily="34" charset="0"/>
              <a:buChar char="•"/>
            </a:pPr>
            <a:r>
              <a:rPr lang="it-IT" sz="2000" dirty="0">
                <a:effectLst/>
                <a:latin typeface="Helvetica Neue" panose="02000503000000020004" pitchFamily="2" charset="0"/>
              </a:rPr>
              <a:t>Realizza interviste con giocatori di poker professionisti o esperti di giochi di carte. Chiedi loro del loro percorso, delle sfide che hanno affrontato e dei consigli che hanno per i nuovi giocatori. Pubblica queste interviste come articoli o video sul tuo sito web e sui social media.</a:t>
            </a:r>
          </a:p>
          <a:p>
            <a:endParaRPr lang="it-IT" sz="2000" dirty="0">
              <a:effectLst/>
              <a:latin typeface="Helvetica Neue" panose="02000503000000020004" pitchFamily="2" charset="0"/>
            </a:endParaRPr>
          </a:p>
        </p:txBody>
      </p:sp>
    </p:spTree>
    <p:extLst>
      <p:ext uri="{BB962C8B-B14F-4D97-AF65-F5344CB8AC3E}">
        <p14:creationId xmlns:p14="http://schemas.microsoft.com/office/powerpoint/2010/main" val="2399033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tallo spazzolato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892170_TF03030981.potx" id="{05C45849-479F-4473-AF85-7D9B3FC9DE93}" vid="{346141FE-F326-4854-A954-450DDE4BB93B}"/>
    </a:ext>
  </a:extLst>
</a:theme>
</file>

<file path=ppt/theme/theme2.xml><?xml version="1.0" encoding="utf-8"?>
<a:theme xmlns:a="http://schemas.openxmlformats.org/drawingml/2006/main" name="Tema di Offic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C05A15-2C36-4B2C-9ED7-7313D59409A3}">
  <ds:schemaRefs>
    <ds:schemaRef ds:uri="http://schemas.microsoft.com/sharepoint/v3/contenttype/forms"/>
  </ds:schemaRefs>
</ds:datastoreItem>
</file>

<file path=customXml/itemProps2.xml><?xml version="1.0" encoding="utf-8"?>
<ds:datastoreItem xmlns:ds="http://schemas.openxmlformats.org/officeDocument/2006/customXml" ds:itemID="{85A16170-AED4-43FB-90C7-1F1653EBFACC}">
  <ds:schemaRefs>
    <ds:schemaRef ds:uri="http://schemas.microsoft.com/office/2006/documentManagement/types"/>
    <ds:schemaRef ds:uri="http://schemas.openxmlformats.org/package/2006/metadata/core-properties"/>
    <ds:schemaRef ds:uri="http://purl.org/dc/elements/1.1/"/>
    <ds:schemaRef ds:uri="a4f35948-e619-41b3-aa29-22878b09cfd2"/>
    <ds:schemaRef ds:uri="http://schemas.microsoft.com/office/infopath/2007/PartnerControls"/>
    <ds:schemaRef ds:uri="40262f94-9f35-4ac3-9a90-690165a166b7"/>
    <ds:schemaRef ds:uri="http://purl.org/dc/term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Metallo spazzolato 16x9</Template>
  <TotalTime>70</TotalTime>
  <Words>1738</Words>
  <Application>Microsoft Macintosh PowerPoint</Application>
  <PresentationFormat>Widescreen</PresentationFormat>
  <Paragraphs>136</Paragraphs>
  <Slides>9</Slides>
  <Notes>9</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9</vt:i4>
      </vt:variant>
    </vt:vector>
  </HeadingPairs>
  <TitlesOfParts>
    <vt:vector size="16" baseType="lpstr">
      <vt:lpstr>.Apple Color Emoji UI</vt:lpstr>
      <vt:lpstr>.AppleSystemUIFont</vt:lpstr>
      <vt:lpstr>Arial</vt:lpstr>
      <vt:lpstr>Georgia</vt:lpstr>
      <vt:lpstr>Helvetica</vt:lpstr>
      <vt:lpstr>Helvetica Neue</vt:lpstr>
      <vt:lpstr>Metallo spazzolato 16x9</vt:lpstr>
      <vt:lpstr>Strategia Tik Tok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Strategia Tik Tok </dc:title>
  <dc:creator>CHIMIENTI FEDERICA</dc:creator>
  <cp:lastModifiedBy>CHIMIENTI FEDERICA</cp:lastModifiedBy>
  <cp:revision>1</cp:revision>
  <dcterms:created xsi:type="dcterms:W3CDTF">2024-04-22T17:07:53Z</dcterms:created>
  <dcterms:modified xsi:type="dcterms:W3CDTF">2024-04-22T18:18:30Z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