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73" r:id="rId2"/>
    <p:sldId id="270" r:id="rId3"/>
    <p:sldId id="268" r:id="rId4"/>
    <p:sldId id="272" r:id="rId5"/>
    <p:sldId id="267" r:id="rId6"/>
    <p:sldId id="278" r:id="rId7"/>
    <p:sldId id="275" r:id="rId8"/>
    <p:sldId id="276" r:id="rId9"/>
    <p:sldId id="277" r:id="rId10"/>
    <p:sldId id="274" r:id="rId1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nvenuto" id="{E75E278A-FF0E-49A4-B170-79828D63BBAD}">
          <p14:sldIdLst>
            <p14:sldId id="273"/>
          </p14:sldIdLst>
        </p14:section>
        <p14:section name="Comandi, commenti, lavoro di squadra, riquadro di selezione, accesso" id="{B9B51309-D148-4332-87C2-07BE32FBCA3B}">
          <p14:sldIdLst>
            <p14:sldId id="270"/>
            <p14:sldId id="268"/>
            <p14:sldId id="272"/>
            <p14:sldId id="267"/>
            <p14:sldId id="278"/>
            <p14:sldId id="275"/>
            <p14:sldId id="276"/>
            <p14:sldId id="277"/>
          </p14:sldIdLst>
        </p14:section>
        <p14:section name="Altre informazioni" id="{2CC34DB2-6590-42C0-AD4B-A04C6060184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BEBEB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280" autoAdjust="0"/>
    <p:restoredTop sz="94274" autoAdjust="0"/>
  </p:normalViewPr>
  <p:slideViewPr>
    <p:cSldViewPr snapToGrid="0">
      <p:cViewPr>
        <p:scale>
          <a:sx n="86" d="100"/>
          <a:sy n="86" d="100"/>
        </p:scale>
        <p:origin x="144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24FC6C5-3B6E-4DE9-A7F8-32BBA445B0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>
              <a:latin typeface="Calibri" panose="020F0502020204030204" pitchFamily="34" charset="0"/>
            </a:endParaRP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282848A-ED3B-4067-8051-1E23E8E082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97AD8-796A-435F-8F72-B1D1F8992FC7}" type="datetime1">
              <a:rPr lang="it-IT" smtClean="0">
                <a:latin typeface="Calibri" panose="020F0502020204030204" pitchFamily="34" charset="0"/>
              </a:rPr>
              <a:t>26/07/24</a:t>
            </a:fld>
            <a:endParaRPr lang="it-IT">
              <a:latin typeface="Calibri" panose="020F0502020204030204" pitchFamily="34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5FA3695-408F-4C6F-B88E-0D07588D59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>
              <a:latin typeface="Calibri" panose="020F050202020403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EEFAAE-7B21-495B-98D1-BD48E5916A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516EA-B2C2-408E-97D9-9366DB63A89D}" type="slidenum">
              <a:rPr lang="it-IT" smtClean="0">
                <a:latin typeface="Calibri" panose="020F0502020204030204" pitchFamily="34" charset="0"/>
              </a:rPr>
              <a:t>‹N›</a:t>
            </a:fld>
            <a:endParaRPr lang="it-IT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6510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D81CA6F-1C40-4E2C-A207-B964E1701232}" type="datetime1">
              <a:rPr lang="it-IT" noProof="0" smtClean="0"/>
              <a:t>26/07/24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F61EA0F-A667-4B49-8422-0062BC55E249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modalità Presentazione fai seleziona le frecce per visitare i collegamenti</a:t>
            </a:r>
            <a:r>
              <a:rPr lang="it-IT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6616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675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778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0735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>
              <a:latin typeface="Arial" panose="020B0604020202020204" pitchFamily="34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3C668AF8-69B4-44A0-A70D-E15046BAFDCC}" type="datetime1">
              <a:rPr lang="it-IT" noProof="0" smtClean="0"/>
              <a:t>26/07/24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860EDB8-5305-433F-BE41-D7A86D811DB3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dirty="0">
              <a:latin typeface="Arial" panose="020B0604020202020204" pitchFamily="34" charset="0"/>
            </a:endParaRPr>
          </a:p>
        </p:txBody>
      </p:sp>
      <p:sp>
        <p:nvSpPr>
          <p:cNvPr id="10" name="Rettangolo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dirty="0">
              <a:latin typeface="Arial" panose="020B0604020202020204" pitchFamily="34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rtl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3" name="Segnaposto contenuto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348A036-68EC-4F06-8843-D9FF8B3CFFDB}" type="datetime1">
              <a:rPr lang="it-IT" noProof="0" smtClean="0"/>
              <a:t>26/07/24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860EDB8-5305-433F-BE41-D7A86D811DB3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405920-27E6-E9B3-0645-991FD5FC81D8}"/>
              </a:ext>
            </a:extLst>
          </p:cNvPr>
          <p:cNvSpPr txBox="1"/>
          <p:nvPr/>
        </p:nvSpPr>
        <p:spPr>
          <a:xfrm>
            <a:off x="1855587" y="1203126"/>
            <a:ext cx="84808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Esercitazione fine modulo 6: Strategia di Marketing Automation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9E48B7B-D7DC-366D-555D-08298F497FCC}"/>
              </a:ext>
            </a:extLst>
          </p:cNvPr>
          <p:cNvSpPr txBox="1"/>
          <p:nvPr/>
        </p:nvSpPr>
        <p:spPr>
          <a:xfrm>
            <a:off x="2196702" y="3953142"/>
            <a:ext cx="7798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Premessa iniziale: ho prodotto questo documento per avere una base da approfondire nella fase post corso, il tempo a disposizione per fare l’esercitazione come avrei voluto purtroppo non sono riuscito a ritagliarlo. </a:t>
            </a: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EC6A46D-8D95-C53A-321C-3CD0AEBE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/>
              <a:t>Ringraziamenti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A355365-0070-5B48-3AB5-1427BA6A015C}"/>
              </a:ext>
            </a:extLst>
          </p:cNvPr>
          <p:cNvSpPr txBox="1"/>
          <p:nvPr/>
        </p:nvSpPr>
        <p:spPr>
          <a:xfrm>
            <a:off x="516711" y="2485499"/>
            <a:ext cx="10740902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900" dirty="0"/>
              <a:t>Caro Professore Daniele,</a:t>
            </a:r>
          </a:p>
          <a:p>
            <a:endParaRPr lang="it-IT" sz="1900" dirty="0"/>
          </a:p>
          <a:p>
            <a:r>
              <a:rPr lang="it-IT" sz="1900" dirty="0"/>
              <a:t>Vorrei esprimerle la mia più sincera gratitudine per la sua pazienza e comprensione durante questo percorso formativo. Il suo supporto è stato fondamentale per me.</a:t>
            </a:r>
          </a:p>
          <a:p>
            <a:r>
              <a:rPr lang="it-IT" sz="1900" dirty="0"/>
              <a:t>Desidero farle sapere che ho seguito questo corso mentre lavoravo più di 50 ore a settimana tra </a:t>
            </a:r>
            <a:r>
              <a:rPr lang="it-IT" sz="1900" dirty="0" err="1"/>
              <a:t>Outlier</a:t>
            </a:r>
            <a:r>
              <a:rPr lang="it-IT" sz="1900" dirty="0"/>
              <a:t> AI e </a:t>
            </a:r>
            <a:r>
              <a:rPr lang="it-IT" sz="1900" dirty="0" err="1"/>
              <a:t>Tai</a:t>
            </a:r>
            <a:r>
              <a:rPr lang="it-IT" sz="1900" dirty="0"/>
              <a:t> Milano spa. </a:t>
            </a:r>
          </a:p>
          <a:p>
            <a:endParaRPr lang="it-IT" sz="1900" dirty="0"/>
          </a:p>
          <a:p>
            <a:r>
              <a:rPr lang="it-IT" sz="1900" dirty="0"/>
              <a:t>Nonostante gli impegni lavorativi, ho cercato di dare il massimo in ogni esercizio, anche se so che sarebbero potuti essere molto più brillanti in condizioni diverse.</a:t>
            </a:r>
          </a:p>
          <a:p>
            <a:r>
              <a:rPr lang="it-IT" sz="1900" dirty="0"/>
              <a:t>Grazie ancora per tutto il suo supporto e per l'opportunità di apprendere e crescere sotto la sua guida, ora si dovrò cercare la giusta opportunità per me!</a:t>
            </a:r>
          </a:p>
          <a:p>
            <a:endParaRPr lang="it-IT" sz="1900" dirty="0"/>
          </a:p>
          <a:p>
            <a:r>
              <a:rPr lang="it-IT" sz="1900" dirty="0"/>
              <a:t>Con stima e riconoscenza,</a:t>
            </a:r>
          </a:p>
          <a:p>
            <a:r>
              <a:rPr lang="it-IT" sz="1900" dirty="0"/>
              <a:t>Christian Paiano</a:t>
            </a:r>
          </a:p>
        </p:txBody>
      </p:sp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9989617-8B33-0AD2-44C0-81ECAC0AE948}"/>
              </a:ext>
            </a:extLst>
          </p:cNvPr>
          <p:cNvSpPr txBox="1"/>
          <p:nvPr/>
        </p:nvSpPr>
        <p:spPr>
          <a:xfrm>
            <a:off x="240505" y="100013"/>
            <a:ext cx="5855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Introduzione alla Marketing Automation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1770576-35DA-9924-276A-84C8C2B277EC}"/>
              </a:ext>
            </a:extLst>
          </p:cNvPr>
          <p:cNvSpPr txBox="1"/>
          <p:nvPr/>
        </p:nvSpPr>
        <p:spPr>
          <a:xfrm>
            <a:off x="240505" y="1700212"/>
            <a:ext cx="108727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La marketing automation è una tecnologia che consente di automatizzare e ottimizzare le attività di marketing, migliorando l'efficienza e l'efficacia delle campagne. Permette di segmentare i clienti, inviare messaggi personalizzati e mirati, e monitorare i risultati delle campagne per apportare miglioramenti continui</a:t>
            </a:r>
          </a:p>
          <a:p>
            <a:endParaRPr lang="it-IT" sz="2400" dirty="0"/>
          </a:p>
          <a:p>
            <a:r>
              <a:rPr lang="it-IT" sz="2400" b="1" dirty="0"/>
              <a:t>Obiettivi della Marketing Automation:</a:t>
            </a:r>
            <a:endParaRPr lang="it-IT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b="1" dirty="0"/>
              <a:t>Efficienza Operativa:</a:t>
            </a:r>
            <a:r>
              <a:rPr lang="it-IT" sz="2400" dirty="0"/>
              <a:t> Ridurre il tempo e le risorse necessarie per eseguire campagne di marketing.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b="1" dirty="0"/>
              <a:t>Personalizzazione:</a:t>
            </a:r>
            <a:r>
              <a:rPr lang="it-IT" sz="2400" dirty="0"/>
              <a:t> Inviare messaggi mirati e rilevanti ai clienti.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b="1" dirty="0"/>
              <a:t>Misurabilità:</a:t>
            </a:r>
            <a:r>
              <a:rPr lang="it-IT" sz="2400" dirty="0"/>
              <a:t> Monitorare e analizzare i risultati delle campagne per ottimizzarle.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7363" y="371474"/>
            <a:ext cx="4450374" cy="614578"/>
          </a:xfrm>
        </p:spPr>
        <p:txBody>
          <a:bodyPr rtlCol="0">
            <a:normAutofit/>
          </a:bodyPr>
          <a:lstStyle/>
          <a:p>
            <a:pPr lvl="0" rtl="0"/>
            <a:r>
              <a:rPr lang="it-IT" sz="3200" b="1" dirty="0"/>
              <a:t>Piattaforme Utilizzate</a:t>
            </a:r>
            <a:endParaRPr lang="it-IT" sz="3200" b="1" dirty="0">
              <a:cs typeface="Arial" panose="020B0604020202020204" pitchFamily="34" charset="0"/>
            </a:endParaRPr>
          </a:p>
        </p:txBody>
      </p:sp>
      <p:sp>
        <p:nvSpPr>
          <p:cNvPr id="11" name="Segnaposto contenuto 7"/>
          <p:cNvSpPr txBox="1">
            <a:spLocks/>
          </p:cNvSpPr>
          <p:nvPr/>
        </p:nvSpPr>
        <p:spPr>
          <a:xfrm>
            <a:off x="181133" y="1585913"/>
            <a:ext cx="5262405" cy="51292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b="1" dirty="0"/>
              <a:t>-Brevo:</a:t>
            </a:r>
            <a:r>
              <a:rPr lang="it-IT" sz="2200" dirty="0"/>
              <a:t> Piattaforma di email marketing che offre strumenti per creare e gestire campagne email, automazioni e segmentazioni avanzate.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200" b="1" dirty="0"/>
              <a:t>Vantaggi:</a:t>
            </a:r>
            <a:r>
              <a:rPr lang="it-IT" sz="2200" dirty="0"/>
              <a:t> Facile da usare, offre strumenti di personalizzazione e segmentazione potenti, integrazione con CRM.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200" b="1" dirty="0"/>
              <a:t>Utilizzo:</a:t>
            </a:r>
            <a:r>
              <a:rPr lang="it-IT" sz="2200" dirty="0"/>
              <a:t> Creazione di campagne email, automazioni per workflow di marketing, segmentazione avanzata dei contatti.</a:t>
            </a:r>
          </a:p>
        </p:txBody>
      </p:sp>
      <p:sp>
        <p:nvSpPr>
          <p:cNvPr id="6" name="Segnaposto contenuto 7">
            <a:extLst>
              <a:ext uri="{FF2B5EF4-FFF2-40B4-BE49-F238E27FC236}">
                <a16:creationId xmlns:a16="http://schemas.microsoft.com/office/drawing/2014/main" id="{22832B15-6B30-E128-335C-F40ACB833A55}"/>
              </a:ext>
            </a:extLst>
          </p:cNvPr>
          <p:cNvSpPr txBox="1">
            <a:spLocks/>
          </p:cNvSpPr>
          <p:nvPr/>
        </p:nvSpPr>
        <p:spPr>
          <a:xfrm>
            <a:off x="5443538" y="1595438"/>
            <a:ext cx="6567330" cy="51292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500" b="1" dirty="0"/>
              <a:t>-ManyChat:</a:t>
            </a:r>
            <a:r>
              <a:rPr lang="it-IT" sz="1500" dirty="0"/>
              <a:t> Piattaforma di chatbot che consente di creare bot per la messaggistica istantanea su Facebook Messenger, Instagram e altre piattaforme.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500" b="1" dirty="0"/>
              <a:t>Vantaggi:</a:t>
            </a:r>
            <a:r>
              <a:rPr lang="it-IT" sz="1500" dirty="0"/>
              <a:t> Interazione in tempo reale, automatizzazione della messaggistica, integrazione con le piattaforme social.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500" b="1" dirty="0"/>
              <a:t>Utilizzo:</a:t>
            </a:r>
            <a:r>
              <a:rPr lang="it-IT" sz="1500" dirty="0"/>
              <a:t> Coinvolgimento dei clienti attraverso messaggi diretti e interattivi, gestione delle domande frequenti, promozione di offerte speciali.</a:t>
            </a:r>
          </a:p>
          <a:p>
            <a:r>
              <a:rPr lang="it-IT" sz="1500" b="1" dirty="0"/>
              <a:t>-</a:t>
            </a:r>
            <a:r>
              <a:rPr lang="it-IT" sz="1500" b="1" dirty="0" err="1"/>
              <a:t>Spoki</a:t>
            </a:r>
            <a:r>
              <a:rPr lang="it-IT" sz="1500" b="1" dirty="0"/>
              <a:t>:</a:t>
            </a:r>
            <a:r>
              <a:rPr lang="it-IT" sz="1500" dirty="0"/>
              <a:t> Piattaforma di automazione per l'instant messaging che permette di inviare messaggi personalizzati tramite WhatsApp e altre app di messaggistica.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500" b="1" dirty="0"/>
              <a:t>Vantaggi:</a:t>
            </a:r>
            <a:r>
              <a:rPr lang="it-IT" sz="1500" dirty="0"/>
              <a:t> Alta apertura dei messaggi, comunicazione diretta e personale, ottima per le campagne di riconquista.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500" b="1" dirty="0"/>
              <a:t>Utilizzo:</a:t>
            </a:r>
            <a:r>
              <a:rPr lang="it-IT" sz="1500" dirty="0"/>
              <a:t> Invio di messaggi personalizzati, offerte speciali, comunicazioni urgenti.</a:t>
            </a:r>
          </a:p>
        </p:txBody>
      </p:sp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4312" y="328613"/>
            <a:ext cx="5357812" cy="594507"/>
          </a:xfrm>
        </p:spPr>
        <p:txBody>
          <a:bodyPr rtlCol="0">
            <a:noAutofit/>
          </a:bodyPr>
          <a:lstStyle/>
          <a:p>
            <a:pPr lvl="0" rtl="0"/>
            <a:r>
              <a:rPr lang="it-IT" sz="3200" b="1" dirty="0"/>
              <a:t>Segmentazione dei Clienti</a:t>
            </a:r>
            <a:endParaRPr lang="it-IT" sz="3200" b="1" dirty="0">
              <a:cs typeface="Arial" panose="020B0604020202020204" pitchFamily="34" charset="0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EBFF00C-4067-6756-02B8-46DD9FFD6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2" y="1685924"/>
            <a:ext cx="6686551" cy="4843463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Segmentiamo i clienti in tre gruppi principali in base al loro comportamento di acquisto: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Clienti Frequenti:</a:t>
            </a:r>
            <a:r>
              <a:rPr lang="it-IT" dirty="0"/>
              <a:t> Effettuano acquisti regolarmente.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b="1" dirty="0"/>
              <a:t>Strategia:</a:t>
            </a:r>
            <a:r>
              <a:rPr lang="it-IT" dirty="0"/>
              <a:t> </a:t>
            </a:r>
            <a:r>
              <a:rPr lang="it-IT" dirty="0" err="1"/>
              <a:t>Upsell</a:t>
            </a:r>
            <a:r>
              <a:rPr lang="it-IT" dirty="0"/>
              <a:t> e cross-sell per aumentare il valore medio degli ordini.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b="1" dirty="0"/>
              <a:t>Obiettivo:</a:t>
            </a:r>
            <a:r>
              <a:rPr lang="it-IT" dirty="0"/>
              <a:t> Massimizzare il valore a vita del cliente (LTV).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Clienti Inattivi:</a:t>
            </a:r>
            <a:r>
              <a:rPr lang="it-IT" dirty="0"/>
              <a:t> Non hanno effettuato acquisti negli ultimi 3 mesi.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b="1" dirty="0"/>
              <a:t>Strategia:</a:t>
            </a:r>
            <a:r>
              <a:rPr lang="it-IT" dirty="0"/>
              <a:t> Riconquista tramite offerte speciali e messaggi personalizzati.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b="1" dirty="0"/>
              <a:t>Obiettivo:</a:t>
            </a:r>
            <a:r>
              <a:rPr lang="it-IT" dirty="0"/>
              <a:t> Rinnovare l'interesse e aumentare le conversioni.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Clienti con Acquisti Rari:</a:t>
            </a:r>
            <a:r>
              <a:rPr lang="it-IT" dirty="0"/>
              <a:t> Effettuano pochi o nessun acquisto.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b="1" dirty="0"/>
              <a:t>Strategia:</a:t>
            </a:r>
            <a:r>
              <a:rPr lang="it-IT" dirty="0"/>
              <a:t> Coinvolgimento tramite social media e incentivi all'acquisto.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b="1" dirty="0"/>
              <a:t>Obiettivo:</a:t>
            </a:r>
            <a:r>
              <a:rPr lang="it-IT" dirty="0"/>
              <a:t> Aumentare la frequenza degli acquisti e migliorare la fedeltà al brand.</a:t>
            </a:r>
          </a:p>
          <a:p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AFE92E3-4CEB-C2EA-BACD-2D19075A6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371" y="2571751"/>
            <a:ext cx="5728629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1986" y="360091"/>
            <a:ext cx="6201677" cy="583121"/>
          </a:xfrm>
        </p:spPr>
        <p:txBody>
          <a:bodyPr rtlCol="0">
            <a:noAutofit/>
          </a:bodyPr>
          <a:lstStyle/>
          <a:p>
            <a:pPr lvl="0" rtl="0"/>
            <a:r>
              <a:rPr lang="it-IT" sz="3200" b="1" dirty="0"/>
              <a:t>Workflow per Clienti Frequenti</a:t>
            </a:r>
            <a:endParaRPr lang="it-IT" sz="3200" b="1" dirty="0">
              <a:cs typeface="Arial" panose="020B0604020202020204" pitchFamily="34" charset="0"/>
            </a:endParaRP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149928" y="1526819"/>
            <a:ext cx="3796146" cy="4987764"/>
          </a:xfrm>
        </p:spPr>
        <p:txBody>
          <a:bodyPr rtlCol="0">
            <a:noAutofit/>
          </a:bodyPr>
          <a:lstStyle/>
          <a:p>
            <a:pPr rtl="0"/>
            <a:r>
              <a:rPr lang="it-IT" sz="2000" b="1" dirty="0"/>
              <a:t>Trigger:</a:t>
            </a:r>
            <a:r>
              <a:rPr lang="it-IT" sz="2000" dirty="0"/>
              <a:t> L'utente effettua un acquisto.</a:t>
            </a:r>
          </a:p>
          <a:p>
            <a:pPr rtl="0"/>
            <a:br>
              <a:rPr lang="it-IT" sz="2000" dirty="0"/>
            </a:br>
            <a:r>
              <a:rPr lang="it-IT" sz="2000" b="1" dirty="0"/>
              <a:t>Obiettivo:</a:t>
            </a:r>
            <a:r>
              <a:rPr lang="it-IT" sz="2000" dirty="0"/>
              <a:t> </a:t>
            </a:r>
            <a:r>
              <a:rPr lang="it-IT" sz="2000" dirty="0" err="1"/>
              <a:t>Upsell</a:t>
            </a:r>
            <a:r>
              <a:rPr lang="it-IT" sz="2000" dirty="0"/>
              <a:t> di prodotti per aumentare il valore medio degli ordini.</a:t>
            </a:r>
            <a:endParaRPr lang="it-IT" sz="2000" dirty="0">
              <a:cs typeface="Arial" panose="020B0604020202020204" pitchFamily="34" charset="0"/>
            </a:endParaRPr>
          </a:p>
          <a:p>
            <a:pPr rtl="0"/>
            <a:r>
              <a:rPr lang="it-IT" sz="2000" b="1" dirty="0"/>
              <a:t>Motivazione:</a:t>
            </a:r>
            <a:r>
              <a:rPr lang="it-IT" sz="2000" dirty="0"/>
              <a:t> L'email di </a:t>
            </a:r>
            <a:r>
              <a:rPr lang="it-IT" sz="2000" dirty="0" err="1"/>
              <a:t>upsell</a:t>
            </a:r>
            <a:r>
              <a:rPr lang="it-IT" sz="2000" dirty="0"/>
              <a:t> è progettata per incrementare le vendite suggerendo prodotti complementari e pertinenti, migliorando l'esperienza complessiva del cliente.</a:t>
            </a:r>
            <a:endParaRPr lang="it-IT" sz="2000" dirty="0">
              <a:cs typeface="Arial" panose="020B0604020202020204" pitchFamily="34" charset="0"/>
            </a:endParaRPr>
          </a:p>
        </p:txBody>
      </p:sp>
      <p:pic>
        <p:nvPicPr>
          <p:cNvPr id="4" name="Immagine 3" descr="Immagine che contiene testo, schermata, lettera, documento&#10;&#10;Descrizione generata automaticamente">
            <a:extLst>
              <a:ext uri="{FF2B5EF4-FFF2-40B4-BE49-F238E27FC236}">
                <a16:creationId xmlns:a16="http://schemas.microsoft.com/office/drawing/2014/main" id="{AAC1762A-B110-2EAB-BD73-D198BCC05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928" y="1395697"/>
            <a:ext cx="3023602" cy="525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1986" y="360091"/>
            <a:ext cx="6201677" cy="583121"/>
          </a:xfrm>
        </p:spPr>
        <p:txBody>
          <a:bodyPr rtlCol="0">
            <a:noAutofit/>
          </a:bodyPr>
          <a:lstStyle/>
          <a:p>
            <a:pPr lvl="0" rtl="0"/>
            <a:r>
              <a:rPr lang="it-IT" sz="3200" b="1" dirty="0"/>
              <a:t>Workflow per Clienti Inattivi</a:t>
            </a:r>
            <a:endParaRPr lang="it-IT" sz="3200" b="1" dirty="0">
              <a:cs typeface="Arial" panose="020B0604020202020204" pitchFamily="34" charset="0"/>
            </a:endParaRP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391887" y="1613365"/>
            <a:ext cx="4321482" cy="4987764"/>
          </a:xfrm>
        </p:spPr>
        <p:txBody>
          <a:bodyPr rtlCol="0">
            <a:noAutofit/>
          </a:bodyPr>
          <a:lstStyle/>
          <a:p>
            <a:r>
              <a:rPr lang="it-IT" sz="2000" b="1" dirty="0"/>
              <a:t>Piattaforma:</a:t>
            </a:r>
            <a:r>
              <a:rPr lang="it-IT" sz="2000" dirty="0"/>
              <a:t> </a:t>
            </a:r>
            <a:r>
              <a:rPr lang="it-IT" sz="2000" dirty="0" err="1"/>
              <a:t>Spoki</a:t>
            </a:r>
            <a:br>
              <a:rPr lang="it-IT" sz="2000" dirty="0"/>
            </a:br>
            <a:r>
              <a:rPr lang="it-IT" sz="2000" b="1" dirty="0"/>
              <a:t>Trigger:</a:t>
            </a:r>
            <a:r>
              <a:rPr lang="it-IT" sz="2000" dirty="0"/>
              <a:t> L'utente non effettua acquisti da 3 mesi.</a:t>
            </a:r>
            <a:br>
              <a:rPr lang="it-IT" sz="2000" dirty="0"/>
            </a:br>
            <a:r>
              <a:rPr lang="it-IT" sz="2000" b="1" dirty="0"/>
              <a:t>Obiettivo: </a:t>
            </a:r>
            <a:r>
              <a:rPr lang="it-IT" sz="2000" dirty="0"/>
              <a:t>Riconquistare clienti inattivi con un'offerta speciale.</a:t>
            </a:r>
            <a:endParaRPr lang="it-IT" sz="2000" b="1" dirty="0"/>
          </a:p>
          <a:p>
            <a:r>
              <a:rPr lang="it-IT" sz="2000" dirty="0"/>
              <a:t> </a:t>
            </a:r>
            <a:r>
              <a:rPr lang="it-IT" sz="2000" b="1" dirty="0"/>
              <a:t>Motivazione:</a:t>
            </a:r>
            <a:r>
              <a:rPr lang="it-IT" sz="2000" dirty="0"/>
              <a:t> L'uso di </a:t>
            </a:r>
            <a:r>
              <a:rPr lang="it-IT" sz="2000" dirty="0" err="1"/>
              <a:t>Spoki</a:t>
            </a:r>
            <a:r>
              <a:rPr lang="it-IT" sz="2000" dirty="0"/>
              <a:t> per inviare un messaggio diretto su WhatsApp è ideale per raggiungere rapidamente i clienti inattivi con una comunicazione personalizzata e un'offerta speciale, aumentando le possibilità di riconversione.</a:t>
            </a:r>
          </a:p>
          <a:p>
            <a:pPr rtl="0"/>
            <a:endParaRPr lang="it-IT" sz="2000" dirty="0"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2D9CE9-D74A-E9C4-12F2-B3A0299DFA20}"/>
              </a:ext>
            </a:extLst>
          </p:cNvPr>
          <p:cNvSpPr txBox="1"/>
          <p:nvPr/>
        </p:nvSpPr>
        <p:spPr>
          <a:xfrm>
            <a:off x="5399313" y="1502688"/>
            <a:ext cx="65507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implementazione del Workflow</a:t>
            </a:r>
          </a:p>
          <a:p>
            <a:pPr>
              <a:buFont typeface="+mj-lt"/>
              <a:buAutoNum type="arabicPeriod"/>
            </a:pPr>
            <a:r>
              <a:rPr lang="it-IT" sz="1400" b="1" dirty="0"/>
              <a:t>Configurazione su </a:t>
            </a:r>
            <a:r>
              <a:rPr lang="it-IT" sz="1400" b="1" dirty="0" err="1"/>
              <a:t>Spoki</a:t>
            </a:r>
            <a:r>
              <a:rPr lang="it-IT" sz="1400" b="1" dirty="0"/>
              <a:t>:</a:t>
            </a:r>
            <a:endParaRPr lang="it-IT" sz="1400" dirty="0"/>
          </a:p>
          <a:p>
            <a:pPr marL="742950" lvl="1" indent="-285750">
              <a:buFont typeface="+mj-lt"/>
              <a:buAutoNum type="arabicPeriod"/>
            </a:pPr>
            <a:r>
              <a:rPr lang="it-IT" sz="1400" b="1" dirty="0"/>
              <a:t>Creazione dell'Automazione:</a:t>
            </a:r>
            <a:endParaRPr lang="it-IT" sz="1400" dirty="0"/>
          </a:p>
          <a:p>
            <a:pPr marL="1143000" lvl="2" indent="-228600">
              <a:buFont typeface="+mj-lt"/>
              <a:buAutoNum type="arabicPeriod"/>
            </a:pPr>
            <a:r>
              <a:rPr lang="it-IT" sz="1400" dirty="0"/>
              <a:t>Accedi a </a:t>
            </a:r>
            <a:r>
              <a:rPr lang="it-IT" sz="1400" dirty="0" err="1"/>
              <a:t>Spoki</a:t>
            </a:r>
            <a:r>
              <a:rPr lang="it-IT" sz="1400" dirty="0"/>
              <a:t> e vai alla sezione "Automazioni".</a:t>
            </a:r>
          </a:p>
          <a:p>
            <a:pPr marL="1143000" lvl="2" indent="-228600">
              <a:buFont typeface="+mj-lt"/>
              <a:buAutoNum type="arabicPeriod"/>
            </a:pPr>
            <a:r>
              <a:rPr lang="it-IT" sz="1400" dirty="0"/>
              <a:t>Crea una nuova automazione.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it-IT" sz="1400" dirty="0"/>
              <a:t>Configura il trigger "L'utente non effettua acquisti da 3 mesi".</a:t>
            </a:r>
          </a:p>
          <a:p>
            <a:pPr marL="1600200" lvl="3" indent="-228600">
              <a:buFont typeface="+mj-lt"/>
              <a:buAutoNum type="arabicPeriod"/>
            </a:pPr>
            <a:r>
              <a:rPr lang="it-IT" sz="1400" dirty="0"/>
              <a:t>Per configurare questo trigger, utilizza i dati cronologici degli acquisti. </a:t>
            </a:r>
            <a:r>
              <a:rPr lang="it-IT" sz="1400" dirty="0" err="1"/>
              <a:t>Spoki</a:t>
            </a:r>
            <a:r>
              <a:rPr lang="it-IT" sz="1400" dirty="0"/>
              <a:t> deve avere accesso alle informazioni sui clienti e alla loro cronologia di acquisto. Potrebbe essere necessario integrare il sistema di gestione degli ordini o il CRM con </a:t>
            </a:r>
            <a:r>
              <a:rPr lang="it-IT" sz="1400" dirty="0" err="1"/>
              <a:t>Spoki</a:t>
            </a:r>
            <a:r>
              <a:rPr lang="it-IT" sz="1400" dirty="0"/>
              <a:t>.</a:t>
            </a:r>
          </a:p>
          <a:p>
            <a:pPr marL="1600200" lvl="3" indent="-228600">
              <a:buFont typeface="+mj-lt"/>
              <a:buAutoNum type="arabicPeriod"/>
            </a:pPr>
            <a:r>
              <a:rPr lang="it-IT" sz="1400" dirty="0"/>
              <a:t>Definisci una condizione temporale che identifica i clienti che non hanno effettuato un acquisto negli ultimi 3 mesi.</a:t>
            </a:r>
          </a:p>
          <a:p>
            <a:pPr marL="1143000" lvl="2" indent="-228600">
              <a:buFont typeface="+mj-lt"/>
              <a:buAutoNum type="arabicPeriod"/>
            </a:pPr>
            <a:r>
              <a:rPr lang="it-IT" sz="1400" dirty="0"/>
              <a:t>Configura il messaggio utilizzando i contenuti forniti.</a:t>
            </a:r>
          </a:p>
          <a:p>
            <a:pPr marL="1143000" lvl="2" indent="-228600">
              <a:buFont typeface="+mj-lt"/>
              <a:buAutoNum type="arabicPeriod"/>
            </a:pPr>
            <a:r>
              <a:rPr lang="it-IT" sz="1400" dirty="0"/>
              <a:t>Salva e attiva l'automazione.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sz="1400" b="1" dirty="0"/>
              <a:t>Segmentazione dei Clienti:</a:t>
            </a:r>
            <a:endParaRPr lang="it-IT" sz="1400" dirty="0"/>
          </a:p>
          <a:p>
            <a:pPr marL="1143000" lvl="2" indent="-228600">
              <a:buFont typeface="+mj-lt"/>
              <a:buAutoNum type="arabicPeriod"/>
            </a:pPr>
            <a:r>
              <a:rPr lang="it-IT" sz="1400" dirty="0"/>
              <a:t>Utilizza gli strumenti di segmentazione di </a:t>
            </a:r>
            <a:r>
              <a:rPr lang="it-IT" sz="1400" dirty="0" err="1"/>
              <a:t>Spoki</a:t>
            </a:r>
            <a:r>
              <a:rPr lang="it-IT" sz="1400" dirty="0"/>
              <a:t> per identificare i clienti inattivi (coloro che non hanno effettuato acquisti negli ultimi 3 mesi).</a:t>
            </a:r>
          </a:p>
          <a:p>
            <a:pPr marL="1143000" lvl="2" indent="-228600">
              <a:buFont typeface="+mj-lt"/>
              <a:buAutoNum type="arabicPeriod"/>
            </a:pPr>
            <a:r>
              <a:rPr lang="it-IT" sz="1400" dirty="0"/>
              <a:t>Importa i file CSV creati per questo segmento di clienti.</a:t>
            </a:r>
          </a:p>
          <a:p>
            <a:pPr marL="1143000" lvl="2" indent="-228600">
              <a:buFont typeface="+mj-lt"/>
              <a:buAutoNum type="arabicPeriod"/>
            </a:pPr>
            <a:r>
              <a:rPr lang="it-IT" sz="1400" dirty="0"/>
              <a:t>Crea la lista di contatti segmentata in </a:t>
            </a:r>
            <a:r>
              <a:rPr lang="it-IT" sz="1400" dirty="0" err="1"/>
              <a:t>Spoki</a:t>
            </a:r>
            <a:r>
              <a:rPr lang="it-IT" sz="14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sz="1400" b="1" dirty="0"/>
              <a:t>Attivazione del Workflow:</a:t>
            </a:r>
            <a:endParaRPr lang="it-IT" sz="1400" dirty="0"/>
          </a:p>
          <a:p>
            <a:pPr marL="1143000" lvl="2" indent="-228600">
              <a:buFont typeface="+mj-lt"/>
              <a:buAutoNum type="arabicPeriod"/>
            </a:pPr>
            <a:r>
              <a:rPr lang="it-IT" sz="1400" dirty="0"/>
              <a:t>Pubblica il workflow e monitora le metriche di performance (apertura dei messaggi, risposte, conversioni).</a:t>
            </a:r>
          </a:p>
        </p:txBody>
      </p:sp>
    </p:spTree>
    <p:extLst>
      <p:ext uri="{BB962C8B-B14F-4D97-AF65-F5344CB8AC3E}">
        <p14:creationId xmlns:p14="http://schemas.microsoft.com/office/powerpoint/2010/main" val="283826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1986" y="360091"/>
            <a:ext cx="6201677" cy="583121"/>
          </a:xfrm>
        </p:spPr>
        <p:txBody>
          <a:bodyPr rtlCol="0">
            <a:noAutofit/>
          </a:bodyPr>
          <a:lstStyle/>
          <a:p>
            <a:pPr lvl="0" rtl="0"/>
            <a:r>
              <a:rPr lang="it-IT" sz="3200" b="1" dirty="0"/>
              <a:t>Workflow per Clienti Inattivi</a:t>
            </a:r>
            <a:endParaRPr lang="it-IT" sz="3200" b="1" dirty="0">
              <a:cs typeface="Arial" panose="020B0604020202020204" pitchFamily="34" charset="0"/>
            </a:endParaRPr>
          </a:p>
        </p:txBody>
      </p:sp>
      <p:pic>
        <p:nvPicPr>
          <p:cNvPr id="11" name="Segnaposto contenuto 10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B1B7E899-FE54-A411-207D-9B6D9D034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0" y="1637980"/>
            <a:ext cx="11469859" cy="4859929"/>
          </a:xfrm>
        </p:spPr>
      </p:pic>
    </p:spTree>
    <p:extLst>
      <p:ext uri="{BB962C8B-B14F-4D97-AF65-F5344CB8AC3E}">
        <p14:creationId xmlns:p14="http://schemas.microsoft.com/office/powerpoint/2010/main" val="315738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1985" y="208506"/>
            <a:ext cx="8827063" cy="1005697"/>
          </a:xfrm>
        </p:spPr>
        <p:txBody>
          <a:bodyPr rtlCol="0">
            <a:noAutofit/>
          </a:bodyPr>
          <a:lstStyle/>
          <a:p>
            <a:pPr lvl="0" rtl="0"/>
            <a:r>
              <a:rPr lang="it-IT" sz="3200" b="1" dirty="0"/>
              <a:t>Workflow per Clienti con acquisti rari o nuovi lead</a:t>
            </a:r>
            <a:endParaRPr lang="it-IT" sz="3200" b="1" dirty="0">
              <a:cs typeface="Arial" panose="020B0604020202020204" pitchFamily="34" charset="0"/>
            </a:endParaRP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41986" y="1661730"/>
            <a:ext cx="4321482" cy="4987764"/>
          </a:xfrm>
        </p:spPr>
        <p:txBody>
          <a:bodyPr rtlCol="0">
            <a:noAutofit/>
          </a:bodyPr>
          <a:lstStyle/>
          <a:p>
            <a:r>
              <a:rPr lang="it-IT" sz="1800" b="1" dirty="0"/>
              <a:t>Piattaforme:</a:t>
            </a:r>
            <a:r>
              <a:rPr lang="it-IT" sz="1800" dirty="0"/>
              <a:t> Brevo e ManyChat</a:t>
            </a:r>
            <a:br>
              <a:rPr lang="it-IT" sz="1800" dirty="0"/>
            </a:br>
            <a:r>
              <a:rPr lang="it-IT" sz="1800" b="1" dirty="0"/>
              <a:t>Trigger:</a:t>
            </a:r>
            <a:r>
              <a:rPr lang="it-IT" sz="1800" dirty="0"/>
              <a:t> L'utente effettua pochi o nessun acquisto.</a:t>
            </a:r>
            <a:br>
              <a:rPr lang="it-IT" sz="1800" dirty="0"/>
            </a:br>
            <a:r>
              <a:rPr lang="it-IT" sz="1800" b="1" dirty="0"/>
              <a:t>Obiettivo:</a:t>
            </a:r>
            <a:r>
              <a:rPr lang="it-IT" sz="1800" dirty="0"/>
              <a:t> Coinvolgere i clienti su Instagram e incentivare acquisti con un codice sconto.</a:t>
            </a:r>
          </a:p>
          <a:p>
            <a:r>
              <a:rPr lang="it-IT" sz="1800" b="1" dirty="0"/>
              <a:t>Motivazione:</a:t>
            </a:r>
            <a:r>
              <a:rPr lang="it-IT" sz="1800" dirty="0"/>
              <a:t> Invitare i clienti a seguire il brand su Instagram aiuta a incrementare l'engagement e la fedeltà al brand. Offrire uno sconto come incentivo li incoraggia a fare un acquisto, mentre il messaggio diretto su Instagram aggiunge un tocco personale.</a:t>
            </a:r>
          </a:p>
          <a:p>
            <a:endParaRPr lang="it-IT" sz="2000" dirty="0">
              <a:cs typeface="Arial" panose="020B0604020202020204" pitchFamily="34" charset="0"/>
            </a:endParaRPr>
          </a:p>
        </p:txBody>
      </p:sp>
      <p:pic>
        <p:nvPicPr>
          <p:cNvPr id="4" name="Immagine 3" descr="Immagine che contiene testo, schermata, lettera, design&#10;&#10;Descrizione generata automaticamente">
            <a:extLst>
              <a:ext uri="{FF2B5EF4-FFF2-40B4-BE49-F238E27FC236}">
                <a16:creationId xmlns:a16="http://schemas.microsoft.com/office/drawing/2014/main" id="{54B47CB6-4958-A43D-BEA7-9E18092F1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760" y="1426489"/>
            <a:ext cx="3062600" cy="52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8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1985" y="208506"/>
            <a:ext cx="8827063" cy="1005697"/>
          </a:xfrm>
        </p:spPr>
        <p:txBody>
          <a:bodyPr rtlCol="0">
            <a:noAutofit/>
          </a:bodyPr>
          <a:lstStyle/>
          <a:p>
            <a:pPr lvl="0" rtl="0"/>
            <a:r>
              <a:rPr lang="it-IT" sz="3200" b="1" dirty="0"/>
              <a:t>Automazione di un Messaggio Diretto su Instagram</a:t>
            </a:r>
            <a:endParaRPr lang="it-IT" sz="3200" b="1" dirty="0">
              <a:cs typeface="Arial" panose="020B0604020202020204" pitchFamily="34" charset="0"/>
            </a:endParaRPr>
          </a:p>
        </p:txBody>
      </p:sp>
      <p:pic>
        <p:nvPicPr>
          <p:cNvPr id="8" name="Immagine 7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559BBD59-2B13-9599-4DA1-B29D2283A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04" y="1500984"/>
            <a:ext cx="10460992" cy="514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26140"/>
      </p:ext>
    </p:extLst>
  </p:cSld>
  <p:clrMapOvr>
    <a:masterClrMapping/>
  </p:clrMapOvr>
</p:sld>
</file>

<file path=ppt/theme/theme1.xml><?xml version="1.0" encoding="utf-8"?>
<a:theme xmlns:a="http://schemas.openxmlformats.org/drawingml/2006/main" name="DocBenvenu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98_TF16391504" id="{46963C3B-9CDE-4573-A00E-6B2F718BFF4C}" vid="{BA0173EF-09D3-4A2B-B67E-EE021F82178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DocBenvenuto</Template>
  <TotalTime>401</TotalTime>
  <Words>961</Words>
  <Application>Microsoft Macintosh PowerPoint</Application>
  <PresentationFormat>Widescreen</PresentationFormat>
  <Paragraphs>80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Calibri</vt:lpstr>
      <vt:lpstr>DocBenvenuto</vt:lpstr>
      <vt:lpstr>Presentazione standard di PowerPoint</vt:lpstr>
      <vt:lpstr>Presentazione standard di PowerPoint</vt:lpstr>
      <vt:lpstr>Piattaforme Utilizzate</vt:lpstr>
      <vt:lpstr>Segmentazione dei Clienti</vt:lpstr>
      <vt:lpstr>Workflow per Clienti Frequenti</vt:lpstr>
      <vt:lpstr>Workflow per Clienti Inattivi</vt:lpstr>
      <vt:lpstr>Workflow per Clienti Inattivi</vt:lpstr>
      <vt:lpstr>Workflow per Clienti con acquisti rari o nuovi lead</vt:lpstr>
      <vt:lpstr>Automazione di un Messaggio Diretto su Instagram</vt:lpstr>
      <vt:lpstr>Ringraziamenti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CHIMIENTI FEDERICA</dc:creator>
  <cp:keywords/>
  <dc:description/>
  <cp:lastModifiedBy>CHIMIENTI FEDERICA</cp:lastModifiedBy>
  <cp:revision>1</cp:revision>
  <dcterms:created xsi:type="dcterms:W3CDTF">2024-07-26T10:53:42Z</dcterms:created>
  <dcterms:modified xsi:type="dcterms:W3CDTF">2024-07-26T17:35:35Z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