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4" r:id="rId4"/>
    <p:sldId id="265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47366-070D-4318-8554-5F04914B3FD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10D3-B664-4048-A0D7-28F23D5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10D3-B664-4048-A0D7-28F23D5A7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4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10D3-B664-4048-A0D7-28F23D5A7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10D3-B664-4048-A0D7-28F23D5A7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ltGray">
          <a:xfrm>
            <a:off x="3200400" y="2286000"/>
            <a:ext cx="5715000" cy="2971800"/>
          </a:xfrm>
          <a:prstGeom prst="rect">
            <a:avLst/>
          </a:prstGeom>
          <a:solidFill>
            <a:srgbClr val="E8E6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 bwMode="ltGray">
          <a:xfrm>
            <a:off x="228600" y="2286000"/>
            <a:ext cx="2880360" cy="2971800"/>
            <a:chOff x="228600" y="2286000"/>
            <a:chExt cx="2880360" cy="2971800"/>
          </a:xfrm>
        </p:grpSpPr>
        <p:sp>
          <p:nvSpPr>
            <p:cNvPr id="10" name="Rectangle 9"/>
            <p:cNvSpPr/>
            <p:nvPr userDrawn="1"/>
          </p:nvSpPr>
          <p:spPr bwMode="ltGray">
            <a:xfrm>
              <a:off x="228600" y="2286000"/>
              <a:ext cx="2880360" cy="2971800"/>
            </a:xfrm>
            <a:prstGeom prst="rect">
              <a:avLst/>
            </a:prstGeom>
            <a:solidFill>
              <a:srgbClr val="D600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60363" y="2523608"/>
              <a:ext cx="2404872" cy="97355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376672"/>
            <a:ext cx="5715012" cy="12588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3" y="215960"/>
            <a:ext cx="5715012" cy="1944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826381"/>
            <a:ext cx="2388192" cy="334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856" y="2871216"/>
            <a:ext cx="5266944" cy="497059"/>
          </a:xfrm>
        </p:spPr>
        <p:txBody>
          <a:bodyPr wrap="square" lIns="91440" tIns="45720" rIns="91440" bIns="45720" anchor="t" anchorCtr="0">
            <a:noAutofit/>
          </a:bodyPr>
          <a:lstStyle>
            <a:lvl1pPr algn="l">
              <a:defRPr sz="3400" b="0" i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56" y="3374097"/>
            <a:ext cx="5266944" cy="388824"/>
          </a:xfrm>
        </p:spPr>
        <p:txBody>
          <a:bodyPr wrap="square" lIns="91440" tIns="45720" rIns="91440" bIns="45720" anchor="t" anchorCtr="0">
            <a:noAutofit/>
          </a:bodyPr>
          <a:lstStyle>
            <a:lvl1pPr>
              <a:defRPr sz="2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419856" y="2441448"/>
            <a:ext cx="5277830" cy="333425"/>
          </a:xfrm>
        </p:spPr>
        <p:txBody>
          <a:bodyPr wrap="square" lIns="91440" tIns="45720" rIns="91440" bIns="45720" anchor="t" anchorCtr="0">
            <a:noAutofit/>
          </a:bodyPr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Prepared for: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19856" y="4690872"/>
            <a:ext cx="2535254" cy="339725"/>
          </a:xfrm>
        </p:spPr>
        <p:txBody>
          <a:bodyPr wrap="square" lIns="91440" tIns="45720" rIns="91440" bIns="45720" anchor="t" anchorCtr="0">
            <a:noAutofit/>
          </a:bodyPr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093" y="5593638"/>
            <a:ext cx="2651760" cy="326573"/>
          </a:xfrm>
        </p:spPr>
        <p:txBody>
          <a:bodyPr wrap="square" tIns="0" bIns="0" anchor="t" anchorCtr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Name, Title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56093" y="5252665"/>
            <a:ext cx="2647695" cy="214685"/>
          </a:xfrm>
        </p:spPr>
        <p:txBody>
          <a:bodyPr wrap="square" anchor="t" anchorCtr="0">
            <a:noAutofit/>
          </a:bodyPr>
          <a:lstStyle>
            <a:lvl1pPr>
              <a:spcAft>
                <a:spcPts val="0"/>
              </a:spcAft>
              <a:defRPr sz="12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Presented by</a:t>
            </a: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77988" y="6453022"/>
            <a:ext cx="18080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Perkins </a:t>
            </a:r>
            <a:r>
              <a:rPr lang="en-US" b="0" dirty="0" err="1" smtClean="0">
                <a:solidFill>
                  <a:schemeClr val="tx1"/>
                </a:solidFill>
              </a:rPr>
              <a:t>Coie</a:t>
            </a:r>
            <a:r>
              <a:rPr lang="en-US" b="0" dirty="0" smtClean="0">
                <a:solidFill>
                  <a:schemeClr val="tx1"/>
                </a:solidFill>
              </a:rPr>
              <a:t> LLP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 bwMode="ltGray">
          <a:xfrm>
            <a:off x="228600" y="228600"/>
            <a:ext cx="8686800" cy="1143000"/>
          </a:xfrm>
          <a:prstGeom prst="rect">
            <a:avLst/>
          </a:prstGeom>
          <a:solidFill>
            <a:srgbClr val="E8E6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9550"/>
            <a:ext cx="1143002" cy="491643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95095" y="6149975"/>
            <a:ext cx="7523480" cy="246063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1408176" y="1549083"/>
            <a:ext cx="7523480" cy="4592637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 sz="2800" b="0" u="none">
                <a:latin typeface="+mj-lt"/>
              </a:defRPr>
            </a:lvl1pPr>
            <a:lvl2pPr marL="169863" indent="-169863">
              <a:lnSpc>
                <a:spcPct val="100000"/>
              </a:lnSpc>
              <a:buClr>
                <a:schemeClr val="tx1"/>
              </a:buClr>
              <a:def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8138" indent="-168275">
              <a:lnSpc>
                <a:spcPct val="100000"/>
              </a:lnSpc>
              <a:defRPr lang="en-US" sz="24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80975">
              <a:lnSpc>
                <a:spcPct val="100000"/>
              </a:lnSpc>
              <a:defRPr lang="en-US" sz="2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lang="en-US" sz="20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625" indent="0">
              <a:lnSpc>
                <a:spcPct val="100000"/>
              </a:lnSpc>
              <a:spcBef>
                <a:spcPts val="600"/>
              </a:spcBef>
              <a:buNone/>
              <a:defRPr lang="en-US" sz="26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7663" indent="0">
              <a:lnSpc>
                <a:spcPct val="100000"/>
              </a:lnSpc>
              <a:spcBef>
                <a:spcPts val="600"/>
              </a:spcBef>
              <a:buNone/>
              <a:tabLst>
                <a:tab pos="347663" algn="l"/>
              </a:tabLst>
              <a:defRPr lang="en-US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 lang="en-US" sz="2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 sz="2200" u="none"/>
            </a:lvl9pPr>
          </a:lstStyle>
          <a:p>
            <a:pPr lvl="0"/>
            <a:r>
              <a:rPr lang="en-US" dirty="0" smtClean="0"/>
              <a:t>Click to add subtitle (List Level 1)</a:t>
            </a:r>
          </a:p>
          <a:p>
            <a:pPr marL="342900" lvl="1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Bullets (LL2)</a:t>
            </a:r>
          </a:p>
          <a:p>
            <a:pPr marL="685800" lvl="2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Bullets (LL3)</a:t>
            </a:r>
          </a:p>
          <a:p>
            <a:pPr marL="1028700" lvl="3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Bullets (LL4)</a:t>
            </a:r>
          </a:p>
          <a:p>
            <a:pPr marL="1371600" lvl="4" indent="-3429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Bullets (LL5)</a:t>
            </a:r>
          </a:p>
          <a:p>
            <a:pPr marL="0" lvl="5" indent="0" algn="l" defTabSz="457200" rtl="0" eaLnBrk="1" latinLnBrk="0" hangingPunct="1">
              <a:spcBef>
                <a:spcPts val="600"/>
              </a:spcBef>
              <a:buFont typeface="Arial"/>
              <a:buNone/>
            </a:pPr>
            <a:r>
              <a:rPr lang="en-US" dirty="0" smtClean="0"/>
              <a:t>List Level 6 (Matches List Level 2 No Bullet)</a:t>
            </a:r>
          </a:p>
          <a:p>
            <a:pPr marL="347663" lvl="6" indent="0" algn="l" defTabSz="457200" rtl="0" eaLnBrk="1" latinLnBrk="0" hangingPunct="1">
              <a:spcBef>
                <a:spcPts val="600"/>
              </a:spcBef>
              <a:buFont typeface="Arial"/>
              <a:buNone/>
            </a:pPr>
            <a:r>
              <a:rPr lang="en-US" dirty="0" smtClean="0"/>
              <a:t>List Level 7 (Matches List Level 3 No Bullet)</a:t>
            </a:r>
          </a:p>
          <a:p>
            <a:pPr marL="685800" lvl="7" indent="0" algn="l" defTabSz="457200" rtl="0" eaLnBrk="1" latinLnBrk="0" hangingPunct="1">
              <a:spcBef>
                <a:spcPts val="600"/>
              </a:spcBef>
              <a:buFont typeface="Arial"/>
              <a:buNone/>
            </a:pPr>
            <a:r>
              <a:rPr lang="en-US" dirty="0" smtClean="0"/>
              <a:t>List Level 8 (Matches List Level 4 No Bullet)</a:t>
            </a:r>
          </a:p>
          <a:p>
            <a:pPr marL="1028700" lvl="8" indent="0" algn="l" defTabSz="457200" rtl="0" eaLnBrk="1" latinLnBrk="0" hangingPunct="1">
              <a:spcBef>
                <a:spcPts val="600"/>
              </a:spcBef>
              <a:buFont typeface="Arial"/>
              <a:buNone/>
            </a:pPr>
            <a:r>
              <a:rPr lang="en-US" dirty="0" smtClean="0"/>
              <a:t>List Level 9 (Matches List Level 5 No Bullet)</a:t>
            </a:r>
          </a:p>
        </p:txBody>
      </p:sp>
    </p:spTree>
    <p:extLst>
      <p:ext uri="{BB962C8B-B14F-4D97-AF65-F5344CB8AC3E}">
        <p14:creationId xmlns:p14="http://schemas.microsoft.com/office/powerpoint/2010/main" val="119985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0049" y="6149975"/>
            <a:ext cx="8518525" cy="247650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8107-7094-834B-BC7A-E97D1E5A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graph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376672"/>
            <a:ext cx="5715012" cy="125882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ltGray">
          <a:xfrm>
            <a:off x="3200400" y="2286000"/>
            <a:ext cx="5715000" cy="2971800"/>
          </a:xfrm>
          <a:prstGeom prst="rect">
            <a:avLst/>
          </a:prstGeom>
          <a:solidFill>
            <a:srgbClr val="E8E6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826381"/>
            <a:ext cx="2388192" cy="3349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6677"/>
            <a:ext cx="5715012" cy="1944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856" y="2871216"/>
            <a:ext cx="5266944" cy="497059"/>
          </a:xfrm>
        </p:spPr>
        <p:txBody>
          <a:bodyPr wrap="square" lIns="91440" tIns="45720" rIns="91440" bIns="45720" anchor="t" anchorCtr="0">
            <a:noAutofit/>
          </a:bodyPr>
          <a:lstStyle>
            <a:lvl1pPr algn="l">
              <a:defRPr sz="3400" b="0" i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56" y="3374097"/>
            <a:ext cx="5266944" cy="388824"/>
          </a:xfrm>
        </p:spPr>
        <p:txBody>
          <a:bodyPr wrap="square" lIns="91440" tIns="45720" rIns="91440" bIns="45720" anchor="t" anchorCtr="0">
            <a:noAutofit/>
          </a:bodyPr>
          <a:lstStyle>
            <a:lvl1pPr>
              <a:defRPr sz="2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419856" y="2441448"/>
            <a:ext cx="5277830" cy="333425"/>
          </a:xfrm>
        </p:spPr>
        <p:txBody>
          <a:bodyPr wrap="square" lIns="91440" tIns="45720" rIns="91440" bIns="45720" anchor="t" anchorCtr="0">
            <a:noAutofit/>
          </a:bodyPr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Prepared for: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19856" y="4690872"/>
            <a:ext cx="2535254" cy="339725"/>
          </a:xfrm>
        </p:spPr>
        <p:txBody>
          <a:bodyPr wrap="square" lIns="91440" tIns="45720" rIns="91440" bIns="45720" anchor="t" anchorCtr="0">
            <a:noAutofit/>
          </a:bodyPr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28599" y="2285999"/>
            <a:ext cx="2871216" cy="2971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093" y="5593638"/>
            <a:ext cx="2651760" cy="326573"/>
          </a:xfrm>
        </p:spPr>
        <p:txBody>
          <a:bodyPr wrap="square" tIns="0" bIns="0" anchor="t" anchorCtr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Name,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56093" y="5252665"/>
            <a:ext cx="2647695" cy="214685"/>
          </a:xfrm>
        </p:spPr>
        <p:txBody>
          <a:bodyPr wrap="square" anchor="t" anchorCtr="0">
            <a:noAutofit/>
          </a:bodyPr>
          <a:lstStyle>
            <a:lvl1pPr>
              <a:spcAft>
                <a:spcPts val="0"/>
              </a:spcAft>
              <a:defRPr sz="12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Presented by</a:t>
            </a: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77988" y="6453022"/>
            <a:ext cx="18080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Perkins </a:t>
            </a:r>
            <a:r>
              <a:rPr lang="en-US" b="0" dirty="0" err="1" smtClean="0">
                <a:solidFill>
                  <a:schemeClr val="tx1"/>
                </a:solidFill>
              </a:rPr>
              <a:t>Coie</a:t>
            </a:r>
            <a:r>
              <a:rPr lang="en-US" b="0" dirty="0" smtClean="0">
                <a:solidFill>
                  <a:schemeClr val="tx1"/>
                </a:solidFill>
              </a:rPr>
              <a:t> LLP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0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86000"/>
            <a:ext cx="5715012" cy="2971806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3415093" y="2442145"/>
            <a:ext cx="5239049" cy="497059"/>
          </a:xfrm>
        </p:spPr>
        <p:txBody>
          <a:bodyPr lIns="91440" tIns="45720" rIns="91440" bIns="45720" anchor="t" anchorCtr="0">
            <a:noAutofit/>
          </a:bodyPr>
          <a:lstStyle>
            <a:lvl1pPr algn="l">
              <a:defRPr sz="3400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5093" y="2979915"/>
            <a:ext cx="4466999" cy="3334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grpSp>
        <p:nvGrpSpPr>
          <p:cNvPr id="9" name="Group 8"/>
          <p:cNvGrpSpPr/>
          <p:nvPr/>
        </p:nvGrpSpPr>
        <p:grpSpPr bwMode="ltGray">
          <a:xfrm>
            <a:off x="228600" y="2286000"/>
            <a:ext cx="2880360" cy="2971800"/>
            <a:chOff x="228600" y="2286000"/>
            <a:chExt cx="2880360" cy="2971800"/>
          </a:xfrm>
        </p:grpSpPr>
        <p:sp>
          <p:nvSpPr>
            <p:cNvPr id="12" name="Rectangle 11"/>
            <p:cNvSpPr/>
            <p:nvPr userDrawn="1"/>
          </p:nvSpPr>
          <p:spPr bwMode="ltGray">
            <a:xfrm>
              <a:off x="228600" y="2286000"/>
              <a:ext cx="2880360" cy="2971800"/>
            </a:xfrm>
            <a:prstGeom prst="rect">
              <a:avLst/>
            </a:prstGeom>
            <a:solidFill>
              <a:srgbClr val="D600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60363" y="2523608"/>
              <a:ext cx="2404872" cy="97355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5" y="6484111"/>
            <a:ext cx="1143000" cy="160296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477988" y="6453022"/>
            <a:ext cx="18080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Perkins </a:t>
            </a:r>
            <a:r>
              <a:rPr lang="en-US" b="0" dirty="0" err="1" smtClean="0">
                <a:solidFill>
                  <a:schemeClr val="tx1"/>
                </a:solidFill>
              </a:rPr>
              <a:t>Coie</a:t>
            </a:r>
            <a:r>
              <a:rPr lang="en-US" b="0" dirty="0" smtClean="0">
                <a:solidFill>
                  <a:schemeClr val="tx1"/>
                </a:solidFill>
              </a:rPr>
              <a:t> LLP  </a:t>
            </a:r>
            <a:r>
              <a:rPr lang="en-US" b="1" dirty="0" smtClean="0">
                <a:solidFill>
                  <a:schemeClr val="bg2"/>
                </a:solidFill>
              </a:rPr>
              <a:t>|</a:t>
            </a:r>
            <a:r>
              <a:rPr lang="en-US" dirty="0" smtClean="0"/>
              <a:t>  PerkinsCoie.com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4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graph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86000"/>
            <a:ext cx="5715012" cy="2971806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28599" y="2285999"/>
            <a:ext cx="2871216" cy="2971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5" y="6484111"/>
            <a:ext cx="1143000" cy="16029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3415093" y="2442145"/>
            <a:ext cx="5239049" cy="497059"/>
          </a:xfrm>
        </p:spPr>
        <p:txBody>
          <a:bodyPr lIns="91440" tIns="45720" rIns="91440" bIns="45720" anchor="t" anchorCtr="0">
            <a:noAutofit/>
          </a:bodyPr>
          <a:lstStyle>
            <a:lvl1pPr algn="l">
              <a:defRPr sz="3400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5093" y="2979915"/>
            <a:ext cx="4466999" cy="3334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77988" y="6453022"/>
            <a:ext cx="18080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Perkins </a:t>
            </a:r>
            <a:r>
              <a:rPr lang="en-US" b="0" dirty="0" err="1" smtClean="0">
                <a:solidFill>
                  <a:schemeClr val="tx1"/>
                </a:solidFill>
              </a:rPr>
              <a:t>Coie</a:t>
            </a:r>
            <a:r>
              <a:rPr lang="en-US" b="0" dirty="0" smtClean="0">
                <a:solidFill>
                  <a:schemeClr val="tx1"/>
                </a:solidFill>
              </a:rPr>
              <a:t> LLP  </a:t>
            </a:r>
            <a:r>
              <a:rPr lang="en-US" b="1" dirty="0" smtClean="0">
                <a:solidFill>
                  <a:schemeClr val="bg2"/>
                </a:solidFill>
              </a:rPr>
              <a:t>|</a:t>
            </a:r>
            <a:r>
              <a:rPr lang="en-US" dirty="0" smtClean="0"/>
              <a:t>  PerkinsCoie.com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1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9550"/>
            <a:ext cx="1143002" cy="491643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95095" y="6149975"/>
            <a:ext cx="7523480" cy="246063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1412078" y="1558123"/>
            <a:ext cx="7506497" cy="4480727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add subtitle (List Level 1)</a:t>
            </a:r>
          </a:p>
          <a:p>
            <a:pPr lvl="1"/>
            <a:r>
              <a:rPr lang="en-US" dirty="0" smtClean="0"/>
              <a:t>Bullets (LL2)</a:t>
            </a:r>
          </a:p>
          <a:p>
            <a:pPr lvl="2"/>
            <a:r>
              <a:rPr lang="en-US" dirty="0" smtClean="0"/>
              <a:t>Bullets (LL3)</a:t>
            </a:r>
          </a:p>
          <a:p>
            <a:pPr lvl="3"/>
            <a:r>
              <a:rPr lang="en-US" dirty="0" smtClean="0"/>
              <a:t>Bullets (LL4)</a:t>
            </a:r>
          </a:p>
          <a:p>
            <a:pPr lvl="4"/>
            <a:r>
              <a:rPr lang="en-US" dirty="0" smtClean="0"/>
              <a:t>Bullets (LL5)</a:t>
            </a:r>
          </a:p>
          <a:p>
            <a:pPr lvl="5"/>
            <a:r>
              <a:rPr lang="en-US" dirty="0" smtClean="0"/>
              <a:t>List Level 6 (Matches List Level 2 No Bullet)</a:t>
            </a:r>
          </a:p>
          <a:p>
            <a:pPr lvl="6"/>
            <a:r>
              <a:rPr lang="en-US" dirty="0" smtClean="0"/>
              <a:t>List Level 7 (Matches List Level 3 No Bullet)</a:t>
            </a:r>
          </a:p>
          <a:p>
            <a:pPr lvl="7"/>
            <a:r>
              <a:rPr lang="en-US" dirty="0" smtClean="0"/>
              <a:t>List Level 8 (Matches List Level 4 No Bullet)</a:t>
            </a:r>
          </a:p>
          <a:p>
            <a:pPr lvl="8"/>
            <a:r>
              <a:rPr lang="en-US" dirty="0" smtClean="0"/>
              <a:t>List Level 9 (Matches List Level 5 No Bullet)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9550"/>
            <a:ext cx="1143002" cy="491643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95095" y="6149975"/>
            <a:ext cx="7523480" cy="246063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623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0049" y="6149975"/>
            <a:ext cx="8518525" cy="247650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368616" y="1558123"/>
            <a:ext cx="8412480" cy="448072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add subtitle (List Level 1)</a:t>
            </a:r>
          </a:p>
          <a:p>
            <a:pPr lvl="1"/>
            <a:r>
              <a:rPr lang="en-US" dirty="0" smtClean="0"/>
              <a:t>Bullets (LL2)</a:t>
            </a:r>
          </a:p>
          <a:p>
            <a:pPr lvl="2"/>
            <a:r>
              <a:rPr lang="en-US" dirty="0" smtClean="0"/>
              <a:t>Bullets (LL3)</a:t>
            </a:r>
          </a:p>
          <a:p>
            <a:pPr lvl="3"/>
            <a:r>
              <a:rPr lang="en-US" dirty="0" smtClean="0"/>
              <a:t>Bullets (LL4)</a:t>
            </a:r>
          </a:p>
          <a:p>
            <a:pPr lvl="4"/>
            <a:r>
              <a:rPr lang="en-US" dirty="0" smtClean="0"/>
              <a:t>Bullets (LL5)</a:t>
            </a:r>
          </a:p>
          <a:p>
            <a:pPr lvl="5"/>
            <a:r>
              <a:rPr lang="en-US" dirty="0" smtClean="0"/>
              <a:t>List Level 6 (Matches List Level 2 No Bullet)</a:t>
            </a:r>
          </a:p>
          <a:p>
            <a:pPr lvl="6"/>
            <a:r>
              <a:rPr lang="en-US" dirty="0" smtClean="0"/>
              <a:t>List Level 7 (Matches List Level 3 No Bullet)</a:t>
            </a:r>
          </a:p>
          <a:p>
            <a:pPr lvl="7"/>
            <a:r>
              <a:rPr lang="en-US" dirty="0" smtClean="0"/>
              <a:t>List Level 8 (Matches List Level 4 No Bullet)</a:t>
            </a:r>
          </a:p>
          <a:p>
            <a:pPr lvl="8"/>
            <a:r>
              <a:rPr lang="en-US" dirty="0" smtClean="0"/>
              <a:t>List Level 9 (Matches List Level 5 No Bullet)</a:t>
            </a:r>
          </a:p>
        </p:txBody>
      </p:sp>
    </p:spTree>
    <p:extLst>
      <p:ext uri="{BB962C8B-B14F-4D97-AF65-F5344CB8AC3E}">
        <p14:creationId xmlns:p14="http://schemas.microsoft.com/office/powerpoint/2010/main" val="1575450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77066" y="3883024"/>
            <a:ext cx="457200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4621" y="6149975"/>
            <a:ext cx="8513953" cy="247650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7985" y="1545273"/>
            <a:ext cx="3967164" cy="4493577"/>
          </a:xfrm>
        </p:spPr>
        <p:txBody>
          <a:bodyPr/>
          <a:lstStyle/>
          <a:p>
            <a:pPr lvl="0"/>
            <a:r>
              <a:rPr lang="en-US" dirty="0" smtClean="0"/>
              <a:t>Click to add subtitle (List Level 1)</a:t>
            </a:r>
          </a:p>
          <a:p>
            <a:pPr lvl="1"/>
            <a:r>
              <a:rPr lang="en-US" dirty="0" smtClean="0"/>
              <a:t>List Level 2 (Bullet 1)</a:t>
            </a:r>
          </a:p>
          <a:p>
            <a:pPr lvl="2"/>
            <a:r>
              <a:rPr lang="en-US" dirty="0" smtClean="0"/>
              <a:t>List Level 3 (Bullet 2)</a:t>
            </a:r>
          </a:p>
          <a:p>
            <a:pPr lvl="3"/>
            <a:r>
              <a:rPr lang="en-US" dirty="0" smtClean="0"/>
              <a:t>List Level 4 (Bullet 3)</a:t>
            </a:r>
          </a:p>
          <a:p>
            <a:pPr lvl="4"/>
            <a:r>
              <a:rPr lang="en-US" dirty="0" smtClean="0"/>
              <a:t>List Level 5 (Bullet 4)</a:t>
            </a:r>
          </a:p>
          <a:p>
            <a:pPr lvl="5"/>
            <a:r>
              <a:rPr lang="en-US" dirty="0" smtClean="0"/>
              <a:t>List Level 6 (Matches List Level 2 No Bullet)</a:t>
            </a:r>
          </a:p>
          <a:p>
            <a:pPr lvl="6"/>
            <a:r>
              <a:rPr lang="en-US" dirty="0" smtClean="0"/>
              <a:t>List Level 7 (Matches List Level 3 No Bullet)</a:t>
            </a:r>
          </a:p>
          <a:p>
            <a:pPr lvl="7"/>
            <a:r>
              <a:rPr lang="en-US" dirty="0" smtClean="0"/>
              <a:t>List Level 8 (Matches List Level 4 No Bullet)</a:t>
            </a:r>
          </a:p>
          <a:p>
            <a:pPr lvl="8"/>
            <a:r>
              <a:rPr lang="en-US" dirty="0" smtClean="0"/>
              <a:t>List Level 9 (Matches List Level 5 No Bullet)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779961" y="1545273"/>
            <a:ext cx="3967164" cy="4493577"/>
          </a:xfrm>
        </p:spPr>
        <p:txBody>
          <a:bodyPr/>
          <a:lstStyle/>
          <a:p>
            <a:pPr lvl="0"/>
            <a:r>
              <a:rPr lang="en-US" dirty="0" smtClean="0"/>
              <a:t>Click to add subtitle (List Level 1)</a:t>
            </a:r>
          </a:p>
          <a:p>
            <a:pPr lvl="1"/>
            <a:r>
              <a:rPr lang="en-US" dirty="0" smtClean="0"/>
              <a:t>List Level 2 (Bullet 1)</a:t>
            </a:r>
          </a:p>
          <a:p>
            <a:pPr lvl="2"/>
            <a:r>
              <a:rPr lang="en-US" dirty="0" smtClean="0"/>
              <a:t>List Level 3 (Bullet 2)</a:t>
            </a:r>
          </a:p>
          <a:p>
            <a:pPr lvl="3"/>
            <a:r>
              <a:rPr lang="en-US" dirty="0" smtClean="0"/>
              <a:t>List Level 4 (Bullet 3)</a:t>
            </a:r>
          </a:p>
          <a:p>
            <a:pPr lvl="4"/>
            <a:r>
              <a:rPr lang="en-US" dirty="0" smtClean="0"/>
              <a:t>List Level 5 (Bullet 4)</a:t>
            </a:r>
          </a:p>
          <a:p>
            <a:pPr lvl="5"/>
            <a:r>
              <a:rPr lang="en-US" dirty="0" smtClean="0"/>
              <a:t>List Level 6 (Matches List Level 2 No Bullet)</a:t>
            </a:r>
          </a:p>
          <a:p>
            <a:pPr lvl="6"/>
            <a:r>
              <a:rPr lang="en-US" dirty="0" smtClean="0"/>
              <a:t>List Level 7 (Matches List Level 3 No Bullet)</a:t>
            </a:r>
          </a:p>
          <a:p>
            <a:pPr lvl="7"/>
            <a:r>
              <a:rPr lang="en-US" dirty="0" smtClean="0"/>
              <a:t>List Level 8 (Matches List Level 4 No Bullet)</a:t>
            </a:r>
          </a:p>
          <a:p>
            <a:pPr lvl="8"/>
            <a:r>
              <a:rPr lang="en-US" dirty="0" smtClean="0"/>
              <a:t>List Level 9 (Matches List Level 5 No Bullet)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83289" y="3886200"/>
            <a:ext cx="457200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684380" y="3886200"/>
            <a:ext cx="457200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93192" y="6149975"/>
            <a:ext cx="8513953" cy="247650"/>
          </a:xfrm>
        </p:spPr>
        <p:txBody>
          <a:bodyPr anchor="b" anchorCtr="0"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387985" y="1545273"/>
            <a:ext cx="2663825" cy="4493577"/>
          </a:xfrm>
        </p:spPr>
        <p:txBody>
          <a:bodyPr/>
          <a:lstStyle/>
          <a:p>
            <a:pPr lvl="0"/>
            <a:r>
              <a:rPr lang="en-US" dirty="0" smtClean="0"/>
              <a:t>Click to add subtitle (List Level 1)</a:t>
            </a:r>
          </a:p>
          <a:p>
            <a:pPr lvl="1"/>
            <a:r>
              <a:rPr lang="en-US" dirty="0" smtClean="0"/>
              <a:t>List Level 2 (Bullet 1)</a:t>
            </a:r>
          </a:p>
          <a:p>
            <a:pPr lvl="2"/>
            <a:r>
              <a:rPr lang="en-US" dirty="0" smtClean="0"/>
              <a:t>List Level 3 (Bullet 2)</a:t>
            </a:r>
          </a:p>
          <a:p>
            <a:pPr lvl="3"/>
            <a:r>
              <a:rPr lang="en-US" dirty="0" smtClean="0"/>
              <a:t>List Level 4 (Bullet 3)</a:t>
            </a:r>
          </a:p>
          <a:p>
            <a:pPr lvl="4"/>
            <a:r>
              <a:rPr lang="en-US" dirty="0" smtClean="0"/>
              <a:t>List Level 5 (Bullet 4)</a:t>
            </a:r>
          </a:p>
          <a:p>
            <a:pPr lvl="5"/>
            <a:r>
              <a:rPr lang="en-US" dirty="0" smtClean="0"/>
              <a:t>List Level 6 (Matches List Level 2 No Bullet)</a:t>
            </a:r>
          </a:p>
          <a:p>
            <a:pPr lvl="6"/>
            <a:r>
              <a:rPr lang="en-US" dirty="0" smtClean="0"/>
              <a:t>List Level 7 (Matches List Level 3 No Bullet)</a:t>
            </a:r>
          </a:p>
          <a:p>
            <a:pPr lvl="7"/>
            <a:r>
              <a:rPr lang="en-US" dirty="0" smtClean="0"/>
              <a:t>List Level 8 (Matches List Level 4 No Bullet)</a:t>
            </a:r>
          </a:p>
          <a:p>
            <a:pPr lvl="8"/>
            <a:r>
              <a:rPr lang="en-US" dirty="0" smtClean="0"/>
              <a:t>List Level 9 (Matches List Level 5 No Bullet)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3321368" y="1545273"/>
            <a:ext cx="2663825" cy="4493577"/>
          </a:xfrm>
        </p:spPr>
        <p:txBody>
          <a:bodyPr/>
          <a:lstStyle/>
          <a:p>
            <a:pPr lvl="0"/>
            <a:r>
              <a:rPr lang="en-US" dirty="0" smtClean="0"/>
              <a:t>Click to add subtitle (List Level 1)</a:t>
            </a:r>
          </a:p>
          <a:p>
            <a:pPr lvl="1"/>
            <a:r>
              <a:rPr lang="en-US" dirty="0" smtClean="0"/>
              <a:t>List Level 2 (Bullet 1)</a:t>
            </a:r>
          </a:p>
          <a:p>
            <a:pPr lvl="2"/>
            <a:r>
              <a:rPr lang="en-US" dirty="0" smtClean="0"/>
              <a:t>List Level 3 (Bullet 2)</a:t>
            </a:r>
          </a:p>
          <a:p>
            <a:pPr lvl="3"/>
            <a:r>
              <a:rPr lang="en-US" dirty="0" smtClean="0"/>
              <a:t>List Level 4 (Bullet 3)</a:t>
            </a:r>
          </a:p>
          <a:p>
            <a:pPr lvl="4"/>
            <a:r>
              <a:rPr lang="en-US" dirty="0" smtClean="0"/>
              <a:t>List Level 5 (Bullet 4)</a:t>
            </a:r>
          </a:p>
          <a:p>
            <a:pPr lvl="5"/>
            <a:r>
              <a:rPr lang="en-US" dirty="0" smtClean="0"/>
              <a:t>List Level 6 (Matches List Level 2 No Bullet)</a:t>
            </a:r>
          </a:p>
          <a:p>
            <a:pPr lvl="6"/>
            <a:r>
              <a:rPr lang="en-US" dirty="0" smtClean="0"/>
              <a:t>List Level 7 (Matches List Level 3 No Bullet)</a:t>
            </a:r>
          </a:p>
          <a:p>
            <a:pPr lvl="7"/>
            <a:r>
              <a:rPr lang="en-US" dirty="0" smtClean="0"/>
              <a:t>List Level 8 (Matches List Level 4 No Bullet)</a:t>
            </a:r>
          </a:p>
          <a:p>
            <a:pPr lvl="8"/>
            <a:r>
              <a:rPr lang="en-US" dirty="0" smtClean="0"/>
              <a:t>List Level 9 (Matches List Level 5 No Bullet)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254750" y="1545273"/>
            <a:ext cx="2663825" cy="4493577"/>
          </a:xfrm>
        </p:spPr>
        <p:txBody>
          <a:bodyPr/>
          <a:lstStyle/>
          <a:p>
            <a:pPr lvl="0"/>
            <a:r>
              <a:rPr lang="en-US" dirty="0" smtClean="0"/>
              <a:t>Click to add subtitle (List Level 1)</a:t>
            </a:r>
          </a:p>
          <a:p>
            <a:pPr lvl="1"/>
            <a:r>
              <a:rPr lang="en-US" dirty="0" smtClean="0"/>
              <a:t>List Level 2 (Bullet 1)</a:t>
            </a:r>
          </a:p>
          <a:p>
            <a:pPr lvl="2"/>
            <a:r>
              <a:rPr lang="en-US" dirty="0" smtClean="0"/>
              <a:t>List Level 3 (Bullet 2)</a:t>
            </a:r>
          </a:p>
          <a:p>
            <a:pPr lvl="3"/>
            <a:r>
              <a:rPr lang="en-US" dirty="0" smtClean="0"/>
              <a:t>List Level 4 (Bullet 3)</a:t>
            </a:r>
          </a:p>
          <a:p>
            <a:pPr lvl="4"/>
            <a:r>
              <a:rPr lang="en-US" dirty="0" smtClean="0"/>
              <a:t>List Level 5 (Bullet 4)</a:t>
            </a:r>
          </a:p>
          <a:p>
            <a:pPr lvl="5"/>
            <a:r>
              <a:rPr lang="en-US" dirty="0" smtClean="0"/>
              <a:t>List Level 6 (Matches List Level 2 No Bullet)</a:t>
            </a:r>
          </a:p>
          <a:p>
            <a:pPr lvl="6"/>
            <a:r>
              <a:rPr lang="en-US" dirty="0" smtClean="0"/>
              <a:t>List Level 7 (Matches List Level 3 No Bullet)</a:t>
            </a:r>
          </a:p>
          <a:p>
            <a:pPr lvl="7"/>
            <a:r>
              <a:rPr lang="en-US" dirty="0" smtClean="0"/>
              <a:t>List Level 8 (Matches List Level 4 No Bullet)</a:t>
            </a:r>
          </a:p>
          <a:p>
            <a:pPr lvl="8"/>
            <a:r>
              <a:rPr lang="en-US" dirty="0" smtClean="0"/>
              <a:t>List Level 9 (Matches List Level 5 No Bullet)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2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ltGray">
          <a:xfrm>
            <a:off x="228600" y="228600"/>
            <a:ext cx="8686800" cy="1143000"/>
          </a:xfrm>
          <a:prstGeom prst="rect">
            <a:avLst/>
          </a:prstGeom>
          <a:solidFill>
            <a:srgbClr val="E8E6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778" y="566190"/>
            <a:ext cx="8189560" cy="46782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2513" y="1545905"/>
            <a:ext cx="7156061" cy="459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add subtitle (List Level 1)</a:t>
            </a:r>
          </a:p>
          <a:p>
            <a:pPr lvl="1"/>
            <a:r>
              <a:rPr lang="en-US" dirty="0" smtClean="0"/>
              <a:t>List Level 2 (Bullet 1)</a:t>
            </a:r>
            <a:endParaRPr lang="en-US" dirty="0"/>
          </a:p>
          <a:p>
            <a:pPr lvl="2"/>
            <a:r>
              <a:rPr lang="en-US" dirty="0" smtClean="0"/>
              <a:t>List Level 3 (Bullet 2)</a:t>
            </a:r>
            <a:endParaRPr lang="en-US" dirty="0"/>
          </a:p>
          <a:p>
            <a:pPr lvl="3"/>
            <a:r>
              <a:rPr lang="en-US" dirty="0" smtClean="0"/>
              <a:t>List Level 4 (Bullet 3)</a:t>
            </a:r>
          </a:p>
          <a:p>
            <a:pPr lvl="4"/>
            <a:r>
              <a:rPr lang="en-US" dirty="0" smtClean="0"/>
              <a:t>List Level 5 (Bullet 4)</a:t>
            </a:r>
          </a:p>
          <a:p>
            <a:pPr lvl="5"/>
            <a:r>
              <a:rPr lang="en-US" dirty="0" smtClean="0"/>
              <a:t>List Level 6 (Matches List Level 2 No Bullet)</a:t>
            </a:r>
          </a:p>
          <a:p>
            <a:pPr lvl="6"/>
            <a:r>
              <a:rPr lang="en-US" dirty="0" smtClean="0"/>
              <a:t>List Level 7 (Matches List Level 3 No Bullet)</a:t>
            </a:r>
          </a:p>
          <a:p>
            <a:pPr lvl="7"/>
            <a:r>
              <a:rPr lang="en-US" dirty="0" smtClean="0"/>
              <a:t>List Level 8 (Matches List Level 4 No Bullet)</a:t>
            </a:r>
          </a:p>
          <a:p>
            <a:pPr lvl="8"/>
            <a:r>
              <a:rPr lang="en-US" dirty="0" smtClean="0"/>
              <a:t>List Level 9 (Matches List Level 5 No Bullet)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5" y="6484111"/>
            <a:ext cx="1143000" cy="16029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053" y="6453022"/>
            <a:ext cx="14049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31DC6D62-9282-4243-8EAB-D2D9C9FD23C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477988" y="6453022"/>
            <a:ext cx="18080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Perkins </a:t>
            </a:r>
            <a:r>
              <a:rPr lang="en-US" b="0" dirty="0" err="1" smtClean="0">
                <a:solidFill>
                  <a:schemeClr val="tx1"/>
                </a:solidFill>
              </a:rPr>
              <a:t>Coie</a:t>
            </a:r>
            <a:r>
              <a:rPr lang="en-US" b="0" dirty="0" smtClean="0">
                <a:solidFill>
                  <a:schemeClr val="tx1"/>
                </a:solidFill>
              </a:rPr>
              <a:t> LLP  </a:t>
            </a:r>
            <a:r>
              <a:rPr lang="en-US" b="1" dirty="0" smtClean="0">
                <a:solidFill>
                  <a:schemeClr val="bg2"/>
                </a:solidFill>
              </a:rPr>
              <a:t>|</a:t>
            </a:r>
            <a:r>
              <a:rPr lang="en-US" dirty="0" smtClean="0"/>
              <a:t>  PerkinsCoie.com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/>
        <a:buNone/>
        <a:defRPr sz="2800" kern="1200" baseline="0">
          <a:solidFill>
            <a:srgbClr val="D6001C"/>
          </a:solidFill>
          <a:latin typeface="+mj-lt"/>
          <a:ea typeface="+mn-ea"/>
          <a:cs typeface="+mn-cs"/>
        </a:defRPr>
      </a:lvl1pPr>
      <a:lvl2pPr marL="342900" indent="-34290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3429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3429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342900" algn="l" defTabSz="457200" rtl="0" eaLnBrk="1" latinLnBrk="0" hangingPunct="1"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457200" rtl="0" eaLnBrk="1" latinLnBrk="0" hangingPunct="1">
        <a:spcBef>
          <a:spcPts val="600"/>
        </a:spcBef>
        <a:buFont typeface="Arial"/>
        <a:buNone/>
        <a:defRPr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47663" indent="0" algn="l" defTabSz="457200" rtl="0" eaLnBrk="1" latinLnBrk="0" hangingPunct="1">
        <a:spcBef>
          <a:spcPts val="600"/>
        </a:spcBef>
        <a:buFont typeface="Arial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85800" indent="0" algn="l" defTabSz="457200" rtl="0" eaLnBrk="1" latinLnBrk="0" hangingPunct="1">
        <a:spcBef>
          <a:spcPts val="600"/>
        </a:spcBef>
        <a:buFont typeface="Arial"/>
        <a:buNone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28700" indent="0" algn="l" defTabSz="457200" rtl="0" eaLnBrk="1" latinLnBrk="0" hangingPunct="1">
        <a:spcBef>
          <a:spcPts val="6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rob.herold#!/vizhome/PumpItUp-InteractiveEDA/InteractiveED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profile/rob.herold#!/vizhome/PumpItUp-InteractiveEDA/InteractiveEDA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public.tableau.com/profile/rob.herold#!/vizhome/PumpItUp-WellsMap/WellMap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public.tableau.com/profile/rob.herold#!/vizhome/PumpItUp-WellMaintenanceTeamDeploymentMap/WellMaintenanceTeamDeploymentMap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public.tableau.com/profile/rob.herold#!/vizhome/PumpItUp-RandomForestModelEvaluation/RandomForestModelEvalu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ea typeface="Yu Mincho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53" y="38192"/>
            <a:ext cx="5534319" cy="44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6076401"/>
            <a:ext cx="21336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Carlos Fuentes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Robert Herold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656973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ea typeface="Yu Mincho"/>
                <a:cs typeface="Times New Roman" panose="02020603050405020304" pitchFamily="18" charset="0"/>
              </a:rPr>
              <a:t>Predicting the Operating </a:t>
            </a:r>
            <a:r>
              <a:rPr lang="en-US" sz="2400" b="1" dirty="0" smtClean="0">
                <a:solidFill>
                  <a:schemeClr val="bg1"/>
                </a:solidFill>
                <a:ea typeface="Yu Mincho"/>
                <a:cs typeface="Times New Roman" panose="02020603050405020304" pitchFamily="18" charset="0"/>
              </a:rPr>
              <a:t>Condition </a:t>
            </a:r>
            <a:r>
              <a:rPr lang="en-US" sz="2400" b="1" dirty="0">
                <a:solidFill>
                  <a:schemeClr val="bg1"/>
                </a:solidFill>
                <a:ea typeface="Yu Mincho"/>
                <a:cs typeface="Times New Roman" panose="02020603050405020304" pitchFamily="18" charset="0"/>
              </a:rPr>
              <a:t>of Tanzanian Wells</a:t>
            </a:r>
            <a:endParaRPr lang="en-US" sz="2000" b="1" dirty="0">
              <a:solidFill>
                <a:schemeClr val="bg1"/>
              </a:solidFill>
              <a:ea typeface="Yu Mincho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bg1"/>
                </a:solidFill>
                <a:ea typeface="Yu Mincho"/>
                <a:cs typeface="Times New Roman" panose="02020603050405020304" pitchFamily="18" charset="0"/>
              </a:rPr>
              <a:t>Tanzanian Water Ministry</a:t>
            </a:r>
          </a:p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bg1"/>
                </a:solidFill>
                <a:ea typeface="Yu Mincho"/>
                <a:cs typeface="Times New Roman" panose="02020603050405020304" pitchFamily="18" charset="0"/>
              </a:rPr>
              <a:t>BOD Slides</a:t>
            </a:r>
            <a:endParaRPr lang="en-US" sz="900" dirty="0">
              <a:solidFill>
                <a:schemeClr val="bg1"/>
              </a:solidFill>
              <a:ea typeface="Yu Mincho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0846" y="6096135"/>
            <a:ext cx="289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Chris </a:t>
            </a:r>
            <a:r>
              <a:rPr lang="en-US" dirty="0" err="1">
                <a:solidFill>
                  <a:schemeClr val="bg1"/>
                </a:solidFill>
              </a:rPr>
              <a:t>Pelkey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Susan Poole</a:t>
            </a:r>
          </a:p>
        </p:txBody>
      </p:sp>
    </p:spTree>
    <p:extLst>
      <p:ext uri="{BB962C8B-B14F-4D97-AF65-F5344CB8AC3E}">
        <p14:creationId xmlns:p14="http://schemas.microsoft.com/office/powerpoint/2010/main" val="114483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100" y="304800"/>
            <a:ext cx="2808853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>
                <a:solidFill>
                  <a:srgbClr val="FFFFFF"/>
                </a:solidFill>
                <a:latin typeface="Calibri Light" panose="020F0302020204030204" pitchFamily="34" charset="0"/>
              </a:rPr>
              <a:t>Executive Overview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347" y="3679430"/>
            <a:ext cx="2808853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Problem Statement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885" y="5380672"/>
            <a:ext cx="4571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How W</a:t>
            </a:r>
            <a:r>
              <a:rPr lang="en-US" b="1" dirty="0" smtClean="0">
                <a:latin typeface="Calibri" panose="020F0502020204030204" pitchFamily="34" charset="0"/>
              </a:rPr>
              <a:t>e </a:t>
            </a:r>
            <a:r>
              <a:rPr lang="en-US" b="1" dirty="0">
                <a:latin typeface="Calibri" panose="020F0502020204030204" pitchFamily="34" charset="0"/>
              </a:rPr>
              <a:t>A</a:t>
            </a:r>
            <a:r>
              <a:rPr lang="en-US" b="1" dirty="0" smtClean="0">
                <a:latin typeface="Calibri" panose="020F0502020204030204" pitchFamily="34" charset="0"/>
              </a:rPr>
              <a:t>re Helping</a:t>
            </a:r>
            <a:endParaRPr lang="en-US" b="1" dirty="0">
              <a:latin typeface="Calibri" panose="020F0502020204030204" pitchFamily="34" charset="0"/>
            </a:endParaRPr>
          </a:p>
          <a:p>
            <a:pPr indent="-285750">
              <a:buFont typeface="Arial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Predicting </a:t>
            </a:r>
            <a:r>
              <a:rPr lang="en-US" dirty="0">
                <a:latin typeface="Calibri" panose="020F0502020204030204" pitchFamily="34" charset="0"/>
              </a:rPr>
              <a:t>w</a:t>
            </a:r>
            <a:r>
              <a:rPr lang="en-US" dirty="0" smtClean="0">
                <a:latin typeface="Calibri" panose="020F0502020204030204" pitchFamily="34" charset="0"/>
              </a:rPr>
              <a:t>hich </a:t>
            </a:r>
            <a:r>
              <a:rPr lang="en-US" dirty="0">
                <a:latin typeface="Calibri" panose="020F0502020204030204" pitchFamily="34" charset="0"/>
              </a:rPr>
              <a:t>wells are likely to fail</a:t>
            </a:r>
          </a:p>
          <a:p>
            <a:pPr indent="-285750">
              <a:buFont typeface="Arial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Optimizing </a:t>
            </a:r>
            <a:r>
              <a:rPr lang="en-US" dirty="0">
                <a:latin typeface="Calibri" panose="020F0502020204030204" pitchFamily="34" charset="0"/>
              </a:rPr>
              <a:t>resources</a:t>
            </a:r>
          </a:p>
          <a:p>
            <a:pPr indent="-285750">
              <a:buFont typeface="Arial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Changing </a:t>
            </a:r>
            <a:r>
              <a:rPr lang="en-US" dirty="0">
                <a:latin typeface="Calibri" panose="020F0502020204030204" pitchFamily="34" charset="0"/>
              </a:rPr>
              <a:t>model from reactive to proactive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099" y="793761"/>
            <a:ext cx="5014975" cy="2330440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Problem </a:t>
            </a:r>
            <a:r>
              <a:rPr lang="en-US" dirty="0">
                <a:latin typeface="Calibri" panose="020F0502020204030204" pitchFamily="34" charset="0"/>
              </a:rPr>
              <a:t>S</a:t>
            </a:r>
            <a:r>
              <a:rPr lang="en-US" dirty="0" smtClean="0">
                <a:latin typeface="Calibri" panose="020F0502020204030204" pitchFamily="34" charset="0"/>
              </a:rPr>
              <a:t>tatement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Quality, Data </a:t>
            </a:r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</a:rPr>
              <a:t>ransformations and Exploratory </a:t>
            </a:r>
            <a:r>
              <a:rPr lang="en-US" dirty="0">
                <a:latin typeface="Calibri" panose="020F0502020204030204" pitchFamily="34" charset="0"/>
              </a:rPr>
              <a:t>D</a:t>
            </a:r>
            <a:r>
              <a:rPr lang="en-US" dirty="0" smtClean="0">
                <a:latin typeface="Calibri" panose="020F0502020204030204" pitchFamily="34" charset="0"/>
              </a:rPr>
              <a:t>ata </a:t>
            </a: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nalysis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Deliverables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Predictive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Modeling Tool Recommendation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Visualizations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Recommended </a:t>
            </a:r>
            <a:r>
              <a:rPr lang="en-US" dirty="0">
                <a:latin typeface="Calibri" panose="020F0502020204030204" pitchFamily="34" charset="0"/>
              </a:rPr>
              <a:t>N</a:t>
            </a:r>
            <a:r>
              <a:rPr lang="en-US" dirty="0" smtClean="0">
                <a:latin typeface="Calibri" panose="020F0502020204030204" pitchFamily="34" charset="0"/>
              </a:rPr>
              <a:t>ext Steps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7305" y="5380672"/>
            <a:ext cx="4230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Importance of Water and Wells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Lynchpin </a:t>
            </a:r>
            <a:r>
              <a:rPr lang="en-US" dirty="0">
                <a:latin typeface="Calibri" panose="020F0502020204030204" pitchFamily="34" charset="0"/>
              </a:rPr>
              <a:t>of a </a:t>
            </a:r>
            <a:r>
              <a:rPr lang="en-US" dirty="0" smtClean="0">
                <a:latin typeface="Calibri" panose="020F0502020204030204" pitchFamily="34" charset="0"/>
              </a:rPr>
              <a:t>healthy </a:t>
            </a:r>
            <a:r>
              <a:rPr lang="en-US" dirty="0">
                <a:latin typeface="Calibri" panose="020F0502020204030204" pitchFamily="34" charset="0"/>
              </a:rPr>
              <a:t>and stable </a:t>
            </a:r>
            <a:r>
              <a:rPr lang="en-US" dirty="0" smtClean="0">
                <a:latin typeface="Calibri" panose="020F0502020204030204" pitchFamily="34" charset="0"/>
              </a:rPr>
              <a:t>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Water scarcity leads to local food supply collapse and civil unrest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4461" y="4286071"/>
            <a:ext cx="7401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Problem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59,400 wells across </a:t>
            </a:r>
            <a:r>
              <a:rPr lang="en-US" dirty="0">
                <a:latin typeface="Calibri" panose="020F0502020204030204" pitchFamily="34" charset="0"/>
              </a:rPr>
              <a:t>365,756 square miles </a:t>
            </a:r>
            <a:r>
              <a:rPr lang="en-US" dirty="0" smtClean="0">
                <a:latin typeface="Calibri" panose="020F0502020204030204" pitchFamily="34" charset="0"/>
              </a:rPr>
              <a:t>serving </a:t>
            </a:r>
            <a:r>
              <a:rPr lang="en-US" dirty="0">
                <a:latin typeface="Calibri" panose="020F0502020204030204" pitchFamily="34" charset="0"/>
              </a:rPr>
              <a:t>51.82 million people</a:t>
            </a: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International donor pressure to optimize well maintenance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32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88" y="488410"/>
            <a:ext cx="1975928" cy="15613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11093"/>
            <a:ext cx="1975928" cy="15683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87" y="2111092"/>
            <a:ext cx="1975928" cy="15683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379895" y="176464"/>
            <a:ext cx="140878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i="1" dirty="0" smtClean="0">
                <a:latin typeface="Calibri" panose="020F0502020204030204" pitchFamily="34" charset="0"/>
              </a:rPr>
              <a:t>Functional Wells</a:t>
            </a:r>
            <a:endParaRPr lang="en-US" sz="1400" b="1" i="1" dirty="0"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51908" y="3676673"/>
            <a:ext cx="152914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i="1" dirty="0" smtClean="0">
                <a:latin typeface="Calibri" panose="020F0502020204030204" pitchFamily="34" charset="0"/>
              </a:rPr>
              <a:t>Functional Wells Needing Repair</a:t>
            </a:r>
            <a:endParaRPr lang="en-US" sz="1400" b="1" i="1" dirty="0"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84698" y="3740775"/>
            <a:ext cx="175663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i="1" dirty="0" smtClean="0">
                <a:latin typeface="Calibri" panose="020F0502020204030204" pitchFamily="34" charset="0"/>
              </a:rPr>
              <a:t>Non Functional Wells</a:t>
            </a:r>
            <a:endParaRPr lang="en-US" sz="1400" b="1" i="1" dirty="0">
              <a:latin typeface="Calibri" panose="020F050202020403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DC6D62-9282-4243-8EAB-D2D9C9FD2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174" y="117034"/>
            <a:ext cx="1963557" cy="83099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Data </a:t>
            </a:r>
          </a:p>
          <a:p>
            <a:pPr algn="ctr"/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Quality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196" y="4518346"/>
            <a:ext cx="3369424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Exploratory Data Analysis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616" y="1025968"/>
            <a:ext cx="1453131" cy="4413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Missing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2800" y="117034"/>
            <a:ext cx="2397180" cy="83099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kern="0" dirty="0">
                <a:solidFill>
                  <a:srgbClr val="FFFFFF"/>
                </a:solidFill>
                <a:latin typeface="Calibri Light" panose="020F0302020204030204" pitchFamily="34" charset="0"/>
              </a:rPr>
              <a:t>Data </a:t>
            </a:r>
          </a:p>
          <a:p>
            <a:pPr algn="ctr"/>
            <a:r>
              <a:rPr lang="en-US" sz="2400" b="1" kern="0" dirty="0">
                <a:solidFill>
                  <a:srgbClr val="FFFFFF"/>
                </a:solidFill>
                <a:latin typeface="Calibri Light" panose="020F0302020204030204" pitchFamily="34" charset="0"/>
              </a:rPr>
              <a:t>Transformation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3620" y="1016905"/>
            <a:ext cx="1828800" cy="4413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Data Imputation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48609" y="1246627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84359" y="276215"/>
            <a:ext cx="1634038" cy="461665"/>
          </a:xfrm>
          <a:prstGeom prst="rect">
            <a:avLst/>
          </a:prstGeom>
          <a:solidFill>
            <a:schemeClr val="accent3"/>
          </a:solidFill>
        </p:spPr>
        <p:txBody>
          <a:bodyPr wrap="square" anchor="ctr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Method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8614" y="914400"/>
            <a:ext cx="134062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missForest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tree-based)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1076" y="1991971"/>
            <a:ext cx="1700210" cy="4413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High Cardinality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2745" y="1745090"/>
            <a:ext cx="2290549" cy="10999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ombine </a:t>
            </a:r>
            <a:r>
              <a:rPr lang="en-US" dirty="0">
                <a:latin typeface="Calibri" panose="020F0502020204030204" pitchFamily="34" charset="0"/>
              </a:rPr>
              <a:t>levels with smaller numbers of observations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2557" y="1676400"/>
            <a:ext cx="2685243" cy="10229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Group </a:t>
            </a:r>
            <a:r>
              <a:rPr lang="en-US" dirty="0">
                <a:latin typeface="Calibri" panose="020F0502020204030204" pitchFamily="34" charset="0"/>
              </a:rPr>
              <a:t>levels with less than a specified percentage of the </a:t>
            </a:r>
            <a:r>
              <a:rPr lang="en-US" dirty="0" smtClean="0">
                <a:latin typeface="Calibri" panose="020F0502020204030204" pitchFamily="34" charset="0"/>
              </a:rPr>
              <a:t>observations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449429" y="2226364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862164" y="2226364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59982" y="1251166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242" y="3420285"/>
            <a:ext cx="2075878" cy="4319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Nonstandard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8767" y="3429665"/>
            <a:ext cx="2290549" cy="4225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Data Standardization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06861" y="2895600"/>
            <a:ext cx="2189034" cy="14906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Numeric Variables:  Center and Scale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latin typeface="Calibri" panose="020F0502020204030204" pitchFamily="34" charset="0"/>
              </a:rPr>
              <a:t>Categorical Variables:  Dummy Coding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49430" y="3640944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90377" y="3636253"/>
            <a:ext cx="568379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0" y="2895600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0" y="4343400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340" y="5039037"/>
            <a:ext cx="4606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Enhanced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through the creation of an EDA dashboard using Tableau business intelligence 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software</a:t>
            </a:r>
            <a:endParaRPr lang="en-US" dirty="0"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llows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each team member to perform their own EDA and choose the variables they would like to 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analyze</a:t>
            </a:r>
            <a:endParaRPr lang="en-US" dirty="0">
              <a:latin typeface="Calibri" panose="020F0502020204030204" pitchFamily="34" charset="0"/>
              <a:ea typeface="Yu Mincho"/>
              <a:cs typeface="Times New Roman" panose="02020603050405020304" pitchFamily="18" charset="0"/>
            </a:endParaRPr>
          </a:p>
        </p:txBody>
      </p:sp>
      <p:pic>
        <p:nvPicPr>
          <p:cNvPr id="49" name="Picture 48">
            <a:hlinkClick r:id="rId3"/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15298" y="4506580"/>
            <a:ext cx="4152502" cy="2215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DC6D62-9282-4243-8EAB-D2D9C9FD23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19634" y="152400"/>
            <a:ext cx="2808853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Predictive Model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Multiple models were constructed using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R, Azure software and </a:t>
            </a:r>
            <a:r>
              <a:rPr lang="en-US" dirty="0" err="1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Angoss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software to identify which performed most favorably with </a:t>
            </a:r>
            <a:r>
              <a:rPr lang="en-US" dirty="0" smtClean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regard to </a:t>
            </a:r>
            <a:r>
              <a:rPr lang="en-US" dirty="0"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predictive accuracy of the test data </a:t>
            </a:r>
          </a:p>
        </p:txBody>
      </p:sp>
      <p:pic>
        <p:nvPicPr>
          <p:cNvPr id="2050" name="Picture 2" descr="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78" y="2564555"/>
            <a:ext cx="960478" cy="74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65816"/>
              </p:ext>
            </p:extLst>
          </p:nvPr>
        </p:nvGraphicFramePr>
        <p:xfrm>
          <a:off x="3794887" y="2039537"/>
          <a:ext cx="4434713" cy="1792224"/>
        </p:xfrm>
        <a:graphic>
          <a:graphicData uri="http://schemas.openxmlformats.org/drawingml/2006/table">
            <a:tbl>
              <a:tblPr firstRow="1" firstCol="1" bandRow="1"/>
              <a:tblGrid>
                <a:gridCol w="2590800"/>
                <a:gridCol w="1843913"/>
              </a:tblGrid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R Models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Accuracy – Test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0.8080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Gradient Boosting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0.8013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Bagging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0.6964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Deep Learning Neural 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0.7688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0.7893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Multinomial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6" name="Picture 8" descr="Image result for Azur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71986"/>
            <a:ext cx="2205234" cy="6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66437"/>
              </p:ext>
            </p:extLst>
          </p:nvPr>
        </p:nvGraphicFramePr>
        <p:xfrm>
          <a:off x="3794887" y="4047139"/>
          <a:ext cx="4424805" cy="1533688"/>
        </p:xfrm>
        <a:graphic>
          <a:graphicData uri="http://schemas.openxmlformats.org/drawingml/2006/table">
            <a:tbl>
              <a:tblPr firstRow="1" firstCol="1" bandRow="1"/>
              <a:tblGrid>
                <a:gridCol w="2519805"/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Azure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Accuracy – Test Data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Multiclass Decision Forest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0.80156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Multiclass Decision Jungle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N/A*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Multiclass Neural Network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0.781413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33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Multiclass Logistic Regression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0.743869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*Exceeded1 Hour of CPU Time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8" name="Picture 10" descr="Image result for ANgos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0" b="26400"/>
          <a:stretch/>
        </p:blipFill>
        <p:spPr bwMode="auto">
          <a:xfrm>
            <a:off x="1064517" y="5803130"/>
            <a:ext cx="190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09926"/>
              </p:ext>
            </p:extLst>
          </p:nvPr>
        </p:nvGraphicFramePr>
        <p:xfrm>
          <a:off x="3794887" y="5754294"/>
          <a:ext cx="4434713" cy="1024128"/>
        </p:xfrm>
        <a:graphic>
          <a:graphicData uri="http://schemas.openxmlformats.org/drawingml/2006/table">
            <a:tbl>
              <a:tblPr firstRow="1" firstCol="1" bandRow="1"/>
              <a:tblGrid>
                <a:gridCol w="2704297"/>
                <a:gridCol w="1730416"/>
              </a:tblGrid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Angoss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Accuracy – Test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0.7553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Bagging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0.7468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Deep Learning Neural 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Yu Mincho"/>
                          <a:cs typeface="Times New Roman" panose="02020603050405020304" pitchFamily="18" charset="0"/>
                        </a:rPr>
                        <a:t>0.736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143000" y="1505598"/>
            <a:ext cx="7391400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Predictive Model Recommendation: Random Forest Model created using </a:t>
            </a:r>
            <a:r>
              <a:rPr lang="en-US" b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DC6D62-9282-4243-8EAB-D2D9C9FD23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1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4104" y="152400"/>
            <a:ext cx="3509766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Modeling Tool Evaluation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39226"/>
              </p:ext>
            </p:extLst>
          </p:nvPr>
        </p:nvGraphicFramePr>
        <p:xfrm>
          <a:off x="955787" y="2181353"/>
          <a:ext cx="7402513" cy="1716278"/>
        </p:xfrm>
        <a:graphic>
          <a:graphicData uri="http://schemas.openxmlformats.org/drawingml/2006/table">
            <a:tbl>
              <a:tblPr firstRow="1" firstCol="1" bandRow="1"/>
              <a:tblGrid>
                <a:gridCol w="1083060"/>
                <a:gridCol w="1050540"/>
                <a:gridCol w="2590800"/>
                <a:gridCol w="2678113"/>
              </a:tblGrid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Feature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Azure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Angoss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Economics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Recurring costs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License &amp; yearly maintenance fee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Skill Set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Timeliness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 the box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Medium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Specialized resources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High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extensions in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 - 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 of the box feature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Medium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Specialized resources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High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 extensions in R - 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18287" y="838200"/>
            <a:ext cx="353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Modeling Tool Recommendation: 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2729" y="1371277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Our team currently recommends that the ministry leverage R because of the superior accuracy and absence of recurring </a:t>
            </a:r>
            <a:r>
              <a:rPr lang="en-US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costs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00237"/>
              </p:ext>
            </p:extLst>
          </p:nvPr>
        </p:nvGraphicFramePr>
        <p:xfrm>
          <a:off x="339443" y="4617818"/>
          <a:ext cx="8523853" cy="1181862"/>
        </p:xfrm>
        <a:graphic>
          <a:graphicData uri="http://schemas.openxmlformats.org/drawingml/2006/table">
            <a:tbl>
              <a:tblPr/>
              <a:tblGrid>
                <a:gridCol w="1875876"/>
                <a:gridCol w="5716997"/>
                <a:gridCol w="930980"/>
              </a:tblGrid>
              <a:tr h="189357">
                <a:tc>
                  <a:txBody>
                    <a:bodyPr/>
                    <a:lstStyle/>
                    <a:p>
                      <a:pPr marL="0" marR="0" algn="ctr" defTabSz="4572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7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Imputing Missing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to quickly impute data, where a high degree of accuracy is not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a high degree of accuracy when immediacy is not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Building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reasonably accurate response within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a high degree of accuracy when immediacy is not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-10886" y="408394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below chart includes recommendations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when to use </a:t>
            </a:r>
            <a:r>
              <a:rPr lang="en-US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each program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DC6D62-9282-4243-8EAB-D2D9C9FD23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454" y="4532979"/>
            <a:ext cx="8780230" cy="219870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no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Database Improvement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Determine missing values and populated when feasible.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Clearly denote which entries are unavailable rather than populating with zeros.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Predictive </a:t>
            </a:r>
            <a:r>
              <a:rPr lang="en-US" b="1" dirty="0">
                <a:latin typeface="Calibri" panose="020F0502020204030204" pitchFamily="34" charset="0"/>
              </a:rPr>
              <a:t>Model Refresh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Periodic </a:t>
            </a:r>
            <a:r>
              <a:rPr lang="en-US" dirty="0">
                <a:latin typeface="Calibri" panose="020F0502020204030204" pitchFamily="34" charset="0"/>
              </a:rPr>
              <a:t>review of the model to ensure that the algorithm used to predict well status is modified when appropriate. </a:t>
            </a: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Review </a:t>
            </a:r>
            <a:r>
              <a:rPr lang="en-US" dirty="0">
                <a:latin typeface="Calibri" panose="020F0502020204030204" pitchFamily="34" charset="0"/>
              </a:rPr>
              <a:t>of the Azure software option in 18 – 24 months to determine whether it would be a more suitable option at that time.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300" y="170868"/>
            <a:ext cx="3509766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Data Visualization: Tableau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869" y="1105397"/>
            <a:ext cx="2314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Exploratory Well Map </a:t>
            </a:r>
          </a:p>
        </p:txBody>
      </p:sp>
      <p:pic>
        <p:nvPicPr>
          <p:cNvPr id="8" name="Picture 7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2454" y="1713131"/>
            <a:ext cx="2667000" cy="1853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hlinkClick r:id="rId4"/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71456" y="1733838"/>
            <a:ext cx="2659557" cy="1853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357724" y="1066800"/>
            <a:ext cx="2487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 Model Evaluation Map</a:t>
            </a:r>
            <a:endParaRPr lang="en-US" i="1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hlinkClick r:id="rId6"/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291860" y="1717732"/>
            <a:ext cx="2659557" cy="1830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6378128" y="1083770"/>
            <a:ext cx="2487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Well Maintenance Team Deployment Map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1299" y="3656660"/>
            <a:ext cx="2589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Interactive EDA (Slide 3):</a:t>
            </a:r>
            <a:endParaRPr lang="en-US" sz="1100" i="1" u="sng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hlinkClick r:id="rId8"/>
          </p:cNvPr>
          <p:cNvSpPr/>
          <p:nvPr/>
        </p:nvSpPr>
        <p:spPr>
          <a:xfrm>
            <a:off x="2698585" y="3656660"/>
            <a:ext cx="19195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 to Here View</a:t>
            </a:r>
            <a:endParaRPr lang="en-US" sz="1100" i="1" u="sng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34" y="741237"/>
            <a:ext cx="9144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 Images to View </a:t>
            </a:r>
            <a:r>
              <a:rPr lang="en-US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b="1" dirty="0" smtClean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ashboards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454" y="4073365"/>
            <a:ext cx="4050399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b="1" kern="0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Recommended Next Steps</a:t>
            </a:r>
            <a:endParaRPr lang="en-US" sz="2400" b="1" kern="0" dirty="0">
              <a:solidFill>
                <a:srgbClr val="FFFFFF"/>
              </a:solidFill>
              <a:effectLst/>
              <a:latin typeface="Calibri Light" panose="020F030202020403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DC6D62-9282-4243-8EAB-D2D9C9FD23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PerkinsCoie_PPT_Colors">
      <a:dk1>
        <a:srgbClr val="414042"/>
      </a:dk1>
      <a:lt1>
        <a:srgbClr val="FFFFFF"/>
      </a:lt1>
      <a:dk2>
        <a:srgbClr val="E3E1DB"/>
      </a:dk2>
      <a:lt2>
        <a:srgbClr val="D6001C"/>
      </a:lt2>
      <a:accent1>
        <a:srgbClr val="A20067"/>
      </a:accent1>
      <a:accent2>
        <a:srgbClr val="FFB81C"/>
      </a:accent2>
      <a:accent3>
        <a:srgbClr val="0082BA"/>
      </a:accent3>
      <a:accent4>
        <a:srgbClr val="00B2A9"/>
      </a:accent4>
      <a:accent5>
        <a:srgbClr val="4BACC6"/>
      </a:accent5>
      <a:accent6>
        <a:srgbClr val="F79646"/>
      </a:accent6>
      <a:hlink>
        <a:srgbClr val="D6001C"/>
      </a:hlink>
      <a:folHlink>
        <a:srgbClr val="D6001C"/>
      </a:folHlink>
    </a:clrScheme>
    <a:fontScheme name="Perkins Coie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400</TotalTime>
  <Words>571</Words>
  <Application>Microsoft Office PowerPoint</Application>
  <PresentationFormat>On-screen Show (4:3)</PresentationFormat>
  <Paragraphs>147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Yu Mincho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Perkins Coie LLP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Name</dc:creator>
  <cp:lastModifiedBy>Suzy Poole</cp:lastModifiedBy>
  <cp:revision>35</cp:revision>
  <dcterms:created xsi:type="dcterms:W3CDTF">2016-11-16T16:43:04Z</dcterms:created>
  <dcterms:modified xsi:type="dcterms:W3CDTF">2016-11-17T18:52:47Z</dcterms:modified>
</cp:coreProperties>
</file>